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9" r:id="rId2"/>
    <p:sldId id="270" r:id="rId3"/>
    <p:sldId id="258" r:id="rId4"/>
    <p:sldId id="259" r:id="rId5"/>
    <p:sldId id="256" r:id="rId6"/>
    <p:sldId id="257" r:id="rId7"/>
    <p:sldId id="260" r:id="rId8"/>
    <p:sldId id="263" r:id="rId9"/>
    <p:sldId id="264" r:id="rId10"/>
    <p:sldId id="261" r:id="rId11"/>
    <p:sldId id="262"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3103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4AF113-CE15-4288-8B81-95D5D4ED8DA1}"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141980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379083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2849164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2019332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1079761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221208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934428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130292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7348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4AF113-CE15-4288-8B81-95D5D4ED8DA1}"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218321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4AF113-CE15-4288-8B81-95D5D4ED8DA1}"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239667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4AF113-CE15-4288-8B81-95D5D4ED8DA1}" type="datetimeFigureOut">
              <a:rPr lang="en-IN" smtClean="0"/>
              <a:t>29-12-2021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179974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4AF113-CE15-4288-8B81-95D5D4ED8DA1}" type="datetimeFigureOut">
              <a:rPr lang="en-IN" smtClean="0"/>
              <a:t>29-12-2021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14455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AF113-CE15-4288-8B81-95D5D4ED8DA1}" type="datetimeFigureOut">
              <a:rPr lang="en-IN" smtClean="0"/>
              <a:t>29-12-2021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20847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4AF113-CE15-4288-8B81-95D5D4ED8DA1}"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363935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4AF113-CE15-4288-8B81-95D5D4ED8DA1}"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E0E4C-C76B-487A-8817-C606AC8708B6}" type="slidenum">
              <a:rPr lang="en-IN" smtClean="0"/>
              <a:t>‹#›</a:t>
            </a:fld>
            <a:endParaRPr lang="en-IN"/>
          </a:p>
        </p:txBody>
      </p:sp>
    </p:spTree>
    <p:extLst>
      <p:ext uri="{BB962C8B-B14F-4D97-AF65-F5344CB8AC3E}">
        <p14:creationId xmlns:p14="http://schemas.microsoft.com/office/powerpoint/2010/main" val="149094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4AF113-CE15-4288-8B81-95D5D4ED8DA1}" type="datetimeFigureOut">
              <a:rPr lang="en-IN" smtClean="0"/>
              <a:t>29-12-2021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FE0E4C-C76B-487A-8817-C606AC8708B6}" type="slidenum">
              <a:rPr lang="en-IN" smtClean="0"/>
              <a:t>‹#›</a:t>
            </a:fld>
            <a:endParaRPr lang="en-IN"/>
          </a:p>
        </p:txBody>
      </p:sp>
    </p:spTree>
    <p:extLst>
      <p:ext uri="{BB962C8B-B14F-4D97-AF65-F5344CB8AC3E}">
        <p14:creationId xmlns:p14="http://schemas.microsoft.com/office/powerpoint/2010/main" val="10674049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5" cy="1985554"/>
          </a:xfrm>
        </p:spPr>
        <p:txBody>
          <a:bodyPr>
            <a:normAutofit/>
          </a:bodyPr>
          <a:lstStyle/>
          <a:p>
            <a:pPr algn="l"/>
            <a:r>
              <a:rPr lang="en-IN" sz="3200" b="1" dirty="0"/>
              <a:t>MAHARASHTRA STATE </a:t>
            </a:r>
            <a:r>
              <a:rPr lang="en-IN" sz="3200" dirty="0"/>
              <a:t/>
            </a:r>
            <a:br>
              <a:rPr lang="en-IN" sz="3200" dirty="0"/>
            </a:br>
            <a:r>
              <a:rPr lang="en-IN" sz="3200" b="1" dirty="0"/>
              <a:t>BOARD OF TECHNICAL EDUCATION </a:t>
            </a:r>
            <a:r>
              <a:rPr lang="en-IN" sz="3200" dirty="0"/>
              <a:t/>
            </a:r>
            <a:br>
              <a:rPr lang="en-IN" sz="3200" dirty="0"/>
            </a:br>
            <a:r>
              <a:rPr lang="en-IN" sz="3200" b="1" dirty="0"/>
              <a:t>Certificate</a:t>
            </a:r>
            <a:endParaRPr lang="en-IN" sz="3200" dirty="0"/>
          </a:p>
        </p:txBody>
      </p:sp>
      <p:sp>
        <p:nvSpPr>
          <p:cNvPr id="3" name="Content Placeholder 2"/>
          <p:cNvSpPr>
            <a:spLocks noGrp="1"/>
          </p:cNvSpPr>
          <p:nvPr>
            <p:ph idx="1"/>
          </p:nvPr>
        </p:nvSpPr>
        <p:spPr>
          <a:xfrm>
            <a:off x="1123406" y="1763483"/>
            <a:ext cx="10881360" cy="4027717"/>
          </a:xfrm>
        </p:spPr>
        <p:txBody>
          <a:bodyPr>
            <a:normAutofit/>
          </a:bodyPr>
          <a:lstStyle/>
          <a:p>
            <a:pPr marL="279400" marR="40005" indent="0" algn="just">
              <a:lnSpc>
                <a:spcPct val="105000"/>
              </a:lnSpc>
              <a:spcAft>
                <a:spcPts val="25"/>
              </a:spcAft>
              <a:buNone/>
            </a:pPr>
            <a:r>
              <a:rPr lang="en-IN" sz="2000" dirty="0">
                <a:latin typeface="Microsoft JhengHei UI" panose="020B0604030504040204" pitchFamily="34" charset="-120"/>
                <a:ea typeface="Microsoft JhengHei UI" panose="020B0604030504040204" pitchFamily="34" charset="-120"/>
              </a:rPr>
              <a:t>This is to certify that Mr</a:t>
            </a:r>
            <a:r>
              <a:rPr lang="en-IN" sz="2000" dirty="0" smtClean="0">
                <a:latin typeface="Microsoft JhengHei UI" panose="020B0604030504040204" pitchFamily="34" charset="-120"/>
                <a:ea typeface="Microsoft JhengHei UI" panose="020B0604030504040204" pitchFamily="34" charset="-120"/>
              </a:rPr>
              <a:t>. SUFYAAN MALADWALLA , HUSSAIN </a:t>
            </a:r>
            <a:r>
              <a:rPr lang="en-IN" sz="2000" dirty="0">
                <a:latin typeface="Microsoft JhengHei UI" panose="020B0604030504040204" pitchFamily="34" charset="-120"/>
                <a:ea typeface="Microsoft JhengHei UI" panose="020B0604030504040204" pitchFamily="34" charset="-120"/>
              </a:rPr>
              <a:t>ARSIWALA , ABDURRAHMAN </a:t>
            </a:r>
            <a:r>
              <a:rPr lang="en-IN" sz="2000" dirty="0" smtClean="0">
                <a:latin typeface="Microsoft JhengHei UI" panose="020B0604030504040204" pitchFamily="34" charset="-120"/>
                <a:ea typeface="Microsoft JhengHei UI" panose="020B0604030504040204" pitchFamily="34" charset="-120"/>
              </a:rPr>
              <a:t>QURESHI , MORE </a:t>
            </a:r>
            <a:r>
              <a:rPr lang="en-IN" sz="2000" dirty="0">
                <a:latin typeface="Microsoft JhengHei UI" panose="020B0604030504040204" pitchFamily="34" charset="-120"/>
                <a:ea typeface="Microsoft JhengHei UI" panose="020B0604030504040204" pitchFamily="34" charset="-120"/>
              </a:rPr>
              <a:t>ARYA </a:t>
            </a:r>
            <a:r>
              <a:rPr lang="en-IN" sz="2000" dirty="0" smtClean="0">
                <a:latin typeface="Microsoft JhengHei UI" panose="020B0604030504040204" pitchFamily="34" charset="-120"/>
                <a:ea typeface="Microsoft JhengHei UI" panose="020B0604030504040204" pitchFamily="34" charset="-120"/>
              </a:rPr>
              <a:t>LAXMAN. </a:t>
            </a:r>
            <a:r>
              <a:rPr lang="en-IN" sz="2000" dirty="0">
                <a:latin typeface="Microsoft JhengHei UI" panose="020B0604030504040204" pitchFamily="34" charset="-120"/>
                <a:ea typeface="Microsoft JhengHei UI" panose="020B0604030504040204" pitchFamily="34" charset="-120"/>
              </a:rPr>
              <a:t>Roll No. </a:t>
            </a:r>
            <a:r>
              <a:rPr lang="en-IN" sz="2000" dirty="0" smtClean="0">
                <a:latin typeface="Microsoft JhengHei UI" panose="020B0604030504040204" pitchFamily="34" charset="-120"/>
                <a:ea typeface="Microsoft JhengHei UI" panose="020B0604030504040204" pitchFamily="34" charset="-120"/>
              </a:rPr>
              <a:t>210441 </a:t>
            </a:r>
            <a:r>
              <a:rPr lang="en-IN" sz="2000" dirty="0">
                <a:latin typeface="Microsoft JhengHei UI" panose="020B0604030504040204" pitchFamily="34" charset="-120"/>
                <a:ea typeface="Microsoft JhengHei UI" panose="020B0604030504040204" pitchFamily="34" charset="-120"/>
              </a:rPr>
              <a:t>, </a:t>
            </a:r>
            <a:r>
              <a:rPr lang="en-IN" sz="2000" dirty="0" smtClean="0">
                <a:latin typeface="Microsoft JhengHei UI" panose="020B0604030504040204" pitchFamily="34" charset="-120"/>
                <a:ea typeface="Microsoft JhengHei UI" panose="020B0604030504040204" pitchFamily="34" charset="-120"/>
              </a:rPr>
              <a:t>210448 </a:t>
            </a:r>
            <a:r>
              <a:rPr lang="en-IN" sz="2000" dirty="0">
                <a:latin typeface="Microsoft JhengHei UI" panose="020B0604030504040204" pitchFamily="34" charset="-120"/>
                <a:ea typeface="Microsoft JhengHei UI" panose="020B0604030504040204" pitchFamily="34" charset="-120"/>
              </a:rPr>
              <a:t>, </a:t>
            </a:r>
            <a:r>
              <a:rPr lang="en-IN" sz="2000" dirty="0" smtClean="0">
                <a:latin typeface="Microsoft JhengHei UI" panose="020B0604030504040204" pitchFamily="34" charset="-120"/>
                <a:ea typeface="Microsoft JhengHei UI" panose="020B0604030504040204" pitchFamily="34" charset="-120"/>
              </a:rPr>
              <a:t>210451 </a:t>
            </a:r>
            <a:r>
              <a:rPr lang="en-IN" sz="2000" dirty="0">
                <a:latin typeface="Microsoft JhengHei UI" panose="020B0604030504040204" pitchFamily="34" charset="-120"/>
                <a:ea typeface="Microsoft JhengHei UI" panose="020B0604030504040204" pitchFamily="34" charset="-120"/>
              </a:rPr>
              <a:t>, 210460 </a:t>
            </a:r>
            <a:r>
              <a:rPr lang="en-IN" sz="2000" dirty="0" smtClean="0">
                <a:latin typeface="Microsoft JhengHei UI" panose="020B0604030504040204" pitchFamily="34" charset="-120"/>
                <a:ea typeface="Microsoft JhengHei UI" panose="020B0604030504040204" pitchFamily="34" charset="-120"/>
              </a:rPr>
              <a:t>of </a:t>
            </a:r>
            <a:r>
              <a:rPr lang="en-IN" sz="2000" dirty="0">
                <a:latin typeface="Microsoft JhengHei UI" panose="020B0604030504040204" pitchFamily="34" charset="-120"/>
                <a:ea typeface="Microsoft JhengHei UI" panose="020B0604030504040204" pitchFamily="34" charset="-120"/>
              </a:rPr>
              <a:t>1ST Semester of Diploma in COMPUTER ENGINEERING of Institute M. H. SABOO SIDDIK POLYTECHNIC (Code: 0002) has completed the term work satisfactorily in </a:t>
            </a:r>
            <a:r>
              <a:rPr lang="en-IN" sz="2000" dirty="0" smtClean="0">
                <a:latin typeface="Microsoft JhengHei UI" panose="020B0604030504040204" pitchFamily="34" charset="-120"/>
                <a:ea typeface="Microsoft JhengHei UI" panose="020B0604030504040204" pitchFamily="34" charset="-120"/>
              </a:rPr>
              <a:t>course PHYSICS for </a:t>
            </a:r>
            <a:r>
              <a:rPr lang="en-IN" sz="2000" dirty="0">
                <a:latin typeface="Microsoft JhengHei UI" panose="020B0604030504040204" pitchFamily="34" charset="-120"/>
                <a:ea typeface="Microsoft JhengHei UI" panose="020B0604030504040204" pitchFamily="34" charset="-120"/>
              </a:rPr>
              <a:t>the academic year 2021 to 2022 as prescribed in the curriculum.</a:t>
            </a:r>
          </a:p>
          <a:p>
            <a:pPr marL="0" indent="0">
              <a:buNone/>
            </a:pPr>
            <a:endParaRPr lang="en-US" sz="1800" dirty="0" smtClean="0">
              <a:latin typeface="Microsoft JhengHei UI" panose="020B0604030504040204" pitchFamily="34" charset="-120"/>
              <a:ea typeface="Microsoft JhengHei UI" panose="020B0604030504040204" pitchFamily="34" charset="-120"/>
            </a:endParaRPr>
          </a:p>
          <a:p>
            <a:pPr marL="0" indent="0">
              <a:buNone/>
            </a:pPr>
            <a:r>
              <a:rPr lang="en-IN" sz="1800" dirty="0" smtClean="0">
                <a:latin typeface="Microsoft JhengHei UI" panose="020B0604030504040204" pitchFamily="34" charset="-120"/>
                <a:ea typeface="Microsoft JhengHei UI" panose="020B0604030504040204" pitchFamily="34" charset="-120"/>
              </a:rPr>
              <a:t>Place</a:t>
            </a:r>
            <a:r>
              <a:rPr lang="en-IN" sz="1800" dirty="0">
                <a:latin typeface="Microsoft JhengHei UI" panose="020B0604030504040204" pitchFamily="34" charset="-120"/>
                <a:ea typeface="Microsoft JhengHei UI" panose="020B0604030504040204" pitchFamily="34" charset="-120"/>
              </a:rPr>
              <a:t>: MUMBAI  	</a:t>
            </a:r>
            <a:r>
              <a:rPr lang="en-IN" sz="1800" dirty="0" smtClean="0">
                <a:latin typeface="Microsoft JhengHei UI" panose="020B0604030504040204" pitchFamily="34" charset="-120"/>
                <a:ea typeface="Microsoft JhengHei UI" panose="020B0604030504040204" pitchFamily="34" charset="-120"/>
              </a:rPr>
              <a:t>                       </a:t>
            </a:r>
            <a:r>
              <a:rPr lang="en-IN" sz="1400" dirty="0" smtClean="0">
                <a:latin typeface="Microsoft JhengHei UI" panose="020B0604030504040204" pitchFamily="34" charset="-120"/>
                <a:ea typeface="Microsoft JhengHei UI" panose="020B0604030504040204" pitchFamily="34" charset="-120"/>
              </a:rPr>
              <a:t>Enrolment </a:t>
            </a:r>
            <a:r>
              <a:rPr lang="en-IN" sz="1400" dirty="0">
                <a:latin typeface="Microsoft JhengHei UI" panose="020B0604030504040204" pitchFamily="34" charset="-120"/>
                <a:ea typeface="Microsoft JhengHei UI" panose="020B0604030504040204" pitchFamily="34" charset="-120"/>
              </a:rPr>
              <a:t>No: 2100020104 , 2100020112 , 2100020102 , 2100020097 , </a:t>
            </a:r>
            <a:r>
              <a:rPr lang="en-IN" sz="1400" dirty="0" smtClean="0">
                <a:latin typeface="Microsoft JhengHei UI" panose="020B0604030504040204" pitchFamily="34" charset="-120"/>
                <a:ea typeface="Microsoft JhengHei UI" panose="020B0604030504040204" pitchFamily="34" charset="-120"/>
              </a:rPr>
              <a:t>2100020117</a:t>
            </a:r>
          </a:p>
          <a:p>
            <a:pPr marL="0" indent="0">
              <a:buNone/>
            </a:pPr>
            <a:r>
              <a:rPr lang="en-IN" sz="1800" dirty="0" smtClean="0">
                <a:latin typeface="Microsoft JhengHei UI" panose="020B0604030504040204" pitchFamily="34" charset="-120"/>
                <a:ea typeface="Microsoft JhengHei UI" panose="020B0604030504040204" pitchFamily="34" charset="-120"/>
              </a:rPr>
              <a:t>Date</a:t>
            </a:r>
            <a:r>
              <a:rPr lang="en-IN" sz="1800" dirty="0">
                <a:latin typeface="Microsoft JhengHei UI" panose="020B0604030504040204" pitchFamily="34" charset="-120"/>
                <a:ea typeface="Microsoft JhengHei UI" panose="020B0604030504040204" pitchFamily="34" charset="-120"/>
              </a:rPr>
              <a:t>:  					</a:t>
            </a:r>
            <a:r>
              <a:rPr lang="en-IN" sz="1800" dirty="0" smtClean="0">
                <a:latin typeface="Microsoft JhengHei UI" panose="020B0604030504040204" pitchFamily="34" charset="-120"/>
                <a:ea typeface="Microsoft JhengHei UI" panose="020B0604030504040204" pitchFamily="34" charset="-120"/>
              </a:rPr>
              <a:t>       Exam</a:t>
            </a:r>
            <a:r>
              <a:rPr lang="en-IN" sz="1800" dirty="0">
                <a:latin typeface="Microsoft JhengHei UI" panose="020B0604030504040204" pitchFamily="34" charset="-120"/>
                <a:ea typeface="Microsoft JhengHei UI" panose="020B0604030504040204" pitchFamily="34" charset="-120"/>
              </a:rPr>
              <a:t>. Seat No: </a:t>
            </a:r>
          </a:p>
          <a:p>
            <a:endParaRPr lang="en-IN" sz="1800" dirty="0">
              <a:latin typeface="Microsoft JhengHei UI" panose="020B0604030504040204" pitchFamily="34" charset="-120"/>
              <a:ea typeface="Microsoft JhengHei UI" panose="020B0604030504040204" pitchFamily="34" charset="-120"/>
            </a:endParaRPr>
          </a:p>
        </p:txBody>
      </p:sp>
      <p:pic>
        <p:nvPicPr>
          <p:cNvPr id="4" name="Picture 3"/>
          <p:cNvPicPr/>
          <p:nvPr/>
        </p:nvPicPr>
        <p:blipFill>
          <a:blip r:embed="rId2"/>
          <a:stretch>
            <a:fillRect/>
          </a:stretch>
        </p:blipFill>
        <p:spPr>
          <a:xfrm>
            <a:off x="7771312" y="104502"/>
            <a:ext cx="1874520" cy="1554480"/>
          </a:xfrm>
          <a:prstGeom prst="rect">
            <a:avLst/>
          </a:prstGeom>
        </p:spPr>
      </p:pic>
    </p:spTree>
    <p:extLst>
      <p:ext uri="{BB962C8B-B14F-4D97-AF65-F5344CB8AC3E}">
        <p14:creationId xmlns:p14="http://schemas.microsoft.com/office/powerpoint/2010/main" val="339259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CONDUCTORS</a:t>
            </a:r>
            <a:endParaRPr lang="en-IN" dirty="0"/>
          </a:p>
        </p:txBody>
      </p:sp>
      <p:sp>
        <p:nvSpPr>
          <p:cNvPr id="3" name="Content Placeholder 2"/>
          <p:cNvSpPr>
            <a:spLocks noGrp="1"/>
          </p:cNvSpPr>
          <p:nvPr>
            <p:ph idx="1"/>
          </p:nvPr>
        </p:nvSpPr>
        <p:spPr>
          <a:xfrm>
            <a:off x="6008914" y="1985554"/>
            <a:ext cx="5742303" cy="4728755"/>
          </a:xfrm>
        </p:spPr>
        <p:txBody>
          <a:bodyPr>
            <a:normAutofit/>
          </a:bodyPr>
          <a:lstStyle/>
          <a:p>
            <a:r>
              <a:rPr lang="en-US" dirty="0">
                <a:latin typeface="Microsoft JhengHei UI Light" panose="020B0304030504040204" pitchFamily="34" charset="-120"/>
                <a:ea typeface="Microsoft JhengHei UI Light" panose="020B0304030504040204" pitchFamily="34" charset="-120"/>
              </a:rPr>
              <a:t>Materials that allow </a:t>
            </a:r>
            <a:r>
              <a:rPr lang="en-US" b="1" dirty="0">
                <a:latin typeface="Microsoft JhengHei UI Light" panose="020B0304030504040204" pitchFamily="34" charset="-120"/>
                <a:ea typeface="Microsoft JhengHei UI Light" panose="020B0304030504040204" pitchFamily="34" charset="-120"/>
              </a:rPr>
              <a:t>heat</a:t>
            </a:r>
            <a:r>
              <a:rPr lang="en-US" dirty="0">
                <a:latin typeface="Microsoft JhengHei UI Light" panose="020B0304030504040204" pitchFamily="34" charset="-120"/>
                <a:ea typeface="Microsoft JhengHei UI Light" panose="020B0304030504040204" pitchFamily="34" charset="-120"/>
              </a:rPr>
              <a:t> to pass through them easily are called good conductors of heat. Metals like copper and </a:t>
            </a:r>
            <a:r>
              <a:rPr lang="en-US" dirty="0" smtClean="0">
                <a:latin typeface="Microsoft JhengHei UI Light" panose="020B0304030504040204" pitchFamily="34" charset="-120"/>
                <a:ea typeface="Microsoft JhengHei UI Light" panose="020B0304030504040204" pitchFamily="34" charset="-120"/>
              </a:rPr>
              <a:t>aluminum </a:t>
            </a:r>
            <a:r>
              <a:rPr lang="en-US" dirty="0">
                <a:latin typeface="Microsoft JhengHei UI Light" panose="020B0304030504040204" pitchFamily="34" charset="-120"/>
                <a:ea typeface="Microsoft JhengHei UI Light" panose="020B0304030504040204" pitchFamily="34" charset="-120"/>
              </a:rPr>
              <a:t>have the highest thermal conductivity while steel and bronze have the lowest. As copper is an excellent conductor of heat, it is good for heat exchanger also. Gold, Silver, Iron </a:t>
            </a:r>
            <a:r>
              <a:rPr lang="en-US" dirty="0" smtClean="0">
                <a:latin typeface="Microsoft JhengHei UI Light" panose="020B0304030504040204" pitchFamily="34" charset="-120"/>
                <a:ea typeface="Microsoft JhengHei UI Light" panose="020B0304030504040204" pitchFamily="34" charset="-120"/>
              </a:rPr>
              <a:t>etc. </a:t>
            </a:r>
            <a:r>
              <a:rPr lang="en-US" dirty="0">
                <a:latin typeface="Microsoft JhengHei UI Light" panose="020B0304030504040204" pitchFamily="34" charset="-120"/>
                <a:ea typeface="Microsoft JhengHei UI Light" panose="020B0304030504040204" pitchFamily="34" charset="-120"/>
              </a:rPr>
              <a:t>are also some examples of good heat conductors as well as electrical conductors.</a:t>
            </a:r>
            <a:endParaRPr lang="en-IN" dirty="0">
              <a:latin typeface="Microsoft JhengHei UI Light" panose="020B0304030504040204" pitchFamily="34" charset="-120"/>
              <a:ea typeface="Microsoft JhengHei UI Light" panose="020B0304030504040204" pitchFamily="34" charset="-120"/>
            </a:endParaRPr>
          </a:p>
        </p:txBody>
      </p:sp>
      <p:pic>
        <p:nvPicPr>
          <p:cNvPr id="4" name="Picture 3" descr="Types of &lt;strong&gt;Conductors&lt;/strong&gt; used in Overhead Power Lines | electricaleasy.c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707" y="2908662"/>
            <a:ext cx="3188425" cy="2460308"/>
          </a:xfrm>
          <a:prstGeom prst="rect">
            <a:avLst/>
          </a:prstGeom>
        </p:spPr>
      </p:pic>
    </p:spTree>
    <p:extLst>
      <p:ext uri="{BB962C8B-B14F-4D97-AF65-F5344CB8AC3E}">
        <p14:creationId xmlns:p14="http://schemas.microsoft.com/office/powerpoint/2010/main" val="37904976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55617"/>
          </a:xfrm>
        </p:spPr>
        <p:txBody>
          <a:bodyPr/>
          <a:lstStyle/>
          <a:p>
            <a:r>
              <a:rPr lang="en-US" dirty="0"/>
              <a:t>PROPERTIES OF </a:t>
            </a:r>
            <a:r>
              <a:rPr lang="en-US" dirty="0" smtClean="0"/>
              <a:t>GOOD </a:t>
            </a:r>
            <a:r>
              <a:rPr lang="en-US" dirty="0"/>
              <a:t>CONDUCTORS</a:t>
            </a:r>
            <a:endParaRPr lang="en-IN" dirty="0"/>
          </a:p>
        </p:txBody>
      </p:sp>
      <p:sp>
        <p:nvSpPr>
          <p:cNvPr id="3" name="Content Placeholder 2"/>
          <p:cNvSpPr>
            <a:spLocks noGrp="1"/>
          </p:cNvSpPr>
          <p:nvPr>
            <p:ph idx="1"/>
          </p:nvPr>
        </p:nvSpPr>
        <p:spPr>
          <a:xfrm>
            <a:off x="1484311" y="1998617"/>
            <a:ext cx="5857016" cy="4180114"/>
          </a:xfrm>
        </p:spPr>
        <p:txBody>
          <a:bodyPr>
            <a:normAutofit fontScale="92500"/>
          </a:bodyPr>
          <a:lstStyle/>
          <a:p>
            <a:r>
              <a:rPr lang="en-US" dirty="0">
                <a:latin typeface="Microsoft JhengHei UI Light" panose="020B0304030504040204" pitchFamily="34" charset="-120"/>
                <a:ea typeface="Microsoft JhengHei UI Light" panose="020B0304030504040204" pitchFamily="34" charset="-120"/>
              </a:rPr>
              <a:t>A conductor always allows the movement of electrons and ions in them.</a:t>
            </a:r>
          </a:p>
          <a:p>
            <a:r>
              <a:rPr lang="en-US" dirty="0">
                <a:latin typeface="Microsoft JhengHei UI Light" panose="020B0304030504040204" pitchFamily="34" charset="-120"/>
                <a:ea typeface="Microsoft JhengHei UI Light" panose="020B0304030504040204" pitchFamily="34" charset="-120"/>
              </a:rPr>
              <a:t>The electric field of a conductor is zero allowing electrons to flow within them.</a:t>
            </a:r>
          </a:p>
          <a:p>
            <a:r>
              <a:rPr lang="en-US" dirty="0">
                <a:latin typeface="Microsoft JhengHei UI Light" panose="020B0304030504040204" pitchFamily="34" charset="-120"/>
                <a:ea typeface="Microsoft JhengHei UI Light" panose="020B0304030504040204" pitchFamily="34" charset="-120"/>
              </a:rPr>
              <a:t>The charge density of a conductor is zero.</a:t>
            </a:r>
          </a:p>
          <a:p>
            <a:r>
              <a:rPr lang="en-US" dirty="0">
                <a:latin typeface="Microsoft JhengHei UI Light" panose="020B0304030504040204" pitchFamily="34" charset="-120"/>
                <a:ea typeface="Microsoft JhengHei UI Light" panose="020B0304030504040204" pitchFamily="34" charset="-120"/>
              </a:rPr>
              <a:t>Only on the surface of the conductor, free charges exist.</a:t>
            </a:r>
          </a:p>
          <a:p>
            <a:r>
              <a:rPr lang="en-US" dirty="0">
                <a:latin typeface="Microsoft JhengHei UI Light" panose="020B0304030504040204" pitchFamily="34" charset="-120"/>
                <a:ea typeface="Microsoft JhengHei UI Light" panose="020B0304030504040204" pitchFamily="34" charset="-120"/>
              </a:rPr>
              <a:t>All points of a conductor are at the same potential</a:t>
            </a:r>
            <a:r>
              <a:rPr lang="en-US" dirty="0" smtClean="0">
                <a:latin typeface="Microsoft JhengHei UI Light" panose="020B0304030504040204" pitchFamily="34" charset="-120"/>
                <a:ea typeface="Microsoft JhengHei UI Light" panose="020B0304030504040204" pitchFamily="34" charset="-120"/>
              </a:rPr>
              <a:t>.</a:t>
            </a:r>
            <a:endParaRPr lang="en-US" dirty="0">
              <a:latin typeface="Microsoft JhengHei UI Light" panose="020B0304030504040204" pitchFamily="34" charset="-120"/>
              <a:ea typeface="Microsoft JhengHei UI Light" panose="020B0304030504040204" pitchFamily="34" charset="-120"/>
            </a:endParaRPr>
          </a:p>
        </p:txBody>
      </p:sp>
      <p:pic>
        <p:nvPicPr>
          <p:cNvPr id="5" name="Picture 4" descr="3S0578 | Illustration of the structure of an atom. &lt;strong&gt;Electrons&lt;/strong&gt;… | Flick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597" y="1998617"/>
            <a:ext cx="3569427" cy="3523665"/>
          </a:xfrm>
          <a:prstGeom prst="rect">
            <a:avLst/>
          </a:prstGeom>
        </p:spPr>
      </p:pic>
    </p:spTree>
    <p:extLst>
      <p:ext uri="{BB962C8B-B14F-4D97-AF65-F5344CB8AC3E}">
        <p14:creationId xmlns:p14="http://schemas.microsoft.com/office/powerpoint/2010/main" val="10188958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ircle(in)">
                                      <p:cBhvr>
                                        <p:cTn id="3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03811"/>
          </a:xfrm>
        </p:spPr>
        <p:txBody>
          <a:bodyPr/>
          <a:lstStyle/>
          <a:p>
            <a:r>
              <a:rPr lang="en-US" dirty="0"/>
              <a:t>USE OF </a:t>
            </a:r>
            <a:r>
              <a:rPr lang="en-US" dirty="0" smtClean="0"/>
              <a:t>GOOD </a:t>
            </a:r>
            <a:r>
              <a:rPr lang="en-US" dirty="0"/>
              <a:t>CONDUTORS</a:t>
            </a:r>
            <a:endParaRPr lang="en-IN" dirty="0"/>
          </a:p>
        </p:txBody>
      </p:sp>
      <p:sp>
        <p:nvSpPr>
          <p:cNvPr id="3" name="Content Placeholder 2"/>
          <p:cNvSpPr>
            <a:spLocks noGrp="1"/>
          </p:cNvSpPr>
          <p:nvPr>
            <p:ph idx="1"/>
          </p:nvPr>
        </p:nvSpPr>
        <p:spPr>
          <a:xfrm>
            <a:off x="1484311" y="1881051"/>
            <a:ext cx="4851175" cy="4715692"/>
          </a:xfrm>
        </p:spPr>
        <p:txBody>
          <a:bodyPr>
            <a:normAutofit/>
          </a:bodyPr>
          <a:lstStyle/>
          <a:p>
            <a:r>
              <a:rPr lang="en-US" dirty="0">
                <a:latin typeface="Microsoft JhengHei UI Light" panose="020B0304030504040204" pitchFamily="34" charset="-120"/>
                <a:ea typeface="Microsoft JhengHei UI Light" panose="020B0304030504040204" pitchFamily="34" charset="-120"/>
              </a:rPr>
              <a:t>Coils of conductor form inductor or </a:t>
            </a:r>
            <a:r>
              <a:rPr lang="en-US" dirty="0" smtClean="0">
                <a:latin typeface="Microsoft JhengHei UI Light" panose="020B0304030504040204" pitchFamily="34" charset="-120"/>
                <a:ea typeface="Microsoft JhengHei UI Light" panose="020B0304030504040204" pitchFamily="34" charset="-120"/>
              </a:rPr>
              <a:t>transformers.</a:t>
            </a:r>
            <a:endParaRPr lang="en-US" dirty="0">
              <a:latin typeface="Microsoft JhengHei UI Light" panose="020B0304030504040204" pitchFamily="34" charset="-120"/>
              <a:ea typeface="Microsoft JhengHei UI Light" panose="020B0304030504040204" pitchFamily="34" charset="-120"/>
            </a:endParaRPr>
          </a:p>
          <a:p>
            <a:r>
              <a:rPr lang="en-US" dirty="0">
                <a:latin typeface="Microsoft JhengHei UI Light" panose="020B0304030504040204" pitchFamily="34" charset="-120"/>
                <a:ea typeface="Microsoft JhengHei UI Light" panose="020B0304030504040204" pitchFamily="34" charset="-120"/>
              </a:rPr>
              <a:t>Coils of conductors around cores make </a:t>
            </a:r>
            <a:r>
              <a:rPr lang="en-US" dirty="0" smtClean="0">
                <a:latin typeface="Microsoft JhengHei UI Light" panose="020B0304030504040204" pitchFamily="34" charset="-120"/>
                <a:ea typeface="Microsoft JhengHei UI Light" panose="020B0304030504040204" pitchFamily="34" charset="-120"/>
              </a:rPr>
              <a:t>electromagnets.</a:t>
            </a:r>
            <a:endParaRPr lang="en-US" dirty="0">
              <a:latin typeface="Microsoft JhengHei UI Light" panose="020B0304030504040204" pitchFamily="34" charset="-120"/>
              <a:ea typeface="Microsoft JhengHei UI Light" panose="020B0304030504040204" pitchFamily="34" charset="-120"/>
            </a:endParaRPr>
          </a:p>
          <a:p>
            <a:r>
              <a:rPr lang="en-US" dirty="0">
                <a:latin typeface="Microsoft JhengHei UI Light" panose="020B0304030504040204" pitchFamily="34" charset="-120"/>
                <a:ea typeface="Microsoft JhengHei UI Light" panose="020B0304030504040204" pitchFamily="34" charset="-120"/>
              </a:rPr>
              <a:t>Used in generator to produce </a:t>
            </a:r>
            <a:r>
              <a:rPr lang="en-US" dirty="0" smtClean="0">
                <a:latin typeface="Microsoft JhengHei UI Light" panose="020B0304030504040204" pitchFamily="34" charset="-120"/>
                <a:ea typeface="Microsoft JhengHei UI Light" panose="020B0304030504040204" pitchFamily="34" charset="-120"/>
              </a:rPr>
              <a:t>electricity.</a:t>
            </a:r>
            <a:endParaRPr lang="en-US" dirty="0">
              <a:latin typeface="Microsoft JhengHei UI Light" panose="020B0304030504040204" pitchFamily="34" charset="-120"/>
              <a:ea typeface="Microsoft JhengHei UI Light" panose="020B0304030504040204" pitchFamily="34" charset="-120"/>
            </a:endParaRPr>
          </a:p>
          <a:p>
            <a:r>
              <a:rPr lang="en-US" dirty="0">
                <a:latin typeface="Microsoft JhengHei UI Light" panose="020B0304030504040204" pitchFamily="34" charset="-120"/>
                <a:ea typeface="Microsoft JhengHei UI Light" panose="020B0304030504040204" pitchFamily="34" charset="-120"/>
              </a:rPr>
              <a:t>Ferromagnetic materials and alloys like steel are used for transformers , motors, generators and electromagnet </a:t>
            </a:r>
            <a:r>
              <a:rPr lang="en-US" dirty="0" smtClean="0">
                <a:latin typeface="Microsoft JhengHei UI Light" panose="020B0304030504040204" pitchFamily="34" charset="-120"/>
                <a:ea typeface="Microsoft JhengHei UI Light" panose="020B0304030504040204" pitchFamily="34" charset="-120"/>
              </a:rPr>
              <a:t>cores.</a:t>
            </a:r>
            <a:endParaRPr lang="en-US" dirty="0">
              <a:latin typeface="Microsoft JhengHei UI Light" panose="020B0304030504040204" pitchFamily="34" charset="-120"/>
              <a:ea typeface="Microsoft JhengHei UI Light" panose="020B0304030504040204" pitchFamily="34" charset="-120"/>
            </a:endParaRPr>
          </a:p>
        </p:txBody>
      </p:sp>
      <p:pic>
        <p:nvPicPr>
          <p:cNvPr id="4" name="Picture 3" descr="Scrap &lt;strong&gt;Metals&lt;/strong&gt; Free Stock Photo - Public Domain Pic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187" y="2918187"/>
            <a:ext cx="4462837" cy="2641419"/>
          </a:xfrm>
          <a:prstGeom prst="rect">
            <a:avLst/>
          </a:prstGeom>
        </p:spPr>
      </p:pic>
    </p:spTree>
    <p:extLst>
      <p:ext uri="{BB962C8B-B14F-4D97-AF65-F5344CB8AC3E}">
        <p14:creationId xmlns:p14="http://schemas.microsoft.com/office/powerpoint/2010/main" val="2014708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circle(in)">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51114"/>
          </a:xfrm>
        </p:spPr>
        <p:txBody>
          <a:bodyPr/>
          <a:lstStyle/>
          <a:p>
            <a:r>
              <a:rPr lang="en-US" dirty="0" smtClean="0"/>
              <a:t>SUPERCONDUCTORS</a:t>
            </a:r>
            <a:endParaRPr lang="en-IN" dirty="0"/>
          </a:p>
        </p:txBody>
      </p:sp>
      <p:sp>
        <p:nvSpPr>
          <p:cNvPr id="3" name="Content Placeholder 2"/>
          <p:cNvSpPr>
            <a:spLocks noGrp="1"/>
          </p:cNvSpPr>
          <p:nvPr>
            <p:ph idx="1"/>
          </p:nvPr>
        </p:nvSpPr>
        <p:spPr>
          <a:xfrm>
            <a:off x="1484310" y="1789611"/>
            <a:ext cx="6327279" cy="4976949"/>
          </a:xfrm>
        </p:spPr>
        <p:txBody>
          <a:bodyPr>
            <a:normAutofit lnSpcReduction="10000"/>
          </a:bodyPr>
          <a:lstStyle/>
          <a:p>
            <a:r>
              <a:rPr lang="en-US" dirty="0">
                <a:latin typeface="Microsoft JhengHei UI Light" panose="020B0304030504040204" pitchFamily="34" charset="-120"/>
                <a:ea typeface="Microsoft JhengHei UI Light" panose="020B0304030504040204" pitchFamily="34" charset="-120"/>
              </a:rPr>
              <a:t>The superconductor is a material that offers no resistance to the flow of electrons and conducts electricity. The superconductivity phenomenon was discovered by Heike Kamerlingh Onnes, the Dutch Physicist in 1911. Superconductors are elements or metallic alloy, when cooled below a certain threshold temperature, lose electrical resistance property and become superconductors.</a:t>
            </a:r>
          </a:p>
          <a:p>
            <a:r>
              <a:rPr lang="en-US" dirty="0">
                <a:latin typeface="Microsoft JhengHei UI Light" panose="020B0304030504040204" pitchFamily="34" charset="-120"/>
                <a:ea typeface="Microsoft JhengHei UI Light" panose="020B0304030504040204" pitchFamily="34" charset="-120"/>
              </a:rPr>
              <a:t>Some of the best superconductors are niobium, </a:t>
            </a:r>
            <a:r>
              <a:rPr lang="en-US" dirty="0" smtClean="0">
                <a:latin typeface="Microsoft JhengHei UI Light" panose="020B0304030504040204" pitchFamily="34" charset="-120"/>
                <a:ea typeface="Microsoft JhengHei UI Light" panose="020B0304030504040204" pitchFamily="34" charset="-120"/>
              </a:rPr>
              <a:t>cuprite, </a:t>
            </a:r>
            <a:r>
              <a:rPr lang="en-US" dirty="0">
                <a:latin typeface="Microsoft JhengHei UI Light" panose="020B0304030504040204" pitchFamily="34" charset="-120"/>
                <a:ea typeface="Microsoft JhengHei UI Light" panose="020B0304030504040204" pitchFamily="34" charset="-120"/>
              </a:rPr>
              <a:t>magnesium and </a:t>
            </a:r>
            <a:r>
              <a:rPr lang="en-US" dirty="0" smtClean="0">
                <a:latin typeface="Microsoft JhengHei UI Light" panose="020B0304030504040204" pitchFamily="34" charset="-120"/>
                <a:ea typeface="Microsoft JhengHei UI Light" panose="020B0304030504040204" pitchFamily="34" charset="-120"/>
              </a:rPr>
              <a:t>digoride.</a:t>
            </a:r>
            <a:endParaRPr lang="en-US" dirty="0">
              <a:latin typeface="Microsoft JhengHei UI Light" panose="020B0304030504040204" pitchFamily="34" charset="-120"/>
              <a:ea typeface="Microsoft JhengHei UI Light" panose="020B0304030504040204" pitchFamily="34" charset="-120"/>
            </a:endParaRPr>
          </a:p>
        </p:txBody>
      </p:sp>
      <p:pic>
        <p:nvPicPr>
          <p:cNvPr id="4" name="Picture 3" descr="File:Levitation of a magnet on top of a &lt;strong&gt;superconductor&lt;/strong&gt; 2.jpg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589" y="1789611"/>
            <a:ext cx="4064000" cy="2717800"/>
          </a:xfrm>
          <a:prstGeom prst="rect">
            <a:avLst/>
          </a:prstGeom>
        </p:spPr>
      </p:pic>
    </p:spTree>
    <p:extLst>
      <p:ext uri="{BB962C8B-B14F-4D97-AF65-F5344CB8AC3E}">
        <p14:creationId xmlns:p14="http://schemas.microsoft.com/office/powerpoint/2010/main" val="1862230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5453743"/>
          </a:xfrm>
        </p:spPr>
        <p:txBody>
          <a:bodyPr>
            <a:normAutofit/>
          </a:bodyPr>
          <a:lstStyle/>
          <a:p>
            <a:r>
              <a:rPr lang="en-US" sz="9600" b="1" dirty="0" smtClean="0">
                <a:latin typeface="Microsoft JhengHei UI Light" panose="020B0304030504040204" pitchFamily="34" charset="-120"/>
                <a:ea typeface="Microsoft JhengHei UI Light" panose="020B0304030504040204" pitchFamily="34" charset="-120"/>
              </a:rPr>
              <a:t>THANK YOU</a:t>
            </a:r>
            <a:endParaRPr lang="en-IN" sz="9600" b="1"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240599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6264100"/>
            <a:ext cx="9470571" cy="593900"/>
          </a:xfrm>
        </p:spPr>
        <p:txBody>
          <a:bodyPr>
            <a:normAutofit fontScale="90000"/>
          </a:bodyPr>
          <a:lstStyle/>
          <a:p>
            <a:endParaRPr lang="en-IN" dirty="0"/>
          </a:p>
        </p:txBody>
      </p:sp>
      <p:sp>
        <p:nvSpPr>
          <p:cNvPr id="6" name="Content Placeholder 5"/>
          <p:cNvSpPr>
            <a:spLocks noGrp="1"/>
          </p:cNvSpPr>
          <p:nvPr>
            <p:ph idx="1"/>
          </p:nvPr>
        </p:nvSpPr>
        <p:spPr>
          <a:xfrm rot="10800000" flipH="1" flipV="1">
            <a:off x="9470568" y="6264099"/>
            <a:ext cx="2721427" cy="593897"/>
          </a:xfrm>
        </p:spPr>
        <p:txBody>
          <a:bodyPr/>
          <a:lstStyle/>
          <a:p>
            <a:endParaRPr lang="en-IN" dirty="0"/>
          </a:p>
        </p:txBody>
      </p:sp>
      <p:sp>
        <p:nvSpPr>
          <p:cNvPr id="9" name="Title 1"/>
          <p:cNvSpPr txBox="1">
            <a:spLocks/>
          </p:cNvSpPr>
          <p:nvPr/>
        </p:nvSpPr>
        <p:spPr>
          <a:xfrm>
            <a:off x="9744892" y="287385"/>
            <a:ext cx="2246810" cy="597671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NAME &amp; SIGNATURE OF FACULTY:</a:t>
            </a:r>
            <a:endParaRPr lang="en-IN" sz="2800" dirty="0"/>
          </a:p>
        </p:txBody>
      </p:sp>
      <p:graphicFrame>
        <p:nvGraphicFramePr>
          <p:cNvPr id="10" name="Table 9"/>
          <p:cNvGraphicFramePr>
            <a:graphicFrameLocks noGrp="1"/>
          </p:cNvGraphicFramePr>
          <p:nvPr>
            <p:extLst>
              <p:ext uri="{D42A27DB-BD31-4B8C-83A1-F6EECF244321}">
                <p14:modId xmlns:p14="http://schemas.microsoft.com/office/powerpoint/2010/main" val="1767942140"/>
              </p:ext>
            </p:extLst>
          </p:nvPr>
        </p:nvGraphicFramePr>
        <p:xfrm>
          <a:off x="378826" y="287385"/>
          <a:ext cx="9235440" cy="5914880"/>
        </p:xfrm>
        <a:graphic>
          <a:graphicData uri="http://schemas.openxmlformats.org/drawingml/2006/table">
            <a:tbl>
              <a:tblPr firstRow="1" bandRow="1">
                <a:tableStyleId>{616DA210-FB5B-4158-B5E0-FEB733F419BA}</a:tableStyleId>
              </a:tblPr>
              <a:tblGrid>
                <a:gridCol w="1847088">
                  <a:extLst>
                    <a:ext uri="{9D8B030D-6E8A-4147-A177-3AD203B41FA5}">
                      <a16:colId xmlns:a16="http://schemas.microsoft.com/office/drawing/2014/main" val="1978820510"/>
                    </a:ext>
                  </a:extLst>
                </a:gridCol>
                <a:gridCol w="2035994">
                  <a:extLst>
                    <a:ext uri="{9D8B030D-6E8A-4147-A177-3AD203B41FA5}">
                      <a16:colId xmlns:a16="http://schemas.microsoft.com/office/drawing/2014/main" val="2335630397"/>
                    </a:ext>
                  </a:extLst>
                </a:gridCol>
                <a:gridCol w="1658182">
                  <a:extLst>
                    <a:ext uri="{9D8B030D-6E8A-4147-A177-3AD203B41FA5}">
                      <a16:colId xmlns:a16="http://schemas.microsoft.com/office/drawing/2014/main" val="4226350119"/>
                    </a:ext>
                  </a:extLst>
                </a:gridCol>
                <a:gridCol w="1847088">
                  <a:extLst>
                    <a:ext uri="{9D8B030D-6E8A-4147-A177-3AD203B41FA5}">
                      <a16:colId xmlns:a16="http://schemas.microsoft.com/office/drawing/2014/main" val="189083535"/>
                    </a:ext>
                  </a:extLst>
                </a:gridCol>
                <a:gridCol w="1847088">
                  <a:extLst>
                    <a:ext uri="{9D8B030D-6E8A-4147-A177-3AD203B41FA5}">
                      <a16:colId xmlns:a16="http://schemas.microsoft.com/office/drawing/2014/main" val="546755427"/>
                    </a:ext>
                  </a:extLst>
                </a:gridCol>
              </a:tblGrid>
              <a:tr h="1645226">
                <a:tc>
                  <a:txBody>
                    <a:bodyPr/>
                    <a:lstStyle/>
                    <a:p>
                      <a:r>
                        <a:rPr lang="en-IN" sz="1800" b="1" kern="1200" dirty="0" smtClean="0">
                          <a:solidFill>
                            <a:schemeClr val="tx1"/>
                          </a:solidFill>
                          <a:effectLst/>
                          <a:latin typeface="Microsoft JhengHei UI" panose="020B0604030504040204" pitchFamily="34" charset="-120"/>
                          <a:ea typeface="Microsoft JhengHei UI" panose="020B0604030504040204" pitchFamily="34" charset="-120"/>
                          <a:cs typeface="+mn-cs"/>
                        </a:rPr>
                        <a:t>Roll no. </a:t>
                      </a:r>
                      <a:endParaRPr lang="en-IN" b="1" dirty="0">
                        <a:latin typeface="Microsoft JhengHei UI" panose="020B0604030504040204" pitchFamily="34" charset="-120"/>
                        <a:ea typeface="Microsoft JhengHei UI" panose="020B0604030504040204" pitchFamily="34" charset="-120"/>
                      </a:endParaRPr>
                    </a:p>
                  </a:txBody>
                  <a:tcPr/>
                </a:tc>
                <a:tc>
                  <a:txBody>
                    <a:bodyPr/>
                    <a:lstStyle/>
                    <a:p>
                      <a:r>
                        <a:rPr lang="en-IN" sz="1800" b="1" kern="1200" dirty="0" smtClean="0">
                          <a:solidFill>
                            <a:schemeClr val="tx1"/>
                          </a:solidFill>
                          <a:effectLst/>
                          <a:latin typeface="+mn-lt"/>
                          <a:ea typeface="+mn-ea"/>
                          <a:cs typeface="+mn-cs"/>
                        </a:rPr>
                        <a:t>Student Name </a:t>
                      </a:r>
                      <a:endParaRPr lang="en-IN" b="1" dirty="0"/>
                    </a:p>
                  </a:txBody>
                  <a:tcPr/>
                </a:tc>
                <a:tc>
                  <a:txBody>
                    <a:bodyPr/>
                    <a:lstStyle/>
                    <a:p>
                      <a:pPr marL="1270">
                        <a:lnSpc>
                          <a:spcPct val="107000"/>
                        </a:lnSpc>
                        <a:spcAft>
                          <a:spcPts val="0"/>
                        </a:spcAft>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Marks out of 6 </a:t>
                      </a:r>
                    </a:p>
                    <a:p>
                      <a:pPr marL="1270">
                        <a:lnSpc>
                          <a:spcPct val="107000"/>
                        </a:lnSpc>
                        <a:spcAft>
                          <a:spcPts val="0"/>
                        </a:spcAft>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a:t>
                      </a:r>
                    </a:p>
                    <a:p>
                      <a:pPr marL="1270" marR="13335">
                        <a:lnSpc>
                          <a:spcPct val="107000"/>
                        </a:lnSpc>
                        <a:spcAft>
                          <a:spcPts val="0"/>
                        </a:spcAft>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performance in group activity   </a:t>
                      </a:r>
                    </a:p>
                  </a:txBody>
                  <a:tcPr marL="67310" marR="15240" marT="90170" marB="0"/>
                </a:tc>
                <a:tc>
                  <a:txBody>
                    <a:bodyPr/>
                    <a:lstStyle/>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Marks out of 4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performance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oral</a:t>
                      </a:r>
                      <a:r>
                        <a:rPr lang="en-IN" sz="16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6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presentation   </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15240" marT="90170" marB="0"/>
                </a:tc>
                <a:tc>
                  <a:txBody>
                    <a:bodyPr/>
                    <a:lstStyle/>
                    <a:p>
                      <a:r>
                        <a:rPr lang="en-US" b="1" dirty="0" smtClean="0"/>
                        <a:t>TOTAL MARKS OUT OF 10</a:t>
                      </a:r>
                      <a:endParaRPr lang="en-IN" b="1" dirty="0"/>
                    </a:p>
                  </a:txBody>
                  <a:tcPr/>
                </a:tc>
                <a:extLst>
                  <a:ext uri="{0D108BD9-81ED-4DB2-BD59-A6C34878D82A}">
                    <a16:rowId xmlns:a16="http://schemas.microsoft.com/office/drawing/2014/main" val="1015860706"/>
                  </a:ext>
                </a:extLst>
              </a:tr>
              <a:tr h="851654">
                <a:tc>
                  <a:txBody>
                    <a:bodyPr/>
                    <a:lstStyle/>
                    <a:p>
                      <a:endParaRPr lang="en-IN" b="1" dirty="0">
                        <a:latin typeface="Microsoft JhengHei UI" panose="020B0604030504040204" pitchFamily="34" charset="-120"/>
                        <a:ea typeface="Microsoft JhengHei UI" panose="020B0604030504040204" pitchFamily="34" charset="-120"/>
                      </a:endParaRPr>
                    </a:p>
                  </a:txBody>
                  <a:tcPr/>
                </a:tc>
                <a:tc>
                  <a:txBody>
                    <a:bodyPr/>
                    <a:lstStyle/>
                    <a:p>
                      <a:endParaRPr lang="en-IN" b="1" dirty="0"/>
                    </a:p>
                  </a:txBody>
                  <a:tcPr/>
                </a:tc>
                <a:tc>
                  <a:txBody>
                    <a:bodyPr/>
                    <a:lstStyle/>
                    <a:p>
                      <a:endParaRPr lang="en-IN" b="1" dirty="0"/>
                    </a:p>
                  </a:txBody>
                  <a:tcPr/>
                </a:tc>
                <a:tc>
                  <a:txBody>
                    <a:bodyPr/>
                    <a:lstStyle/>
                    <a:p>
                      <a:endParaRPr lang="en-IN" b="1"/>
                    </a:p>
                  </a:txBody>
                  <a:tcPr/>
                </a:tc>
                <a:tc>
                  <a:txBody>
                    <a:bodyPr/>
                    <a:lstStyle/>
                    <a:p>
                      <a:endParaRPr lang="en-IN" b="1"/>
                    </a:p>
                  </a:txBody>
                  <a:tcPr/>
                </a:tc>
                <a:extLst>
                  <a:ext uri="{0D108BD9-81ED-4DB2-BD59-A6C34878D82A}">
                    <a16:rowId xmlns:a16="http://schemas.microsoft.com/office/drawing/2014/main" val="1431195083"/>
                  </a:ext>
                </a:extLst>
              </a:tr>
              <a:tr h="851654">
                <a:tc>
                  <a:txBody>
                    <a:bodyPr/>
                    <a:lstStyle/>
                    <a:p>
                      <a:r>
                        <a:rPr lang="en-US" b="1" smtClean="0">
                          <a:latin typeface="Microsoft JhengHei UI" panose="020B0604030504040204" pitchFamily="34" charset="-120"/>
                          <a:ea typeface="Microsoft JhengHei UI" panose="020B0604030504040204" pitchFamily="34" charset="-120"/>
                        </a:rPr>
                        <a:t>210441</a:t>
                      </a:r>
                      <a:endParaRPr lang="en-IN" b="1" dirty="0">
                        <a:latin typeface="Microsoft JhengHei UI" panose="020B0604030504040204" pitchFamily="34" charset="-120"/>
                        <a:ea typeface="Microsoft JhengHei UI" panose="020B0604030504040204" pitchFamily="34" charset="-120"/>
                      </a:endParaRPr>
                    </a:p>
                  </a:txBody>
                  <a:tcPr/>
                </a:tc>
                <a:tc>
                  <a:txBody>
                    <a:bodyPr/>
                    <a:lstStyle/>
                    <a:p>
                      <a:r>
                        <a:rPr lang="en-US" b="1" dirty="0" smtClean="0"/>
                        <a:t>SUFYAAN MALADWALLA</a:t>
                      </a:r>
                      <a:endParaRPr lang="en-IN" b="1" dirty="0"/>
                    </a:p>
                  </a:txBody>
                  <a:tcPr/>
                </a:tc>
                <a:tc>
                  <a:txBody>
                    <a:bodyPr/>
                    <a:lstStyle/>
                    <a:p>
                      <a:endParaRPr lang="en-IN" b="1" dirty="0"/>
                    </a:p>
                  </a:txBody>
                  <a:tcPr/>
                </a:tc>
                <a:tc>
                  <a:txBody>
                    <a:bodyPr/>
                    <a:lstStyle/>
                    <a:p>
                      <a:endParaRPr lang="en-IN" b="1"/>
                    </a:p>
                  </a:txBody>
                  <a:tcPr/>
                </a:tc>
                <a:tc>
                  <a:txBody>
                    <a:bodyPr/>
                    <a:lstStyle/>
                    <a:p>
                      <a:endParaRPr lang="en-IN" b="1"/>
                    </a:p>
                  </a:txBody>
                  <a:tcPr/>
                </a:tc>
                <a:extLst>
                  <a:ext uri="{0D108BD9-81ED-4DB2-BD59-A6C34878D82A}">
                    <a16:rowId xmlns:a16="http://schemas.microsoft.com/office/drawing/2014/main" val="1627355528"/>
                  </a:ext>
                </a:extLst>
              </a:tr>
              <a:tr h="851654">
                <a:tc>
                  <a:txBody>
                    <a:bodyPr/>
                    <a:lstStyle/>
                    <a:p>
                      <a:r>
                        <a:rPr lang="en-US" b="1" dirty="0" smtClean="0">
                          <a:latin typeface="Microsoft JhengHei UI" panose="020B0604030504040204" pitchFamily="34" charset="-120"/>
                          <a:ea typeface="Microsoft JhengHei UI" panose="020B0604030504040204" pitchFamily="34" charset="-120"/>
                        </a:rPr>
                        <a:t>210448</a:t>
                      </a:r>
                      <a:endParaRPr lang="en-IN" b="1" dirty="0">
                        <a:latin typeface="Microsoft JhengHei UI" panose="020B0604030504040204" pitchFamily="34" charset="-120"/>
                        <a:ea typeface="Microsoft JhengHei UI" panose="020B0604030504040204" pitchFamily="34" charset="-120"/>
                      </a:endParaRPr>
                    </a:p>
                  </a:txBody>
                  <a:tcPr/>
                </a:tc>
                <a:tc>
                  <a:txBody>
                    <a:bodyPr/>
                    <a:lstStyle/>
                    <a:p>
                      <a:r>
                        <a:rPr lang="en-IN" b="1" dirty="0" smtClean="0">
                          <a:latin typeface="Arial" panose="020B0604020202020204" pitchFamily="34" charset="0"/>
                          <a:ea typeface="Arial" panose="020B0604020202020204" pitchFamily="34" charset="0"/>
                        </a:rPr>
                        <a:t>HUSSAIN ARSIWALA </a:t>
                      </a:r>
                      <a:endParaRPr lang="en-IN" b="1" dirty="0"/>
                    </a:p>
                  </a:txBody>
                  <a:tcPr/>
                </a:tc>
                <a:tc>
                  <a:txBody>
                    <a:bodyPr/>
                    <a:lstStyle/>
                    <a:p>
                      <a:endParaRPr lang="en-IN" b="1" dirty="0"/>
                    </a:p>
                  </a:txBody>
                  <a:tcPr/>
                </a:tc>
                <a:tc>
                  <a:txBody>
                    <a:bodyPr/>
                    <a:lstStyle/>
                    <a:p>
                      <a:endParaRPr lang="en-IN" b="1"/>
                    </a:p>
                  </a:txBody>
                  <a:tcPr/>
                </a:tc>
                <a:tc>
                  <a:txBody>
                    <a:bodyPr/>
                    <a:lstStyle/>
                    <a:p>
                      <a:endParaRPr lang="en-IN" b="1"/>
                    </a:p>
                  </a:txBody>
                  <a:tcPr/>
                </a:tc>
                <a:extLst>
                  <a:ext uri="{0D108BD9-81ED-4DB2-BD59-A6C34878D82A}">
                    <a16:rowId xmlns:a16="http://schemas.microsoft.com/office/drawing/2014/main" val="3723995680"/>
                  </a:ext>
                </a:extLst>
              </a:tr>
              <a:tr h="852565">
                <a:tc>
                  <a:txBody>
                    <a:bodyPr/>
                    <a:lstStyle/>
                    <a:p>
                      <a:r>
                        <a:rPr lang="en-US" b="1" dirty="0" smtClean="0">
                          <a:latin typeface="Microsoft JhengHei UI" panose="020B0604030504040204" pitchFamily="34" charset="-120"/>
                          <a:ea typeface="Microsoft JhengHei UI" panose="020B0604030504040204" pitchFamily="34" charset="-120"/>
                        </a:rPr>
                        <a:t>210451</a:t>
                      </a:r>
                      <a:endParaRPr lang="en-IN" b="1" dirty="0">
                        <a:latin typeface="Microsoft JhengHei UI" panose="020B0604030504040204" pitchFamily="34" charset="-120"/>
                        <a:ea typeface="Microsoft JhengHei UI" panose="020B0604030504040204" pitchFamily="34" charset="-120"/>
                      </a:endParaRPr>
                    </a:p>
                  </a:txBody>
                  <a:tcPr/>
                </a:tc>
                <a:tc>
                  <a:txBody>
                    <a:bodyPr/>
                    <a:lstStyle/>
                    <a:p>
                      <a:r>
                        <a:rPr lang="en-IN" b="1" dirty="0" smtClean="0">
                          <a:latin typeface="Arial" panose="020B0604020202020204" pitchFamily="34" charset="0"/>
                          <a:ea typeface="Arial" panose="020B0604020202020204" pitchFamily="34" charset="0"/>
                        </a:rPr>
                        <a:t>ABDURRAHMAN QURESHI </a:t>
                      </a:r>
                      <a:endParaRPr lang="en-IN" b="1" dirty="0"/>
                    </a:p>
                  </a:txBody>
                  <a:tcPr/>
                </a:tc>
                <a:tc>
                  <a:txBody>
                    <a:bodyPr/>
                    <a:lstStyle/>
                    <a:p>
                      <a:endParaRPr lang="en-IN" b="1" dirty="0"/>
                    </a:p>
                  </a:txBody>
                  <a:tcPr/>
                </a:tc>
                <a:tc>
                  <a:txBody>
                    <a:bodyPr/>
                    <a:lstStyle/>
                    <a:p>
                      <a:endParaRPr lang="en-IN" b="1"/>
                    </a:p>
                  </a:txBody>
                  <a:tcPr/>
                </a:tc>
                <a:tc>
                  <a:txBody>
                    <a:bodyPr/>
                    <a:lstStyle/>
                    <a:p>
                      <a:endParaRPr lang="en-IN" b="1"/>
                    </a:p>
                  </a:txBody>
                  <a:tcPr/>
                </a:tc>
                <a:extLst>
                  <a:ext uri="{0D108BD9-81ED-4DB2-BD59-A6C34878D82A}">
                    <a16:rowId xmlns:a16="http://schemas.microsoft.com/office/drawing/2014/main" val="2885515345"/>
                  </a:ext>
                </a:extLst>
              </a:tr>
              <a:tr h="851654">
                <a:tc>
                  <a:txBody>
                    <a:bodyPr/>
                    <a:lstStyle/>
                    <a:p>
                      <a:r>
                        <a:rPr lang="en-US" b="1" dirty="0" smtClean="0">
                          <a:latin typeface="Microsoft JhengHei UI" panose="020B0604030504040204" pitchFamily="34" charset="-120"/>
                          <a:ea typeface="Microsoft JhengHei UI" panose="020B0604030504040204" pitchFamily="34" charset="-120"/>
                        </a:rPr>
                        <a:t>210460</a:t>
                      </a:r>
                      <a:endParaRPr lang="en-IN" b="1" dirty="0">
                        <a:latin typeface="Microsoft JhengHei UI" panose="020B0604030504040204" pitchFamily="34" charset="-120"/>
                        <a:ea typeface="Microsoft JhengHei UI" panose="020B0604030504040204" pitchFamily="34"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Arial" panose="020B0604020202020204" pitchFamily="34" charset="0"/>
                          <a:ea typeface="Arial" panose="020B0604020202020204" pitchFamily="34" charset="0"/>
                        </a:rPr>
                        <a:t>MORE ARYA LAXMAN </a:t>
                      </a:r>
                      <a:endParaRPr lang="en-IN" b="1" dirty="0" smtClean="0"/>
                    </a:p>
                  </a:txBody>
                  <a:tcPr/>
                </a:tc>
                <a:tc>
                  <a:txBody>
                    <a:bodyPr/>
                    <a:lstStyle/>
                    <a:p>
                      <a:endParaRPr lang="en-IN" b="1" dirty="0"/>
                    </a:p>
                  </a:txBody>
                  <a:tcPr/>
                </a:tc>
                <a:tc>
                  <a:txBody>
                    <a:bodyPr/>
                    <a:lstStyle/>
                    <a:p>
                      <a:endParaRPr lang="en-IN" b="1"/>
                    </a:p>
                  </a:txBody>
                  <a:tcPr/>
                </a:tc>
                <a:tc>
                  <a:txBody>
                    <a:bodyPr/>
                    <a:lstStyle/>
                    <a:p>
                      <a:endParaRPr lang="en-IN" b="1" dirty="0"/>
                    </a:p>
                  </a:txBody>
                  <a:tcPr/>
                </a:tc>
                <a:extLst>
                  <a:ext uri="{0D108BD9-81ED-4DB2-BD59-A6C34878D82A}">
                    <a16:rowId xmlns:a16="http://schemas.microsoft.com/office/drawing/2014/main" val="2810453775"/>
                  </a:ext>
                </a:extLst>
              </a:tr>
            </a:tbl>
          </a:graphicData>
        </a:graphic>
      </p:graphicFrame>
    </p:spTree>
    <p:extLst>
      <p:ext uri="{BB962C8B-B14F-4D97-AF65-F5344CB8AC3E}">
        <p14:creationId xmlns:p14="http://schemas.microsoft.com/office/powerpoint/2010/main" val="68284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0818810" cy="2057401"/>
          </a:xfrm>
        </p:spPr>
        <p:txBody>
          <a:bodyPr/>
          <a:lstStyle/>
          <a:p>
            <a:r>
              <a:rPr lang="en-US" b="1" dirty="0" smtClean="0"/>
              <a:t>Physics micro-project</a:t>
            </a:r>
            <a:endParaRPr lang="en-IN" b="1" dirty="0"/>
          </a:p>
        </p:txBody>
      </p:sp>
      <p:sp>
        <p:nvSpPr>
          <p:cNvPr id="3" name="Subtitle 2"/>
          <p:cNvSpPr>
            <a:spLocks noGrp="1"/>
          </p:cNvSpPr>
          <p:nvPr>
            <p:ph type="subTitle" idx="1"/>
          </p:nvPr>
        </p:nvSpPr>
        <p:spPr/>
        <p:txBody>
          <a:bodyPr>
            <a:normAutofit/>
          </a:bodyPr>
          <a:lstStyle/>
          <a:p>
            <a:r>
              <a:rPr lang="en-US" sz="3200" dirty="0" smtClean="0">
                <a:solidFill>
                  <a:schemeClr val="tx1"/>
                </a:solidFill>
                <a:latin typeface="Microsoft JhengHei UI Light" panose="020B0304030504040204" pitchFamily="34" charset="-120"/>
                <a:ea typeface="Microsoft JhengHei UI Light" panose="020B0304030504040204" pitchFamily="34" charset="-120"/>
              </a:rPr>
              <a:t>Guided by NIMRAH ANSARI</a:t>
            </a:r>
            <a:endParaRPr lang="en-IN" sz="3200" dirty="0">
              <a:solidFill>
                <a:schemeClr val="tx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10282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527" y="685800"/>
            <a:ext cx="8395855" cy="3068782"/>
          </a:xfrm>
        </p:spPr>
        <p:txBody>
          <a:bodyPr>
            <a:normAutofit/>
          </a:bodyPr>
          <a:lstStyle/>
          <a:p>
            <a:pPr marL="0" indent="0" algn="l"/>
            <a:r>
              <a:rPr lang="en-US" sz="4800" b="1" dirty="0">
                <a:latin typeface="Microsoft JhengHei UI Light" panose="020B0304030504040204" pitchFamily="34" charset="-120"/>
                <a:ea typeface="Microsoft JhengHei UI Light" panose="020B0304030504040204" pitchFamily="34" charset="-120"/>
              </a:rPr>
              <a:t>PARTICIPANTS:</a:t>
            </a:r>
            <a:br>
              <a:rPr lang="en-US" sz="4800" b="1" dirty="0">
                <a:latin typeface="Microsoft JhengHei UI Light" panose="020B0304030504040204" pitchFamily="34" charset="-120"/>
                <a:ea typeface="Microsoft JhengHei UI Light" panose="020B0304030504040204" pitchFamily="34" charset="-120"/>
              </a:rPr>
            </a:br>
            <a:r>
              <a:rPr lang="en-US" sz="2400" dirty="0">
                <a:latin typeface="Microsoft JhengHei UI Light" panose="020B0304030504040204" pitchFamily="34" charset="-120"/>
                <a:ea typeface="Microsoft JhengHei UI Light" panose="020B0304030504040204" pitchFamily="34" charset="-120"/>
              </a:rPr>
              <a:t/>
            </a:r>
            <a:br>
              <a:rPr lang="en-US" sz="2400" dirty="0">
                <a:latin typeface="Microsoft JhengHei UI Light" panose="020B0304030504040204" pitchFamily="34" charset="-120"/>
                <a:ea typeface="Microsoft JhengHei UI Light" panose="020B0304030504040204" pitchFamily="34" charset="-120"/>
              </a:rPr>
            </a:br>
            <a:r>
              <a:rPr lang="en-US" sz="2400" dirty="0">
                <a:latin typeface="Microsoft JhengHei UI Light" panose="020B0304030504040204" pitchFamily="34" charset="-120"/>
                <a:ea typeface="Microsoft JhengHei UI Light" panose="020B0304030504040204" pitchFamily="34" charset="-120"/>
              </a:rPr>
              <a:t>ROLL NO:  210441    NAME: SUFIYAAN </a:t>
            </a:r>
            <a:r>
              <a:rPr lang="en-US" sz="2400" dirty="0" smtClean="0">
                <a:latin typeface="Microsoft JhengHei UI Light" panose="020B0304030504040204" pitchFamily="34" charset="-120"/>
                <a:ea typeface="Microsoft JhengHei UI Light" panose="020B0304030504040204" pitchFamily="34" charset="-120"/>
              </a:rPr>
              <a:t>MALADWALA</a:t>
            </a:r>
            <a:r>
              <a:rPr lang="en-US" sz="2400" dirty="0">
                <a:latin typeface="Microsoft JhengHei UI Light" panose="020B0304030504040204" pitchFamily="34" charset="-120"/>
                <a:ea typeface="Microsoft JhengHei UI Light" panose="020B0304030504040204" pitchFamily="34" charset="-120"/>
              </a:rPr>
              <a:t/>
            </a:r>
            <a:br>
              <a:rPr lang="en-US" sz="2400" dirty="0">
                <a:latin typeface="Microsoft JhengHei UI Light" panose="020B0304030504040204" pitchFamily="34" charset="-120"/>
                <a:ea typeface="Microsoft JhengHei UI Light" panose="020B0304030504040204" pitchFamily="34" charset="-120"/>
              </a:rPr>
            </a:br>
            <a:r>
              <a:rPr lang="en-US" sz="2400" dirty="0">
                <a:latin typeface="Microsoft JhengHei UI Light" panose="020B0304030504040204" pitchFamily="34" charset="-120"/>
                <a:ea typeface="Microsoft JhengHei UI Light" panose="020B0304030504040204" pitchFamily="34" charset="-120"/>
              </a:rPr>
              <a:t>ROLL NO:  210448   NAME: HUSSAIN ARSIWALA</a:t>
            </a:r>
            <a:br>
              <a:rPr lang="en-US" sz="2400" dirty="0">
                <a:latin typeface="Microsoft JhengHei UI Light" panose="020B0304030504040204" pitchFamily="34" charset="-120"/>
                <a:ea typeface="Microsoft JhengHei UI Light" panose="020B0304030504040204" pitchFamily="34" charset="-120"/>
              </a:rPr>
            </a:br>
            <a:r>
              <a:rPr lang="en-US" sz="2400" dirty="0">
                <a:latin typeface="Microsoft JhengHei UI Light" panose="020B0304030504040204" pitchFamily="34" charset="-120"/>
                <a:ea typeface="Microsoft JhengHei UI Light" panose="020B0304030504040204" pitchFamily="34" charset="-120"/>
              </a:rPr>
              <a:t>ROLL NO:  210451   NAME: ABDURRAHMAN QURESHI</a:t>
            </a:r>
            <a:br>
              <a:rPr lang="en-US" sz="2400" dirty="0">
                <a:latin typeface="Microsoft JhengHei UI Light" panose="020B0304030504040204" pitchFamily="34" charset="-120"/>
                <a:ea typeface="Microsoft JhengHei UI Light" panose="020B0304030504040204" pitchFamily="34" charset="-120"/>
              </a:rPr>
            </a:br>
            <a:r>
              <a:rPr lang="en-US" sz="2400" dirty="0">
                <a:latin typeface="Microsoft JhengHei UI Light" panose="020B0304030504040204" pitchFamily="34" charset="-120"/>
                <a:ea typeface="Microsoft JhengHei UI Light" panose="020B0304030504040204" pitchFamily="34" charset="-120"/>
              </a:rPr>
              <a:t>ROLL NO:  210460   NAME: MORE ARYA LAXMAN</a:t>
            </a:r>
            <a:br>
              <a:rPr lang="en-US" sz="2400" dirty="0">
                <a:latin typeface="Microsoft JhengHei UI Light" panose="020B0304030504040204" pitchFamily="34" charset="-120"/>
                <a:ea typeface="Microsoft JhengHei UI Light" panose="020B0304030504040204" pitchFamily="34" charset="-120"/>
              </a:rPr>
            </a:br>
            <a:endParaRPr lang="en-IN" sz="2400"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a:xfrm>
            <a:off x="2521527" y="3754582"/>
            <a:ext cx="8395855" cy="2036618"/>
          </a:xfrm>
        </p:spPr>
        <p:txBody>
          <a:bodyPr>
            <a:normAutofit/>
          </a:bodyPr>
          <a:lstStyle/>
          <a:p>
            <a:pPr marL="0" indent="0">
              <a:buNone/>
            </a:pPr>
            <a:r>
              <a:rPr lang="en-US" b="1" dirty="0" smtClean="0">
                <a:latin typeface="Microsoft JhengHei UI Light" panose="020B0304030504040204" pitchFamily="34" charset="-120"/>
                <a:ea typeface="Microsoft JhengHei UI Light" panose="020B0304030504040204" pitchFamily="34" charset="-120"/>
              </a:rPr>
              <a:t>BRANCH</a:t>
            </a:r>
            <a:r>
              <a:rPr lang="en-US" b="1" dirty="0">
                <a:latin typeface="Microsoft JhengHei UI Light" panose="020B0304030504040204" pitchFamily="34" charset="-120"/>
                <a:ea typeface="Microsoft JhengHei UI Light" panose="020B0304030504040204" pitchFamily="34" charset="-120"/>
              </a:rPr>
              <a:t>: </a:t>
            </a:r>
            <a:r>
              <a:rPr lang="en-US" dirty="0">
                <a:latin typeface="Microsoft JhengHei UI Light" panose="020B0304030504040204" pitchFamily="34" charset="-120"/>
                <a:ea typeface="Microsoft JhengHei UI Light" panose="020B0304030504040204" pitchFamily="34" charset="-120"/>
              </a:rPr>
              <a:t>COMPUTER ENGINEERING</a:t>
            </a:r>
            <a:br>
              <a:rPr lang="en-US" dirty="0">
                <a:latin typeface="Microsoft JhengHei UI Light" panose="020B0304030504040204" pitchFamily="34" charset="-120"/>
                <a:ea typeface="Microsoft JhengHei UI Light" panose="020B0304030504040204" pitchFamily="34" charset="-120"/>
              </a:rPr>
            </a:br>
            <a:r>
              <a:rPr lang="en-US" b="1" dirty="0">
                <a:latin typeface="Microsoft JhengHei UI Light" panose="020B0304030504040204" pitchFamily="34" charset="-120"/>
                <a:ea typeface="Microsoft JhengHei UI Light" panose="020B0304030504040204" pitchFamily="34" charset="-120"/>
              </a:rPr>
              <a:t>SEMESTER:</a:t>
            </a:r>
            <a:r>
              <a:rPr lang="en-US" dirty="0">
                <a:latin typeface="Microsoft JhengHei UI Light" panose="020B0304030504040204" pitchFamily="34" charset="-120"/>
                <a:ea typeface="Microsoft JhengHei UI Light" panose="020B0304030504040204" pitchFamily="34" charset="-120"/>
              </a:rPr>
              <a:t> FIRST</a:t>
            </a:r>
            <a:endParaRPr lang="en-IN" dirty="0">
              <a:solidFill>
                <a:schemeClr val="tx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90241456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latin typeface="Microsoft JhengHei UI Light" panose="020B0304030504040204" pitchFamily="34" charset="-120"/>
                <a:ea typeface="Microsoft JhengHei UI Light" panose="020B0304030504040204" pitchFamily="34" charset="-120"/>
              </a:rPr>
              <a:t>Good and bad conductors</a:t>
            </a:r>
            <a:endParaRPr lang="en-IN" sz="6000" b="1" dirty="0">
              <a:latin typeface="Microsoft JhengHei UI Light" panose="020B0304030504040204" pitchFamily="34" charset="-120"/>
              <a:ea typeface="Microsoft JhengHei UI Light" panose="020B0304030504040204" pitchFamily="34" charset="-12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6800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CONDUCTORS?</a:t>
            </a:r>
            <a:endParaRPr lang="en-IN" dirty="0"/>
          </a:p>
        </p:txBody>
      </p:sp>
      <p:sp>
        <p:nvSpPr>
          <p:cNvPr id="3" name="Content Placeholder 2"/>
          <p:cNvSpPr>
            <a:spLocks noGrp="1"/>
          </p:cNvSpPr>
          <p:nvPr>
            <p:ph idx="1"/>
          </p:nvPr>
        </p:nvSpPr>
        <p:spPr>
          <a:xfrm>
            <a:off x="5943600" y="2666999"/>
            <a:ext cx="5559423" cy="3124201"/>
          </a:xfrm>
        </p:spPr>
        <p:txBody>
          <a:bodyPr/>
          <a:lstStyle/>
          <a:p>
            <a:r>
              <a:rPr lang="en-US" dirty="0">
                <a:latin typeface="Microsoft JhengHei UI Light" panose="020B0304030504040204" pitchFamily="34" charset="-120"/>
                <a:ea typeface="Microsoft JhengHei UI Light" panose="020B0304030504040204" pitchFamily="34" charset="-120"/>
              </a:rPr>
              <a:t>An electrical conductor is a substance in which electrical charge carriers, usually electrons, move easily from atom to atom with the application of voltage. Conductivity, in general, is the capacity to transmit something, such as electricity or heat.</a:t>
            </a:r>
            <a:endParaRPr lang="en-IN" dirty="0">
              <a:latin typeface="Microsoft JhengHei UI Light" panose="020B0304030504040204" pitchFamily="34" charset="-120"/>
              <a:ea typeface="Microsoft JhengHei UI Light" panose="020B0304030504040204" pitchFamily="34" charset="-120"/>
            </a:endParaRPr>
          </a:p>
        </p:txBody>
      </p:sp>
      <p:pic>
        <p:nvPicPr>
          <p:cNvPr id="4" name="Picture 3" descr="Types of &lt;strong&gt;Conductors&lt;/strong&gt; used in Overhead Power Lines | electricaleasy.c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234" y="2666999"/>
            <a:ext cx="3690001" cy="3124201"/>
          </a:xfrm>
          <a:prstGeom prst="rect">
            <a:avLst/>
          </a:prstGeom>
        </p:spPr>
      </p:pic>
    </p:spTree>
    <p:extLst>
      <p:ext uri="{BB962C8B-B14F-4D97-AF65-F5344CB8AC3E}">
        <p14:creationId xmlns:p14="http://schemas.microsoft.com/office/powerpoint/2010/main" val="21977108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CONDUCTORS</a:t>
            </a:r>
            <a:endParaRPr lang="en-IN" dirty="0"/>
          </a:p>
        </p:txBody>
      </p:sp>
      <p:sp>
        <p:nvSpPr>
          <p:cNvPr id="3" name="Content Placeholder 2"/>
          <p:cNvSpPr>
            <a:spLocks noGrp="1"/>
          </p:cNvSpPr>
          <p:nvPr>
            <p:ph idx="1"/>
          </p:nvPr>
        </p:nvSpPr>
        <p:spPr>
          <a:xfrm>
            <a:off x="1484310" y="2438399"/>
            <a:ext cx="6732227" cy="4132218"/>
          </a:xfrm>
        </p:spPr>
        <p:txBody>
          <a:bodyPr/>
          <a:lstStyle/>
          <a:p>
            <a:r>
              <a:rPr lang="en-US" dirty="0">
                <a:latin typeface="Microsoft JhengHei UI Light" panose="020B0304030504040204" pitchFamily="34" charset="-120"/>
                <a:ea typeface="Microsoft JhengHei UI Light" panose="020B0304030504040204" pitchFamily="34" charset="-120"/>
              </a:rPr>
              <a:t>Some of the worst conductors of electricity include rubber, polymer and plastic. A bad electrical conductor is an object or material that does not allow electricity to flow freely through it. An insulator does not allow electric current to pass through it. Most metals, such as copper, are good conductors, whereas most other non-metal materials are bad conductors, or insulators.</a:t>
            </a:r>
            <a:endParaRPr lang="en-IN" dirty="0">
              <a:latin typeface="Microsoft JhengHei UI Light" panose="020B0304030504040204" pitchFamily="34" charset="-120"/>
              <a:ea typeface="Microsoft JhengHei UI Light" panose="020B0304030504040204" pitchFamily="34" charset="-120"/>
            </a:endParaRPr>
          </a:p>
        </p:txBody>
      </p:sp>
      <p:pic>
        <p:nvPicPr>
          <p:cNvPr id="5" name="Picture 4" descr="&lt;strong&gt;Wood&lt;/strong&gt; Log - Official Islanded Wik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030" y="2018619"/>
            <a:ext cx="2857500" cy="1514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lt;strong&gt;Plastic&lt;/strong&gt; straws stock photo image that is free to use under… | Flick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1030" y="3944983"/>
            <a:ext cx="3071994" cy="23039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090967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BAD CONDUCTORS</a:t>
            </a:r>
            <a:endParaRPr lang="en-IN" dirty="0"/>
          </a:p>
        </p:txBody>
      </p:sp>
      <p:sp>
        <p:nvSpPr>
          <p:cNvPr id="3" name="Content Placeholder 2"/>
          <p:cNvSpPr>
            <a:spLocks noGrp="1"/>
          </p:cNvSpPr>
          <p:nvPr>
            <p:ph idx="1"/>
          </p:nvPr>
        </p:nvSpPr>
        <p:spPr>
          <a:xfrm>
            <a:off x="1484310" y="2155371"/>
            <a:ext cx="4498479" cy="3635829"/>
          </a:xfrm>
        </p:spPr>
        <p:txBody>
          <a:bodyPr>
            <a:normAutofit/>
          </a:bodyPr>
          <a:lstStyle/>
          <a:p>
            <a:r>
              <a:rPr lang="en-US" dirty="0">
                <a:latin typeface="Microsoft JhengHei UI Light" panose="020B0304030504040204" pitchFamily="34" charset="-120"/>
                <a:ea typeface="Microsoft JhengHei UI Light" panose="020B0304030504040204" pitchFamily="34" charset="-120"/>
              </a:rPr>
              <a:t>Used for making wires for</a:t>
            </a:r>
          </a:p>
          <a:p>
            <a:r>
              <a:rPr lang="en-US" dirty="0">
                <a:latin typeface="Microsoft JhengHei UI Light" panose="020B0304030504040204" pitchFamily="34" charset="-120"/>
                <a:ea typeface="Microsoft JhengHei UI Light" panose="020B0304030504040204" pitchFamily="34" charset="-120"/>
              </a:rPr>
              <a:t>Used for making wires for the transmission of electrical energy. The transmission of electrical energy.</a:t>
            </a:r>
          </a:p>
          <a:p>
            <a:r>
              <a:rPr lang="en-IN" dirty="0">
                <a:latin typeface="Microsoft JhengHei UI Light" panose="020B0304030504040204" pitchFamily="34" charset="-120"/>
                <a:ea typeface="Microsoft JhengHei UI Light" panose="020B0304030504040204" pitchFamily="34" charset="-120"/>
              </a:rPr>
              <a:t>Resistivity is very low.</a:t>
            </a:r>
          </a:p>
          <a:p>
            <a:r>
              <a:rPr lang="en-IN" dirty="0">
                <a:latin typeface="Microsoft JhengHei UI Light" panose="020B0304030504040204" pitchFamily="34" charset="-120"/>
                <a:ea typeface="Microsoft JhengHei UI Light" panose="020B0304030504040204" pitchFamily="34" charset="-120"/>
              </a:rPr>
              <a:t>Conducts heat and electricity</a:t>
            </a:r>
            <a:r>
              <a:rPr lang="en-IN" dirty="0" smtClean="0">
                <a:latin typeface="Microsoft JhengHei UI Light" panose="020B0304030504040204" pitchFamily="34" charset="-120"/>
                <a:ea typeface="Microsoft JhengHei UI Light" panose="020B0304030504040204" pitchFamily="34" charset="-120"/>
              </a:rPr>
              <a:t>.</a:t>
            </a:r>
            <a:endParaRPr lang="en-IN" dirty="0">
              <a:latin typeface="Microsoft JhengHei UI Light" panose="020B0304030504040204" pitchFamily="34" charset="-120"/>
              <a:ea typeface="Microsoft JhengHei UI Light" panose="020B0304030504040204" pitchFamily="34" charset="-120"/>
            </a:endParaRPr>
          </a:p>
        </p:txBody>
      </p:sp>
      <p:pic>
        <p:nvPicPr>
          <p:cNvPr id="4" name="Picture 3" descr="A guide to cables, connectors, &lt;strong&gt;wires&lt;/strong&gt; and ports - ITCwik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8388" y="2438399"/>
            <a:ext cx="3286125" cy="2933700"/>
          </a:xfrm>
          <a:prstGeom prst="rect">
            <a:avLst/>
          </a:prstGeom>
        </p:spPr>
      </p:pic>
    </p:spTree>
    <p:extLst>
      <p:ext uri="{BB962C8B-B14F-4D97-AF65-F5344CB8AC3E}">
        <p14:creationId xmlns:p14="http://schemas.microsoft.com/office/powerpoint/2010/main" val="2560515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751" y="388620"/>
            <a:ext cx="10018713" cy="920931"/>
          </a:xfrm>
        </p:spPr>
        <p:txBody>
          <a:bodyPr/>
          <a:lstStyle/>
          <a:p>
            <a:r>
              <a:rPr lang="en-US" dirty="0" smtClean="0"/>
              <a:t>USE OF BAD CONDUTORS</a:t>
            </a:r>
            <a:endParaRPr lang="en-IN" dirty="0"/>
          </a:p>
        </p:txBody>
      </p:sp>
      <p:sp>
        <p:nvSpPr>
          <p:cNvPr id="3" name="Content Placeholder 2"/>
          <p:cNvSpPr>
            <a:spLocks noGrp="1"/>
          </p:cNvSpPr>
          <p:nvPr>
            <p:ph idx="1"/>
          </p:nvPr>
        </p:nvSpPr>
        <p:spPr>
          <a:xfrm>
            <a:off x="1484310" y="1802674"/>
            <a:ext cx="7463747" cy="4950823"/>
          </a:xfrm>
        </p:spPr>
        <p:txBody>
          <a:bodyPr>
            <a:normAutofit/>
          </a:bodyPr>
          <a:lstStyle/>
          <a:p>
            <a:r>
              <a:rPr lang="en-US" dirty="0">
                <a:latin typeface="Microsoft JhengHei UI Light" panose="020B0304030504040204" pitchFamily="34" charset="-120"/>
                <a:ea typeface="Microsoft JhengHei UI Light" panose="020B0304030504040204" pitchFamily="34" charset="-120"/>
              </a:rPr>
              <a:t>All components like transformer, inductor, capacitor or any device has to use insulation for their working as also for safety.</a:t>
            </a:r>
          </a:p>
          <a:p>
            <a:r>
              <a:rPr lang="en-US" dirty="0">
                <a:latin typeface="Microsoft JhengHei UI Light" panose="020B0304030504040204" pitchFamily="34" charset="-120"/>
                <a:ea typeface="Microsoft JhengHei UI Light" panose="020B0304030504040204" pitchFamily="34" charset="-120"/>
              </a:rPr>
              <a:t>Safety of equipment, materials , personnel or user from circuit voltage, or high voltage is only possible by proper usage of </a:t>
            </a:r>
            <a:r>
              <a:rPr lang="en-US" dirty="0" smtClean="0">
                <a:latin typeface="Microsoft JhengHei UI Light" panose="020B0304030504040204" pitchFamily="34" charset="-120"/>
                <a:ea typeface="Microsoft JhengHei UI Light" panose="020B0304030504040204" pitchFamily="34" charset="-120"/>
              </a:rPr>
              <a:t>insulation</a:t>
            </a:r>
          </a:p>
          <a:p>
            <a:r>
              <a:rPr lang="en-US" dirty="0">
                <a:latin typeface="Microsoft JhengHei UI Light" panose="020B0304030504040204" pitchFamily="34" charset="-120"/>
                <a:ea typeface="Microsoft JhengHei UI Light" panose="020B0304030504040204" pitchFamily="34" charset="-120"/>
              </a:rPr>
              <a:t>Bad conductor is a term used for poor conductors, or insulation materials. They are called bad conductors, because there is no perfect insulator which can totally block current, so as not to allow even an iota of current</a:t>
            </a:r>
            <a:r>
              <a:rPr lang="en-US" dirty="0" smtClean="0">
                <a:latin typeface="Microsoft JhengHei UI Light" panose="020B0304030504040204" pitchFamily="34" charset="-120"/>
                <a:ea typeface="Microsoft JhengHei UI Light" panose="020B0304030504040204" pitchFamily="34" charset="-120"/>
              </a:rPr>
              <a:t>.</a:t>
            </a:r>
            <a:endParaRPr lang="en-US" dirty="0">
              <a:latin typeface="Microsoft JhengHei UI Light" panose="020B0304030504040204" pitchFamily="34" charset="-120"/>
              <a:ea typeface="Microsoft JhengHei UI Light" panose="020B0304030504040204" pitchFamily="34" charset="-120"/>
            </a:endParaRPr>
          </a:p>
        </p:txBody>
      </p:sp>
      <p:pic>
        <p:nvPicPr>
          <p:cNvPr id="4" name="Picture 3" descr="Free Images : tree, grass, &lt;strong&gt;wood&lt;/strong&gt;, bench, lawn, trunk, log, furnitur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0992" y="1802674"/>
            <a:ext cx="2815877" cy="2113462"/>
          </a:xfrm>
          <a:prstGeom prst="rect">
            <a:avLst/>
          </a:prstGeom>
        </p:spPr>
      </p:pic>
      <p:pic>
        <p:nvPicPr>
          <p:cNvPr id="5" name="Picture 4" descr="Bottle cap - Wikipe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0992" y="4112079"/>
            <a:ext cx="2812959" cy="2109719"/>
          </a:xfrm>
          <a:prstGeom prst="rect">
            <a:avLst/>
          </a:prstGeom>
        </p:spPr>
      </p:pic>
    </p:spTree>
    <p:extLst>
      <p:ext uri="{BB962C8B-B14F-4D97-AF65-F5344CB8AC3E}">
        <p14:creationId xmlns:p14="http://schemas.microsoft.com/office/powerpoint/2010/main" val="223749886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77</TotalTime>
  <Words>541</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Microsoft JhengHei UI</vt:lpstr>
      <vt:lpstr>Microsoft JhengHei UI Light</vt:lpstr>
      <vt:lpstr>Arial</vt:lpstr>
      <vt:lpstr>Calibri</vt:lpstr>
      <vt:lpstr>Corbel</vt:lpstr>
      <vt:lpstr>Times New Roman</vt:lpstr>
      <vt:lpstr>Parallax</vt:lpstr>
      <vt:lpstr>MAHARASHTRA STATE  BOARD OF TECHNICAL EDUCATION  Certificate</vt:lpstr>
      <vt:lpstr>PowerPoint Presentation</vt:lpstr>
      <vt:lpstr>Physics micro-project</vt:lpstr>
      <vt:lpstr>PARTICIPANTS:  ROLL NO:  210441    NAME: SUFIYAAN MALADWALA ROLL NO:  210448   NAME: HUSSAIN ARSIWALA ROLL NO:  210451   NAME: ABDURRAHMAN QURESHI ROLL NO:  210460   NAME: MORE ARYA LAXMAN </vt:lpstr>
      <vt:lpstr>Good and bad conductors</vt:lpstr>
      <vt:lpstr>WHAT ARE CONDUCTORS?</vt:lpstr>
      <vt:lpstr>BAD CONDUCTORS</vt:lpstr>
      <vt:lpstr>PROPERTIES OF BAD CONDUCTORS</vt:lpstr>
      <vt:lpstr>USE OF BAD CONDUTORS</vt:lpstr>
      <vt:lpstr>GOOD CONDUCTORS</vt:lpstr>
      <vt:lpstr>PROPERTIES OF GOOD CONDUCTORS</vt:lpstr>
      <vt:lpstr>USE OF GOOD CONDUTORS</vt:lpstr>
      <vt:lpstr>SUPERCONDUCTORS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micro-project</dc:title>
  <dc:creator>Gold Roger</dc:creator>
  <cp:lastModifiedBy>Gold Roger</cp:lastModifiedBy>
  <cp:revision>12</cp:revision>
  <dcterms:created xsi:type="dcterms:W3CDTF">2021-12-17T05:35:31Z</dcterms:created>
  <dcterms:modified xsi:type="dcterms:W3CDTF">2021-12-29T14:26:37Z</dcterms:modified>
</cp:coreProperties>
</file>