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6"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A567D2A-BA9F-487D-9CF8-1CF7399D9C1F}" type="datetimeFigureOut">
              <a:rPr lang="en-IN" smtClean="0"/>
              <a:t>19-12-2021</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438AACA-C6E1-41B4-B579-2186D8581629}" type="slidenum">
              <a:rPr lang="en-IN" smtClean="0"/>
              <a:t>‹#›</a:t>
            </a:fld>
            <a:endParaRPr lang="en-IN"/>
          </a:p>
        </p:txBody>
      </p:sp>
    </p:spTree>
    <p:extLst>
      <p:ext uri="{BB962C8B-B14F-4D97-AF65-F5344CB8AC3E}">
        <p14:creationId xmlns:p14="http://schemas.microsoft.com/office/powerpoint/2010/main" val="3910141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567D2A-BA9F-487D-9CF8-1CF7399D9C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8AACA-C6E1-41B4-B579-2186D8581629}" type="slidenum">
              <a:rPr lang="en-IN" smtClean="0"/>
              <a:t>‹#›</a:t>
            </a:fld>
            <a:endParaRPr lang="en-IN"/>
          </a:p>
        </p:txBody>
      </p:sp>
    </p:spTree>
    <p:extLst>
      <p:ext uri="{BB962C8B-B14F-4D97-AF65-F5344CB8AC3E}">
        <p14:creationId xmlns:p14="http://schemas.microsoft.com/office/powerpoint/2010/main" val="101600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567D2A-BA9F-487D-9CF8-1CF7399D9C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8AACA-C6E1-41B4-B579-2186D8581629}" type="slidenum">
              <a:rPr lang="en-IN" smtClean="0"/>
              <a:t>‹#›</a:t>
            </a:fld>
            <a:endParaRPr lang="en-IN"/>
          </a:p>
        </p:txBody>
      </p:sp>
    </p:spTree>
    <p:extLst>
      <p:ext uri="{BB962C8B-B14F-4D97-AF65-F5344CB8AC3E}">
        <p14:creationId xmlns:p14="http://schemas.microsoft.com/office/powerpoint/2010/main" val="193857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567D2A-BA9F-487D-9CF8-1CF7399D9C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8AACA-C6E1-41B4-B579-2186D8581629}" type="slidenum">
              <a:rPr lang="en-IN" smtClean="0"/>
              <a:t>‹#›</a:t>
            </a:fld>
            <a:endParaRPr lang="en-IN"/>
          </a:p>
        </p:txBody>
      </p:sp>
    </p:spTree>
    <p:extLst>
      <p:ext uri="{BB962C8B-B14F-4D97-AF65-F5344CB8AC3E}">
        <p14:creationId xmlns:p14="http://schemas.microsoft.com/office/powerpoint/2010/main" val="366873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567D2A-BA9F-487D-9CF8-1CF7399D9C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8AACA-C6E1-41B4-B579-2186D8581629}" type="slidenum">
              <a:rPr lang="en-IN" smtClean="0"/>
              <a:t>‹#›</a:t>
            </a:fld>
            <a:endParaRPr lang="en-IN"/>
          </a:p>
        </p:txBody>
      </p:sp>
    </p:spTree>
    <p:extLst>
      <p:ext uri="{BB962C8B-B14F-4D97-AF65-F5344CB8AC3E}">
        <p14:creationId xmlns:p14="http://schemas.microsoft.com/office/powerpoint/2010/main" val="75686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567D2A-BA9F-487D-9CF8-1CF7399D9C1F}"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8AACA-C6E1-41B4-B579-2186D8581629}" type="slidenum">
              <a:rPr lang="en-IN" smtClean="0"/>
              <a:t>‹#›</a:t>
            </a:fld>
            <a:endParaRPr lang="en-IN"/>
          </a:p>
        </p:txBody>
      </p:sp>
    </p:spTree>
    <p:extLst>
      <p:ext uri="{BB962C8B-B14F-4D97-AF65-F5344CB8AC3E}">
        <p14:creationId xmlns:p14="http://schemas.microsoft.com/office/powerpoint/2010/main" val="206014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567D2A-BA9F-487D-9CF8-1CF7399D9C1F}" type="datetimeFigureOut">
              <a:rPr lang="en-IN" smtClean="0"/>
              <a:t>19-12-2021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38AACA-C6E1-41B4-B579-2186D8581629}" type="slidenum">
              <a:rPr lang="en-IN" smtClean="0"/>
              <a:t>‹#›</a:t>
            </a:fld>
            <a:endParaRPr lang="en-IN"/>
          </a:p>
        </p:txBody>
      </p:sp>
    </p:spTree>
    <p:extLst>
      <p:ext uri="{BB962C8B-B14F-4D97-AF65-F5344CB8AC3E}">
        <p14:creationId xmlns:p14="http://schemas.microsoft.com/office/powerpoint/2010/main" val="1725082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567D2A-BA9F-487D-9CF8-1CF7399D9C1F}" type="datetimeFigureOut">
              <a:rPr lang="en-IN" smtClean="0"/>
              <a:t>19-12-2021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38AACA-C6E1-41B4-B579-2186D8581629}" type="slidenum">
              <a:rPr lang="en-IN" smtClean="0"/>
              <a:t>‹#›</a:t>
            </a:fld>
            <a:endParaRPr lang="en-IN"/>
          </a:p>
        </p:txBody>
      </p:sp>
    </p:spTree>
    <p:extLst>
      <p:ext uri="{BB962C8B-B14F-4D97-AF65-F5344CB8AC3E}">
        <p14:creationId xmlns:p14="http://schemas.microsoft.com/office/powerpoint/2010/main" val="254218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67D2A-BA9F-487D-9CF8-1CF7399D9C1F}" type="datetimeFigureOut">
              <a:rPr lang="en-IN" smtClean="0"/>
              <a:t>19-12-2021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38AACA-C6E1-41B4-B579-2186D8581629}" type="slidenum">
              <a:rPr lang="en-IN" smtClean="0"/>
              <a:t>‹#›</a:t>
            </a:fld>
            <a:endParaRPr lang="en-IN"/>
          </a:p>
        </p:txBody>
      </p:sp>
    </p:spTree>
    <p:extLst>
      <p:ext uri="{BB962C8B-B14F-4D97-AF65-F5344CB8AC3E}">
        <p14:creationId xmlns:p14="http://schemas.microsoft.com/office/powerpoint/2010/main" val="202960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BA567D2A-BA9F-487D-9CF8-1CF7399D9C1F}"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438AACA-C6E1-41B4-B579-2186D8581629}" type="slidenum">
              <a:rPr lang="en-IN" smtClean="0"/>
              <a:t>‹#›</a:t>
            </a:fld>
            <a:endParaRPr lang="en-IN"/>
          </a:p>
        </p:txBody>
      </p:sp>
    </p:spTree>
    <p:extLst>
      <p:ext uri="{BB962C8B-B14F-4D97-AF65-F5344CB8AC3E}">
        <p14:creationId xmlns:p14="http://schemas.microsoft.com/office/powerpoint/2010/main" val="106859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A567D2A-BA9F-487D-9CF8-1CF7399D9C1F}" type="datetimeFigureOut">
              <a:rPr lang="en-IN" smtClean="0"/>
              <a:t>19-12-2021</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438AACA-C6E1-41B4-B579-2186D8581629}" type="slidenum">
              <a:rPr lang="en-IN" smtClean="0"/>
              <a:t>‹#›</a:t>
            </a:fld>
            <a:endParaRPr lang="en-IN"/>
          </a:p>
        </p:txBody>
      </p:sp>
    </p:spTree>
    <p:extLst>
      <p:ext uri="{BB962C8B-B14F-4D97-AF65-F5344CB8AC3E}">
        <p14:creationId xmlns:p14="http://schemas.microsoft.com/office/powerpoint/2010/main" val="12789116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A567D2A-BA9F-487D-9CF8-1CF7399D9C1F}" type="datetimeFigureOut">
              <a:rPr lang="en-IN" smtClean="0"/>
              <a:t>19-12-2021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438AACA-C6E1-41B4-B579-2186D8581629}" type="slidenum">
              <a:rPr lang="en-IN" smtClean="0"/>
              <a:t>‹#›</a:t>
            </a:fld>
            <a:endParaRPr lang="en-IN"/>
          </a:p>
        </p:txBody>
      </p:sp>
    </p:spTree>
    <p:extLst>
      <p:ext uri="{BB962C8B-B14F-4D97-AF65-F5344CB8AC3E}">
        <p14:creationId xmlns:p14="http://schemas.microsoft.com/office/powerpoint/2010/main" val="36717910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m.wikipedia.org/wiki/Engineering_drawing" TargetMode="External"/><Relationship Id="rId2" Type="http://schemas.openxmlformats.org/officeDocument/2006/relationships/hyperlink" Target="https://en.m.wikipedia.org/wiki/Technical_drawing" TargetMode="External"/><Relationship Id="rId1" Type="http://schemas.openxmlformats.org/officeDocument/2006/relationships/slideLayout" Target="../slideLayouts/slideLayout2.xml"/><Relationship Id="rId5" Type="http://schemas.openxmlformats.org/officeDocument/2006/relationships/hyperlink" Target="https://en.m.wikipedia.org/wiki/Cartesian_coordinate_system" TargetMode="External"/><Relationship Id="rId4" Type="http://schemas.openxmlformats.org/officeDocument/2006/relationships/hyperlink" Target="https://en.m.wikipedia.org/wiki/Axonometric_proje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603504" y="1731818"/>
            <a:ext cx="10782300" cy="4973781"/>
          </a:xfrm>
        </p:spPr>
        <p:txBody>
          <a:bodyPr/>
          <a:lstStyle/>
          <a:p>
            <a:r>
              <a:rPr lang="en-IN" sz="2000" u="sng" dirty="0"/>
              <a:t>MICRO PROJECT</a:t>
            </a:r>
            <a:r>
              <a:rPr lang="en-IN" sz="2000" dirty="0"/>
              <a:t/>
            </a:r>
            <a:br>
              <a:rPr lang="en-IN" sz="2000" dirty="0"/>
            </a:br>
            <a:r>
              <a:rPr lang="en-IN" sz="2000" u="sng" dirty="0"/>
              <a:t>OF</a:t>
            </a:r>
            <a:r>
              <a:rPr lang="en-IN" sz="2000" dirty="0"/>
              <a:t/>
            </a:r>
            <a:br>
              <a:rPr lang="en-IN" sz="2000" dirty="0"/>
            </a:br>
            <a:r>
              <a:rPr lang="en-IN" sz="2000" u="sng" dirty="0"/>
              <a:t>GRAPHIC ENGINEERING (EGE 22003)</a:t>
            </a:r>
            <a:r>
              <a:rPr lang="en-IN" sz="2000" dirty="0"/>
              <a:t/>
            </a:r>
            <a:br>
              <a:rPr lang="en-IN" sz="2000" dirty="0"/>
            </a:br>
            <a:r>
              <a:rPr lang="en-IN" sz="2000" dirty="0"/>
              <a:t> </a:t>
            </a:r>
            <a:br>
              <a:rPr lang="en-IN" sz="2000" dirty="0"/>
            </a:br>
            <a:r>
              <a:rPr lang="en-IN" sz="2000" dirty="0"/>
              <a:t>NAME OF STUDENT						ROLL NO</a:t>
            </a:r>
            <a:br>
              <a:rPr lang="en-IN" sz="2000" dirty="0"/>
            </a:br>
            <a:r>
              <a:rPr lang="en-IN" sz="2000" dirty="0"/>
              <a:t>1.	</a:t>
            </a:r>
            <a:r>
              <a:rPr lang="en-US" sz="2000" dirty="0">
                <a:latin typeface="Microsoft YaHei UI Light" panose="020B0502040204020203" pitchFamily="34" charset="-122"/>
                <a:ea typeface="Microsoft YaHei UI Light" panose="020B0502040204020203" pitchFamily="34" charset="-122"/>
              </a:rPr>
              <a:t>Abdurrahman </a:t>
            </a:r>
            <a:r>
              <a:rPr lang="en-US" sz="2000" dirty="0" smtClean="0">
                <a:latin typeface="Microsoft YaHei UI Light" panose="020B0502040204020203" pitchFamily="34" charset="-122"/>
                <a:ea typeface="Microsoft YaHei UI Light" panose="020B0502040204020203" pitchFamily="34" charset="-122"/>
              </a:rPr>
              <a:t>QURESHI</a:t>
            </a:r>
            <a:r>
              <a:rPr lang="en-IN" sz="2000" dirty="0"/>
              <a:t>				</a:t>
            </a:r>
            <a:r>
              <a:rPr lang="en-IN" sz="2000" dirty="0" smtClean="0"/>
              <a:t>210451</a:t>
            </a:r>
            <a:r>
              <a:rPr lang="en-IN" sz="2000" dirty="0"/>
              <a:t/>
            </a:r>
            <a:br>
              <a:rPr lang="en-IN" sz="2000" dirty="0"/>
            </a:br>
            <a:r>
              <a:rPr lang="en-IN" sz="2000" dirty="0"/>
              <a:t>2.	</a:t>
            </a:r>
            <a:r>
              <a:rPr lang="en-US" sz="2000" dirty="0">
                <a:latin typeface="Microsoft YaHei UI Light" panose="020B0502040204020203" pitchFamily="34" charset="-122"/>
                <a:ea typeface="Microsoft YaHei UI Light" panose="020B0502040204020203" pitchFamily="34" charset="-122"/>
              </a:rPr>
              <a:t>ANSARI SAAD MOHD. </a:t>
            </a:r>
            <a:r>
              <a:rPr lang="en-US" sz="2000" dirty="0" smtClean="0">
                <a:latin typeface="Microsoft YaHei UI Light" panose="020B0502040204020203" pitchFamily="34" charset="-122"/>
                <a:ea typeface="Microsoft YaHei UI Light" panose="020B0502040204020203" pitchFamily="34" charset="-122"/>
              </a:rPr>
              <a:t>ARIF</a:t>
            </a:r>
            <a:r>
              <a:rPr lang="en-IN" sz="2000" dirty="0"/>
              <a:t>			</a:t>
            </a:r>
            <a:r>
              <a:rPr lang="en-IN" sz="2000" dirty="0" smtClean="0"/>
              <a:t>210453</a:t>
            </a:r>
            <a:r>
              <a:rPr lang="en-IN" sz="2000" dirty="0"/>
              <a:t/>
            </a:r>
            <a:br>
              <a:rPr lang="en-IN" sz="2000" dirty="0"/>
            </a:br>
            <a:r>
              <a:rPr lang="en-IN" sz="2000" dirty="0"/>
              <a:t>3.	</a:t>
            </a:r>
            <a:r>
              <a:rPr lang="en-US" sz="2000" dirty="0" smtClean="0">
                <a:latin typeface="Microsoft YaHei UI Light" panose="020B0502040204020203" pitchFamily="34" charset="-122"/>
                <a:ea typeface="Microsoft YaHei UI Light" panose="020B0502040204020203" pitchFamily="34" charset="-122"/>
              </a:rPr>
              <a:t>MORE ARYA LAXMAN </a:t>
            </a:r>
            <a:r>
              <a:rPr lang="en-IN" sz="2000" dirty="0"/>
              <a:t>				</a:t>
            </a:r>
            <a:r>
              <a:rPr lang="en-IN" sz="2000" dirty="0" smtClean="0"/>
              <a:t>210460</a:t>
            </a:r>
            <a:r>
              <a:rPr lang="en-IN" sz="2000" dirty="0"/>
              <a:t/>
            </a:r>
            <a:br>
              <a:rPr lang="en-IN" sz="2000" dirty="0"/>
            </a:br>
            <a:r>
              <a:rPr lang="en-IN" sz="2000" dirty="0"/>
              <a:t>4.	</a:t>
            </a:r>
            <a:r>
              <a:rPr lang="en-IN" sz="2000" dirty="0" smtClean="0"/>
              <a:t>ADNAN WASIM KAZI</a:t>
            </a:r>
            <a:r>
              <a:rPr lang="en-IN" sz="2000" dirty="0"/>
              <a:t>				</a:t>
            </a:r>
            <a:r>
              <a:rPr lang="en-IN" sz="2000" dirty="0" smtClean="0"/>
              <a:t>210463</a:t>
            </a:r>
            <a:r>
              <a:rPr lang="en-IN" sz="2000" dirty="0"/>
              <a:t/>
            </a:r>
            <a:br>
              <a:rPr lang="en-IN" sz="2000" dirty="0"/>
            </a:br>
            <a:r>
              <a:rPr lang="en-IN" sz="2000" dirty="0"/>
              <a:t> </a:t>
            </a:r>
            <a:br>
              <a:rPr lang="en-IN" sz="2000" dirty="0"/>
            </a:br>
            <a:r>
              <a:rPr lang="en-IN" sz="2000" dirty="0"/>
              <a:t>UNDER THE GUIDENCE OF LECTURER </a:t>
            </a:r>
            <a:r>
              <a:rPr lang="en-IN" sz="2000" b="1" dirty="0"/>
              <a:t>ZIAUDDIN SHAIKH</a:t>
            </a:r>
            <a:r>
              <a:rPr lang="en-IN" sz="2000" dirty="0"/>
              <a:t/>
            </a:r>
            <a:br>
              <a:rPr lang="en-IN" sz="2000" dirty="0"/>
            </a:br>
            <a:r>
              <a:rPr lang="en-IN" sz="2000" b="1" dirty="0"/>
              <a:t> </a:t>
            </a:r>
            <a:r>
              <a:rPr lang="en-IN" sz="2000" dirty="0"/>
              <a:t/>
            </a:r>
            <a:br>
              <a:rPr lang="en-IN" sz="2000" dirty="0"/>
            </a:br>
            <a:r>
              <a:rPr lang="en-IN" sz="2000" b="1" dirty="0"/>
              <a:t> </a:t>
            </a:r>
            <a:r>
              <a:rPr lang="en-IN" sz="2000" dirty="0"/>
              <a:t/>
            </a:r>
            <a:br>
              <a:rPr lang="en-IN" sz="2000" dirty="0"/>
            </a:br>
            <a:r>
              <a:rPr lang="en-IN" sz="2000" b="1" dirty="0"/>
              <a:t> </a:t>
            </a:r>
            <a:r>
              <a:rPr lang="en-IN" sz="2000" dirty="0"/>
              <a:t/>
            </a:r>
            <a:br>
              <a:rPr lang="en-IN" sz="2000" dirty="0"/>
            </a:br>
            <a:r>
              <a:rPr lang="en-IN" sz="2000" b="1" dirty="0"/>
              <a:t> </a:t>
            </a:r>
            <a:r>
              <a:rPr lang="en-IN" sz="2000" dirty="0"/>
              <a:t/>
            </a:r>
            <a:br>
              <a:rPr lang="en-IN" sz="2000" dirty="0"/>
            </a:br>
            <a:r>
              <a:rPr lang="en-IN" sz="2000" dirty="0"/>
              <a:t>LECTURER.								PRINCIPAL/HOD:  </a:t>
            </a:r>
            <a:br>
              <a:rPr lang="en-IN" sz="2000" dirty="0"/>
            </a:br>
            <a:r>
              <a:rPr lang="en-IN" sz="2000" dirty="0"/>
              <a:t>ZIAUDDIN SHAIKH						</a:t>
            </a:r>
            <a:r>
              <a:rPr lang="en-IN" sz="2000" dirty="0" smtClean="0"/>
              <a:t>                                            ZAIBUNNISA MALIK</a:t>
            </a:r>
            <a:endParaRPr lang="en-IN" sz="2000" dirty="0"/>
          </a:p>
        </p:txBody>
      </p:sp>
      <p:pic>
        <p:nvPicPr>
          <p:cNvPr id="9" name="Picture 8" descr="M. H. Saboo Siddik College of Engineering - Wikipedia"/>
          <p:cNvPicPr/>
          <p:nvPr/>
        </p:nvPicPr>
        <p:blipFill>
          <a:blip r:embed="rId2">
            <a:extLst>
              <a:ext uri="{28A0092B-C50C-407E-A947-70E740481C1C}">
                <a14:useLocalDpi xmlns:a14="http://schemas.microsoft.com/office/drawing/2010/main" val="0"/>
              </a:ext>
            </a:extLst>
          </a:blip>
          <a:srcRect/>
          <a:stretch>
            <a:fillRect/>
          </a:stretch>
        </p:blipFill>
        <p:spPr bwMode="auto">
          <a:xfrm>
            <a:off x="4454958" y="304799"/>
            <a:ext cx="2339975" cy="2119745"/>
          </a:xfrm>
          <a:prstGeom prst="rect">
            <a:avLst/>
          </a:prstGeom>
          <a:noFill/>
          <a:ln>
            <a:noFill/>
          </a:ln>
        </p:spPr>
      </p:pic>
    </p:spTree>
    <p:extLst>
      <p:ext uri="{BB962C8B-B14F-4D97-AF65-F5344CB8AC3E}">
        <p14:creationId xmlns:p14="http://schemas.microsoft.com/office/powerpoint/2010/main" val="646837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74756"/>
          </a:xfrm>
        </p:spPr>
        <p:txBody>
          <a:bodyPr/>
          <a:lstStyle/>
          <a:p>
            <a:r>
              <a:rPr lang="en-US" b="1" dirty="0" smtClean="0">
                <a:latin typeface="Microsoft YaHei UI Light" panose="020B0502040204020203" pitchFamily="34" charset="-122"/>
                <a:ea typeface="Microsoft YaHei UI Light" panose="020B0502040204020203" pitchFamily="34" charset="-122"/>
              </a:rPr>
              <a:t>resources</a:t>
            </a:r>
            <a:endParaRPr lang="en-IN" b="1" dirty="0">
              <a:latin typeface="Microsoft YaHei UI Light" panose="020B0502040204020203" pitchFamily="34" charset="-122"/>
              <a:ea typeface="Microsoft YaHei UI Light" panose="020B0502040204020203" pitchFamily="34" charset="-122"/>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5587099"/>
              </p:ext>
            </p:extLst>
          </p:nvPr>
        </p:nvGraphicFramePr>
        <p:xfrm>
          <a:off x="913775" y="1787237"/>
          <a:ext cx="10364452" cy="4826712"/>
        </p:xfrm>
        <a:graphic>
          <a:graphicData uri="http://schemas.openxmlformats.org/drawingml/2006/table">
            <a:tbl>
              <a:tblPr firstRow="1" firstCol="1" bandRow="1">
                <a:tableStyleId>{5C22544A-7EE6-4342-B048-85BDC9FD1C3A}</a:tableStyleId>
              </a:tblPr>
              <a:tblGrid>
                <a:gridCol w="2747309">
                  <a:extLst>
                    <a:ext uri="{9D8B030D-6E8A-4147-A177-3AD203B41FA5}">
                      <a16:colId xmlns:a16="http://schemas.microsoft.com/office/drawing/2014/main" val="234574185"/>
                    </a:ext>
                  </a:extLst>
                </a:gridCol>
                <a:gridCol w="2748387">
                  <a:extLst>
                    <a:ext uri="{9D8B030D-6E8A-4147-A177-3AD203B41FA5}">
                      <a16:colId xmlns:a16="http://schemas.microsoft.com/office/drawing/2014/main" val="2962021314"/>
                    </a:ext>
                  </a:extLst>
                </a:gridCol>
                <a:gridCol w="2748387">
                  <a:extLst>
                    <a:ext uri="{9D8B030D-6E8A-4147-A177-3AD203B41FA5}">
                      <a16:colId xmlns:a16="http://schemas.microsoft.com/office/drawing/2014/main" val="4225922127"/>
                    </a:ext>
                  </a:extLst>
                </a:gridCol>
                <a:gridCol w="2120369">
                  <a:extLst>
                    <a:ext uri="{9D8B030D-6E8A-4147-A177-3AD203B41FA5}">
                      <a16:colId xmlns:a16="http://schemas.microsoft.com/office/drawing/2014/main" val="3250618808"/>
                    </a:ext>
                  </a:extLst>
                </a:gridCol>
              </a:tblGrid>
              <a:tr h="968146">
                <a:tc>
                  <a:txBody>
                    <a:bodyPr/>
                    <a:lstStyle/>
                    <a:p>
                      <a:pPr algn="ctr">
                        <a:lnSpc>
                          <a:spcPct val="150000"/>
                        </a:lnSpc>
                        <a:spcAft>
                          <a:spcPts val="800"/>
                        </a:spcAft>
                      </a:pPr>
                      <a:r>
                        <a:rPr lang="en-IN" sz="2000" b="1" dirty="0">
                          <a:solidFill>
                            <a:srgbClr val="000000"/>
                          </a:solidFill>
                          <a:effectLst/>
                          <a:latin typeface="Microsoft YaHei UI Light" panose="020B0502040204020203" pitchFamily="34" charset="-122"/>
                          <a:ea typeface="Microsoft YaHei UI Light" panose="020B0502040204020203" pitchFamily="34" charset="-122"/>
                          <a:cs typeface="Times New Roman" panose="02020603050405020304" pitchFamily="18" charset="0"/>
                        </a:rPr>
                        <a:t>Sr.no.</a:t>
                      </a:r>
                    </a:p>
                  </a:txBody>
                  <a:tcPr marL="68580" marR="68580" marT="0" marB="0"/>
                </a:tc>
                <a:tc>
                  <a:txBody>
                    <a:bodyPr/>
                    <a:lstStyle/>
                    <a:p>
                      <a:pPr algn="ctr">
                        <a:lnSpc>
                          <a:spcPct val="150000"/>
                        </a:lnSpc>
                        <a:spcAft>
                          <a:spcPts val="800"/>
                        </a:spcAft>
                      </a:pPr>
                      <a:r>
                        <a:rPr lang="en-IN" sz="2000" b="1" dirty="0">
                          <a:solidFill>
                            <a:srgbClr val="000000"/>
                          </a:solidFill>
                          <a:effectLst/>
                          <a:latin typeface="Microsoft YaHei UI Light" panose="020B0502040204020203" pitchFamily="34" charset="-122"/>
                          <a:ea typeface="Microsoft YaHei UI Light" panose="020B0502040204020203" pitchFamily="34" charset="-122"/>
                          <a:cs typeface="Times New Roman" panose="02020603050405020304" pitchFamily="18" charset="0"/>
                        </a:rPr>
                        <a:t>Name of resources/Material</a:t>
                      </a:r>
                    </a:p>
                  </a:txBody>
                  <a:tcPr marL="68580" marR="68580" marT="0" marB="0"/>
                </a:tc>
                <a:tc>
                  <a:txBody>
                    <a:bodyPr/>
                    <a:lstStyle/>
                    <a:p>
                      <a:pPr algn="ctr">
                        <a:lnSpc>
                          <a:spcPct val="150000"/>
                        </a:lnSpc>
                        <a:spcAft>
                          <a:spcPts val="800"/>
                        </a:spcAft>
                      </a:pPr>
                      <a:r>
                        <a:rPr lang="en-IN" sz="2000" b="1">
                          <a:solidFill>
                            <a:srgbClr val="000000"/>
                          </a:solidFill>
                          <a:effectLst/>
                          <a:latin typeface="Microsoft YaHei UI Light" panose="020B0502040204020203" pitchFamily="34" charset="-122"/>
                          <a:ea typeface="Microsoft YaHei UI Light" panose="020B0502040204020203" pitchFamily="34" charset="-122"/>
                          <a:cs typeface="Times New Roman" panose="02020603050405020304" pitchFamily="18" charset="0"/>
                        </a:rPr>
                        <a:t>Specifications</a:t>
                      </a:r>
                    </a:p>
                  </a:txBody>
                  <a:tcPr marL="68580" marR="68580" marT="0" marB="0"/>
                </a:tc>
                <a:tc>
                  <a:txBody>
                    <a:bodyPr/>
                    <a:lstStyle/>
                    <a:p>
                      <a:pPr algn="ctr">
                        <a:lnSpc>
                          <a:spcPct val="150000"/>
                        </a:lnSpc>
                        <a:spcAft>
                          <a:spcPts val="800"/>
                        </a:spcAft>
                      </a:pPr>
                      <a:r>
                        <a:rPr lang="en-IN" sz="2000" b="1">
                          <a:solidFill>
                            <a:srgbClr val="000000"/>
                          </a:solidFill>
                          <a:effectLst/>
                          <a:latin typeface="Microsoft YaHei UI Light" panose="020B0502040204020203" pitchFamily="34" charset="-122"/>
                          <a:ea typeface="Microsoft YaHei UI Light" panose="020B0502040204020203" pitchFamily="34" charset="-122"/>
                          <a:cs typeface="Times New Roman" panose="02020603050405020304" pitchFamily="18" charset="0"/>
                        </a:rPr>
                        <a:t>Quantity</a:t>
                      </a:r>
                    </a:p>
                  </a:txBody>
                  <a:tcPr marL="68580" marR="68580" marT="0" marB="0"/>
                </a:tc>
                <a:extLst>
                  <a:ext uri="{0D108BD9-81ED-4DB2-BD59-A6C34878D82A}">
                    <a16:rowId xmlns:a16="http://schemas.microsoft.com/office/drawing/2014/main" val="1061407561"/>
                  </a:ext>
                </a:extLst>
              </a:tr>
              <a:tr h="1998468">
                <a:tc>
                  <a:txBody>
                    <a:bodyPr/>
                    <a:lstStyle/>
                    <a:p>
                      <a:pPr algn="ctr">
                        <a:lnSpc>
                          <a:spcPct val="150000"/>
                        </a:lnSpc>
                        <a:spcAft>
                          <a:spcPts val="800"/>
                        </a:spcAft>
                      </a:pPr>
                      <a:r>
                        <a:rPr lang="en-IN" sz="2000" b="1">
                          <a:solidFill>
                            <a:srgbClr val="000000"/>
                          </a:solidFill>
                          <a:effectLst/>
                          <a:latin typeface="Microsoft YaHei UI Light" panose="020B0502040204020203" pitchFamily="34" charset="-122"/>
                          <a:ea typeface="Microsoft YaHei UI Light" panose="020B0502040204020203" pitchFamily="34" charset="-122"/>
                          <a:cs typeface="Times New Roman" panose="02020603050405020304" pitchFamily="18" charset="0"/>
                        </a:rPr>
                        <a:t>1</a:t>
                      </a:r>
                    </a:p>
                  </a:txBody>
                  <a:tcPr marL="68580" marR="68580" marT="0" marB="0"/>
                </a:tc>
                <a:tc>
                  <a:txBody>
                    <a:bodyPr/>
                    <a:lstStyle/>
                    <a:p>
                      <a:pPr algn="ctr">
                        <a:lnSpc>
                          <a:spcPct val="150000"/>
                        </a:lnSpc>
                        <a:spcAft>
                          <a:spcPts val="800"/>
                        </a:spcAft>
                      </a:pPr>
                      <a:r>
                        <a:rPr lang="en-IN" sz="2000" b="1" dirty="0">
                          <a:solidFill>
                            <a:srgbClr val="000000"/>
                          </a:solidFill>
                          <a:effectLst/>
                          <a:latin typeface="Microsoft YaHei UI Light" panose="020B0502040204020203" pitchFamily="34" charset="-122"/>
                          <a:ea typeface="Microsoft YaHei UI Light" panose="020B0502040204020203" pitchFamily="34" charset="-122"/>
                          <a:cs typeface="Times New Roman" panose="02020603050405020304" pitchFamily="18" charset="0"/>
                        </a:rPr>
                        <a:t>Card board and cello tape</a:t>
                      </a:r>
                    </a:p>
                  </a:txBody>
                  <a:tcPr marL="68580" marR="68580" marT="0" marB="0"/>
                </a:tc>
                <a:tc>
                  <a:txBody>
                    <a:bodyPr/>
                    <a:lstStyle/>
                    <a:p>
                      <a:pPr algn="ctr">
                        <a:lnSpc>
                          <a:spcPct val="150000"/>
                        </a:lnSpc>
                        <a:spcAft>
                          <a:spcPts val="800"/>
                        </a:spcAft>
                      </a:pPr>
                      <a:r>
                        <a:rPr lang="en-IN" sz="2000" b="1">
                          <a:solidFill>
                            <a:srgbClr val="000000"/>
                          </a:solidFill>
                          <a:effectLst/>
                          <a:latin typeface="Microsoft YaHei UI Light" panose="020B0502040204020203" pitchFamily="34" charset="-122"/>
                          <a:ea typeface="Microsoft YaHei UI Light" panose="020B0502040204020203" pitchFamily="34" charset="-122"/>
                          <a:cs typeface="Times New Roman" panose="02020603050405020304" pitchFamily="18" charset="0"/>
                        </a:rPr>
                        <a:t>Hard paper which is used to make models and transperent cello tape </a:t>
                      </a:r>
                    </a:p>
                  </a:txBody>
                  <a:tcPr marL="68580" marR="68580" marT="0" marB="0"/>
                </a:tc>
                <a:tc>
                  <a:txBody>
                    <a:bodyPr/>
                    <a:lstStyle/>
                    <a:p>
                      <a:pPr algn="ctr">
                        <a:lnSpc>
                          <a:spcPct val="150000"/>
                        </a:lnSpc>
                        <a:spcAft>
                          <a:spcPts val="800"/>
                        </a:spcAft>
                      </a:pPr>
                      <a:r>
                        <a:rPr lang="en-IN" sz="2000" b="1">
                          <a:solidFill>
                            <a:srgbClr val="000000"/>
                          </a:solidFill>
                          <a:effectLst/>
                          <a:latin typeface="Microsoft YaHei UI Light" panose="020B0502040204020203" pitchFamily="34" charset="-122"/>
                          <a:ea typeface="Microsoft YaHei UI Light" panose="020B0502040204020203" pitchFamily="34" charset="-122"/>
                          <a:cs typeface="Times New Roman" panose="02020603050405020304" pitchFamily="18" charset="0"/>
                        </a:rPr>
                        <a:t>3,1</a:t>
                      </a:r>
                    </a:p>
                  </a:txBody>
                  <a:tcPr marL="68580" marR="68580" marT="0" marB="0"/>
                </a:tc>
                <a:extLst>
                  <a:ext uri="{0D108BD9-81ED-4DB2-BD59-A6C34878D82A}">
                    <a16:rowId xmlns:a16="http://schemas.microsoft.com/office/drawing/2014/main" val="758725244"/>
                  </a:ext>
                </a:extLst>
              </a:tr>
              <a:tr h="1860098">
                <a:tc>
                  <a:txBody>
                    <a:bodyPr/>
                    <a:lstStyle/>
                    <a:p>
                      <a:pPr algn="ctr">
                        <a:lnSpc>
                          <a:spcPct val="150000"/>
                        </a:lnSpc>
                        <a:spcAft>
                          <a:spcPts val="800"/>
                        </a:spcAft>
                      </a:pPr>
                      <a:r>
                        <a:rPr lang="en-IN" sz="2000" b="1">
                          <a:solidFill>
                            <a:srgbClr val="000000"/>
                          </a:solidFill>
                          <a:effectLst/>
                          <a:latin typeface="Microsoft YaHei UI Light" panose="020B0502040204020203" pitchFamily="34" charset="-122"/>
                          <a:ea typeface="Microsoft YaHei UI Light" panose="020B0502040204020203" pitchFamily="34" charset="-122"/>
                          <a:cs typeface="Times New Roman" panose="02020603050405020304" pitchFamily="18" charset="0"/>
                        </a:rPr>
                        <a:t>2</a:t>
                      </a:r>
                    </a:p>
                  </a:txBody>
                  <a:tcPr marL="68580" marR="68580" marT="0" marB="0"/>
                </a:tc>
                <a:tc>
                  <a:txBody>
                    <a:bodyPr/>
                    <a:lstStyle/>
                    <a:p>
                      <a:pPr algn="ctr">
                        <a:lnSpc>
                          <a:spcPct val="150000"/>
                        </a:lnSpc>
                        <a:spcAft>
                          <a:spcPts val="800"/>
                        </a:spcAft>
                      </a:pPr>
                      <a:r>
                        <a:rPr lang="en-IN" sz="2000" b="1" dirty="0">
                          <a:solidFill>
                            <a:srgbClr val="000000"/>
                          </a:solidFill>
                          <a:effectLst/>
                          <a:latin typeface="Microsoft YaHei UI Light" panose="020B0502040204020203" pitchFamily="34" charset="-122"/>
                          <a:ea typeface="Microsoft YaHei UI Light" panose="020B0502040204020203" pitchFamily="34" charset="-122"/>
                          <a:cs typeface="Times New Roman" panose="02020603050405020304" pitchFamily="18" charset="0"/>
                        </a:rPr>
                        <a:t>Scissor and glue </a:t>
                      </a:r>
                    </a:p>
                  </a:txBody>
                  <a:tcPr marL="68580" marR="68580" marT="0" marB="0"/>
                </a:tc>
                <a:tc>
                  <a:txBody>
                    <a:bodyPr/>
                    <a:lstStyle/>
                    <a:p>
                      <a:pPr algn="ctr">
                        <a:lnSpc>
                          <a:spcPct val="150000"/>
                        </a:lnSpc>
                        <a:spcAft>
                          <a:spcPts val="800"/>
                        </a:spcAft>
                      </a:pPr>
                      <a:r>
                        <a:rPr lang="en-IN" sz="2000" b="1">
                          <a:solidFill>
                            <a:srgbClr val="000000"/>
                          </a:solidFill>
                          <a:effectLst/>
                          <a:latin typeface="Microsoft YaHei UI Light" panose="020B0502040204020203" pitchFamily="34" charset="-122"/>
                          <a:ea typeface="Microsoft YaHei UI Light" panose="020B0502040204020203" pitchFamily="34" charset="-122"/>
                          <a:cs typeface="Times New Roman" panose="02020603050405020304" pitchFamily="18" charset="0"/>
                        </a:rPr>
                        <a:t>For cutting materials and glue to stick materials </a:t>
                      </a:r>
                    </a:p>
                  </a:txBody>
                  <a:tcPr marL="68580" marR="68580" marT="0" marB="0"/>
                </a:tc>
                <a:tc>
                  <a:txBody>
                    <a:bodyPr/>
                    <a:lstStyle/>
                    <a:p>
                      <a:pPr algn="ctr">
                        <a:lnSpc>
                          <a:spcPct val="150000"/>
                        </a:lnSpc>
                        <a:spcAft>
                          <a:spcPts val="800"/>
                        </a:spcAft>
                      </a:pPr>
                      <a:r>
                        <a:rPr lang="en-IN" sz="2000" b="1" dirty="0">
                          <a:solidFill>
                            <a:srgbClr val="000000"/>
                          </a:solidFill>
                          <a:effectLst/>
                          <a:latin typeface="Microsoft YaHei UI Light" panose="020B0502040204020203" pitchFamily="34" charset="-122"/>
                          <a:ea typeface="Microsoft YaHei UI Light" panose="020B0502040204020203" pitchFamily="34" charset="-122"/>
                          <a:cs typeface="Times New Roman" panose="02020603050405020304" pitchFamily="18" charset="0"/>
                        </a:rPr>
                        <a:t>1,1</a:t>
                      </a:r>
                    </a:p>
                  </a:txBody>
                  <a:tcPr marL="68580" marR="68580" marT="0" marB="0"/>
                </a:tc>
                <a:extLst>
                  <a:ext uri="{0D108BD9-81ED-4DB2-BD59-A6C34878D82A}">
                    <a16:rowId xmlns:a16="http://schemas.microsoft.com/office/drawing/2014/main" val="369018638"/>
                  </a:ext>
                </a:extLst>
              </a:tr>
            </a:tbl>
          </a:graphicData>
        </a:graphic>
      </p:graphicFrame>
    </p:spTree>
    <p:extLst>
      <p:ext uri="{BB962C8B-B14F-4D97-AF65-F5344CB8AC3E}">
        <p14:creationId xmlns:p14="http://schemas.microsoft.com/office/powerpoint/2010/main" val="3594402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latin typeface="Microsoft YaHei UI Light" panose="020B0502040204020203" pitchFamily="34" charset="-122"/>
                <a:ea typeface="Microsoft YaHei UI Light" panose="020B0502040204020203" pitchFamily="34" charset="-122"/>
              </a:rPr>
              <a:t>Skill Developed and learning outcomes from this micro- project</a:t>
            </a:r>
            <a:endParaRPr lang="en-IN" dirty="0">
              <a:latin typeface="Microsoft YaHei UI Light" panose="020B0502040204020203" pitchFamily="34" charset="-122"/>
              <a:ea typeface="Microsoft YaHei UI Light" panose="020B0502040204020203" pitchFamily="34" charset="-122"/>
            </a:endParaRPr>
          </a:p>
        </p:txBody>
      </p:sp>
      <p:sp>
        <p:nvSpPr>
          <p:cNvPr id="3" name="Content Placeholder 2"/>
          <p:cNvSpPr>
            <a:spLocks noGrp="1"/>
          </p:cNvSpPr>
          <p:nvPr>
            <p:ph idx="1"/>
          </p:nvPr>
        </p:nvSpPr>
        <p:spPr/>
        <p:txBody>
          <a:bodyPr/>
          <a:lstStyle/>
          <a:p>
            <a:r>
              <a:rPr lang="en-IN" dirty="0">
                <a:effectLst/>
                <a:latin typeface="Microsoft YaHei UI Light" panose="020B0502040204020203" pitchFamily="34" charset="-122"/>
                <a:ea typeface="Microsoft YaHei UI Light" panose="020B0502040204020203" pitchFamily="34" charset="-122"/>
              </a:rPr>
              <a:t>From this project we have learnt the team work we have learnt how to do any work in unity how to interact with someone. We have learnt how to solve any problems together to , how to face difficulties in any situation and try to sort out the problems . From this project we have learnt that if we will do anything in unity we can do anything</a:t>
            </a:r>
            <a:r>
              <a:rPr lang="en-IN" dirty="0" smtClean="0">
                <a:effectLst/>
                <a:latin typeface="Microsoft YaHei UI Light" panose="020B0502040204020203" pitchFamily="34" charset="-122"/>
                <a:ea typeface="Microsoft YaHei UI Light" panose="020B0502040204020203" pitchFamily="34" charset="-122"/>
              </a:rPr>
              <a:t>.</a:t>
            </a:r>
            <a:endParaRPr lang="en-IN" dirty="0">
              <a:effectLst/>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62358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latin typeface="Microsoft YaHei UI Light" panose="020B0502040204020203" pitchFamily="34" charset="-122"/>
                <a:ea typeface="Microsoft YaHei UI Light" panose="020B0502040204020203" pitchFamily="34" charset="-122"/>
              </a:rPr>
              <a:t>Benefits of this micro-project</a:t>
            </a:r>
            <a:endParaRPr lang="en-IN" b="1" dirty="0">
              <a:latin typeface="Microsoft YaHei UI Light" panose="020B0502040204020203" pitchFamily="34" charset="-122"/>
              <a:ea typeface="Microsoft YaHei UI Light" panose="020B0502040204020203" pitchFamily="34" charset="-122"/>
            </a:endParaRPr>
          </a:p>
        </p:txBody>
      </p:sp>
      <p:sp>
        <p:nvSpPr>
          <p:cNvPr id="3" name="Content Placeholder 2"/>
          <p:cNvSpPr>
            <a:spLocks noGrp="1"/>
          </p:cNvSpPr>
          <p:nvPr>
            <p:ph idx="1"/>
          </p:nvPr>
        </p:nvSpPr>
        <p:spPr/>
        <p:txBody>
          <a:bodyPr/>
          <a:lstStyle/>
          <a:p>
            <a:r>
              <a:rPr lang="en-IN" dirty="0">
                <a:effectLst/>
                <a:latin typeface="Microsoft YaHei UI Light" panose="020B0502040204020203" pitchFamily="34" charset="-122"/>
                <a:ea typeface="Microsoft YaHei UI Light" panose="020B0502040204020203" pitchFamily="34" charset="-122"/>
              </a:rPr>
              <a:t>Isometric drawings are very useful for designers- particularly architects , industrial and designers and engineers, as they are ideal for visualisation. </a:t>
            </a:r>
          </a:p>
          <a:p>
            <a:pPr marL="0" indent="0">
              <a:buNone/>
            </a:pPr>
            <a:endParaRPr lang="en-IN" dirty="0">
              <a:effectLst/>
              <a:latin typeface="Microsoft YaHei UI Light" panose="020B0502040204020203" pitchFamily="34" charset="-122"/>
              <a:ea typeface="Microsoft YaHei UI Light" panose="020B0502040204020203" pitchFamily="34" charset="-122"/>
            </a:endParaRPr>
          </a:p>
          <a:p>
            <a:r>
              <a:rPr lang="en-IN" dirty="0">
                <a:effectLst/>
                <a:latin typeface="Microsoft YaHei UI Light" panose="020B0502040204020203" pitchFamily="34" charset="-122"/>
                <a:ea typeface="Microsoft YaHei UI Light" panose="020B0502040204020203" pitchFamily="34" charset="-122"/>
              </a:rPr>
              <a:t>There are a number of other situation in which isometric projection is useful . In way finding system, for </a:t>
            </a:r>
            <a:r>
              <a:rPr lang="en-IN" dirty="0" err="1">
                <a:effectLst/>
                <a:latin typeface="Microsoft YaHei UI Light" panose="020B0502040204020203" pitchFamily="34" charset="-122"/>
                <a:ea typeface="Microsoft YaHei UI Light" panose="020B0502040204020203" pitchFamily="34" charset="-122"/>
              </a:rPr>
              <a:t>eg</a:t>
            </a:r>
            <a:r>
              <a:rPr lang="en-IN" dirty="0">
                <a:effectLst/>
                <a:latin typeface="Microsoft YaHei UI Light" panose="020B0502040204020203" pitchFamily="34" charset="-122"/>
                <a:ea typeface="Microsoft YaHei UI Light" panose="020B0502040204020203" pitchFamily="34" charset="-122"/>
              </a:rPr>
              <a:t>. In museum or galleries , an isometric wall maps can show visitors where they are in the building what is going on else where and how to get around </a:t>
            </a:r>
            <a:r>
              <a:rPr lang="en-IN" dirty="0" smtClean="0">
                <a:effectLst/>
                <a:latin typeface="Microsoft YaHei UI Light" panose="020B0502040204020203" pitchFamily="34" charset="-122"/>
                <a:ea typeface="Microsoft YaHei UI Light" panose="020B0502040204020203" pitchFamily="34" charset="-122"/>
              </a:rPr>
              <a:t>.</a:t>
            </a:r>
            <a:endParaRPr lang="en-IN" dirty="0">
              <a:effectLst/>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75247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latin typeface="Microsoft YaHei UI Light" panose="020B0502040204020203" pitchFamily="34" charset="-122"/>
                <a:ea typeface="Microsoft YaHei UI Light" panose="020B0502040204020203" pitchFamily="34" charset="-122"/>
              </a:rPr>
              <a:t>Area of future improvement</a:t>
            </a:r>
            <a:br>
              <a:rPr lang="en-IN" b="1" dirty="0">
                <a:effectLst/>
                <a:latin typeface="Microsoft YaHei UI Light" panose="020B0502040204020203" pitchFamily="34" charset="-122"/>
                <a:ea typeface="Microsoft YaHei UI Light" panose="020B0502040204020203" pitchFamily="34" charset="-122"/>
              </a:rPr>
            </a:br>
            <a:endParaRPr lang="en-IN" b="1" dirty="0">
              <a:latin typeface="Microsoft YaHei UI Light" panose="020B0502040204020203" pitchFamily="34" charset="-122"/>
              <a:ea typeface="Microsoft YaHei UI Light" panose="020B0502040204020203" pitchFamily="34" charset="-122"/>
            </a:endParaRPr>
          </a:p>
        </p:txBody>
      </p:sp>
      <p:sp>
        <p:nvSpPr>
          <p:cNvPr id="3" name="Content Placeholder 2"/>
          <p:cNvSpPr>
            <a:spLocks noGrp="1"/>
          </p:cNvSpPr>
          <p:nvPr>
            <p:ph idx="1"/>
          </p:nvPr>
        </p:nvSpPr>
        <p:spPr/>
        <p:txBody>
          <a:bodyPr/>
          <a:lstStyle/>
          <a:p>
            <a:r>
              <a:rPr lang="en-IN" dirty="0">
                <a:effectLst/>
                <a:latin typeface="Microsoft YaHei UI Light" panose="020B0502040204020203" pitchFamily="34" charset="-122"/>
                <a:ea typeface="Microsoft YaHei UI Light" panose="020B0502040204020203" pitchFamily="34" charset="-122"/>
              </a:rPr>
              <a:t>From this project we learnt make Isometric models with the helps of this dimensions and in future we can improve our skills by using different resources to make Isometric design and we can draw models digitally also. </a:t>
            </a:r>
          </a:p>
          <a:p>
            <a:pPr marL="0" indent="0">
              <a:buNone/>
            </a:pPr>
            <a:endParaRPr lang="en-IN" dirty="0">
              <a:effectLst/>
              <a:latin typeface="Microsoft YaHei UI Light" panose="020B0502040204020203" pitchFamily="34" charset="-122"/>
              <a:ea typeface="Microsoft YaHei UI Light" panose="020B0502040204020203" pitchFamily="34" charset="-122"/>
            </a:endParaRPr>
          </a:p>
          <a:p>
            <a:r>
              <a:rPr lang="en-IN" dirty="0">
                <a:effectLst/>
                <a:latin typeface="Microsoft YaHei UI Light" panose="020B0502040204020203" pitchFamily="34" charset="-122"/>
                <a:ea typeface="Microsoft YaHei UI Light" panose="020B0502040204020203" pitchFamily="34" charset="-122"/>
              </a:rPr>
              <a:t>In this growing eco-system in the future the new technology Will also come so we can improve our skills better </a:t>
            </a:r>
          </a:p>
        </p:txBody>
      </p:sp>
    </p:spTree>
    <p:extLst>
      <p:ext uri="{BB962C8B-B14F-4D97-AF65-F5344CB8AC3E}">
        <p14:creationId xmlns:p14="http://schemas.microsoft.com/office/powerpoint/2010/main" val="257968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dirty="0"/>
          </a:p>
        </p:txBody>
      </p:sp>
      <p:sp>
        <p:nvSpPr>
          <p:cNvPr id="5" name="Content Placeholder 4"/>
          <p:cNvSpPr>
            <a:spLocks noGrp="1"/>
          </p:cNvSpPr>
          <p:nvPr>
            <p:ph sz="half" idx="1"/>
          </p:nvPr>
        </p:nvSpPr>
        <p:spPr/>
        <p:txBody>
          <a:bodyPr>
            <a:noAutofit/>
          </a:bodyPr>
          <a:lstStyle/>
          <a:p>
            <a:r>
              <a:rPr lang="en-US" sz="2200" dirty="0" smtClean="0">
                <a:latin typeface="Microsoft YaHei UI Light" panose="020B0502040204020203" pitchFamily="34" charset="-122"/>
                <a:ea typeface="Microsoft YaHei UI Light" panose="020B0502040204020203" pitchFamily="34" charset="-122"/>
              </a:rPr>
              <a:t>Topic: 3d isometric model</a:t>
            </a:r>
          </a:p>
          <a:p>
            <a:r>
              <a:rPr lang="en-US" sz="2200" dirty="0" smtClean="0">
                <a:latin typeface="Microsoft YaHei UI Light" panose="020B0502040204020203" pitchFamily="34" charset="-122"/>
                <a:ea typeface="Microsoft YaHei UI Light" panose="020B0502040204020203" pitchFamily="34" charset="-122"/>
              </a:rPr>
              <a:t>Aim: report on isometric model</a:t>
            </a:r>
          </a:p>
          <a:p>
            <a:r>
              <a:rPr lang="en-US" sz="2200" dirty="0" smtClean="0">
                <a:latin typeface="Microsoft YaHei UI Light" panose="020B0502040204020203" pitchFamily="34" charset="-122"/>
                <a:ea typeface="Microsoft YaHei UI Light" panose="020B0502040204020203" pitchFamily="34" charset="-122"/>
              </a:rPr>
              <a:t>Branch: computer engineering</a:t>
            </a:r>
          </a:p>
          <a:p>
            <a:r>
              <a:rPr lang="en-US" sz="2200" dirty="0" smtClean="0">
                <a:latin typeface="Microsoft YaHei UI Light" panose="020B0502040204020203" pitchFamily="34" charset="-122"/>
                <a:ea typeface="Microsoft YaHei UI Light" panose="020B0502040204020203" pitchFamily="34" charset="-122"/>
              </a:rPr>
              <a:t>Guide teacher: Mr. ziauddin sir</a:t>
            </a:r>
            <a:endParaRPr lang="en-IN" sz="2200" dirty="0">
              <a:latin typeface="Microsoft YaHei UI Light" panose="020B0502040204020203" pitchFamily="34" charset="-122"/>
              <a:ea typeface="Microsoft YaHei UI Light" panose="020B0502040204020203" pitchFamily="34" charset="-122"/>
            </a:endParaRPr>
          </a:p>
        </p:txBody>
      </p:sp>
      <p:sp>
        <p:nvSpPr>
          <p:cNvPr id="6" name="Content Placeholder 5"/>
          <p:cNvSpPr>
            <a:spLocks noGrp="1"/>
          </p:cNvSpPr>
          <p:nvPr>
            <p:ph sz="half" idx="2"/>
          </p:nvPr>
        </p:nvSpPr>
        <p:spPr/>
        <p:txBody>
          <a:bodyPr/>
          <a:lstStyle/>
          <a:p>
            <a:r>
              <a:rPr lang="en-US" dirty="0" smtClean="0">
                <a:latin typeface="Microsoft YaHei UI Light" panose="020B0502040204020203" pitchFamily="34" charset="-122"/>
                <a:ea typeface="Microsoft YaHei UI Light" panose="020B0502040204020203" pitchFamily="34" charset="-122"/>
              </a:rPr>
              <a:t>Students involved:</a:t>
            </a:r>
          </a:p>
          <a:p>
            <a:r>
              <a:rPr lang="en-US" dirty="0" smtClean="0">
                <a:latin typeface="Microsoft YaHei UI Light" panose="020B0502040204020203" pitchFamily="34" charset="-122"/>
                <a:ea typeface="Microsoft YaHei UI Light" panose="020B0502040204020203" pitchFamily="34" charset="-122"/>
              </a:rPr>
              <a:t>210451: Abdurrahman </a:t>
            </a:r>
            <a:r>
              <a:rPr lang="en-US" dirty="0" err="1" smtClean="0">
                <a:latin typeface="Microsoft YaHei UI Light" panose="020B0502040204020203" pitchFamily="34" charset="-122"/>
                <a:ea typeface="Microsoft YaHei UI Light" panose="020B0502040204020203" pitchFamily="34" charset="-122"/>
              </a:rPr>
              <a:t>qureshi</a:t>
            </a:r>
            <a:endParaRPr lang="en-US" dirty="0" smtClean="0">
              <a:latin typeface="Microsoft YaHei UI Light" panose="020B0502040204020203" pitchFamily="34" charset="-122"/>
              <a:ea typeface="Microsoft YaHei UI Light" panose="020B0502040204020203" pitchFamily="34" charset="-122"/>
            </a:endParaRPr>
          </a:p>
          <a:p>
            <a:r>
              <a:rPr lang="en-US" dirty="0" smtClean="0">
                <a:latin typeface="Microsoft YaHei UI Light" panose="020B0502040204020203" pitchFamily="34" charset="-122"/>
                <a:ea typeface="Microsoft YaHei UI Light" panose="020B0502040204020203" pitchFamily="34" charset="-122"/>
              </a:rPr>
              <a:t>210453: ANSARI </a:t>
            </a:r>
            <a:r>
              <a:rPr lang="en-US" dirty="0">
                <a:latin typeface="Microsoft YaHei UI Light" panose="020B0502040204020203" pitchFamily="34" charset="-122"/>
                <a:ea typeface="Microsoft YaHei UI Light" panose="020B0502040204020203" pitchFamily="34" charset="-122"/>
              </a:rPr>
              <a:t>SAAD </a:t>
            </a:r>
            <a:r>
              <a:rPr lang="en-US" dirty="0" smtClean="0">
                <a:latin typeface="Microsoft YaHei UI Light" panose="020B0502040204020203" pitchFamily="34" charset="-122"/>
                <a:ea typeface="Microsoft YaHei UI Light" panose="020B0502040204020203" pitchFamily="34" charset="-122"/>
              </a:rPr>
              <a:t>MOHD</a:t>
            </a:r>
            <a:r>
              <a:rPr lang="en-US" dirty="0">
                <a:latin typeface="Microsoft YaHei UI Light" panose="020B0502040204020203" pitchFamily="34" charset="-122"/>
                <a:ea typeface="Microsoft YaHei UI Light" panose="020B0502040204020203" pitchFamily="34" charset="-122"/>
              </a:rPr>
              <a:t>. </a:t>
            </a:r>
            <a:r>
              <a:rPr lang="en-US" dirty="0" smtClean="0">
                <a:latin typeface="Microsoft YaHei UI Light" panose="020B0502040204020203" pitchFamily="34" charset="-122"/>
                <a:ea typeface="Microsoft YaHei UI Light" panose="020B0502040204020203" pitchFamily="34" charset="-122"/>
              </a:rPr>
              <a:t>ARIF</a:t>
            </a:r>
          </a:p>
          <a:p>
            <a:r>
              <a:rPr lang="en-US" dirty="0" smtClean="0">
                <a:latin typeface="Microsoft YaHei UI Light" panose="020B0502040204020203" pitchFamily="34" charset="-122"/>
                <a:ea typeface="Microsoft YaHei UI Light" panose="020B0502040204020203" pitchFamily="34" charset="-122"/>
              </a:rPr>
              <a:t>210460: more </a:t>
            </a:r>
            <a:r>
              <a:rPr lang="en-US" dirty="0" err="1" smtClean="0">
                <a:latin typeface="Microsoft YaHei UI Light" panose="020B0502040204020203" pitchFamily="34" charset="-122"/>
                <a:ea typeface="Microsoft YaHei UI Light" panose="020B0502040204020203" pitchFamily="34" charset="-122"/>
              </a:rPr>
              <a:t>arya</a:t>
            </a:r>
            <a:r>
              <a:rPr lang="en-US" dirty="0" smtClean="0">
                <a:latin typeface="Microsoft YaHei UI Light" panose="020B0502040204020203" pitchFamily="34" charset="-122"/>
                <a:ea typeface="Microsoft YaHei UI Light" panose="020B0502040204020203" pitchFamily="34" charset="-122"/>
              </a:rPr>
              <a:t> </a:t>
            </a:r>
            <a:r>
              <a:rPr lang="en-US" dirty="0" err="1" smtClean="0">
                <a:latin typeface="Microsoft YaHei UI Light" panose="020B0502040204020203" pitchFamily="34" charset="-122"/>
                <a:ea typeface="Microsoft YaHei UI Light" panose="020B0502040204020203" pitchFamily="34" charset="-122"/>
              </a:rPr>
              <a:t>laxman</a:t>
            </a:r>
            <a:r>
              <a:rPr lang="en-US" dirty="0" smtClean="0">
                <a:latin typeface="Microsoft YaHei UI Light" panose="020B0502040204020203" pitchFamily="34" charset="-122"/>
                <a:ea typeface="Microsoft YaHei UI Light" panose="020B0502040204020203" pitchFamily="34" charset="-122"/>
              </a:rPr>
              <a:t> </a:t>
            </a:r>
          </a:p>
          <a:p>
            <a:r>
              <a:rPr lang="en-US" dirty="0" smtClean="0">
                <a:latin typeface="Microsoft YaHei UI Light" panose="020B0502040204020203" pitchFamily="34" charset="-122"/>
                <a:ea typeface="Microsoft YaHei UI Light" panose="020B0502040204020203" pitchFamily="34" charset="-122"/>
              </a:rPr>
              <a:t>210463: </a:t>
            </a:r>
            <a:r>
              <a:rPr lang="en-US" dirty="0" err="1" smtClean="0">
                <a:latin typeface="Microsoft YaHei UI Light" panose="020B0502040204020203" pitchFamily="34" charset="-122"/>
                <a:ea typeface="Microsoft YaHei UI Light" panose="020B0502040204020203" pitchFamily="34" charset="-122"/>
              </a:rPr>
              <a:t>adnan</a:t>
            </a:r>
            <a:r>
              <a:rPr lang="en-US" dirty="0" smtClean="0">
                <a:latin typeface="Microsoft YaHei UI Light" panose="020B0502040204020203" pitchFamily="34" charset="-122"/>
                <a:ea typeface="Microsoft YaHei UI Light" panose="020B0502040204020203" pitchFamily="34" charset="-122"/>
              </a:rPr>
              <a:t> </a:t>
            </a:r>
            <a:r>
              <a:rPr lang="en-US" dirty="0" err="1">
                <a:latin typeface="Microsoft YaHei UI Light" panose="020B0502040204020203" pitchFamily="34" charset="-122"/>
                <a:ea typeface="Microsoft YaHei UI Light" panose="020B0502040204020203" pitchFamily="34" charset="-122"/>
              </a:rPr>
              <a:t>kazi</a:t>
            </a:r>
            <a:r>
              <a:rPr lang="en-US" dirty="0">
                <a:latin typeface="Microsoft YaHei UI Light" panose="020B0502040204020203" pitchFamily="34" charset="-122"/>
                <a:ea typeface="Microsoft YaHei UI Light" panose="020B0502040204020203" pitchFamily="34" charset="-122"/>
              </a:rPr>
              <a:t> </a:t>
            </a:r>
            <a:r>
              <a:rPr lang="en-US" dirty="0" err="1" smtClean="0">
                <a:latin typeface="Microsoft YaHei UI Light" panose="020B0502040204020203" pitchFamily="34" charset="-122"/>
                <a:ea typeface="Microsoft YaHei UI Light" panose="020B0502040204020203" pitchFamily="34" charset="-122"/>
              </a:rPr>
              <a:t>wasim</a:t>
            </a:r>
            <a:endParaRPr lang="en-IN"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41413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down)">
                                      <p:cBhvr>
                                        <p:cTn id="21" dur="500"/>
                                        <p:tgtEl>
                                          <p:spTgt spid="6">
                                            <p:txEl>
                                              <p:pRg st="0" end="0"/>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wipe(down)">
                                      <p:cBhvr>
                                        <p:cTn id="24" dur="500"/>
                                        <p:tgtEl>
                                          <p:spTgt spid="6">
                                            <p:txEl>
                                              <p:pRg st="1" end="1"/>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wipe(down)">
                                      <p:cBhvr>
                                        <p:cTn id="27" dur="500"/>
                                        <p:tgtEl>
                                          <p:spTgt spid="6">
                                            <p:txEl>
                                              <p:pRg st="2" end="2"/>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wipe(down)">
                                      <p:cBhvr>
                                        <p:cTn id="30" dur="500"/>
                                        <p:tgtEl>
                                          <p:spTgt spid="6">
                                            <p:txEl>
                                              <p:pRg st="3" end="3"/>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wipe(down)">
                                      <p:cBhvr>
                                        <p:cTn id="3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0"/>
            <a:ext cx="10364451" cy="360218"/>
          </a:xfrm>
        </p:spPr>
        <p:txBody>
          <a:bodyPr>
            <a:normAutofit fontScale="90000"/>
          </a:bodyPr>
          <a:lstStyle/>
          <a:p>
            <a:endParaRPr lang="en-IN" dirty="0"/>
          </a:p>
        </p:txBody>
      </p:sp>
      <p:sp>
        <p:nvSpPr>
          <p:cNvPr id="3" name="Content Placeholder 2"/>
          <p:cNvSpPr>
            <a:spLocks noGrp="1"/>
          </p:cNvSpPr>
          <p:nvPr>
            <p:ph idx="1"/>
          </p:nvPr>
        </p:nvSpPr>
        <p:spPr>
          <a:xfrm>
            <a:off x="913774" y="512618"/>
            <a:ext cx="10363826" cy="5791200"/>
          </a:xfrm>
        </p:spPr>
        <p:txBody>
          <a:bodyPr>
            <a:normAutofit/>
          </a:bodyPr>
          <a:lstStyle/>
          <a:p>
            <a:pPr marL="0" indent="0">
              <a:buNone/>
            </a:pPr>
            <a:r>
              <a:rPr lang="en-US" sz="2800" dirty="0" smtClean="0">
                <a:latin typeface="Microsoft YaHei UI Light" panose="020B0502040204020203" pitchFamily="34" charset="-122"/>
                <a:ea typeface="Microsoft YaHei UI Light" panose="020B0502040204020203" pitchFamily="34" charset="-122"/>
              </a:rPr>
              <a:t>I master Abdurrahman Qureshi studying in first year computer engineering. My roll no. is 210451 would like to present my micro-project on “3d isometric” for the subject of engineering graphics.</a:t>
            </a:r>
          </a:p>
          <a:p>
            <a:pPr marL="0" indent="0">
              <a:buNone/>
            </a:pPr>
            <a:endParaRPr lang="en-US" dirty="0" smtClean="0">
              <a:latin typeface="Microsoft YaHei UI Light" panose="020B0502040204020203" pitchFamily="34" charset="-122"/>
              <a:ea typeface="Microsoft YaHei UI Light" panose="020B0502040204020203" pitchFamily="34" charset="-122"/>
            </a:endParaRPr>
          </a:p>
          <a:p>
            <a:pPr marL="0" indent="0">
              <a:buNone/>
            </a:pPr>
            <a:r>
              <a:rPr lang="en-US" sz="2400" b="1" dirty="0" smtClean="0">
                <a:latin typeface="Microsoft YaHei UI Light" panose="020B0502040204020203" pitchFamily="34" charset="-122"/>
                <a:ea typeface="Microsoft YaHei UI Light" panose="020B0502040204020203" pitchFamily="34" charset="-122"/>
              </a:rPr>
              <a:t>Following are my group members: </a:t>
            </a:r>
          </a:p>
          <a:p>
            <a:r>
              <a:rPr lang="en-US" sz="2400" dirty="0">
                <a:latin typeface="Microsoft YaHei UI Light" panose="020B0502040204020203" pitchFamily="34" charset="-122"/>
                <a:ea typeface="Microsoft YaHei UI Light" panose="020B0502040204020203" pitchFamily="34" charset="-122"/>
              </a:rPr>
              <a:t>210453: ANSARI SAAD MOHD. ARIF</a:t>
            </a:r>
          </a:p>
          <a:p>
            <a:r>
              <a:rPr lang="en-US" sz="2400" dirty="0">
                <a:latin typeface="Microsoft YaHei UI Light" panose="020B0502040204020203" pitchFamily="34" charset="-122"/>
                <a:ea typeface="Microsoft YaHei UI Light" panose="020B0502040204020203" pitchFamily="34" charset="-122"/>
              </a:rPr>
              <a:t>210460: more </a:t>
            </a:r>
            <a:r>
              <a:rPr lang="en-US" sz="2400" dirty="0" err="1">
                <a:latin typeface="Microsoft YaHei UI Light" panose="020B0502040204020203" pitchFamily="34" charset="-122"/>
                <a:ea typeface="Microsoft YaHei UI Light" panose="020B0502040204020203" pitchFamily="34" charset="-122"/>
              </a:rPr>
              <a:t>arya</a:t>
            </a:r>
            <a:r>
              <a:rPr lang="en-US" sz="2400" dirty="0">
                <a:latin typeface="Microsoft YaHei UI Light" panose="020B0502040204020203" pitchFamily="34" charset="-122"/>
                <a:ea typeface="Microsoft YaHei UI Light" panose="020B0502040204020203" pitchFamily="34" charset="-122"/>
              </a:rPr>
              <a:t> </a:t>
            </a:r>
            <a:r>
              <a:rPr lang="en-US" sz="2400" dirty="0" err="1">
                <a:latin typeface="Microsoft YaHei UI Light" panose="020B0502040204020203" pitchFamily="34" charset="-122"/>
                <a:ea typeface="Microsoft YaHei UI Light" panose="020B0502040204020203" pitchFamily="34" charset="-122"/>
              </a:rPr>
              <a:t>laxman</a:t>
            </a:r>
            <a:r>
              <a:rPr lang="en-US" sz="2400" dirty="0">
                <a:latin typeface="Microsoft YaHei UI Light" panose="020B0502040204020203" pitchFamily="34" charset="-122"/>
                <a:ea typeface="Microsoft YaHei UI Light" panose="020B0502040204020203" pitchFamily="34" charset="-122"/>
              </a:rPr>
              <a:t> </a:t>
            </a:r>
          </a:p>
          <a:p>
            <a:r>
              <a:rPr lang="en-US" sz="2400" dirty="0">
                <a:latin typeface="Microsoft YaHei UI Light" panose="020B0502040204020203" pitchFamily="34" charset="-122"/>
                <a:ea typeface="Microsoft YaHei UI Light" panose="020B0502040204020203" pitchFamily="34" charset="-122"/>
              </a:rPr>
              <a:t>210463: </a:t>
            </a:r>
            <a:r>
              <a:rPr lang="en-US" sz="2400" dirty="0" err="1">
                <a:latin typeface="Microsoft YaHei UI Light" panose="020B0502040204020203" pitchFamily="34" charset="-122"/>
                <a:ea typeface="Microsoft YaHei UI Light" panose="020B0502040204020203" pitchFamily="34" charset="-122"/>
              </a:rPr>
              <a:t>adnan</a:t>
            </a:r>
            <a:r>
              <a:rPr lang="en-US" sz="2400" dirty="0">
                <a:latin typeface="Microsoft YaHei UI Light" panose="020B0502040204020203" pitchFamily="34" charset="-122"/>
                <a:ea typeface="Microsoft YaHei UI Light" panose="020B0502040204020203" pitchFamily="34" charset="-122"/>
              </a:rPr>
              <a:t> </a:t>
            </a:r>
            <a:r>
              <a:rPr lang="en-US" sz="2400" dirty="0" err="1">
                <a:latin typeface="Microsoft YaHei UI Light" panose="020B0502040204020203" pitchFamily="34" charset="-122"/>
                <a:ea typeface="Microsoft YaHei UI Light" panose="020B0502040204020203" pitchFamily="34" charset="-122"/>
              </a:rPr>
              <a:t>kazi</a:t>
            </a:r>
            <a:r>
              <a:rPr lang="en-US" sz="2400" dirty="0">
                <a:latin typeface="Microsoft YaHei UI Light" panose="020B0502040204020203" pitchFamily="34" charset="-122"/>
                <a:ea typeface="Microsoft YaHei UI Light" panose="020B0502040204020203" pitchFamily="34" charset="-122"/>
              </a:rPr>
              <a:t> </a:t>
            </a:r>
            <a:r>
              <a:rPr lang="en-US" sz="2400" dirty="0" err="1">
                <a:latin typeface="Microsoft YaHei UI Light" panose="020B0502040204020203" pitchFamily="34" charset="-122"/>
                <a:ea typeface="Microsoft YaHei UI Light" panose="020B0502040204020203" pitchFamily="34" charset="-122"/>
              </a:rPr>
              <a:t>wasim</a:t>
            </a:r>
            <a:endParaRPr lang="en-IN" sz="2400" dirty="0">
              <a:latin typeface="Microsoft YaHei UI Light" panose="020B0502040204020203" pitchFamily="34" charset="-122"/>
              <a:ea typeface="Microsoft YaHei UI Light" panose="020B0502040204020203" pitchFamily="34" charset="-122"/>
            </a:endParaRPr>
          </a:p>
          <a:p>
            <a:pPr marL="0" indent="0">
              <a:buNone/>
            </a:pPr>
            <a:endParaRPr lang="en-US" sz="2400" dirty="0" smtClean="0">
              <a:latin typeface="Microsoft YaHei UI Light" panose="020B0502040204020203" pitchFamily="34" charset="-122"/>
              <a:ea typeface="Microsoft YaHei UI Light" panose="020B0502040204020203" pitchFamily="34" charset="-122"/>
            </a:endParaRPr>
          </a:p>
          <a:p>
            <a:pPr marL="0" indent="0">
              <a:buNone/>
            </a:pPr>
            <a:r>
              <a:rPr lang="en-US" sz="2400" b="1" dirty="0" smtClean="0">
                <a:latin typeface="Microsoft YaHei UI Light" panose="020B0502040204020203" pitchFamily="34" charset="-122"/>
                <a:ea typeface="Microsoft YaHei UI Light" panose="020B0502040204020203" pitchFamily="34" charset="-122"/>
              </a:rPr>
              <a:t>I express my share of gratitude to our guide </a:t>
            </a:r>
            <a:r>
              <a:rPr lang="en-US" sz="2400" b="1" dirty="0" err="1" smtClean="0">
                <a:latin typeface="Microsoft YaHei UI Light" panose="020B0502040204020203" pitchFamily="34" charset="-122"/>
                <a:ea typeface="Microsoft YaHei UI Light" panose="020B0502040204020203" pitchFamily="34" charset="-122"/>
              </a:rPr>
              <a:t>mr.</a:t>
            </a:r>
            <a:r>
              <a:rPr lang="en-US" sz="2400" b="1" dirty="0" smtClean="0">
                <a:latin typeface="Microsoft YaHei UI Light" panose="020B0502040204020203" pitchFamily="34" charset="-122"/>
                <a:ea typeface="Microsoft YaHei UI Light" panose="020B0502040204020203" pitchFamily="34" charset="-122"/>
              </a:rPr>
              <a:t> ziauddin sir for guiding me throughout this project.</a:t>
            </a:r>
            <a:endParaRPr lang="en-IN" sz="2400" b="1"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592542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icrosoft YaHei UI Light" panose="020B0502040204020203" pitchFamily="34" charset="-122"/>
                <a:ea typeface="Microsoft YaHei UI Light" panose="020B0502040204020203" pitchFamily="34" charset="-122"/>
              </a:rPr>
              <a:t>rationale</a:t>
            </a:r>
            <a:endParaRPr lang="en-IN" b="1" dirty="0">
              <a:latin typeface="Microsoft YaHei UI Light" panose="020B0502040204020203" pitchFamily="34" charset="-122"/>
              <a:ea typeface="Microsoft YaHei UI Light" panose="020B0502040204020203" pitchFamily="34" charset="-122"/>
            </a:endParaRPr>
          </a:p>
        </p:txBody>
      </p:sp>
      <p:sp>
        <p:nvSpPr>
          <p:cNvPr id="3" name="Content Placeholder 2"/>
          <p:cNvSpPr>
            <a:spLocks noGrp="1"/>
          </p:cNvSpPr>
          <p:nvPr>
            <p:ph idx="1"/>
          </p:nvPr>
        </p:nvSpPr>
        <p:spPr/>
        <p:txBody>
          <a:bodyPr/>
          <a:lstStyle/>
          <a:p>
            <a:r>
              <a:rPr lang="en-IN" b="1" dirty="0">
                <a:effectLst/>
                <a:latin typeface="Microsoft YaHei UI Light" panose="020B0502040204020203" pitchFamily="34" charset="-122"/>
                <a:ea typeface="Microsoft YaHei UI Light" panose="020B0502040204020203" pitchFamily="34" charset="-122"/>
              </a:rPr>
              <a:t>Isometric projection : Isometric projection</a:t>
            </a:r>
            <a:r>
              <a:rPr lang="en-IN" dirty="0">
                <a:effectLst/>
                <a:latin typeface="Microsoft YaHei UI Light" panose="020B0502040204020203" pitchFamily="34" charset="-122"/>
                <a:ea typeface="Microsoft YaHei UI Light" panose="020B0502040204020203" pitchFamily="34" charset="-122"/>
              </a:rPr>
              <a:t> is a method for visually representing three-dimensional objects in two dimensions in </a:t>
            </a:r>
            <a:r>
              <a:rPr lang="en-IN" u="sng" dirty="0">
                <a:effectLst/>
                <a:latin typeface="Microsoft YaHei UI Light" panose="020B0502040204020203" pitchFamily="34" charset="-122"/>
                <a:ea typeface="Microsoft YaHei UI Light" panose="020B0502040204020203" pitchFamily="34" charset="-122"/>
                <a:hlinkClick r:id="rId2" tooltip="Technical drawing"/>
              </a:rPr>
              <a:t>technical</a:t>
            </a:r>
            <a:r>
              <a:rPr lang="en-IN" dirty="0">
                <a:effectLst/>
                <a:latin typeface="Microsoft YaHei UI Light" panose="020B0502040204020203" pitchFamily="34" charset="-122"/>
                <a:ea typeface="Microsoft YaHei UI Light" panose="020B0502040204020203" pitchFamily="34" charset="-122"/>
              </a:rPr>
              <a:t> and </a:t>
            </a:r>
            <a:r>
              <a:rPr lang="en-IN" u="sng" dirty="0">
                <a:effectLst/>
                <a:latin typeface="Microsoft YaHei UI Light" panose="020B0502040204020203" pitchFamily="34" charset="-122"/>
                <a:ea typeface="Microsoft YaHei UI Light" panose="020B0502040204020203" pitchFamily="34" charset="-122"/>
                <a:hlinkClick r:id="rId3" tooltip="Engineering drawing"/>
              </a:rPr>
              <a:t>engineering drawings</a:t>
            </a:r>
            <a:r>
              <a:rPr lang="en-IN" dirty="0">
                <a:effectLst/>
                <a:latin typeface="Microsoft YaHei UI Light" panose="020B0502040204020203" pitchFamily="34" charset="-122"/>
                <a:ea typeface="Microsoft YaHei UI Light" panose="020B0502040204020203" pitchFamily="34" charset="-122"/>
              </a:rPr>
              <a:t>. It is an </a:t>
            </a:r>
            <a:r>
              <a:rPr lang="en-IN" u="sng" dirty="0">
                <a:effectLst/>
                <a:latin typeface="Microsoft YaHei UI Light" panose="020B0502040204020203" pitchFamily="34" charset="-122"/>
                <a:ea typeface="Microsoft YaHei UI Light" panose="020B0502040204020203" pitchFamily="34" charset="-122"/>
                <a:hlinkClick r:id="rId4" tooltip="Axonometric projection"/>
              </a:rPr>
              <a:t>axonometric projection</a:t>
            </a:r>
            <a:r>
              <a:rPr lang="en-IN" dirty="0">
                <a:effectLst/>
                <a:latin typeface="Microsoft YaHei UI Light" panose="020B0502040204020203" pitchFamily="34" charset="-122"/>
                <a:ea typeface="Microsoft YaHei UI Light" panose="020B0502040204020203" pitchFamily="34" charset="-122"/>
              </a:rPr>
              <a:t> in which the three </a:t>
            </a:r>
            <a:r>
              <a:rPr lang="en-IN" u="sng" dirty="0">
                <a:effectLst/>
                <a:latin typeface="Microsoft YaHei UI Light" panose="020B0502040204020203" pitchFamily="34" charset="-122"/>
                <a:ea typeface="Microsoft YaHei UI Light" panose="020B0502040204020203" pitchFamily="34" charset="-122"/>
                <a:hlinkClick r:id="rId5" tooltip="Cartesian coordinate system"/>
              </a:rPr>
              <a:t>coordinate axes</a:t>
            </a:r>
            <a:r>
              <a:rPr lang="en-IN" dirty="0">
                <a:effectLst/>
                <a:latin typeface="Microsoft YaHei UI Light" panose="020B0502040204020203" pitchFamily="34" charset="-122"/>
                <a:ea typeface="Microsoft YaHei UI Light" panose="020B0502040204020203" pitchFamily="34" charset="-122"/>
              </a:rPr>
              <a:t> appear equally foreshortened and the angle between any two of them is 120 degrees.</a:t>
            </a:r>
          </a:p>
          <a:p>
            <a:r>
              <a:rPr lang="en-IN" dirty="0">
                <a:effectLst/>
                <a:latin typeface="Microsoft YaHei UI Light" panose="020B0502040204020203" pitchFamily="34" charset="-122"/>
                <a:ea typeface="Microsoft YaHei UI Light" panose="020B0502040204020203" pitchFamily="34" charset="-122"/>
              </a:rPr>
              <a:t>The term “isometric” comes from the Greek for “equal measure”, reflecting that the scale along each axis of the projection is the same (unlike some other forms of graphical projection).</a:t>
            </a:r>
          </a:p>
          <a:p>
            <a:endParaRPr lang="en-IN"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421684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icrosoft YaHei UI Light" panose="020B0502040204020203" pitchFamily="34" charset="-122"/>
                <a:ea typeface="Microsoft YaHei UI Light" panose="020B0502040204020203" pitchFamily="34" charset="-122"/>
              </a:rPr>
              <a:t>rationale</a:t>
            </a:r>
            <a:endParaRPr lang="en-IN" b="1" dirty="0">
              <a:latin typeface="Microsoft YaHei UI Light" panose="020B0502040204020203" pitchFamily="34" charset="-122"/>
              <a:ea typeface="Microsoft YaHei UI Light" panose="020B0502040204020203" pitchFamily="34" charset="-122"/>
            </a:endParaRPr>
          </a:p>
        </p:txBody>
      </p:sp>
      <p:sp>
        <p:nvSpPr>
          <p:cNvPr id="3" name="Content Placeholder 2"/>
          <p:cNvSpPr>
            <a:spLocks noGrp="1"/>
          </p:cNvSpPr>
          <p:nvPr>
            <p:ph idx="1"/>
          </p:nvPr>
        </p:nvSpPr>
        <p:spPr/>
        <p:txBody>
          <a:bodyPr/>
          <a:lstStyle/>
          <a:p>
            <a:r>
              <a:rPr lang="en-IN" dirty="0">
                <a:effectLst/>
                <a:latin typeface="Microsoft YaHei UI Light" panose="020B0502040204020203" pitchFamily="34" charset="-122"/>
                <a:ea typeface="Microsoft YaHei UI Light" panose="020B0502040204020203" pitchFamily="34" charset="-122"/>
              </a:rPr>
              <a:t>An isometric view of an object can be obtained by choosing the viewing direction such that the angles between the projections of the x, y, and z axes are all the same, or 120°. For example, with a cube, this is done by first looking straight towards one face. Next, the cube is rotated ±45° about the vertical axis, followed by a rotation of approximately 35.264° (precisely </a:t>
            </a:r>
            <a:r>
              <a:rPr lang="en-IN" dirty="0" err="1">
                <a:effectLst/>
                <a:latin typeface="Microsoft YaHei UI Light" panose="020B0502040204020203" pitchFamily="34" charset="-122"/>
                <a:ea typeface="Microsoft YaHei UI Light" panose="020B0502040204020203" pitchFamily="34" charset="-122"/>
              </a:rPr>
              <a:t>arcsin</a:t>
            </a:r>
            <a:r>
              <a:rPr lang="en-IN" dirty="0">
                <a:effectLst/>
                <a:latin typeface="Microsoft YaHei UI Light" panose="020B0502040204020203" pitchFamily="34" charset="-122"/>
                <a:ea typeface="Microsoft YaHei UI Light" panose="020B0502040204020203" pitchFamily="34" charset="-122"/>
              </a:rPr>
              <a:t> 1⁄√3 or </a:t>
            </a:r>
            <a:r>
              <a:rPr lang="en-IN" dirty="0" err="1">
                <a:effectLst/>
                <a:latin typeface="Microsoft YaHei UI Light" panose="020B0502040204020203" pitchFamily="34" charset="-122"/>
                <a:ea typeface="Microsoft YaHei UI Light" panose="020B0502040204020203" pitchFamily="34" charset="-122"/>
              </a:rPr>
              <a:t>arctan</a:t>
            </a:r>
            <a:r>
              <a:rPr lang="en-IN" dirty="0">
                <a:effectLst/>
                <a:latin typeface="Microsoft YaHei UI Light" panose="020B0502040204020203" pitchFamily="34" charset="-122"/>
                <a:ea typeface="Microsoft YaHei UI Light" panose="020B0502040204020203" pitchFamily="34" charset="-122"/>
              </a:rPr>
              <a:t> 1⁄√2, which is related to the Magic angle) about the horizontal axis. Note that with the cube (see image) the perimeter of the resulting 2D drawing is a perfect regular hexagon</a:t>
            </a:r>
            <a:r>
              <a:rPr lang="en-IN" dirty="0" smtClean="0">
                <a:effectLst/>
                <a:latin typeface="Microsoft YaHei UI Light" panose="020B0502040204020203" pitchFamily="34" charset="-122"/>
                <a:ea typeface="Microsoft YaHei UI Light" panose="020B0502040204020203" pitchFamily="34" charset="-122"/>
              </a:rPr>
              <a:t>.</a:t>
            </a:r>
            <a:endParaRPr lang="en-IN" dirty="0">
              <a:effectLst/>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31384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22356"/>
          </a:xfrm>
        </p:spPr>
        <p:txBody>
          <a:bodyPr/>
          <a:lstStyle/>
          <a:p>
            <a:r>
              <a:rPr lang="en-IN" b="1" dirty="0">
                <a:effectLst/>
                <a:latin typeface="Microsoft YaHei UI Light" panose="020B0502040204020203" pitchFamily="34" charset="-122"/>
                <a:ea typeface="Microsoft YaHei UI Light" panose="020B0502040204020203" pitchFamily="34" charset="-122"/>
              </a:rPr>
              <a:t>Actual Methodology Follow </a:t>
            </a:r>
            <a:endParaRPr lang="en-IN" b="1" dirty="0">
              <a:latin typeface="Microsoft YaHei UI Light" panose="020B0502040204020203" pitchFamily="34" charset="-122"/>
              <a:ea typeface="Microsoft YaHei UI Light" panose="020B0502040204020203" pitchFamily="34" charset="-122"/>
            </a:endParaRPr>
          </a:p>
        </p:txBody>
      </p:sp>
      <p:sp>
        <p:nvSpPr>
          <p:cNvPr id="3" name="Content Placeholder 2"/>
          <p:cNvSpPr>
            <a:spLocks noGrp="1"/>
          </p:cNvSpPr>
          <p:nvPr>
            <p:ph idx="1"/>
          </p:nvPr>
        </p:nvSpPr>
        <p:spPr>
          <a:xfrm>
            <a:off x="913774" y="1690255"/>
            <a:ext cx="10363826" cy="4862945"/>
          </a:xfrm>
        </p:spPr>
        <p:txBody>
          <a:bodyPr>
            <a:normAutofit fontScale="92500"/>
          </a:bodyPr>
          <a:lstStyle/>
          <a:p>
            <a:r>
              <a:rPr lang="en-IN" sz="3000" dirty="0">
                <a:effectLst/>
                <a:latin typeface="Microsoft YaHei UI Light" panose="020B0502040204020203" pitchFamily="34" charset="-122"/>
                <a:ea typeface="Microsoft YaHei UI Light" panose="020B0502040204020203" pitchFamily="34" charset="-122"/>
              </a:rPr>
              <a:t>Me and my team members has put a lot of efforts and gave our best to make this project more creative and attractive. </a:t>
            </a:r>
          </a:p>
          <a:p>
            <a:r>
              <a:rPr lang="en-IN" sz="3000" dirty="0">
                <a:effectLst/>
                <a:latin typeface="Microsoft YaHei UI Light" panose="020B0502040204020203" pitchFamily="34" charset="-122"/>
                <a:ea typeface="Microsoft YaHei UI Light" panose="020B0502040204020203" pitchFamily="34" charset="-122"/>
              </a:rPr>
              <a:t>In our team we are four </a:t>
            </a:r>
            <a:r>
              <a:rPr lang="en-IN" sz="3000" dirty="0" smtClean="0">
                <a:effectLst/>
                <a:latin typeface="Microsoft YaHei UI Light" panose="020B0502040204020203" pitchFamily="34" charset="-122"/>
                <a:ea typeface="Microsoft YaHei UI Light" panose="020B0502040204020203" pitchFamily="34" charset="-122"/>
              </a:rPr>
              <a:t>members</a:t>
            </a:r>
            <a:r>
              <a:rPr lang="en-IN" sz="3000" dirty="0">
                <a:effectLst/>
                <a:latin typeface="Microsoft YaHei UI Light" panose="020B0502040204020203" pitchFamily="34" charset="-122"/>
                <a:ea typeface="Microsoft YaHei UI Light" panose="020B0502040204020203" pitchFamily="34" charset="-122"/>
              </a:rPr>
              <a:t> </a:t>
            </a:r>
            <a:r>
              <a:rPr lang="en-IN" sz="3000" dirty="0" err="1">
                <a:effectLst/>
                <a:latin typeface="Microsoft YaHei UI Light" panose="020B0502040204020203" pitchFamily="34" charset="-122"/>
                <a:ea typeface="Microsoft YaHei UI Light" panose="020B0502040204020203" pitchFamily="34" charset="-122"/>
              </a:rPr>
              <a:t>adnan</a:t>
            </a:r>
            <a:r>
              <a:rPr lang="en-IN" sz="3000" dirty="0" smtClean="0">
                <a:effectLst/>
                <a:latin typeface="Microsoft YaHei UI Light" panose="020B0502040204020203" pitchFamily="34" charset="-122"/>
                <a:ea typeface="Microsoft YaHei UI Light" panose="020B0502040204020203" pitchFamily="34" charset="-122"/>
              </a:rPr>
              <a:t>, </a:t>
            </a:r>
            <a:r>
              <a:rPr lang="en-IN" sz="3000" dirty="0" err="1">
                <a:effectLst/>
                <a:latin typeface="Microsoft YaHei UI Light" panose="020B0502040204020203" pitchFamily="34" charset="-122"/>
                <a:ea typeface="Microsoft YaHei UI Light" panose="020B0502040204020203" pitchFamily="34" charset="-122"/>
              </a:rPr>
              <a:t>arya</a:t>
            </a:r>
            <a:r>
              <a:rPr lang="en-IN" sz="3000" dirty="0" smtClean="0">
                <a:effectLst/>
                <a:latin typeface="Microsoft YaHei UI Light" panose="020B0502040204020203" pitchFamily="34" charset="-122"/>
                <a:ea typeface="Microsoft YaHei UI Light" panose="020B0502040204020203" pitchFamily="34" charset="-122"/>
              </a:rPr>
              <a:t>, </a:t>
            </a:r>
            <a:r>
              <a:rPr lang="en-IN" sz="3000" dirty="0" err="1">
                <a:effectLst/>
                <a:latin typeface="Microsoft YaHei UI Light" panose="020B0502040204020203" pitchFamily="34" charset="-122"/>
                <a:ea typeface="Microsoft YaHei UI Light" panose="020B0502040204020203" pitchFamily="34" charset="-122"/>
              </a:rPr>
              <a:t>saad</a:t>
            </a:r>
            <a:r>
              <a:rPr lang="en-IN" sz="3000" dirty="0" smtClean="0">
                <a:effectLst/>
                <a:latin typeface="Microsoft YaHei UI Light" panose="020B0502040204020203" pitchFamily="34" charset="-122"/>
                <a:ea typeface="Microsoft YaHei UI Light" panose="020B0502040204020203" pitchFamily="34" charset="-122"/>
              </a:rPr>
              <a:t>, </a:t>
            </a:r>
            <a:r>
              <a:rPr lang="en-IN" sz="3000" dirty="0">
                <a:effectLst/>
                <a:latin typeface="Microsoft YaHei UI Light" panose="020B0502040204020203" pitchFamily="34" charset="-122"/>
                <a:ea typeface="Microsoft YaHei UI Light" panose="020B0502040204020203" pitchFamily="34" charset="-122"/>
              </a:rPr>
              <a:t>and </a:t>
            </a:r>
            <a:r>
              <a:rPr lang="en-IN" sz="3000" dirty="0" smtClean="0">
                <a:effectLst/>
                <a:latin typeface="Microsoft YaHei UI Light" panose="020B0502040204020203" pitchFamily="34" charset="-122"/>
                <a:ea typeface="Microsoft YaHei UI Light" panose="020B0502040204020203" pitchFamily="34" charset="-122"/>
              </a:rPr>
              <a:t>me.</a:t>
            </a:r>
            <a:endParaRPr lang="en-IN" sz="3000" dirty="0">
              <a:effectLst/>
              <a:latin typeface="Microsoft YaHei UI Light" panose="020B0502040204020203" pitchFamily="34" charset="-122"/>
              <a:ea typeface="Microsoft YaHei UI Light" panose="020B0502040204020203" pitchFamily="34" charset="-122"/>
            </a:endParaRPr>
          </a:p>
          <a:p>
            <a:r>
              <a:rPr lang="en-IN" sz="3000" dirty="0">
                <a:effectLst/>
                <a:latin typeface="Microsoft YaHei UI Light" panose="020B0502040204020203" pitchFamily="34" charset="-122"/>
                <a:ea typeface="Microsoft YaHei UI Light" panose="020B0502040204020203" pitchFamily="34" charset="-122"/>
              </a:rPr>
              <a:t>We had divided the work into 2 parts . Me and </a:t>
            </a:r>
            <a:r>
              <a:rPr lang="en-IN" sz="3000" dirty="0" err="1" smtClean="0">
                <a:effectLst/>
                <a:latin typeface="Microsoft YaHei UI Light" panose="020B0502040204020203" pitchFamily="34" charset="-122"/>
                <a:ea typeface="Microsoft YaHei UI Light" panose="020B0502040204020203" pitchFamily="34" charset="-122"/>
              </a:rPr>
              <a:t>saad</a:t>
            </a:r>
            <a:r>
              <a:rPr lang="en-IN" sz="3000" dirty="0" smtClean="0">
                <a:effectLst/>
                <a:latin typeface="Microsoft YaHei UI Light" panose="020B0502040204020203" pitchFamily="34" charset="-122"/>
                <a:ea typeface="Microsoft YaHei UI Light" panose="020B0502040204020203" pitchFamily="34" charset="-122"/>
              </a:rPr>
              <a:t> </a:t>
            </a:r>
            <a:r>
              <a:rPr lang="en-IN" sz="3000" dirty="0">
                <a:effectLst/>
                <a:latin typeface="Microsoft YaHei UI Light" panose="020B0502040204020203" pitchFamily="34" charset="-122"/>
                <a:ea typeface="Microsoft YaHei UI Light" panose="020B0502040204020203" pitchFamily="34" charset="-122"/>
              </a:rPr>
              <a:t>decided to make a report and </a:t>
            </a:r>
            <a:r>
              <a:rPr lang="en-IN" sz="3000" dirty="0" err="1" smtClean="0">
                <a:effectLst/>
                <a:latin typeface="Microsoft YaHei UI Light" panose="020B0502040204020203" pitchFamily="34" charset="-122"/>
                <a:ea typeface="Microsoft YaHei UI Light" panose="020B0502040204020203" pitchFamily="34" charset="-122"/>
              </a:rPr>
              <a:t>adnan</a:t>
            </a:r>
            <a:r>
              <a:rPr lang="en-IN" sz="3000" dirty="0" smtClean="0">
                <a:effectLst/>
                <a:latin typeface="Microsoft YaHei UI Light" panose="020B0502040204020203" pitchFamily="34" charset="-122"/>
                <a:ea typeface="Microsoft YaHei UI Light" panose="020B0502040204020203" pitchFamily="34" charset="-122"/>
              </a:rPr>
              <a:t> </a:t>
            </a:r>
            <a:r>
              <a:rPr lang="en-IN" sz="3000" dirty="0">
                <a:effectLst/>
                <a:latin typeface="Microsoft YaHei UI Light" panose="020B0502040204020203" pitchFamily="34" charset="-122"/>
                <a:ea typeface="Microsoft YaHei UI Light" panose="020B0502040204020203" pitchFamily="34" charset="-122"/>
              </a:rPr>
              <a:t>and </a:t>
            </a:r>
            <a:r>
              <a:rPr lang="en-IN" sz="3000" dirty="0" err="1" smtClean="0">
                <a:effectLst/>
                <a:latin typeface="Microsoft YaHei UI Light" panose="020B0502040204020203" pitchFamily="34" charset="-122"/>
                <a:ea typeface="Microsoft YaHei UI Light" panose="020B0502040204020203" pitchFamily="34" charset="-122"/>
              </a:rPr>
              <a:t>arya</a:t>
            </a:r>
            <a:r>
              <a:rPr lang="en-IN" sz="3000" dirty="0" smtClean="0">
                <a:effectLst/>
                <a:latin typeface="Microsoft YaHei UI Light" panose="020B0502040204020203" pitchFamily="34" charset="-122"/>
                <a:ea typeface="Microsoft YaHei UI Light" panose="020B0502040204020203" pitchFamily="34" charset="-122"/>
              </a:rPr>
              <a:t> decided </a:t>
            </a:r>
            <a:r>
              <a:rPr lang="en-IN" sz="3000" dirty="0">
                <a:effectLst/>
                <a:latin typeface="Microsoft YaHei UI Light" panose="020B0502040204020203" pitchFamily="34" charset="-122"/>
                <a:ea typeface="Microsoft YaHei UI Light" panose="020B0502040204020203" pitchFamily="34" charset="-122"/>
              </a:rPr>
              <a:t>to make a 3D model.</a:t>
            </a:r>
          </a:p>
          <a:p>
            <a:r>
              <a:rPr lang="en-IN" sz="3000" dirty="0">
                <a:effectLst/>
                <a:latin typeface="Microsoft YaHei UI Light" panose="020B0502040204020203" pitchFamily="34" charset="-122"/>
                <a:ea typeface="Microsoft YaHei UI Light" panose="020B0502040204020203" pitchFamily="34" charset="-122"/>
              </a:rPr>
              <a:t>For making model we have used </a:t>
            </a:r>
            <a:r>
              <a:rPr lang="en-IN" sz="3000" dirty="0" smtClean="0">
                <a:effectLst/>
                <a:latin typeface="Microsoft YaHei UI Light" panose="020B0502040204020203" pitchFamily="34" charset="-122"/>
                <a:ea typeface="Microsoft YaHei UI Light" panose="020B0502040204020203" pitchFamily="34" charset="-122"/>
              </a:rPr>
              <a:t>cardboards, </a:t>
            </a:r>
            <a:r>
              <a:rPr lang="en-IN" sz="3000" dirty="0">
                <a:effectLst/>
                <a:latin typeface="Microsoft YaHei UI Light" panose="020B0502040204020203" pitchFamily="34" charset="-122"/>
                <a:ea typeface="Microsoft YaHei UI Light" panose="020B0502040204020203" pitchFamily="34" charset="-122"/>
              </a:rPr>
              <a:t>and cello tape</a:t>
            </a:r>
            <a:r>
              <a:rPr lang="en-IN" sz="3000" dirty="0" smtClean="0">
                <a:effectLst/>
                <a:latin typeface="Microsoft YaHei UI Light" panose="020B0502040204020203" pitchFamily="34" charset="-122"/>
                <a:ea typeface="Microsoft YaHei UI Light" panose="020B0502040204020203" pitchFamily="34" charset="-122"/>
              </a:rPr>
              <a:t>.</a:t>
            </a:r>
          </a:p>
          <a:p>
            <a:r>
              <a:rPr lang="en-IN" sz="3000" dirty="0" smtClean="0">
                <a:effectLst/>
                <a:latin typeface="Microsoft YaHei UI Light" panose="020B0502040204020203" pitchFamily="34" charset="-122"/>
                <a:ea typeface="Microsoft YaHei UI Light" panose="020B0502040204020203" pitchFamily="34" charset="-122"/>
              </a:rPr>
              <a:t>and </a:t>
            </a:r>
            <a:r>
              <a:rPr lang="en-IN" sz="3000" dirty="0">
                <a:effectLst/>
                <a:latin typeface="Microsoft YaHei UI Light" panose="020B0502040204020203" pitchFamily="34" charset="-122"/>
                <a:ea typeface="Microsoft YaHei UI Light" panose="020B0502040204020203" pitchFamily="34" charset="-122"/>
              </a:rPr>
              <a:t>for report we had used word app . We had collected ball the information regarding 3d Isometric </a:t>
            </a:r>
            <a:r>
              <a:rPr lang="en-IN" sz="3000" dirty="0" smtClean="0">
                <a:effectLst/>
                <a:latin typeface="Microsoft YaHei UI Light" panose="020B0502040204020203" pitchFamily="34" charset="-122"/>
                <a:ea typeface="Microsoft YaHei UI Light" panose="020B0502040204020203" pitchFamily="34" charset="-122"/>
              </a:rPr>
              <a:t>Model </a:t>
            </a:r>
            <a:r>
              <a:rPr lang="en-IN" sz="3000" dirty="0">
                <a:effectLst/>
                <a:latin typeface="Microsoft YaHei UI Light" panose="020B0502040204020203" pitchFamily="34" charset="-122"/>
                <a:ea typeface="Microsoft YaHei UI Light" panose="020B0502040204020203" pitchFamily="34" charset="-122"/>
              </a:rPr>
              <a:t>in it .</a:t>
            </a:r>
          </a:p>
          <a:p>
            <a:endParaRPr lang="en-IN" dirty="0">
              <a:effectLst/>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43935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par>
                                <p:cTn id="16" presetID="53" presetClass="entr" presetSubtype="16"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5" dur="500"/>
                                        <p:tgtEl>
                                          <p:spTgt spid="3">
                                            <p:txEl>
                                              <p:pRg st="2" end="2"/>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H="1" flipV="1">
            <a:off x="6159369" y="775855"/>
            <a:ext cx="6032630" cy="5292436"/>
          </a:xfrm>
        </p:spPr>
        <p:txBody>
          <a:bodyPr>
            <a:normAutofit/>
          </a:bodyPr>
          <a:lstStyle/>
          <a:p>
            <a:r>
              <a:rPr lang="en-US" dirty="0" smtClean="0"/>
              <a:t>    FRONT VIEW</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7224" y="499533"/>
            <a:ext cx="5502144" cy="572115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666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4873" y="499533"/>
            <a:ext cx="4655126" cy="5153122"/>
          </a:xfrm>
        </p:spPr>
        <p:txBody>
          <a:bodyPr/>
          <a:lstStyle/>
          <a:p>
            <a:r>
              <a:rPr lang="en-US" dirty="0" smtClean="0"/>
              <a:t>SIDE VIEW</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906" y="499533"/>
            <a:ext cx="4676930" cy="565294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718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4327" y="499532"/>
            <a:ext cx="5555672" cy="5804285"/>
          </a:xfrm>
        </p:spPr>
        <p:txBody>
          <a:bodyPr/>
          <a:lstStyle/>
          <a:p>
            <a:r>
              <a:rPr lang="en-US" dirty="0" smtClean="0"/>
              <a:t> ISOMETRIC VIEW</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6328" y="720436"/>
            <a:ext cx="3595672" cy="5403273"/>
          </a:xfrm>
          <a:prstGeom prst="rect">
            <a:avLst/>
          </a:prstGeom>
          <a:ln w="127000" cap="sq">
            <a:solidFill>
              <a:schemeClr val="tx1">
                <a:lumMod val="95000"/>
                <a:lumOff val="5000"/>
              </a:schemeClr>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2966920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75</TotalTime>
  <Words>631</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Microsoft YaHei UI Light</vt:lpstr>
      <vt:lpstr>Arial</vt:lpstr>
      <vt:lpstr>Calibri Light</vt:lpstr>
      <vt:lpstr>Times New Roman</vt:lpstr>
      <vt:lpstr>Metropolitan</vt:lpstr>
      <vt:lpstr>MICRO PROJECT OF GRAPHIC ENGINEERING (EGE 22003)   NAME OF STUDENT      ROLL NO 1. Abdurrahman QURESHI    210451 2. ANSARI SAAD MOHD. ARIF   210453 3. MORE ARYA LAXMAN     210460 4. ADNAN WASIM KAZI    210463   UNDER THE GUIDENCE OF LECTURER ZIAUDDIN SHAIKH         LECTURER.        PRINCIPAL/HOD:   ZIAUDDIN SHAIKH                                                  ZAIBUNNISA MALIK</vt:lpstr>
      <vt:lpstr>PowerPoint Presentation</vt:lpstr>
      <vt:lpstr>PowerPoint Presentation</vt:lpstr>
      <vt:lpstr>rationale</vt:lpstr>
      <vt:lpstr>rationale</vt:lpstr>
      <vt:lpstr>Actual Methodology Follow </vt:lpstr>
      <vt:lpstr>    FRONT VIEW</vt:lpstr>
      <vt:lpstr>SIDE VIEW</vt:lpstr>
      <vt:lpstr> ISOMETRIC VIEW</vt:lpstr>
      <vt:lpstr>resources</vt:lpstr>
      <vt:lpstr>Skill Developed and learning outcomes from this micro- project</vt:lpstr>
      <vt:lpstr>Benefits of this micro-project</vt:lpstr>
      <vt:lpstr>Area of future improvement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project on 3d isometric model</dc:title>
  <dc:creator>Gold Roger</dc:creator>
  <cp:lastModifiedBy>Gold Roger</cp:lastModifiedBy>
  <cp:revision>9</cp:revision>
  <dcterms:created xsi:type="dcterms:W3CDTF">2021-12-18T13:09:04Z</dcterms:created>
  <dcterms:modified xsi:type="dcterms:W3CDTF">2021-12-19T10:02:49Z</dcterms:modified>
</cp:coreProperties>
</file>