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69" d="100"/>
          <a:sy n="69"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371833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9EA0E4-E169-41DC-9496-6987F17F0330}"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48592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15385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47355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51910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114679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383956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1223038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437219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3516061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EA0E4-E169-41DC-9496-6987F17F0330}"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679715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9EA0E4-E169-41DC-9496-6987F17F0330}"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3229572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9EA0E4-E169-41DC-9496-6987F17F0330}"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306921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9EA0E4-E169-41DC-9496-6987F17F0330}"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37348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EA0E4-E169-41DC-9496-6987F17F0330}"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2556327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9EA0E4-E169-41DC-9496-6987F17F0330}"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1667261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9EA0E4-E169-41DC-9496-6987F17F0330}"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F019-4983-47FB-A926-D86E2E570175}" type="slidenum">
              <a:rPr lang="en-IN" smtClean="0"/>
              <a:t>‹#›</a:t>
            </a:fld>
            <a:endParaRPr lang="en-IN"/>
          </a:p>
        </p:txBody>
      </p:sp>
    </p:spTree>
    <p:extLst>
      <p:ext uri="{BB962C8B-B14F-4D97-AF65-F5344CB8AC3E}">
        <p14:creationId xmlns:p14="http://schemas.microsoft.com/office/powerpoint/2010/main" val="3582606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9EA0E4-E169-41DC-9496-6987F17F0330}" type="datetimeFigureOut">
              <a:rPr lang="en-IN" smtClean="0"/>
              <a:t>19-12-2021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00F019-4983-47FB-A926-D86E2E570175}" type="slidenum">
              <a:rPr lang="en-IN" smtClean="0"/>
              <a:t>‹#›</a:t>
            </a:fld>
            <a:endParaRPr lang="en-IN"/>
          </a:p>
        </p:txBody>
      </p:sp>
    </p:spTree>
    <p:extLst>
      <p:ext uri="{BB962C8B-B14F-4D97-AF65-F5344CB8AC3E}">
        <p14:creationId xmlns:p14="http://schemas.microsoft.com/office/powerpoint/2010/main" val="18793486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xford-royale.co.uk/articles/bizarre-english-idioms-meaning-origi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www.womansday.com/life/a850/the-origins-of-12-common-idioms-83098/"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www.womansday.com/life/a850/the-origins-of-12-common-idioms-83098/"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Break_a_leg" TargetMode="External"/><Relationship Id="rId2" Type="http://schemas.openxmlformats.org/officeDocument/2006/relationships/hyperlink" Target="https://en.wikipedia.org/wiki/Folk_etymology" TargetMode="External"/><Relationship Id="rId1" Type="http://schemas.openxmlformats.org/officeDocument/2006/relationships/slideLayout" Target="../slideLayouts/slideLayout4.xml"/><Relationship Id="rId4" Type="http://schemas.openxmlformats.org/officeDocument/2006/relationships/hyperlink" Target="https://en.wikipedia.org/wiki/Iron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ll-that-is-interesting.com/origins-common-english-idio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90" y="1122362"/>
            <a:ext cx="10889673" cy="5597091"/>
          </a:xfrm>
        </p:spPr>
        <p:txBody>
          <a:bodyPr>
            <a:normAutofit fontScale="90000"/>
          </a:bodyPr>
          <a:lstStyle/>
          <a:p>
            <a:pPr algn="l"/>
            <a:r>
              <a:rPr lang="en-IN" sz="2000" b="1" u="sng" dirty="0">
                <a:effectLst/>
                <a:latin typeface="Microsoft JhengHei UI Light" panose="020B0304030504040204" pitchFamily="34" charset="-120"/>
                <a:ea typeface="Microsoft JhengHei UI Light" panose="020B0304030504040204" pitchFamily="34" charset="-120"/>
              </a:rPr>
              <a:t>MICRO PROJECT</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u="sng" dirty="0">
                <a:effectLst/>
                <a:latin typeface="Microsoft JhengHei UI Light" panose="020B0304030504040204" pitchFamily="34" charset="-120"/>
                <a:ea typeface="Microsoft JhengHei UI Light" panose="020B0304030504040204" pitchFamily="34" charset="-120"/>
              </a:rPr>
              <a:t>OF</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u="sng" dirty="0" smtClean="0">
                <a:effectLst/>
                <a:latin typeface="Microsoft JhengHei UI Light" panose="020B0304030504040204" pitchFamily="34" charset="-120"/>
                <a:ea typeface="Microsoft JhengHei UI Light" panose="020B0304030504040204" pitchFamily="34" charset="-120"/>
              </a:rPr>
              <a:t>ENGLISH  (ENG </a:t>
            </a:r>
            <a:r>
              <a:rPr lang="en-IN" sz="2000" b="1" u="sng" dirty="0">
                <a:effectLst/>
                <a:latin typeface="Microsoft JhengHei UI Light" panose="020B0304030504040204" pitchFamily="34" charset="-120"/>
                <a:ea typeface="Microsoft JhengHei UI Light" panose="020B0304030504040204" pitchFamily="34" charset="-120"/>
              </a:rPr>
              <a:t>22003)</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NAME OF STUDENT						ROLL </a:t>
            </a:r>
            <a:r>
              <a:rPr lang="en-IN" sz="2000" b="1" dirty="0" smtClean="0">
                <a:effectLst/>
                <a:latin typeface="Microsoft JhengHei UI Light" panose="020B0304030504040204" pitchFamily="34" charset="-120"/>
                <a:ea typeface="Microsoft JhengHei UI Light" panose="020B0304030504040204" pitchFamily="34" charset="-120"/>
              </a:rPr>
              <a:t>NO</a:t>
            </a:r>
            <a:br>
              <a:rPr lang="en-IN" sz="2000" b="1" dirty="0" smtClean="0">
                <a:effectLst/>
                <a:latin typeface="Microsoft JhengHei UI Light" panose="020B0304030504040204" pitchFamily="34" charset="-120"/>
                <a:ea typeface="Microsoft JhengHei UI Light" panose="020B0304030504040204" pitchFamily="34" charset="-120"/>
              </a:rPr>
            </a:br>
            <a:r>
              <a:rPr lang="en-IN" sz="2000" b="1" dirty="0" smtClean="0">
                <a:effectLst/>
                <a:latin typeface="Microsoft JhengHei UI Light" panose="020B0304030504040204" pitchFamily="34" charset="-120"/>
                <a:ea typeface="Microsoft JhengHei UI Light" panose="020B0304030504040204" pitchFamily="34" charset="-120"/>
              </a:rPr>
              <a:t>1.     </a:t>
            </a:r>
            <a:r>
              <a:rPr lang="en-US" sz="2000" b="1" dirty="0" err="1" smtClean="0">
                <a:latin typeface="Microsoft JhengHei UI Light" panose="020B0304030504040204" pitchFamily="34" charset="-120"/>
                <a:ea typeface="Microsoft JhengHei UI Light" panose="020B0304030504040204" pitchFamily="34" charset="-120"/>
              </a:rPr>
              <a:t>Vinayak</a:t>
            </a:r>
            <a:r>
              <a:rPr lang="en-US" sz="2000" b="1" dirty="0" smtClean="0">
                <a:latin typeface="Microsoft JhengHei UI Light" panose="020B0304030504040204" pitchFamily="34" charset="-120"/>
                <a:ea typeface="Microsoft JhengHei UI Light" panose="020B0304030504040204" pitchFamily="34" charset="-120"/>
              </a:rPr>
              <a:t> </a:t>
            </a:r>
            <a:r>
              <a:rPr lang="en-US" sz="2000" b="1" dirty="0" err="1" smtClean="0">
                <a:latin typeface="Microsoft JhengHei UI Light" panose="020B0304030504040204" pitchFamily="34" charset="-120"/>
                <a:ea typeface="Microsoft JhengHei UI Light" panose="020B0304030504040204" pitchFamily="34" charset="-120"/>
              </a:rPr>
              <a:t>karande</a:t>
            </a:r>
            <a:r>
              <a:rPr lang="en-US" sz="2000" b="1" dirty="0" smtClean="0">
                <a:latin typeface="Microsoft JhengHei UI Light" panose="020B0304030504040204" pitchFamily="34" charset="-120"/>
                <a:ea typeface="Microsoft JhengHei UI Light" panose="020B0304030504040204" pitchFamily="34" charset="-120"/>
              </a:rPr>
              <a:t>                                    210449</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latin typeface="Microsoft JhengHei UI Light" panose="020B0304030504040204" pitchFamily="34" charset="-120"/>
                <a:ea typeface="Microsoft JhengHei UI Light" panose="020B0304030504040204" pitchFamily="34" charset="-120"/>
              </a:rPr>
              <a:t>2</a:t>
            </a:r>
            <a:r>
              <a:rPr lang="en-IN" sz="2000" b="1" dirty="0" smtClean="0">
                <a:effectLst/>
                <a:latin typeface="Microsoft JhengHei UI Light" panose="020B0304030504040204" pitchFamily="34" charset="-120"/>
                <a:ea typeface="Microsoft JhengHei UI Light" panose="020B0304030504040204" pitchFamily="34" charset="-120"/>
              </a:rPr>
              <a:t>.    </a:t>
            </a:r>
            <a:r>
              <a:rPr lang="en-US" sz="2000" b="1" dirty="0" smtClean="0">
                <a:latin typeface="Microsoft JhengHei UI Light" panose="020B0304030504040204" pitchFamily="34" charset="-120"/>
                <a:ea typeface="Microsoft JhengHei UI Light" panose="020B0304030504040204" pitchFamily="34" charset="-120"/>
              </a:rPr>
              <a:t>Shaikh </a:t>
            </a:r>
            <a:r>
              <a:rPr lang="en-US" sz="2000" b="1" dirty="0">
                <a:latin typeface="Microsoft JhengHei UI Light" panose="020B0304030504040204" pitchFamily="34" charset="-120"/>
                <a:ea typeface="Microsoft JhengHei UI Light" panose="020B0304030504040204" pitchFamily="34" charset="-120"/>
              </a:rPr>
              <a:t>Adnan Mohammad </a:t>
            </a:r>
            <a:r>
              <a:rPr lang="en-US" sz="2000" b="1" dirty="0" err="1" smtClean="0">
                <a:latin typeface="Microsoft JhengHei UI Light" panose="020B0304030504040204" pitchFamily="34" charset="-120"/>
                <a:ea typeface="Microsoft JhengHei UI Light" panose="020B0304030504040204" pitchFamily="34" charset="-120"/>
              </a:rPr>
              <a:t>Rafik</a:t>
            </a:r>
            <a:r>
              <a:rPr lang="en-US" sz="2000" b="1" dirty="0" smtClean="0">
                <a:latin typeface="Microsoft JhengHei UI Light" panose="020B0304030504040204" pitchFamily="34" charset="-120"/>
                <a:ea typeface="Microsoft JhengHei UI Light" panose="020B0304030504040204" pitchFamily="34" charset="-120"/>
              </a:rPr>
              <a:t>             210450</a:t>
            </a:r>
            <a:r>
              <a:rPr lang="en-IN" sz="2000" b="1" dirty="0" smtClean="0">
                <a:effectLst/>
                <a:latin typeface="Microsoft JhengHei UI Light" panose="020B0304030504040204" pitchFamily="34" charset="-120"/>
                <a:ea typeface="Microsoft JhengHei UI Light" panose="020B0304030504040204" pitchFamily="34" charset="-120"/>
              </a:rPr>
              <a:t/>
            </a:r>
            <a:br>
              <a:rPr lang="en-IN" sz="2000" b="1" dirty="0" smtClean="0">
                <a:effectLst/>
                <a:latin typeface="Microsoft JhengHei UI Light" panose="020B0304030504040204" pitchFamily="34" charset="-120"/>
                <a:ea typeface="Microsoft JhengHei UI Light" panose="020B0304030504040204" pitchFamily="34" charset="-120"/>
              </a:rPr>
            </a:br>
            <a:r>
              <a:rPr lang="en-IN" sz="2000" b="1" dirty="0" smtClean="0">
                <a:effectLst/>
                <a:latin typeface="Microsoft JhengHei UI Light" panose="020B0304030504040204" pitchFamily="34" charset="-120"/>
                <a:ea typeface="Microsoft JhengHei UI Light" panose="020B0304030504040204" pitchFamily="34" charset="-120"/>
              </a:rPr>
              <a:t>3.</a:t>
            </a:r>
            <a:r>
              <a:rPr lang="en-IN" sz="2000" b="1" dirty="0">
                <a:effectLst/>
                <a:latin typeface="Microsoft JhengHei UI Light" panose="020B0304030504040204" pitchFamily="34" charset="-120"/>
                <a:ea typeface="Microsoft JhengHei UI Light" panose="020B0304030504040204" pitchFamily="34" charset="-120"/>
              </a:rPr>
              <a:t>	</a:t>
            </a:r>
            <a:r>
              <a:rPr lang="en-IN" sz="2000" b="1" dirty="0" smtClean="0">
                <a:effectLst/>
                <a:latin typeface="Microsoft JhengHei UI Light" panose="020B0304030504040204" pitchFamily="34" charset="-120"/>
                <a:ea typeface="Microsoft JhengHei UI Light" panose="020B0304030504040204" pitchFamily="34" charset="-120"/>
              </a:rPr>
              <a:t>ABDURRAHMAN QURESHI</a:t>
            </a:r>
            <a:r>
              <a:rPr lang="en-IN" sz="2000" b="1" dirty="0">
                <a:effectLst/>
                <a:latin typeface="Microsoft JhengHei UI Light" panose="020B0304030504040204" pitchFamily="34" charset="-120"/>
                <a:ea typeface="Microsoft JhengHei UI Light" panose="020B0304030504040204" pitchFamily="34" charset="-120"/>
              </a:rPr>
              <a:t>			</a:t>
            </a:r>
            <a:r>
              <a:rPr lang="en-IN" sz="2000" b="1" dirty="0" smtClean="0">
                <a:effectLst/>
                <a:latin typeface="Microsoft JhengHei UI Light" panose="020B0304030504040204" pitchFamily="34" charset="-120"/>
                <a:ea typeface="Microsoft JhengHei UI Light" panose="020B0304030504040204" pitchFamily="34" charset="-120"/>
              </a:rPr>
              <a:t> 210451</a:t>
            </a:r>
            <a:br>
              <a:rPr lang="en-IN" sz="2000" b="1" dirty="0" smtClean="0">
                <a:effectLst/>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4.</a:t>
            </a:r>
            <a:r>
              <a:rPr lang="en-IN" sz="2000" b="1" dirty="0">
                <a:latin typeface="Microsoft JhengHei UI Light" panose="020B0304030504040204" pitchFamily="34" charset="-120"/>
                <a:ea typeface="Microsoft JhengHei UI Light" panose="020B0304030504040204" pitchFamily="34" charset="-120"/>
              </a:rPr>
              <a:t>	</a:t>
            </a:r>
            <a:r>
              <a:rPr lang="en-US" sz="2000" b="1" dirty="0">
                <a:latin typeface="Microsoft JhengHei UI Light" panose="020B0304030504040204" pitchFamily="34" charset="-120"/>
                <a:ea typeface="Microsoft JhengHei UI Light" panose="020B0304030504040204" pitchFamily="34" charset="-120"/>
              </a:rPr>
              <a:t>Welder </a:t>
            </a:r>
            <a:r>
              <a:rPr lang="en-US" sz="2000" b="1" dirty="0" err="1">
                <a:latin typeface="Microsoft JhengHei UI Light" panose="020B0304030504040204" pitchFamily="34" charset="-120"/>
                <a:ea typeface="Microsoft JhengHei UI Light" panose="020B0304030504040204" pitchFamily="34" charset="-120"/>
              </a:rPr>
              <a:t>Umme</a:t>
            </a:r>
            <a:r>
              <a:rPr lang="en-US" sz="2000" b="1" dirty="0">
                <a:latin typeface="Microsoft JhengHei UI Light" panose="020B0304030504040204" pitchFamily="34" charset="-120"/>
                <a:ea typeface="Microsoft JhengHei UI Light" panose="020B0304030504040204" pitchFamily="34" charset="-120"/>
              </a:rPr>
              <a:t> </a:t>
            </a:r>
            <a:r>
              <a:rPr lang="en-US" sz="2000" b="1" dirty="0" err="1">
                <a:latin typeface="Microsoft JhengHei UI Light" panose="020B0304030504040204" pitchFamily="34" charset="-120"/>
                <a:ea typeface="Microsoft JhengHei UI Light" panose="020B0304030504040204" pitchFamily="34" charset="-120"/>
              </a:rPr>
              <a:t>Hafsa</a:t>
            </a:r>
            <a:r>
              <a:rPr lang="en-US" sz="2000" b="1" dirty="0">
                <a:latin typeface="Microsoft JhengHei UI Light" panose="020B0304030504040204" pitchFamily="34" charset="-120"/>
                <a:ea typeface="Microsoft JhengHei UI Light" panose="020B0304030504040204" pitchFamily="34" charset="-120"/>
              </a:rPr>
              <a:t> </a:t>
            </a:r>
            <a:r>
              <a:rPr lang="en-IN" sz="2000" b="1" dirty="0">
                <a:latin typeface="Microsoft JhengHei UI Light" panose="020B0304030504040204" pitchFamily="34" charset="-120"/>
                <a:ea typeface="Microsoft JhengHei UI Light" panose="020B0304030504040204" pitchFamily="34" charset="-120"/>
              </a:rPr>
              <a:t>				</a:t>
            </a:r>
            <a:r>
              <a:rPr lang="en-IN" sz="2000" b="1" dirty="0" smtClean="0">
                <a:latin typeface="Microsoft JhengHei UI Light" panose="020B0304030504040204" pitchFamily="34" charset="-120"/>
                <a:ea typeface="Microsoft JhengHei UI Light" panose="020B0304030504040204" pitchFamily="34" charset="-120"/>
              </a:rPr>
              <a:t>        210452</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5</a:t>
            </a:r>
            <a:r>
              <a:rPr lang="en-IN" sz="2000" b="1" dirty="0" smtClean="0">
                <a:effectLst/>
                <a:latin typeface="Microsoft JhengHei UI Light" panose="020B0304030504040204" pitchFamily="34" charset="-120"/>
                <a:ea typeface="Microsoft JhengHei UI Light" panose="020B0304030504040204" pitchFamily="34" charset="-120"/>
              </a:rPr>
              <a:t>.</a:t>
            </a:r>
            <a:r>
              <a:rPr lang="en-IN" sz="2000" b="1" dirty="0">
                <a:effectLst/>
                <a:latin typeface="Microsoft JhengHei UI Light" panose="020B0304030504040204" pitchFamily="34" charset="-120"/>
                <a:ea typeface="Microsoft JhengHei UI Light" panose="020B0304030504040204" pitchFamily="34" charset="-120"/>
              </a:rPr>
              <a:t>	</a:t>
            </a:r>
            <a:r>
              <a:rPr lang="en-IN" sz="2000" b="1" dirty="0" smtClean="0">
                <a:effectLst/>
                <a:latin typeface="Microsoft JhengHei UI Light" panose="020B0304030504040204" pitchFamily="34" charset="-120"/>
                <a:ea typeface="Microsoft JhengHei UI Light" panose="020B0304030504040204" pitchFamily="34" charset="-120"/>
              </a:rPr>
              <a:t>SAAD ANSARI MOHD. ARIF</a:t>
            </a:r>
            <a:r>
              <a:rPr lang="en-IN" sz="2000" b="1" dirty="0">
                <a:effectLst/>
                <a:latin typeface="Microsoft JhengHei UI Light" panose="020B0304030504040204" pitchFamily="34" charset="-120"/>
                <a:ea typeface="Microsoft JhengHei UI Light" panose="020B0304030504040204" pitchFamily="34" charset="-120"/>
              </a:rPr>
              <a:t>			</a:t>
            </a:r>
            <a:r>
              <a:rPr lang="en-IN" sz="2000" b="1" dirty="0" smtClean="0">
                <a:effectLst/>
                <a:latin typeface="Microsoft JhengHei UI Light" panose="020B0304030504040204" pitchFamily="34" charset="-120"/>
                <a:ea typeface="Microsoft JhengHei UI Light" panose="020B0304030504040204" pitchFamily="34" charset="-120"/>
              </a:rPr>
              <a:t> 210453</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6</a:t>
            </a:r>
            <a:r>
              <a:rPr lang="en-IN" sz="2000" b="1" dirty="0" smtClean="0">
                <a:effectLst/>
                <a:latin typeface="Microsoft JhengHei UI Light" panose="020B0304030504040204" pitchFamily="34" charset="-120"/>
                <a:ea typeface="Microsoft JhengHei UI Light" panose="020B0304030504040204" pitchFamily="34" charset="-120"/>
              </a:rPr>
              <a:t>.</a:t>
            </a:r>
            <a:r>
              <a:rPr lang="en-IN" sz="2000" b="1" dirty="0">
                <a:effectLst/>
                <a:latin typeface="Microsoft JhengHei UI Light" panose="020B0304030504040204" pitchFamily="34" charset="-120"/>
                <a:ea typeface="Microsoft JhengHei UI Light" panose="020B0304030504040204" pitchFamily="34" charset="-120"/>
              </a:rPr>
              <a:t>	</a:t>
            </a:r>
            <a:r>
              <a:rPr lang="en-US" sz="2000" b="1" dirty="0">
                <a:latin typeface="Microsoft JhengHei UI Light" panose="020B0304030504040204" pitchFamily="34" charset="-120"/>
                <a:ea typeface="Microsoft JhengHei UI Light" panose="020B0304030504040204" pitchFamily="34" charset="-120"/>
              </a:rPr>
              <a:t>Shaikh </a:t>
            </a:r>
            <a:r>
              <a:rPr lang="en-US" sz="2000" b="1" dirty="0" err="1">
                <a:latin typeface="Microsoft JhengHei UI Light" panose="020B0304030504040204" pitchFamily="34" charset="-120"/>
                <a:ea typeface="Microsoft JhengHei UI Light" panose="020B0304030504040204" pitchFamily="34" charset="-120"/>
              </a:rPr>
              <a:t>Azlan</a:t>
            </a:r>
            <a:r>
              <a:rPr lang="en-US" sz="2000" b="1" dirty="0">
                <a:latin typeface="Microsoft JhengHei UI Light" panose="020B0304030504040204" pitchFamily="34" charset="-120"/>
                <a:ea typeface="Microsoft JhengHei UI Light" panose="020B0304030504040204" pitchFamily="34" charset="-120"/>
              </a:rPr>
              <a:t> Ahmed</a:t>
            </a:r>
            <a:r>
              <a:rPr lang="en-IN" sz="2000" b="1" dirty="0">
                <a:effectLst/>
                <a:latin typeface="Microsoft JhengHei UI Light" panose="020B0304030504040204" pitchFamily="34" charset="-120"/>
                <a:ea typeface="Microsoft JhengHei UI Light" panose="020B0304030504040204" pitchFamily="34" charset="-120"/>
              </a:rPr>
              <a:t>					</a:t>
            </a:r>
            <a:r>
              <a:rPr lang="en-IN" sz="2000" b="1" dirty="0" smtClean="0">
                <a:effectLst/>
                <a:latin typeface="Microsoft JhengHei UI Light" panose="020B0304030504040204" pitchFamily="34" charset="-120"/>
                <a:ea typeface="Microsoft JhengHei UI Light" panose="020B0304030504040204" pitchFamily="34" charset="-120"/>
              </a:rPr>
              <a:t> 210454</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UNDER THE GUIDENCE OF LECTURER </a:t>
            </a:r>
            <a:r>
              <a:rPr lang="en-IN" sz="2000" b="1" dirty="0" smtClean="0">
                <a:effectLst/>
                <a:latin typeface="Microsoft JhengHei UI Light" panose="020B0304030504040204" pitchFamily="34" charset="-120"/>
                <a:ea typeface="Microsoft JhengHei UI Light" panose="020B0304030504040204" pitchFamily="34" charset="-120"/>
              </a:rPr>
              <a:t>RASHIDA GANGERDIWALA</a:t>
            </a:r>
            <a:r>
              <a:rPr lang="en-IN" sz="2000" b="1" dirty="0">
                <a:effectLst/>
                <a:latin typeface="Microsoft JhengHei UI Light" panose="020B0304030504040204" pitchFamily="34" charset="-120"/>
                <a:ea typeface="Microsoft JhengHei UI Light" panose="020B0304030504040204" pitchFamily="34" charset="-120"/>
              </a:rPr>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LECTURER.							</a:t>
            </a:r>
            <a:r>
              <a:rPr lang="en-IN" sz="2000" b="1" dirty="0" smtClean="0">
                <a:effectLst/>
                <a:latin typeface="Microsoft JhengHei UI Light" panose="020B0304030504040204" pitchFamily="34" charset="-120"/>
                <a:ea typeface="Microsoft JhengHei UI Light" panose="020B0304030504040204" pitchFamily="34" charset="-120"/>
              </a:rPr>
              <a:t>PRINCIPAL/HOD</a:t>
            </a:r>
            <a:r>
              <a:rPr lang="en-IN" sz="2000" b="1" dirty="0">
                <a:effectLst/>
                <a:latin typeface="Microsoft JhengHei UI Light" panose="020B0304030504040204" pitchFamily="34" charset="-120"/>
                <a:ea typeface="Microsoft JhengHei UI Light" panose="020B0304030504040204" pitchFamily="34" charset="-120"/>
              </a:rPr>
              <a:t>:  </a:t>
            </a:r>
            <a:br>
              <a:rPr lang="en-IN" sz="2000" b="1" dirty="0">
                <a:effectLst/>
                <a:latin typeface="Microsoft JhengHei UI Light" panose="020B0304030504040204" pitchFamily="34" charset="-120"/>
                <a:ea typeface="Microsoft JhengHei UI Light" panose="020B0304030504040204" pitchFamily="34" charset="-120"/>
              </a:rPr>
            </a:br>
            <a:r>
              <a:rPr lang="en-IN" sz="2000" b="1" dirty="0">
                <a:effectLst/>
                <a:latin typeface="Microsoft JhengHei UI Light" panose="020B0304030504040204" pitchFamily="34" charset="-120"/>
                <a:ea typeface="Microsoft JhengHei UI Light" panose="020B0304030504040204" pitchFamily="34" charset="-120"/>
              </a:rPr>
              <a:t>RASHIDA GANGERDIWALA 						ZAIBUNNISA MALIK</a:t>
            </a:r>
            <a:endParaRPr lang="en-IN" sz="2000" b="1" dirty="0">
              <a:latin typeface="Microsoft JhengHei UI Light" panose="020B0304030504040204" pitchFamily="34" charset="-120"/>
              <a:ea typeface="Microsoft JhengHei UI Light" panose="020B0304030504040204" pitchFamily="34" charset="-120"/>
            </a:endParaRPr>
          </a:p>
        </p:txBody>
      </p:sp>
      <p:sp>
        <p:nvSpPr>
          <p:cNvPr id="3" name="Subtitle 2"/>
          <p:cNvSpPr>
            <a:spLocks noGrp="1"/>
          </p:cNvSpPr>
          <p:nvPr>
            <p:ph type="subTitle" idx="1"/>
          </p:nvPr>
        </p:nvSpPr>
        <p:spPr>
          <a:xfrm flipH="1">
            <a:off x="-1" y="5929744"/>
            <a:ext cx="734291" cy="789709"/>
          </a:xfrm>
        </p:spPr>
        <p:txBody>
          <a:bodyPr/>
          <a:lstStyle/>
          <a:p>
            <a:endParaRPr lang="en-IN" dirty="0"/>
          </a:p>
        </p:txBody>
      </p:sp>
      <p:pic>
        <p:nvPicPr>
          <p:cNvPr id="4" name="Picture 3" descr="M. H. Saboo Siddik College of Engineering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4801321" y="124836"/>
            <a:ext cx="2339975" cy="2089785"/>
          </a:xfrm>
          <a:prstGeom prst="rect">
            <a:avLst/>
          </a:prstGeom>
          <a:noFill/>
          <a:ln>
            <a:noFill/>
          </a:ln>
        </p:spPr>
      </p:pic>
    </p:spTree>
    <p:extLst>
      <p:ext uri="{BB962C8B-B14F-4D97-AF65-F5344CB8AC3E}">
        <p14:creationId xmlns:p14="http://schemas.microsoft.com/office/powerpoint/2010/main" val="1770839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EE589-A58F-4178-AA52-EB0817E9BB2A}"/>
              </a:ext>
            </a:extLst>
          </p:cNvPr>
          <p:cNvSpPr>
            <a:spLocks noGrp="1"/>
          </p:cNvSpPr>
          <p:nvPr>
            <p:ph idx="1"/>
          </p:nvPr>
        </p:nvSpPr>
        <p:spPr>
          <a:xfrm>
            <a:off x="1295401" y="2556932"/>
            <a:ext cx="4800599" cy="3318936"/>
          </a:xfrm>
        </p:spPr>
        <p:txBody>
          <a:bodyPr>
            <a:normAutofit fontScale="85000" lnSpcReduction="10000"/>
          </a:bodyPr>
          <a:lstStyle/>
          <a:p>
            <a:pPr algn="l"/>
            <a:r>
              <a:rPr lang="en-IN" sz="2000" b="1" i="0" dirty="0">
                <a:effectLst/>
                <a:latin typeface="Microsoft YaHei UI" panose="020B0503020204020204" pitchFamily="34" charset="-122"/>
                <a:ea typeface="Microsoft YaHei UI" panose="020B0503020204020204" pitchFamily="34" charset="-122"/>
              </a:rPr>
              <a:t>11. Minding your Ps and Qs</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being on your best behaviour. </a:t>
            </a:r>
          </a:p>
          <a:p>
            <a:pPr algn="l"/>
            <a:r>
              <a:rPr lang="en-IN" sz="2000" b="1" i="0" dirty="0" smtClean="0">
                <a:effectLst/>
                <a:latin typeface="Microsoft YaHei UI" panose="020B0503020204020204" pitchFamily="34" charset="-122"/>
                <a:ea typeface="Microsoft YaHei UI" panose="020B0503020204020204" pitchFamily="34" charset="-122"/>
              </a:rPr>
              <a:t>Sentence: Be</a:t>
            </a:r>
            <a:r>
              <a:rPr lang="en-IN" sz="2000" b="0" i="0" dirty="0" smtClean="0">
                <a:effectLst/>
                <a:latin typeface="Microsoft YaHei UI" panose="020B0503020204020204" pitchFamily="34" charset="-122"/>
                <a:ea typeface="Microsoft YaHei UI" panose="020B0503020204020204" pitchFamily="34" charset="-122"/>
              </a:rPr>
              <a:t> </a:t>
            </a:r>
            <a:r>
              <a:rPr lang="en-IN" sz="2000" b="0" i="0" dirty="0">
                <a:effectLst/>
                <a:latin typeface="Microsoft YaHei UI" panose="020B0503020204020204" pitchFamily="34" charset="-122"/>
                <a:ea typeface="Microsoft YaHei UI" panose="020B0503020204020204" pitchFamily="34" charset="-122"/>
              </a:rPr>
              <a:t>sure to mind your p’s and q’s when you visit your aunt this weekend!</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There are many origin stories for this one, but perhaps the one that is most fun is that bartenders would keep track of the pints and quarts consumed by their patrons with the letters “P” and “Q.”</a:t>
            </a:r>
          </a:p>
          <a:p>
            <a:endParaRPr lang="en-IN" dirty="0">
              <a:latin typeface="Microsoft YaHei UI" panose="020B0503020204020204" pitchFamily="34" charset="-122"/>
              <a:ea typeface="Microsoft YaHei UI" panose="020B0503020204020204" pitchFamily="34" charset="-122"/>
            </a:endParaRPr>
          </a:p>
        </p:txBody>
      </p:sp>
      <p:sp>
        <p:nvSpPr>
          <p:cNvPr id="9" name="TextBox 8">
            <a:extLst>
              <a:ext uri="{FF2B5EF4-FFF2-40B4-BE49-F238E27FC236}">
                <a16:creationId xmlns:a16="http://schemas.microsoft.com/office/drawing/2014/main" id="{5AD7ABD5-0068-4915-9B98-8AA4CC220C51}"/>
              </a:ext>
            </a:extLst>
          </p:cNvPr>
          <p:cNvSpPr txBox="1"/>
          <p:nvPr/>
        </p:nvSpPr>
        <p:spPr>
          <a:xfrm>
            <a:off x="6124064" y="2400639"/>
            <a:ext cx="5551101" cy="3785652"/>
          </a:xfrm>
          <a:prstGeom prst="rect">
            <a:avLst/>
          </a:prstGeom>
          <a:noFill/>
        </p:spPr>
        <p:txBody>
          <a:bodyPr wrap="square">
            <a:spAutoFit/>
          </a:bodyPr>
          <a:lstStyle/>
          <a:p>
            <a:pPr algn="l"/>
            <a:r>
              <a:rPr lang="en-IN" sz="2000" b="1" i="0" dirty="0">
                <a:effectLst/>
                <a:latin typeface="Microsoft YaHei UI" panose="020B0503020204020204" pitchFamily="34" charset="-122"/>
                <a:ea typeface="Microsoft YaHei UI" panose="020B0503020204020204" pitchFamily="34" charset="-122"/>
              </a:rPr>
              <a:t>12. Turn a blind eye</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to consciously ignore unwanted information. </a:t>
            </a:r>
          </a:p>
          <a:p>
            <a:pPr algn="l"/>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She knows he’s lying to her, but she’s choosing to turn a blind eye to the situation.</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The phrase “to turn a blind eye” is said to originate with Admiral Horatio Nelson, who allegedly looked through his telescope using his blind eye to avoid signals from his superior </a:t>
            </a:r>
            <a:r>
              <a:rPr lang="en-IN" sz="2000" b="0" i="0" u="sng" dirty="0">
                <a:effectLst/>
                <a:latin typeface="Microsoft YaHei UI" panose="020B0503020204020204" pitchFamily="34" charset="-122"/>
                <a:ea typeface="Microsoft YaHei UI" panose="020B0503020204020204" pitchFamily="34" charset="-122"/>
                <a:hlinkClick r:id="rId2" tooltip="20 English Idioms with their Meanings and Origins">
                  <a:extLst>
                    <a:ext uri="{A12FA001-AC4F-418D-AE19-62706E023703}">
                      <ahyp:hlinkClr xmlns:ahyp="http://schemas.microsoft.com/office/drawing/2018/hyperlinkcolor" xmlns="" val="tx"/>
                    </a:ext>
                  </a:extLst>
                </a:hlinkClick>
              </a:rPr>
              <a:t>telling him to withdraw from battle</a:t>
            </a:r>
            <a:r>
              <a:rPr lang="en-IN" sz="2000" b="0" i="0" dirty="0">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1696462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6E569-FE17-4EED-B08D-ED9CC029C666}"/>
              </a:ext>
            </a:extLst>
          </p:cNvPr>
          <p:cNvSpPr>
            <a:spLocks noGrp="1"/>
          </p:cNvSpPr>
          <p:nvPr>
            <p:ph idx="1"/>
          </p:nvPr>
        </p:nvSpPr>
        <p:spPr>
          <a:xfrm>
            <a:off x="1295401" y="2556932"/>
            <a:ext cx="4800599" cy="3318936"/>
          </a:xfrm>
        </p:spPr>
        <p:txBody>
          <a:bodyPr>
            <a:normAutofit fontScale="85000" lnSpcReduction="10000"/>
          </a:bodyPr>
          <a:lstStyle/>
          <a:p>
            <a:pPr algn="l"/>
            <a:r>
              <a:rPr lang="en-IN" sz="2000" b="1" i="0" dirty="0">
                <a:effectLst/>
                <a:latin typeface="Microsoft YaHei UI" panose="020B0503020204020204" pitchFamily="34" charset="-122"/>
                <a:ea typeface="Microsoft YaHei UI" panose="020B0503020204020204" pitchFamily="34" charset="-122"/>
              </a:rPr>
              <a:t>13. Armed to the teeth</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to be extremely well equipped</a:t>
            </a:r>
          </a:p>
          <a:p>
            <a:pPr algn="l"/>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she was armed to the teeth for her first New York appearance. </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The idea behind being “armed to the teeth” is that the weapon wielder would carry the maximum number of weapons, so many that he or she would be forced to carry some between his or her teeth.</a:t>
            </a:r>
          </a:p>
          <a:p>
            <a:endParaRPr lang="en-IN" dirty="0">
              <a:latin typeface="Microsoft YaHei UI" panose="020B0503020204020204" pitchFamily="34" charset="-122"/>
              <a:ea typeface="Microsoft YaHei UI" panose="020B0503020204020204" pitchFamily="34" charset="-122"/>
            </a:endParaRPr>
          </a:p>
        </p:txBody>
      </p:sp>
      <p:sp>
        <p:nvSpPr>
          <p:cNvPr id="5" name="TextBox 4">
            <a:extLst>
              <a:ext uri="{FF2B5EF4-FFF2-40B4-BE49-F238E27FC236}">
                <a16:creationId xmlns:a16="http://schemas.microsoft.com/office/drawing/2014/main" id="{D2FD6842-3FF7-428E-9280-93F96EA69484}"/>
              </a:ext>
            </a:extLst>
          </p:cNvPr>
          <p:cNvSpPr txBox="1"/>
          <p:nvPr/>
        </p:nvSpPr>
        <p:spPr>
          <a:xfrm>
            <a:off x="6076122" y="2540677"/>
            <a:ext cx="5347252" cy="3477875"/>
          </a:xfrm>
          <a:prstGeom prst="rect">
            <a:avLst/>
          </a:prstGeom>
          <a:noFill/>
        </p:spPr>
        <p:txBody>
          <a:bodyPr wrap="square">
            <a:spAutoFit/>
          </a:bodyPr>
          <a:lstStyle/>
          <a:p>
            <a:pPr algn="l"/>
            <a:r>
              <a:rPr lang="en-IN" sz="2000" b="1" i="0" dirty="0">
                <a:effectLst/>
                <a:latin typeface="Microsoft YaHei UI" panose="020B0503020204020204" pitchFamily="34" charset="-122"/>
                <a:ea typeface="Microsoft YaHei UI" panose="020B0503020204020204" pitchFamily="34" charset="-122"/>
              </a:rPr>
              <a:t>14. Pull out all the stops</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to do everything you can to make something successful. </a:t>
            </a:r>
          </a:p>
          <a:p>
            <a:pPr algn="l"/>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we pulled out all the stops to meet the deadline. </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Alluding to the piano-like instrument the organ, this phrase refers to when the stops are pulled out to turn on all the sounds in an organ, allowing the organ to play all the sounds at once and, therefore, be as loud as possible.</a:t>
            </a:r>
          </a:p>
        </p:txBody>
      </p:sp>
    </p:spTree>
    <p:extLst>
      <p:ext uri="{BB962C8B-B14F-4D97-AF65-F5344CB8AC3E}">
        <p14:creationId xmlns:p14="http://schemas.microsoft.com/office/powerpoint/2010/main" val="836758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E300-900F-44C6-A064-F4C711AE9011}"/>
              </a:ext>
            </a:extLst>
          </p:cNvPr>
          <p:cNvSpPr>
            <a:spLocks noGrp="1"/>
          </p:cNvSpPr>
          <p:nvPr>
            <p:ph idx="1"/>
          </p:nvPr>
        </p:nvSpPr>
        <p:spPr>
          <a:xfrm>
            <a:off x="1099808" y="856343"/>
            <a:ext cx="4800599" cy="5310967"/>
          </a:xfrm>
        </p:spPr>
        <p:txBody>
          <a:bodyPr>
            <a:noAutofit/>
          </a:bodyPr>
          <a:lstStyle/>
          <a:p>
            <a:pPr algn="l"/>
            <a:r>
              <a:rPr lang="en-IN" sz="1600" b="1" dirty="0">
                <a:latin typeface="Microsoft YaHei UI" panose="020B0503020204020204" pitchFamily="34" charset="-122"/>
                <a:ea typeface="Microsoft YaHei UI" panose="020B0503020204020204" pitchFamily="34" charset="-122"/>
              </a:rPr>
              <a:t>15</a:t>
            </a:r>
            <a:r>
              <a:rPr lang="en-IN" sz="1600" b="1" i="0" dirty="0">
                <a:effectLst/>
                <a:latin typeface="Microsoft YaHei UI" panose="020B0503020204020204" pitchFamily="34" charset="-122"/>
                <a:ea typeface="Microsoft YaHei UI" panose="020B0503020204020204" pitchFamily="34" charset="-122"/>
              </a:rPr>
              <a:t>. Dish fit for the gods</a:t>
            </a:r>
          </a:p>
          <a:p>
            <a:pPr algn="l"/>
            <a:r>
              <a:rPr lang="en-IN" sz="1600" b="1" i="0" dirty="0">
                <a:effectLst/>
                <a:latin typeface="Microsoft YaHei UI" panose="020B0503020204020204" pitchFamily="34" charset="-122"/>
                <a:ea typeface="Microsoft YaHei UI" panose="020B0503020204020204" pitchFamily="34" charset="-122"/>
              </a:rPr>
              <a:t>Meaning:</a:t>
            </a:r>
            <a:r>
              <a:rPr lang="en-IN" sz="1600" b="0" i="0" dirty="0">
                <a:effectLst/>
                <a:latin typeface="Microsoft YaHei UI" panose="020B0503020204020204" pitchFamily="34" charset="-122"/>
                <a:ea typeface="Microsoft YaHei UI" panose="020B0503020204020204" pitchFamily="34" charset="-122"/>
              </a:rPr>
              <a:t> a very scrumptious or delectable meal. </a:t>
            </a:r>
          </a:p>
          <a:p>
            <a:pPr algn="l"/>
            <a:r>
              <a:rPr lang="en-IN" sz="1600" b="1" i="0" dirty="0">
                <a:effectLst/>
                <a:latin typeface="Microsoft YaHei UI" panose="020B0503020204020204" pitchFamily="34" charset="-122"/>
                <a:ea typeface="Microsoft YaHei UI" panose="020B0503020204020204" pitchFamily="34" charset="-122"/>
              </a:rPr>
              <a:t>Sentence</a:t>
            </a:r>
            <a:r>
              <a:rPr lang="en-IN" sz="1600" b="0" i="0" dirty="0">
                <a:effectLst/>
                <a:latin typeface="Microsoft YaHei UI" panose="020B0503020204020204" pitchFamily="34" charset="-122"/>
                <a:ea typeface="Microsoft YaHei UI" panose="020B0503020204020204" pitchFamily="34" charset="-122"/>
              </a:rPr>
              <a:t>: I ate this delicious vegetarian dish at the new restaurant. It was a dish fit for the gods</a:t>
            </a:r>
          </a:p>
          <a:p>
            <a:pPr algn="l"/>
            <a:r>
              <a:rPr lang="en-IN" sz="1600" b="1" i="0" dirty="0">
                <a:effectLst/>
                <a:latin typeface="Microsoft YaHei UI" panose="020B0503020204020204" pitchFamily="34" charset="-122"/>
                <a:ea typeface="Microsoft YaHei UI" panose="020B0503020204020204" pitchFamily="34" charset="-122"/>
              </a:rPr>
              <a:t>Origin:</a:t>
            </a:r>
            <a:r>
              <a:rPr lang="en-IN" sz="1600" b="0" i="0" dirty="0">
                <a:effectLst/>
                <a:latin typeface="Microsoft YaHei UI" panose="020B0503020204020204" pitchFamily="34" charset="-122"/>
                <a:ea typeface="Microsoft YaHei UI" panose="020B0503020204020204" pitchFamily="34" charset="-122"/>
              </a:rPr>
              <a:t> We can thank Shakespeare for this expression (found in </a:t>
            </a:r>
            <a:r>
              <a:rPr lang="en-IN" sz="1600" b="0" i="1" dirty="0">
                <a:effectLst/>
                <a:latin typeface="Microsoft YaHei UI" panose="020B0503020204020204" pitchFamily="34" charset="-122"/>
                <a:ea typeface="Microsoft YaHei UI" panose="020B0503020204020204" pitchFamily="34" charset="-122"/>
              </a:rPr>
              <a:t>Julius Caesar</a:t>
            </a:r>
            <a:r>
              <a:rPr lang="en-IN" sz="1600" b="0" i="0" dirty="0">
                <a:effectLst/>
                <a:latin typeface="Microsoft YaHei UI" panose="020B0503020204020204" pitchFamily="34" charset="-122"/>
                <a:ea typeface="Microsoft YaHei UI" panose="020B0503020204020204" pitchFamily="34" charset="-122"/>
              </a:rPr>
              <a:t>), but we can also thank him for “foaming at the mouth” (</a:t>
            </a:r>
            <a:r>
              <a:rPr lang="en-IN" sz="1600" b="0" i="1" dirty="0">
                <a:effectLst/>
                <a:latin typeface="Microsoft YaHei UI" panose="020B0503020204020204" pitchFamily="34" charset="-122"/>
                <a:ea typeface="Microsoft YaHei UI" panose="020B0503020204020204" pitchFamily="34" charset="-122"/>
              </a:rPr>
              <a:t>Julius Caesar</a:t>
            </a:r>
            <a:r>
              <a:rPr lang="en-IN" sz="1600" b="0" i="0" dirty="0">
                <a:effectLst/>
                <a:latin typeface="Microsoft YaHei UI" panose="020B0503020204020204" pitchFamily="34" charset="-122"/>
                <a:ea typeface="Microsoft YaHei UI" panose="020B0503020204020204" pitchFamily="34" charset="-122"/>
              </a:rPr>
              <a:t>), “hot blooded” (</a:t>
            </a:r>
            <a:r>
              <a:rPr lang="en-IN" sz="1600" b="0" i="1" dirty="0">
                <a:effectLst/>
                <a:latin typeface="Microsoft YaHei UI" panose="020B0503020204020204" pitchFamily="34" charset="-122"/>
                <a:ea typeface="Microsoft YaHei UI" panose="020B0503020204020204" pitchFamily="34" charset="-122"/>
              </a:rPr>
              <a:t>The Merry Wives of Windsor</a:t>
            </a:r>
            <a:r>
              <a:rPr lang="en-IN" sz="1600" b="0" i="0" dirty="0">
                <a:effectLst/>
                <a:latin typeface="Microsoft YaHei UI" panose="020B0503020204020204" pitchFamily="34" charset="-122"/>
                <a:ea typeface="Microsoft YaHei UI" panose="020B0503020204020204" pitchFamily="34" charset="-122"/>
              </a:rPr>
              <a:t>), “in stitches” (</a:t>
            </a:r>
            <a:r>
              <a:rPr lang="en-IN" sz="1600" b="0" i="1" dirty="0">
                <a:effectLst/>
                <a:latin typeface="Microsoft YaHei UI" panose="020B0503020204020204" pitchFamily="34" charset="-122"/>
                <a:ea typeface="Microsoft YaHei UI" panose="020B0503020204020204" pitchFamily="34" charset="-122"/>
              </a:rPr>
              <a:t>Twelfth Night</a:t>
            </a:r>
            <a:r>
              <a:rPr lang="en-IN" sz="1600" b="0" i="0" dirty="0">
                <a:effectLst/>
                <a:latin typeface="Microsoft YaHei UI" panose="020B0503020204020204" pitchFamily="34" charset="-122"/>
                <a:ea typeface="Microsoft YaHei UI" panose="020B0503020204020204" pitchFamily="34" charset="-122"/>
              </a:rPr>
              <a:t>), “green-eyed monster” (</a:t>
            </a:r>
            <a:r>
              <a:rPr lang="en-IN" sz="1600" b="0" i="1" dirty="0">
                <a:effectLst/>
                <a:latin typeface="Microsoft YaHei UI" panose="020B0503020204020204" pitchFamily="34" charset="-122"/>
                <a:ea typeface="Microsoft YaHei UI" panose="020B0503020204020204" pitchFamily="34" charset="-122"/>
              </a:rPr>
              <a:t>Othello</a:t>
            </a:r>
            <a:r>
              <a:rPr lang="en-IN" sz="1600" b="0" i="0" dirty="0">
                <a:effectLst/>
                <a:latin typeface="Microsoft YaHei UI" panose="020B0503020204020204" pitchFamily="34" charset="-122"/>
                <a:ea typeface="Microsoft YaHei UI" panose="020B0503020204020204" pitchFamily="34" charset="-122"/>
              </a:rPr>
              <a:t>). </a:t>
            </a:r>
            <a:endParaRPr lang="en-IN" sz="1600" dirty="0">
              <a:latin typeface="Microsoft YaHei UI" panose="020B0503020204020204" pitchFamily="34" charset="-122"/>
              <a:ea typeface="Microsoft YaHei UI" panose="020B0503020204020204" pitchFamily="34" charset="-122"/>
            </a:endParaRPr>
          </a:p>
        </p:txBody>
      </p:sp>
      <p:sp>
        <p:nvSpPr>
          <p:cNvPr id="7" name="TextBox 6">
            <a:extLst>
              <a:ext uri="{FF2B5EF4-FFF2-40B4-BE49-F238E27FC236}">
                <a16:creationId xmlns:a16="http://schemas.microsoft.com/office/drawing/2014/main" id="{3CCF2D55-0667-46EF-B5B4-B5B590CAB5F6}"/>
              </a:ext>
            </a:extLst>
          </p:cNvPr>
          <p:cNvSpPr txBox="1"/>
          <p:nvPr/>
        </p:nvSpPr>
        <p:spPr>
          <a:xfrm>
            <a:off x="6096000" y="2556932"/>
            <a:ext cx="5457371" cy="3785652"/>
          </a:xfrm>
          <a:prstGeom prst="rect">
            <a:avLst/>
          </a:prstGeom>
          <a:noFill/>
        </p:spPr>
        <p:txBody>
          <a:bodyPr wrap="square">
            <a:spAutoFit/>
          </a:bodyPr>
          <a:lstStyle/>
          <a:p>
            <a:pPr algn="l"/>
            <a:r>
              <a:rPr lang="en-IN" sz="2000" b="1" i="0" dirty="0">
                <a:effectLst/>
                <a:latin typeface="Microsoft YaHei UI" panose="020B0503020204020204" pitchFamily="34" charset="-122"/>
                <a:ea typeface="Microsoft YaHei UI" panose="020B0503020204020204" pitchFamily="34" charset="-122"/>
              </a:rPr>
              <a:t>16. Get one’s </a:t>
            </a:r>
            <a:r>
              <a:rPr lang="en-IN" sz="2000" b="1" i="0" dirty="0" smtClean="0">
                <a:effectLst/>
                <a:latin typeface="Microsoft YaHei UI" panose="020B0503020204020204" pitchFamily="34" charset="-122"/>
                <a:ea typeface="Microsoft YaHei UI" panose="020B0503020204020204" pitchFamily="34" charset="-122"/>
              </a:rPr>
              <a:t>goat</a:t>
            </a:r>
          </a:p>
          <a:p>
            <a:r>
              <a:rPr lang="en-IN" sz="2000" b="1" dirty="0">
                <a:latin typeface="Microsoft YaHei UI" panose="020B0503020204020204" pitchFamily="34" charset="-122"/>
                <a:ea typeface="Microsoft YaHei UI" panose="020B0503020204020204" pitchFamily="34" charset="-122"/>
              </a:rPr>
              <a:t>Meaning:</a:t>
            </a:r>
            <a:r>
              <a:rPr lang="en-IN" sz="2000" dirty="0">
                <a:latin typeface="Microsoft YaHei UI" panose="020B0503020204020204" pitchFamily="34" charset="-122"/>
                <a:ea typeface="Microsoft YaHei UI" panose="020B0503020204020204" pitchFamily="34" charset="-122"/>
              </a:rPr>
              <a:t> to irritate or annoy someone. </a:t>
            </a:r>
          </a:p>
          <a:p>
            <a:r>
              <a:rPr lang="en-IN" sz="2000" b="1" dirty="0">
                <a:latin typeface="Microsoft YaHei UI" panose="020B0503020204020204" pitchFamily="34" charset="-122"/>
                <a:ea typeface="Microsoft YaHei UI" panose="020B0503020204020204" pitchFamily="34" charset="-122"/>
              </a:rPr>
              <a:t>Sentence</a:t>
            </a:r>
            <a:r>
              <a:rPr lang="en-IN" sz="2000" dirty="0">
                <a:latin typeface="Microsoft YaHei UI" panose="020B0503020204020204" pitchFamily="34" charset="-122"/>
                <a:ea typeface="Microsoft YaHei UI" panose="020B0503020204020204" pitchFamily="34" charset="-122"/>
              </a:rPr>
              <a:t>: The way she’s always correcting other people really gets my goat</a:t>
            </a:r>
            <a:r>
              <a:rPr lang="en-IN" sz="2000" dirty="0" smtClean="0">
                <a:latin typeface="Microsoft YaHei UI" panose="020B0503020204020204" pitchFamily="34" charset="-122"/>
                <a:ea typeface="Microsoft YaHei UI" panose="020B0503020204020204" pitchFamily="34" charset="-122"/>
              </a:rPr>
              <a:t>!</a:t>
            </a:r>
            <a:endParaRPr lang="en-IN" sz="2000" b="1" i="0" dirty="0" smtClean="0">
              <a:effectLst/>
              <a:latin typeface="Microsoft YaHei UI" panose="020B0503020204020204" pitchFamily="34" charset="-122"/>
              <a:ea typeface="Microsoft YaHei UI" panose="020B0503020204020204" pitchFamily="34" charset="-122"/>
            </a:endParaRPr>
          </a:p>
          <a:p>
            <a:r>
              <a:rPr lang="en-IN" sz="2000" b="1" dirty="0">
                <a:latin typeface="Microsoft YaHei UI" panose="020B0503020204020204" pitchFamily="34" charset="-122"/>
                <a:ea typeface="Microsoft YaHei UI" panose="020B0503020204020204" pitchFamily="34" charset="-122"/>
              </a:rPr>
              <a:t>Origin:</a:t>
            </a:r>
            <a:r>
              <a:rPr lang="en-IN" sz="2000" dirty="0">
                <a:latin typeface="Microsoft YaHei UI" panose="020B0503020204020204" pitchFamily="34" charset="-122"/>
                <a:ea typeface="Microsoft YaHei UI" panose="020B0503020204020204" pitchFamily="34" charset="-122"/>
              </a:rPr>
              <a:t> This one also comes from horseracing. Jockeys placed goats in the stables with their horses as this was said to relax the horses. However, competitors would remove the goats of their rivals to spook their competitors’ horses, hoping they would consequently lose the race.</a:t>
            </a:r>
          </a:p>
          <a:p>
            <a:pPr algn="l"/>
            <a:endParaRPr lang="en-IN" sz="2000" b="1" i="0" dirty="0">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357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7765DD-A353-45D0-A7B8-9A87ED637F82}"/>
              </a:ext>
            </a:extLst>
          </p:cNvPr>
          <p:cNvSpPr>
            <a:spLocks noGrp="1"/>
          </p:cNvSpPr>
          <p:nvPr>
            <p:ph sz="half" idx="1"/>
          </p:nvPr>
        </p:nvSpPr>
        <p:spPr>
          <a:xfrm>
            <a:off x="1298448" y="711200"/>
            <a:ext cx="4718304" cy="5159248"/>
          </a:xfrm>
        </p:spPr>
        <p:txBody>
          <a:bodyPr>
            <a:noAutofit/>
          </a:bodyPr>
          <a:lstStyle/>
          <a:p>
            <a:r>
              <a:rPr lang="en-IN" sz="2000" b="1" i="0" dirty="0">
                <a:effectLst/>
                <a:latin typeface="Microsoft YaHei UI" panose="020B0503020204020204" pitchFamily="34" charset="-122"/>
                <a:ea typeface="Microsoft YaHei UI" panose="020B0503020204020204" pitchFamily="34" charset="-122"/>
              </a:rPr>
              <a:t>17. Jump the shark</a:t>
            </a:r>
          </a:p>
          <a:p>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the moment when a form of entertainment reaches a decline in quality by including gimmicks to maintain interest</a:t>
            </a:r>
          </a:p>
          <a:p>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In the show </a:t>
            </a:r>
            <a:r>
              <a:rPr lang="en-IN" sz="2000" b="0" i="1" dirty="0">
                <a:effectLst/>
                <a:latin typeface="Microsoft YaHei UI" panose="020B0503020204020204" pitchFamily="34" charset="-122"/>
                <a:ea typeface="Microsoft YaHei UI" panose="020B0503020204020204" pitchFamily="34" charset="-122"/>
              </a:rPr>
              <a:t>Happy Days</a:t>
            </a:r>
            <a:r>
              <a:rPr lang="en-IN" sz="2000" b="0" i="0" dirty="0">
                <a:effectLst/>
                <a:latin typeface="Microsoft YaHei UI" panose="020B0503020204020204" pitchFamily="34" charset="-122"/>
                <a:ea typeface="Microsoft YaHei UI" panose="020B0503020204020204" pitchFamily="34" charset="-122"/>
              </a:rPr>
              <a:t>, the character Fonzie literally jumps over a shark while water skiing; afterward, radio personality Jon Hein popularized the phrase “jump the shark” to describe the decline of the show</a:t>
            </a:r>
            <a:endParaRPr lang="en-IN" sz="2000" dirty="0">
              <a:latin typeface="Microsoft YaHei UI" panose="020B0503020204020204" pitchFamily="34" charset="-122"/>
              <a:ea typeface="Microsoft YaHei UI" panose="020B0503020204020204" pitchFamily="34" charset="-122"/>
            </a:endParaRPr>
          </a:p>
        </p:txBody>
      </p:sp>
      <p:sp>
        <p:nvSpPr>
          <p:cNvPr id="6" name="Content Placeholder 5">
            <a:extLst>
              <a:ext uri="{FF2B5EF4-FFF2-40B4-BE49-F238E27FC236}">
                <a16:creationId xmlns:a16="http://schemas.microsoft.com/office/drawing/2014/main" id="{9CCB28D7-CA60-4045-AF8B-8678FD9F00CC}"/>
              </a:ext>
            </a:extLst>
          </p:cNvPr>
          <p:cNvSpPr>
            <a:spLocks noGrp="1"/>
          </p:cNvSpPr>
          <p:nvPr>
            <p:ph sz="half" idx="2"/>
          </p:nvPr>
        </p:nvSpPr>
        <p:spPr>
          <a:xfrm>
            <a:off x="6175250" y="2425148"/>
            <a:ext cx="4718304" cy="3310128"/>
          </a:xfrm>
        </p:spPr>
        <p:txBody>
          <a:bodyPr>
            <a:noAutofit/>
          </a:bodyPr>
          <a:lstStyle/>
          <a:p>
            <a:r>
              <a:rPr lang="en-IN" sz="1800" b="1" dirty="0">
                <a:latin typeface="Microsoft YaHei UI" panose="020B0503020204020204" pitchFamily="34" charset="-122"/>
                <a:ea typeface="Microsoft YaHei UI" panose="020B0503020204020204" pitchFamily="34" charset="-122"/>
              </a:rPr>
              <a:t>18</a:t>
            </a:r>
            <a:r>
              <a:rPr lang="en-IN" sz="1800" b="1" i="0" dirty="0">
                <a:effectLst/>
                <a:latin typeface="Microsoft YaHei UI" panose="020B0503020204020204" pitchFamily="34" charset="-122"/>
                <a:ea typeface="Microsoft YaHei UI" panose="020B0503020204020204" pitchFamily="34" charset="-122"/>
              </a:rPr>
              <a:t>. Flying off the handle</a:t>
            </a:r>
          </a:p>
          <a:p>
            <a:r>
              <a:rPr lang="en-IN" sz="1800" b="1" i="0" dirty="0">
                <a:effectLst/>
                <a:latin typeface="Microsoft YaHei UI" panose="020B0503020204020204" pitchFamily="34" charset="-122"/>
                <a:ea typeface="Microsoft YaHei UI" panose="020B0503020204020204" pitchFamily="34" charset="-122"/>
              </a:rPr>
              <a:t>Meaning:</a:t>
            </a:r>
            <a:r>
              <a:rPr lang="en-IN" sz="1800" b="0" i="0" dirty="0">
                <a:effectLst/>
                <a:latin typeface="Microsoft YaHei UI" panose="020B0503020204020204" pitchFamily="34" charset="-122"/>
                <a:ea typeface="Microsoft YaHei UI" panose="020B0503020204020204" pitchFamily="34" charset="-122"/>
              </a:rPr>
              <a:t> suddenly becoming enraged. </a:t>
            </a:r>
          </a:p>
          <a:p>
            <a:r>
              <a:rPr lang="en-IN" sz="1800" b="1" i="0" dirty="0">
                <a:effectLst/>
                <a:latin typeface="Microsoft YaHei UI" panose="020B0503020204020204" pitchFamily="34" charset="-122"/>
                <a:ea typeface="Microsoft YaHei UI" panose="020B0503020204020204" pitchFamily="34" charset="-122"/>
              </a:rPr>
              <a:t>Sentence</a:t>
            </a:r>
            <a:r>
              <a:rPr lang="en-IN" sz="1800" b="0" i="0" dirty="0">
                <a:effectLst/>
                <a:latin typeface="Microsoft YaHei UI" panose="020B0503020204020204" pitchFamily="34" charset="-122"/>
                <a:ea typeface="Microsoft YaHei UI" panose="020B0503020204020204" pitchFamily="34" charset="-122"/>
              </a:rPr>
              <a:t>: He’s extremely irritable – he flies off the handle at the slightest thing.</a:t>
            </a:r>
          </a:p>
          <a:p>
            <a:r>
              <a:rPr lang="en-IN" sz="1800" b="1" i="0" dirty="0">
                <a:effectLst/>
                <a:latin typeface="Microsoft YaHei UI" panose="020B0503020204020204" pitchFamily="34" charset="-122"/>
                <a:ea typeface="Microsoft YaHei UI" panose="020B0503020204020204" pitchFamily="34" charset="-122"/>
              </a:rPr>
              <a:t>Origin:</a:t>
            </a:r>
            <a:r>
              <a:rPr lang="en-IN" sz="1800" b="0" i="0" dirty="0">
                <a:effectLst/>
                <a:latin typeface="Microsoft YaHei UI" panose="020B0503020204020204" pitchFamily="34" charset="-122"/>
                <a:ea typeface="Microsoft YaHei UI" panose="020B0503020204020204" pitchFamily="34" charset="-122"/>
              </a:rPr>
              <a:t> This one is said to come from poorly made axes of the 1800s that would literally detach from the handle. </a:t>
            </a:r>
            <a:endParaRPr lang="en-IN" sz="1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2051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5F32-D57E-2645-AC7A-94ABDDA808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239C3C-05CA-DF48-BA47-58F447F5F4DB}"/>
              </a:ext>
            </a:extLst>
          </p:cNvPr>
          <p:cNvSpPr>
            <a:spLocks noGrp="1"/>
          </p:cNvSpPr>
          <p:nvPr>
            <p:ph sz="half" idx="1"/>
          </p:nvPr>
        </p:nvSpPr>
        <p:spPr/>
        <p:txBody>
          <a:bodyPr>
            <a:normAutofit fontScale="77500" lnSpcReduction="20000"/>
          </a:bodyPr>
          <a:lstStyle/>
          <a:p>
            <a:r>
              <a:rPr lang="en-US" b="1" i="0" dirty="0">
                <a:effectLst/>
                <a:latin typeface="Microsoft YaHei UI" panose="020B0503020204020204" pitchFamily="34" charset="-122"/>
                <a:ea typeface="Microsoft YaHei UI" panose="020B0503020204020204" pitchFamily="34" charset="-122"/>
              </a:rPr>
              <a:t>19. White elephant</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Term referring to something not particularly useful that often has a very high cost of upkeep.</a:t>
            </a:r>
          </a:p>
          <a:p>
            <a:r>
              <a:rPr lang="en-US" b="1" i="0" dirty="0">
                <a:effectLst/>
                <a:latin typeface="Microsoft YaHei UI" panose="020B0503020204020204" pitchFamily="34" charset="-122"/>
                <a:ea typeface="Microsoft YaHei UI" panose="020B0503020204020204" pitchFamily="34" charset="-122"/>
              </a:rPr>
              <a:t>Sentence :</a:t>
            </a:r>
            <a:r>
              <a:rPr lang="en-US" b="0" i="0" dirty="0">
                <a:effectLst/>
                <a:latin typeface="Microsoft YaHei UI" panose="020B0503020204020204" pitchFamily="34" charset="-122"/>
                <a:ea typeface="Microsoft YaHei UI" panose="020B0503020204020204" pitchFamily="34" charset="-122"/>
              </a:rPr>
              <a:t>He invested his savings in the business and it’s turned into a </a:t>
            </a:r>
            <a:r>
              <a:rPr lang="en-US" b="1" i="0" dirty="0">
                <a:effectLst/>
                <a:latin typeface="Microsoft YaHei UI" panose="020B0503020204020204" pitchFamily="34" charset="-122"/>
                <a:ea typeface="Microsoft YaHei UI" panose="020B0503020204020204" pitchFamily="34" charset="-122"/>
              </a:rPr>
              <a:t>white elephant</a:t>
            </a:r>
            <a:r>
              <a:rPr lang="en-US" b="0" i="0" dirty="0">
                <a:effectLst/>
                <a:latin typeface="Microsoft YaHei UI" panose="020B0503020204020204" pitchFamily="34" charset="-122"/>
                <a:ea typeface="Microsoft YaHei UI" panose="020B0503020204020204" pitchFamily="34" charset="-122"/>
              </a:rPr>
              <a:t>.</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In the ancient kingdom of Siam (modern day Thailand) the Siamese King would give live white elephants to people who he didn’t like. While seemingly kind, having a white elephant is extremely expensive and difficult to keep (or re-gift). They eat about 400 pounds of food a day</a:t>
            </a:r>
            <a:r>
              <a:rPr lang="en-US" b="0" i="0" dirty="0" smtClean="0">
                <a:effectLst/>
                <a:latin typeface="Microsoft YaHei UI" panose="020B0503020204020204" pitchFamily="34" charset="-122"/>
                <a:ea typeface="Microsoft YaHei UI" panose="020B0503020204020204" pitchFamily="34" charset="-122"/>
              </a:rPr>
              <a:t>!</a:t>
            </a:r>
            <a:endParaRPr lang="en-US" b="0" i="0" dirty="0">
              <a:effectLst/>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EAC59408-3A75-8549-8202-AE00DFDB7923}"/>
              </a:ext>
            </a:extLst>
          </p:cNvPr>
          <p:cNvSpPr>
            <a:spLocks noGrp="1"/>
          </p:cNvSpPr>
          <p:nvPr>
            <p:ph sz="half" idx="2"/>
          </p:nvPr>
        </p:nvSpPr>
        <p:spPr/>
        <p:txBody>
          <a:bodyPr>
            <a:noAutofit/>
          </a:bodyPr>
          <a:lstStyle/>
          <a:p>
            <a:r>
              <a:rPr lang="en-US" sz="1600" b="1" i="0" dirty="0">
                <a:effectLst/>
                <a:latin typeface="Microsoft YaHei UI" panose="020B0503020204020204" pitchFamily="34" charset="-122"/>
                <a:ea typeface="Microsoft YaHei UI" panose="020B0503020204020204" pitchFamily="34" charset="-122"/>
              </a:rPr>
              <a:t>20. Close but no cigar</a:t>
            </a:r>
          </a:p>
          <a:p>
            <a:r>
              <a:rPr lang="en-US" sz="1600" b="1" i="0" dirty="0">
                <a:effectLst/>
                <a:latin typeface="Microsoft YaHei UI" panose="020B0503020204020204" pitchFamily="34" charset="-122"/>
                <a:ea typeface="Microsoft YaHei UI" panose="020B0503020204020204" pitchFamily="34" charset="-122"/>
              </a:rPr>
              <a:t>Meaning:</a:t>
            </a:r>
          </a:p>
          <a:p>
            <a:r>
              <a:rPr lang="en-US" sz="1600" b="0" i="0" dirty="0">
                <a:effectLst/>
                <a:latin typeface="Microsoft YaHei UI" panose="020B0503020204020204" pitchFamily="34" charset="-122"/>
                <a:ea typeface="Microsoft YaHei UI" panose="020B0503020204020204" pitchFamily="34" charset="-122"/>
              </a:rPr>
              <a:t>To have fallen just short of a successful outcome.</a:t>
            </a:r>
          </a:p>
          <a:p>
            <a:r>
              <a:rPr lang="en-US" sz="1600" dirty="0">
                <a:latin typeface="Microsoft YaHei UI" panose="020B0503020204020204" pitchFamily="34" charset="-122"/>
                <a:ea typeface="Microsoft YaHei UI" panose="020B0503020204020204" pitchFamily="34" charset="-122"/>
              </a:rPr>
              <a:t>Sentence : </a:t>
            </a:r>
            <a:r>
              <a:rPr lang="en-US" sz="1600" b="0" i="0" dirty="0">
                <a:effectLst/>
                <a:latin typeface="Microsoft YaHei UI" panose="020B0503020204020204" pitchFamily="34" charset="-122"/>
                <a:ea typeface="Microsoft YaHei UI" panose="020B0503020204020204" pitchFamily="34" charset="-122"/>
              </a:rPr>
              <a:t>You did quite well for someone who was playing for the first time. You attempt for </a:t>
            </a:r>
            <a:r>
              <a:rPr lang="en-US" sz="1600" b="1" i="0" dirty="0">
                <a:effectLst/>
                <a:latin typeface="Microsoft YaHei UI" panose="020B0503020204020204" pitchFamily="34" charset="-122"/>
                <a:ea typeface="Microsoft YaHei UI" panose="020B0503020204020204" pitchFamily="34" charset="-122"/>
              </a:rPr>
              <a:t>close, but no cigar</a:t>
            </a:r>
            <a:r>
              <a:rPr lang="en-US" sz="1600" b="0" i="0" dirty="0">
                <a:effectLst/>
                <a:latin typeface="Microsoft YaHei UI" panose="020B0503020204020204" pitchFamily="34" charset="-122"/>
                <a:ea typeface="Microsoft YaHei UI" panose="020B0503020204020204" pitchFamily="34" charset="-122"/>
              </a:rPr>
              <a:t>. </a:t>
            </a:r>
          </a:p>
          <a:p>
            <a:r>
              <a:rPr lang="en-US" sz="1600" b="1" i="0" dirty="0">
                <a:effectLst/>
                <a:latin typeface="Microsoft YaHei UI" panose="020B0503020204020204" pitchFamily="34" charset="-122"/>
                <a:ea typeface="Microsoft YaHei UI" panose="020B0503020204020204" pitchFamily="34" charset="-122"/>
              </a:rPr>
              <a:t>Origin:</a:t>
            </a:r>
          </a:p>
          <a:p>
            <a:r>
              <a:rPr lang="en-US" sz="1600" b="0" i="0" dirty="0">
                <a:effectLst/>
                <a:latin typeface="Microsoft YaHei UI" panose="020B0503020204020204" pitchFamily="34" charset="-122"/>
                <a:ea typeface="Microsoft YaHei UI" panose="020B0503020204020204" pitchFamily="34" charset="-122"/>
              </a:rPr>
              <a:t>Believe it or not, the carnival games at American fairgrounds used to have cigars as prizes. When someone lost a game by a narrow margin, they would be close but get no cigar</a:t>
            </a:r>
            <a:r>
              <a:rPr lang="en-US" sz="1600" b="0" i="0" dirty="0" smtClean="0">
                <a:effectLst/>
                <a:latin typeface="Microsoft YaHei UI" panose="020B0503020204020204" pitchFamily="34" charset="-122"/>
                <a:ea typeface="Microsoft YaHei UI" panose="020B0503020204020204" pitchFamily="34" charset="-122"/>
              </a:rPr>
              <a:t>.</a:t>
            </a:r>
            <a:endParaRPr lang="en-US" sz="1600" b="0" i="0" dirty="0">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82219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30A4-33E2-0D43-971F-7CCFD4E8737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87C821F-0FD6-B141-ADBD-CAC27484FA4E}"/>
              </a:ext>
            </a:extLst>
          </p:cNvPr>
          <p:cNvSpPr>
            <a:spLocks noGrp="1"/>
          </p:cNvSpPr>
          <p:nvPr>
            <p:ph sz="half" idx="1"/>
          </p:nvPr>
        </p:nvSpPr>
        <p:spPr/>
        <p:txBody>
          <a:bodyPr>
            <a:normAutofit fontScale="85000" lnSpcReduction="20000"/>
          </a:bodyPr>
          <a:lstStyle/>
          <a:p>
            <a:r>
              <a:rPr lang="en-US" b="1" i="0" dirty="0">
                <a:effectLst/>
                <a:latin typeface="Microsoft YaHei UI" panose="020B0503020204020204" pitchFamily="34" charset="-122"/>
                <a:ea typeface="Microsoft YaHei UI" panose="020B0503020204020204" pitchFamily="34" charset="-122"/>
              </a:rPr>
              <a:t>21. Give the cold shoulder</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Ignoring someone or making it clear that they aren’t welcome.</a:t>
            </a:r>
          </a:p>
          <a:p>
            <a:r>
              <a:rPr lang="en-US" b="0" i="0" dirty="0">
                <a:effectLst/>
                <a:latin typeface="Microsoft YaHei UI" panose="020B0503020204020204" pitchFamily="34" charset="-122"/>
                <a:ea typeface="Microsoft YaHei UI" panose="020B0503020204020204" pitchFamily="34" charset="-122"/>
              </a:rPr>
              <a:t>Sentence : I fought with my wife, and she is now giving me the </a:t>
            </a:r>
            <a:r>
              <a:rPr lang="en-US" b="1" i="0" dirty="0">
                <a:effectLst/>
                <a:latin typeface="Microsoft YaHei UI" panose="020B0503020204020204" pitchFamily="34" charset="-122"/>
                <a:ea typeface="Microsoft YaHei UI" panose="020B0503020204020204" pitchFamily="34" charset="-122"/>
              </a:rPr>
              <a:t>cold shoulder</a:t>
            </a:r>
            <a:r>
              <a:rPr lang="en-US" b="0" i="0" dirty="0">
                <a:effectLst/>
                <a:latin typeface="Microsoft YaHei UI" panose="020B0503020204020204" pitchFamily="34" charset="-122"/>
                <a:ea typeface="Microsoft YaHei UI" panose="020B0503020204020204" pitchFamily="34" charset="-122"/>
              </a:rPr>
              <a:t>.</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In medieval England, it was customary for the dinner host to give his guests a cold piece of shoulder meat (from whatever dish they were eating) as a polite way of saying it was time to leave.</a:t>
            </a:r>
          </a:p>
          <a:p>
            <a:pPr marL="0" indent="0">
              <a:buNone/>
            </a:pPr>
            <a:endParaRPr lang="en-US" dirty="0">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77097307-2490-304D-95A0-6FA2C8BA03CD}"/>
              </a:ext>
            </a:extLst>
          </p:cNvPr>
          <p:cNvSpPr>
            <a:spLocks noGrp="1"/>
          </p:cNvSpPr>
          <p:nvPr>
            <p:ph sz="half" idx="2"/>
          </p:nvPr>
        </p:nvSpPr>
        <p:spPr>
          <a:xfrm>
            <a:off x="-807968" y="8215086"/>
            <a:ext cx="227397" cy="478971"/>
          </a:xfrm>
        </p:spPr>
        <p:txBody>
          <a:bodyPr>
            <a:normAutofit fontScale="85000" lnSpcReduction="20000"/>
          </a:bodyPr>
          <a:lstStyle/>
          <a:p>
            <a:pPr marL="0" indent="0">
              <a:buNone/>
            </a:pPr>
            <a:endParaRPr lang="en-US" dirty="0"/>
          </a:p>
        </p:txBody>
      </p:sp>
      <p:sp>
        <p:nvSpPr>
          <p:cNvPr id="6" name="TextBox 5">
            <a:extLst>
              <a:ext uri="{FF2B5EF4-FFF2-40B4-BE49-F238E27FC236}">
                <a16:creationId xmlns:a16="http://schemas.microsoft.com/office/drawing/2014/main" id="{77F51E61-5615-2549-B480-67B71D7EECFF}"/>
              </a:ext>
            </a:extLst>
          </p:cNvPr>
          <p:cNvSpPr txBox="1"/>
          <p:nvPr/>
        </p:nvSpPr>
        <p:spPr>
          <a:xfrm>
            <a:off x="6750843" y="2560320"/>
            <a:ext cx="4718304" cy="3970318"/>
          </a:xfrm>
          <a:prstGeom prst="rect">
            <a:avLst/>
          </a:prstGeom>
          <a:noFill/>
        </p:spPr>
        <p:txBody>
          <a:bodyPr wrap="square">
            <a:spAutoFit/>
          </a:bodyPr>
          <a:lstStyle/>
          <a:p>
            <a:pPr algn="l"/>
            <a:r>
              <a:rPr lang="en-US" b="1" i="0" dirty="0" smtClean="0">
                <a:effectLst/>
                <a:latin typeface="Microsoft YaHei UI" panose="020B0503020204020204" pitchFamily="34" charset="-122"/>
                <a:ea typeface="Microsoft YaHei UI" panose="020B0503020204020204" pitchFamily="34" charset="-122"/>
              </a:rPr>
              <a:t>22.Heard </a:t>
            </a:r>
            <a:r>
              <a:rPr lang="en-US" b="1" i="0" dirty="0">
                <a:effectLst/>
                <a:latin typeface="Microsoft YaHei UI" panose="020B0503020204020204" pitchFamily="34" charset="-122"/>
                <a:ea typeface="Microsoft YaHei UI" panose="020B0503020204020204" pitchFamily="34" charset="-122"/>
              </a:rPr>
              <a:t>it through the grapevine</a:t>
            </a:r>
          </a:p>
          <a:p>
            <a:pPr algn="l"/>
            <a:r>
              <a:rPr lang="en-US" b="1" i="0" dirty="0">
                <a:effectLst/>
                <a:latin typeface="Microsoft YaHei UI" panose="020B0503020204020204" pitchFamily="34" charset="-122"/>
                <a:ea typeface="Microsoft YaHei UI" panose="020B0503020204020204" pitchFamily="34" charset="-122"/>
              </a:rPr>
              <a:t>Meaning:</a:t>
            </a:r>
          </a:p>
          <a:p>
            <a:pPr algn="l"/>
            <a:r>
              <a:rPr lang="en-US" b="0" i="0" dirty="0">
                <a:effectLst/>
                <a:latin typeface="Microsoft YaHei UI" panose="020B0503020204020204" pitchFamily="34" charset="-122"/>
                <a:ea typeface="Microsoft YaHei UI" panose="020B0503020204020204" pitchFamily="34" charset="-122"/>
              </a:rPr>
              <a:t>To hear or learn of something new.</a:t>
            </a:r>
          </a:p>
          <a:p>
            <a:pPr algn="l"/>
            <a:r>
              <a:rPr lang="en-US" dirty="0">
                <a:latin typeface="Microsoft YaHei UI" panose="020B0503020204020204" pitchFamily="34" charset="-122"/>
                <a:ea typeface="Microsoft YaHei UI" panose="020B0503020204020204" pitchFamily="34" charset="-122"/>
              </a:rPr>
              <a:t>Sentence: </a:t>
            </a:r>
            <a:r>
              <a:rPr lang="en-US" b="0" i="0" dirty="0">
                <a:effectLst/>
                <a:latin typeface="Microsoft YaHei UI" panose="020B0503020204020204" pitchFamily="34" charset="-122"/>
                <a:ea typeface="Microsoft YaHei UI" panose="020B0503020204020204" pitchFamily="34" charset="-122"/>
              </a:rPr>
              <a:t>I </a:t>
            </a:r>
            <a:r>
              <a:rPr lang="en-US" b="1" i="0" dirty="0">
                <a:effectLst/>
                <a:latin typeface="Microsoft YaHei UI" panose="020B0503020204020204" pitchFamily="34" charset="-122"/>
                <a:ea typeface="Microsoft YaHei UI" panose="020B0503020204020204" pitchFamily="34" charset="-122"/>
              </a:rPr>
              <a:t>heard on the grapevine</a:t>
            </a:r>
            <a:r>
              <a:rPr lang="en-US" b="0" i="0" dirty="0">
                <a:effectLst/>
                <a:latin typeface="Microsoft YaHei UI" panose="020B0503020204020204" pitchFamily="34" charset="-122"/>
                <a:ea typeface="Microsoft YaHei UI" panose="020B0503020204020204" pitchFamily="34" charset="-122"/>
              </a:rPr>
              <a:t> that he was being promoted, but I don't know anything further. </a:t>
            </a:r>
          </a:p>
          <a:p>
            <a:pPr algn="l"/>
            <a:r>
              <a:rPr lang="en-US" b="1" i="0" dirty="0">
                <a:effectLst/>
                <a:latin typeface="Microsoft YaHei UI" panose="020B0503020204020204" pitchFamily="34" charset="-122"/>
                <a:ea typeface="Microsoft YaHei UI" panose="020B0503020204020204" pitchFamily="34" charset="-122"/>
              </a:rPr>
              <a:t>Origin:</a:t>
            </a:r>
          </a:p>
          <a:p>
            <a:pPr algn="l"/>
            <a:r>
              <a:rPr lang="en-US" b="0" i="0" dirty="0">
                <a:effectLst/>
                <a:latin typeface="Microsoft YaHei UI" panose="020B0503020204020204" pitchFamily="34" charset="-122"/>
                <a:ea typeface="Microsoft YaHei UI" panose="020B0503020204020204" pitchFamily="34" charset="-122"/>
              </a:rPr>
              <a:t>No, Marvin Gaye didn’t come up with this one. It actually dates back to the time of telegraphs. Many people thought the telegraph wiring resembled grapevines so when they received a new message they would say they heard it through the grapevine.</a:t>
            </a:r>
          </a:p>
        </p:txBody>
      </p:sp>
    </p:spTree>
    <p:extLst>
      <p:ext uri="{BB962C8B-B14F-4D97-AF65-F5344CB8AC3E}">
        <p14:creationId xmlns:p14="http://schemas.microsoft.com/office/powerpoint/2010/main" val="3800058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EC1A-8E5C-E449-8529-6F65138B3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23FF8-B54A-024C-96B9-B67102FF52FE}"/>
              </a:ext>
            </a:extLst>
          </p:cNvPr>
          <p:cNvSpPr>
            <a:spLocks noGrp="1"/>
          </p:cNvSpPr>
          <p:nvPr>
            <p:ph sz="half" idx="1"/>
          </p:nvPr>
        </p:nvSpPr>
        <p:spPr/>
        <p:txBody>
          <a:bodyPr>
            <a:noAutofit/>
          </a:bodyPr>
          <a:lstStyle/>
          <a:p>
            <a:r>
              <a:rPr lang="en-US" sz="1800" dirty="0">
                <a:latin typeface="Microsoft YaHei UI" panose="020B0503020204020204" pitchFamily="34" charset="-122"/>
                <a:ea typeface="Microsoft YaHei UI" panose="020B0503020204020204" pitchFamily="34" charset="-122"/>
              </a:rPr>
              <a:t>23. </a:t>
            </a:r>
            <a:r>
              <a:rPr lang="en-US" sz="1800" b="1" i="0" dirty="0">
                <a:effectLst/>
                <a:latin typeface="Microsoft YaHei UI" panose="020B0503020204020204" pitchFamily="34" charset="-122"/>
                <a:ea typeface="Microsoft YaHei UI" panose="020B0503020204020204" pitchFamily="34" charset="-122"/>
              </a:rPr>
              <a:t>Hands down</a:t>
            </a:r>
          </a:p>
          <a:p>
            <a:r>
              <a:rPr lang="en-US" sz="1800" b="1" i="0" dirty="0">
                <a:effectLst/>
                <a:latin typeface="Microsoft YaHei UI" panose="020B0503020204020204" pitchFamily="34" charset="-122"/>
                <a:ea typeface="Microsoft YaHei UI" panose="020B0503020204020204" pitchFamily="34" charset="-122"/>
              </a:rPr>
              <a:t>Meaning:</a:t>
            </a:r>
          </a:p>
          <a:p>
            <a:r>
              <a:rPr lang="en-US" sz="1800" b="0" i="0" dirty="0">
                <a:effectLst/>
                <a:latin typeface="Microsoft YaHei UI" panose="020B0503020204020204" pitchFamily="34" charset="-122"/>
                <a:ea typeface="Microsoft YaHei UI" panose="020B0503020204020204" pitchFamily="34" charset="-122"/>
              </a:rPr>
              <a:t>Easily and decisively; without question.</a:t>
            </a:r>
          </a:p>
          <a:p>
            <a:r>
              <a:rPr lang="en-US" sz="1800" dirty="0">
                <a:latin typeface="Microsoft YaHei UI" panose="020B0503020204020204" pitchFamily="34" charset="-122"/>
                <a:ea typeface="Microsoft YaHei UI" panose="020B0503020204020204" pitchFamily="34" charset="-122"/>
              </a:rPr>
              <a:t>Sentence: </a:t>
            </a:r>
            <a:r>
              <a:rPr lang="en-US" sz="1800" b="0" i="0" dirty="0">
                <a:effectLst/>
                <a:latin typeface="Microsoft YaHei UI" panose="020B0503020204020204" pitchFamily="34" charset="-122"/>
                <a:ea typeface="Microsoft YaHei UI" panose="020B0503020204020204" pitchFamily="34" charset="-122"/>
              </a:rPr>
              <a:t>She could win any race </a:t>
            </a:r>
            <a:r>
              <a:rPr lang="en-US" sz="1800" b="0" i="1" dirty="0">
                <a:effectLst/>
                <a:latin typeface="Microsoft YaHei UI" panose="020B0503020204020204" pitchFamily="34" charset="-122"/>
                <a:ea typeface="Microsoft YaHei UI" panose="020B0503020204020204" pitchFamily="34" charset="-122"/>
              </a:rPr>
              <a:t>hands down</a:t>
            </a:r>
            <a:r>
              <a:rPr lang="en-US" sz="1800" b="0" i="0" dirty="0">
                <a:effectLst/>
                <a:latin typeface="Microsoft YaHei UI" panose="020B0503020204020204" pitchFamily="34" charset="-122"/>
                <a:ea typeface="Microsoft YaHei UI" panose="020B0503020204020204" pitchFamily="34" charset="-122"/>
              </a:rPr>
              <a:t>.</a:t>
            </a:r>
          </a:p>
          <a:p>
            <a:r>
              <a:rPr lang="en-US" sz="1800" b="1" i="0" dirty="0">
                <a:effectLst/>
                <a:latin typeface="Microsoft YaHei UI" panose="020B0503020204020204" pitchFamily="34" charset="-122"/>
                <a:ea typeface="Microsoft YaHei UI" panose="020B0503020204020204" pitchFamily="34" charset="-122"/>
              </a:rPr>
              <a:t>Origin:</a:t>
            </a:r>
          </a:p>
          <a:p>
            <a:r>
              <a:rPr lang="en-US" sz="1800" b="0" i="0" dirty="0">
                <a:effectLst/>
                <a:latin typeface="Microsoft YaHei UI" panose="020B0503020204020204" pitchFamily="34" charset="-122"/>
                <a:ea typeface="Microsoft YaHei UI" panose="020B0503020204020204" pitchFamily="34" charset="-122"/>
              </a:rPr>
              <a:t>This one comes from horse racing and refers to the grip a jockey has on the horse’s reins. If the horse is in first and far ahead of the rest, the jockey can drop his hands down to loosen the reins and win “hands down</a:t>
            </a:r>
            <a:r>
              <a:rPr lang="en-US" sz="1800" b="0" i="0" dirty="0" smtClean="0">
                <a:effectLst/>
                <a:latin typeface="Microsoft YaHei UI" panose="020B0503020204020204" pitchFamily="34" charset="-122"/>
                <a:ea typeface="Microsoft YaHei UI" panose="020B0503020204020204" pitchFamily="34" charset="-122"/>
              </a:rPr>
              <a:t>.”</a:t>
            </a:r>
            <a:endParaRPr lang="en-US" sz="1800" b="0" i="0" dirty="0">
              <a:effectLst/>
              <a:latin typeface="Microsoft YaHei UI" panose="020B0503020204020204" pitchFamily="34" charset="-122"/>
              <a:ea typeface="Microsoft YaHei UI" panose="020B0503020204020204" pitchFamily="34" charset="-122"/>
            </a:endParaRPr>
          </a:p>
        </p:txBody>
      </p:sp>
      <p:sp>
        <p:nvSpPr>
          <p:cNvPr id="6" name="Content Placeholder 5">
            <a:extLst>
              <a:ext uri="{FF2B5EF4-FFF2-40B4-BE49-F238E27FC236}">
                <a16:creationId xmlns:a16="http://schemas.microsoft.com/office/drawing/2014/main" id="{7BA820B3-E8B2-174F-84A7-E335CCF8D54D}"/>
              </a:ext>
            </a:extLst>
          </p:cNvPr>
          <p:cNvSpPr>
            <a:spLocks noGrp="1"/>
          </p:cNvSpPr>
          <p:nvPr>
            <p:ph sz="half" idx="2"/>
          </p:nvPr>
        </p:nvSpPr>
        <p:spPr/>
        <p:txBody>
          <a:bodyPr>
            <a:normAutofit fontScale="77500" lnSpcReduction="20000"/>
          </a:bodyPr>
          <a:lstStyle/>
          <a:p>
            <a:r>
              <a:rPr lang="en-US" dirty="0">
                <a:latin typeface="Microsoft YaHei UI" panose="020B0503020204020204" pitchFamily="34" charset="-122"/>
                <a:ea typeface="Microsoft YaHei UI" panose="020B0503020204020204" pitchFamily="34" charset="-122"/>
              </a:rPr>
              <a:t>24. </a:t>
            </a:r>
            <a:r>
              <a:rPr lang="en-US" b="1" i="0" dirty="0">
                <a:effectLst/>
                <a:latin typeface="Microsoft YaHei UI" panose="020B0503020204020204" pitchFamily="34" charset="-122"/>
                <a:ea typeface="Microsoft YaHei UI" panose="020B0503020204020204" pitchFamily="34" charset="-122"/>
              </a:rPr>
              <a:t>Riding shotgun</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If you’ve ever yelled out “Shotgun!” as you’ve approached a car, you already know what this one means. It’s the coveted front passenger seat of a vehicle, next to the driver. But the origin is a little less than lighthearted.</a:t>
            </a:r>
          </a:p>
          <a:p>
            <a:r>
              <a:rPr lang="en-US" b="0" i="0" dirty="0">
                <a:effectLst/>
                <a:latin typeface="Microsoft YaHei UI" panose="020B0503020204020204" pitchFamily="34" charset="-122"/>
                <a:ea typeface="Microsoft YaHei UI" panose="020B0503020204020204" pitchFamily="34" charset="-122"/>
              </a:rPr>
              <a:t>Sentence: Noah was at the wheel, and </a:t>
            </a:r>
            <a:r>
              <a:rPr lang="en-US" b="0" i="0" dirty="0" err="1">
                <a:effectLst/>
                <a:latin typeface="Microsoft YaHei UI" panose="020B0503020204020204" pitchFamily="34" charset="-122"/>
                <a:ea typeface="Microsoft YaHei UI" panose="020B0503020204020204" pitchFamily="34" charset="-122"/>
              </a:rPr>
              <a:t>Amey</a:t>
            </a:r>
            <a:r>
              <a:rPr lang="en-US" b="0" i="0" dirty="0">
                <a:effectLst/>
                <a:latin typeface="Microsoft YaHei UI" panose="020B0503020204020204" pitchFamily="34" charset="-122"/>
                <a:ea typeface="Microsoft YaHei UI" panose="020B0503020204020204" pitchFamily="34" charset="-122"/>
              </a:rPr>
              <a:t> was </a:t>
            </a:r>
            <a:r>
              <a:rPr lang="en-US" b="1" i="0" dirty="0">
                <a:effectLst/>
                <a:latin typeface="Microsoft YaHei UI" panose="020B0503020204020204" pitchFamily="34" charset="-122"/>
                <a:ea typeface="Microsoft YaHei UI" panose="020B0503020204020204" pitchFamily="34" charset="-122"/>
              </a:rPr>
              <a:t>riding shotgun</a:t>
            </a:r>
            <a:r>
              <a:rPr lang="en-US" b="0" i="0" dirty="0">
                <a:effectLst/>
                <a:latin typeface="Microsoft YaHei UI" panose="020B0503020204020204" pitchFamily="34" charset="-122"/>
                <a:ea typeface="Microsoft YaHei UI" panose="020B0503020204020204" pitchFamily="34" charset="-122"/>
              </a:rPr>
              <a:t> with her daughter on her lap. </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In the Wild West era, the spot next to a stagecoach driver was for the guard who would be armed with a shotgun in order to ward off bandits</a:t>
            </a:r>
            <a:r>
              <a:rPr lang="en-US" b="0" i="0" dirty="0" smtClean="0">
                <a:effectLst/>
                <a:latin typeface="Microsoft YaHei UI" panose="020B0503020204020204" pitchFamily="34" charset="-122"/>
                <a:ea typeface="Microsoft YaHei UI" panose="020B0503020204020204" pitchFamily="34" charset="-122"/>
              </a:rPr>
              <a:t>.</a:t>
            </a:r>
            <a:endParaRPr lang="en-US" b="0" i="0" dirty="0">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75650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119C-134C-3C48-B29D-2CE147F5A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EF8FE-CC0F-6446-9E5E-2369B3112868}"/>
              </a:ext>
            </a:extLst>
          </p:cNvPr>
          <p:cNvSpPr>
            <a:spLocks noGrp="1"/>
          </p:cNvSpPr>
          <p:nvPr>
            <p:ph sz="half" idx="1"/>
          </p:nvPr>
        </p:nvSpPr>
        <p:spPr/>
        <p:txBody>
          <a:bodyPr>
            <a:normAutofit fontScale="85000" lnSpcReduction="20000"/>
          </a:bodyPr>
          <a:lstStyle/>
          <a:p>
            <a:r>
              <a:rPr lang="en-US" dirty="0">
                <a:latin typeface="Microsoft YaHei UI" panose="020B0503020204020204" pitchFamily="34" charset="-122"/>
                <a:ea typeface="Microsoft YaHei UI" panose="020B0503020204020204" pitchFamily="34" charset="-122"/>
              </a:rPr>
              <a:t>25. </a:t>
            </a:r>
            <a:r>
              <a:rPr lang="en-US" b="1" i="0" dirty="0">
                <a:effectLst/>
                <a:latin typeface="Microsoft YaHei UI" panose="020B0503020204020204" pitchFamily="34" charset="-122"/>
                <a:ea typeface="Microsoft YaHei UI" panose="020B0503020204020204" pitchFamily="34" charset="-122"/>
              </a:rPr>
              <a:t>Cut to the chase</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Get to the point.</a:t>
            </a:r>
          </a:p>
          <a:p>
            <a:r>
              <a:rPr lang="en-US" dirty="0">
                <a:latin typeface="Microsoft YaHei UI" panose="020B0503020204020204" pitchFamily="34" charset="-122"/>
                <a:ea typeface="Microsoft YaHei UI" panose="020B0503020204020204" pitchFamily="34" charset="-122"/>
              </a:rPr>
              <a:t>Sentence: </a:t>
            </a:r>
            <a:r>
              <a:rPr lang="en-US" b="0" i="0" dirty="0">
                <a:effectLst/>
                <a:latin typeface="Microsoft YaHei UI" panose="020B0503020204020204" pitchFamily="34" charset="-122"/>
                <a:ea typeface="Microsoft YaHei UI" panose="020B0503020204020204" pitchFamily="34" charset="-122"/>
              </a:rPr>
              <a:t>We haven't got all day for this discussion. Let's cut to the chase. </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In the early days of silent film, the most interesting parts were often the depiction of some sort of chase, whether on foot, horseback or in a stagecoach. Cut to the chase became a phrase filmmakers would use when they wanted to see or hear about the more interesting parts of a </a:t>
            </a:r>
            <a:r>
              <a:rPr lang="en-US" b="0" i="0" dirty="0" smtClean="0">
                <a:effectLst/>
                <a:latin typeface="Microsoft YaHei UI" panose="020B0503020204020204" pitchFamily="34" charset="-122"/>
                <a:ea typeface="Microsoft YaHei UI" panose="020B0503020204020204" pitchFamily="34" charset="-122"/>
              </a:rPr>
              <a:t>film</a:t>
            </a:r>
            <a:r>
              <a:rPr lang="en-US" dirty="0">
                <a:effectLst/>
                <a:latin typeface="Microsoft YaHei UI" panose="020B0503020204020204" pitchFamily="34" charset="-122"/>
                <a:ea typeface="Microsoft YaHei UI" panose="020B0503020204020204" pitchFamily="34" charset="-122"/>
              </a:rPr>
              <a:t>.</a:t>
            </a:r>
            <a:endParaRPr lang="en-US" b="0" i="0" dirty="0">
              <a:effectLst/>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8C11B009-2DEE-CF4B-BD82-06FD98FA413B}"/>
              </a:ext>
            </a:extLst>
          </p:cNvPr>
          <p:cNvSpPr>
            <a:spLocks noGrp="1"/>
          </p:cNvSpPr>
          <p:nvPr>
            <p:ph sz="half" idx="2"/>
          </p:nvPr>
        </p:nvSpPr>
        <p:spPr/>
        <p:txBody>
          <a:bodyPr>
            <a:normAutofit fontScale="85000" lnSpcReduction="20000"/>
          </a:bodyPr>
          <a:lstStyle/>
          <a:p>
            <a:r>
              <a:rPr lang="en-US" dirty="0">
                <a:latin typeface="Microsoft YaHei UI" panose="020B0503020204020204" pitchFamily="34" charset="-122"/>
                <a:ea typeface="Microsoft YaHei UI" panose="020B0503020204020204" pitchFamily="34" charset="-122"/>
              </a:rPr>
              <a:t>26. </a:t>
            </a:r>
            <a:r>
              <a:rPr lang="en-US" b="1" i="0" dirty="0">
                <a:effectLst/>
                <a:latin typeface="Microsoft YaHei UI" panose="020B0503020204020204" pitchFamily="34" charset="-122"/>
                <a:ea typeface="Microsoft YaHei UI" panose="020B0503020204020204" pitchFamily="34" charset="-122"/>
              </a:rPr>
              <a:t>Pass with flying colors</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To succeed at something difficult with ease.</a:t>
            </a:r>
          </a:p>
          <a:p>
            <a:r>
              <a:rPr lang="en-US" dirty="0">
                <a:latin typeface="Microsoft YaHei UI" panose="020B0503020204020204" pitchFamily="34" charset="-122"/>
                <a:ea typeface="Microsoft YaHei UI" panose="020B0503020204020204" pitchFamily="34" charset="-122"/>
              </a:rPr>
              <a:t>Sentence: </a:t>
            </a:r>
            <a:r>
              <a:rPr lang="en-US" b="0" i="0" dirty="0">
                <a:effectLst/>
                <a:latin typeface="Microsoft YaHei UI" panose="020B0503020204020204" pitchFamily="34" charset="-122"/>
                <a:ea typeface="Microsoft YaHei UI" panose="020B0503020204020204" pitchFamily="34" charset="-122"/>
              </a:rPr>
              <a:t>I knew you'll pass with flying colors.</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In the 1600s, warships would fly their colored flags (usually signifying their country) after a victory. If you saw a ship pass with colored flags flying, you could assume they just won a battle at sea.</a:t>
            </a:r>
          </a:p>
          <a:p>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185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14E7-409A-3841-8A8B-C874F291A1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136159-39DE-6247-8968-39ED1C772951}"/>
              </a:ext>
            </a:extLst>
          </p:cNvPr>
          <p:cNvSpPr>
            <a:spLocks noGrp="1"/>
          </p:cNvSpPr>
          <p:nvPr>
            <p:ph sz="half" idx="1"/>
          </p:nvPr>
        </p:nvSpPr>
        <p:spPr/>
        <p:txBody>
          <a:bodyPr>
            <a:normAutofit fontScale="77500" lnSpcReduction="20000"/>
          </a:bodyPr>
          <a:lstStyle/>
          <a:p>
            <a:r>
              <a:rPr lang="en-US" dirty="0">
                <a:latin typeface="Microsoft YaHei UI" panose="020B0503020204020204" pitchFamily="34" charset="-122"/>
                <a:ea typeface="Microsoft YaHei UI" panose="020B0503020204020204" pitchFamily="34" charset="-122"/>
              </a:rPr>
              <a:t>27. </a:t>
            </a:r>
            <a:r>
              <a:rPr lang="en-US" b="1" i="0" dirty="0">
                <a:effectLst/>
                <a:latin typeface="Microsoft YaHei UI" panose="020B0503020204020204" pitchFamily="34" charset="-122"/>
                <a:ea typeface="Microsoft YaHei UI" panose="020B0503020204020204" pitchFamily="34" charset="-122"/>
              </a:rPr>
              <a:t>Learn the ropes</a:t>
            </a:r>
          </a:p>
          <a:p>
            <a:r>
              <a:rPr lang="en-US" b="1" i="0" dirty="0">
                <a:effectLst/>
                <a:latin typeface="Microsoft YaHei UI" panose="020B0503020204020204" pitchFamily="34" charset="-122"/>
                <a:ea typeface="Microsoft YaHei UI" panose="020B0503020204020204" pitchFamily="34" charset="-122"/>
              </a:rPr>
              <a:t>Meaning:</a:t>
            </a:r>
          </a:p>
          <a:p>
            <a:r>
              <a:rPr lang="en-US" b="0" i="0" dirty="0">
                <a:effectLst/>
                <a:latin typeface="Microsoft YaHei UI" panose="020B0503020204020204" pitchFamily="34" charset="-122"/>
                <a:ea typeface="Microsoft YaHei UI" panose="020B0503020204020204" pitchFamily="34" charset="-122"/>
              </a:rPr>
              <a:t>Learning or being trained on how to do a task or job.</a:t>
            </a:r>
          </a:p>
          <a:p>
            <a:r>
              <a:rPr lang="en-US" b="0" i="0" dirty="0">
                <a:effectLst/>
                <a:latin typeface="Microsoft YaHei UI" panose="020B0503020204020204" pitchFamily="34" charset="-122"/>
                <a:ea typeface="Microsoft YaHei UI" panose="020B0503020204020204" pitchFamily="34" charset="-122"/>
              </a:rPr>
              <a:t>Sentence: Can you first </a:t>
            </a:r>
            <a:r>
              <a:rPr lang="en-US" b="1" i="0" dirty="0">
                <a:effectLst/>
                <a:latin typeface="Microsoft YaHei UI" panose="020B0503020204020204" pitchFamily="34" charset="-122"/>
                <a:ea typeface="Microsoft YaHei UI" panose="020B0503020204020204" pitchFamily="34" charset="-122"/>
              </a:rPr>
              <a:t>learn the ropes</a:t>
            </a:r>
            <a:r>
              <a:rPr lang="en-US" b="0" i="0" dirty="0">
                <a:effectLst/>
                <a:latin typeface="Microsoft YaHei UI" panose="020B0503020204020204" pitchFamily="34" charset="-122"/>
                <a:ea typeface="Microsoft YaHei UI" panose="020B0503020204020204" pitchFamily="34" charset="-122"/>
              </a:rPr>
              <a:t> before making comments about how others work?</a:t>
            </a:r>
          </a:p>
          <a:p>
            <a:r>
              <a:rPr lang="en-US" b="1" i="0" dirty="0">
                <a:effectLst/>
                <a:latin typeface="Microsoft YaHei UI" panose="020B0503020204020204" pitchFamily="34" charset="-122"/>
                <a:ea typeface="Microsoft YaHei UI" panose="020B0503020204020204" pitchFamily="34" charset="-122"/>
              </a:rPr>
              <a:t>Origin:</a:t>
            </a:r>
          </a:p>
          <a:p>
            <a:r>
              <a:rPr lang="en-US" b="0" i="0" dirty="0">
                <a:effectLst/>
                <a:latin typeface="Microsoft YaHei UI" panose="020B0503020204020204" pitchFamily="34" charset="-122"/>
                <a:ea typeface="Microsoft YaHei UI" panose="020B0503020204020204" pitchFamily="34" charset="-122"/>
              </a:rPr>
              <a:t>Another nautical-related phrase, this one refers to the job new recruits had on 17th century ships – learning how to tie knots and move the sails using rope</a:t>
            </a:r>
            <a:r>
              <a:rPr lang="en-US" b="0" i="0" dirty="0" smtClean="0">
                <a:effectLst/>
                <a:latin typeface="Microsoft YaHei UI" panose="020B0503020204020204" pitchFamily="34" charset="-122"/>
                <a:ea typeface="Microsoft YaHei UI" panose="020B0503020204020204" pitchFamily="34" charset="-122"/>
              </a:rPr>
              <a:t>.</a:t>
            </a:r>
            <a:endParaRPr lang="en-US" b="0" i="0" dirty="0">
              <a:effectLst/>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CCDDE5B8-5E9B-3347-A4EC-5C1A10849D5F}"/>
              </a:ext>
            </a:extLst>
          </p:cNvPr>
          <p:cNvSpPr>
            <a:spLocks noGrp="1"/>
          </p:cNvSpPr>
          <p:nvPr>
            <p:ph sz="half" idx="2"/>
          </p:nvPr>
        </p:nvSpPr>
        <p:spPr/>
        <p:txBody>
          <a:bodyPr>
            <a:normAutofit fontScale="77500" lnSpcReduction="20000"/>
          </a:bodyPr>
          <a:lstStyle/>
          <a:p>
            <a:r>
              <a:rPr lang="en-US" dirty="0">
                <a:solidFill>
                  <a:schemeClr val="tx1">
                    <a:lumMod val="95000"/>
                  </a:schemeClr>
                </a:solidFill>
                <a:latin typeface="Microsoft YaHei UI" panose="020B0503020204020204" pitchFamily="34" charset="-122"/>
                <a:ea typeface="Microsoft YaHei UI" panose="020B0503020204020204" pitchFamily="34" charset="-122"/>
              </a:rPr>
              <a:t>28. </a:t>
            </a:r>
            <a:r>
              <a:rPr lang="en-US" b="1" i="0" dirty="0">
                <a:solidFill>
                  <a:schemeClr val="tx1">
                    <a:lumMod val="95000"/>
                  </a:schemeClr>
                </a:solidFill>
                <a:effectLst/>
                <a:latin typeface="Microsoft YaHei UI" panose="020B0503020204020204" pitchFamily="34" charset="-122"/>
                <a:ea typeface="Microsoft YaHei UI" panose="020B0503020204020204" pitchFamily="34" charset="-122"/>
              </a:rPr>
              <a:t>Barking up the wrong tree</a:t>
            </a:r>
          </a:p>
          <a:p>
            <a:r>
              <a:rPr lang="en-US" b="1" i="0" dirty="0">
                <a:solidFill>
                  <a:schemeClr val="tx1">
                    <a:lumMod val="95000"/>
                  </a:schemeClr>
                </a:solidFill>
                <a:effectLst/>
                <a:latin typeface="Microsoft YaHei UI" panose="020B0503020204020204" pitchFamily="34" charset="-122"/>
                <a:ea typeface="Microsoft YaHei UI" panose="020B0503020204020204" pitchFamily="34" charset="-122"/>
              </a:rPr>
              <a:t>Meaning:</a:t>
            </a:r>
          </a:p>
          <a:p>
            <a:r>
              <a:rPr lang="en-US" b="0" i="0" dirty="0">
                <a:solidFill>
                  <a:schemeClr val="tx1">
                    <a:lumMod val="95000"/>
                  </a:schemeClr>
                </a:solidFill>
                <a:effectLst/>
                <a:latin typeface="Microsoft YaHei UI" panose="020B0503020204020204" pitchFamily="34" charset="-122"/>
                <a:ea typeface="Microsoft YaHei UI" panose="020B0503020204020204" pitchFamily="34" charset="-122"/>
              </a:rPr>
              <a:t>To be pursuing a mistaken or misguided line of thought or course of action.</a:t>
            </a:r>
          </a:p>
          <a:p>
            <a:r>
              <a:rPr lang="en-US" dirty="0">
                <a:solidFill>
                  <a:schemeClr val="tx1">
                    <a:lumMod val="95000"/>
                  </a:schemeClr>
                </a:solidFill>
                <a:latin typeface="Microsoft YaHei UI" panose="020B0503020204020204" pitchFamily="34" charset="-122"/>
                <a:ea typeface="Microsoft YaHei UI" panose="020B0503020204020204" pitchFamily="34" charset="-122"/>
              </a:rPr>
              <a:t>Sentence: </a:t>
            </a:r>
            <a:r>
              <a:rPr lang="en-US" b="0" i="0" dirty="0">
                <a:solidFill>
                  <a:schemeClr val="tx1">
                    <a:lumMod val="95000"/>
                  </a:schemeClr>
                </a:solidFill>
                <a:effectLst/>
                <a:latin typeface="Microsoft YaHei UI" panose="020B0503020204020204" pitchFamily="34" charset="-122"/>
                <a:ea typeface="Microsoft YaHei UI" panose="020B0503020204020204" pitchFamily="34" charset="-122"/>
              </a:rPr>
              <a:t>It was a very sensitive case and yet for over one year the investigators kept </a:t>
            </a:r>
            <a:r>
              <a:rPr lang="en-US" b="1" i="0" dirty="0">
                <a:solidFill>
                  <a:schemeClr val="tx1">
                    <a:lumMod val="95000"/>
                  </a:schemeClr>
                </a:solidFill>
                <a:effectLst/>
                <a:latin typeface="Microsoft YaHei UI" panose="020B0503020204020204" pitchFamily="34" charset="-122"/>
                <a:ea typeface="Microsoft YaHei UI" panose="020B0503020204020204" pitchFamily="34" charset="-122"/>
              </a:rPr>
              <a:t>barking up the wrong tree</a:t>
            </a:r>
            <a:r>
              <a:rPr lang="en-US" b="0" i="0" dirty="0">
                <a:solidFill>
                  <a:schemeClr val="tx1">
                    <a:lumMod val="95000"/>
                  </a:schemeClr>
                </a:solidFill>
                <a:effectLst/>
                <a:latin typeface="Microsoft YaHei UI" panose="020B0503020204020204" pitchFamily="34" charset="-122"/>
                <a:ea typeface="Microsoft YaHei UI" panose="020B0503020204020204" pitchFamily="34" charset="-122"/>
              </a:rPr>
              <a:t>.</a:t>
            </a:r>
          </a:p>
          <a:p>
            <a:r>
              <a:rPr lang="en-US" b="1" i="0" dirty="0">
                <a:solidFill>
                  <a:schemeClr val="tx1">
                    <a:lumMod val="95000"/>
                  </a:schemeClr>
                </a:solidFill>
                <a:effectLst/>
                <a:latin typeface="Microsoft YaHei UI" panose="020B0503020204020204" pitchFamily="34" charset="-122"/>
                <a:ea typeface="Microsoft YaHei UI" panose="020B0503020204020204" pitchFamily="34" charset="-122"/>
              </a:rPr>
              <a:t>Origin:</a:t>
            </a:r>
          </a:p>
          <a:p>
            <a:r>
              <a:rPr lang="en-US" b="0" i="0" dirty="0">
                <a:solidFill>
                  <a:schemeClr val="tx1">
                    <a:lumMod val="95000"/>
                  </a:schemeClr>
                </a:solidFill>
                <a:effectLst/>
                <a:latin typeface="Microsoft YaHei UI" panose="020B0503020204020204" pitchFamily="34" charset="-122"/>
                <a:ea typeface="Microsoft YaHei UI" panose="020B0503020204020204" pitchFamily="34" charset="-122"/>
              </a:rPr>
              <a:t>In the early 1800s, hunting with packs of dogs was very common. The dogs would often chase animals up trees but then not realize that the animal had jumped over to another tree. Thus, they often found themselves barking up the wrong tree.</a:t>
            </a:r>
          </a:p>
          <a:p>
            <a:endParaRPr lang="en-US" dirty="0">
              <a:solidFill>
                <a:schemeClr val="tx1">
                  <a:lumMod val="9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76696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8FB61-7B12-A34F-B62A-F23E74F14652}"/>
              </a:ext>
            </a:extLst>
          </p:cNvPr>
          <p:cNvSpPr>
            <a:spLocks noGrp="1"/>
          </p:cNvSpPr>
          <p:nvPr>
            <p:ph sz="half" idx="1"/>
          </p:nvPr>
        </p:nvSpPr>
        <p:spPr>
          <a:xfrm>
            <a:off x="913795" y="188686"/>
            <a:ext cx="5106004" cy="6081485"/>
          </a:xfrm>
        </p:spPr>
        <p:txBody>
          <a:bodyPr>
            <a:noAutofit/>
          </a:bodyPr>
          <a:lstStyle/>
          <a:p>
            <a:r>
              <a:rPr lang="en-US" sz="1600" dirty="0">
                <a:latin typeface="Microsoft YaHei UI" panose="020B0503020204020204" pitchFamily="34" charset="-122"/>
                <a:ea typeface="Microsoft YaHei UI" panose="020B0503020204020204" pitchFamily="34" charset="-122"/>
              </a:rPr>
              <a:t>29. </a:t>
            </a:r>
            <a:r>
              <a:rPr lang="en-US" sz="1600" b="1" i="0" dirty="0">
                <a:effectLst/>
                <a:latin typeface="Microsoft YaHei UI" panose="020B0503020204020204" pitchFamily="34" charset="-122"/>
                <a:ea typeface="Microsoft YaHei UI" panose="020B0503020204020204" pitchFamily="34" charset="-122"/>
              </a:rPr>
              <a:t>Steal someone’s thunder</a:t>
            </a:r>
          </a:p>
          <a:p>
            <a:r>
              <a:rPr lang="en-US" sz="1600" b="1" i="0" dirty="0">
                <a:effectLst/>
                <a:latin typeface="Microsoft YaHei UI" panose="020B0503020204020204" pitchFamily="34" charset="-122"/>
                <a:ea typeface="Microsoft YaHei UI" panose="020B0503020204020204" pitchFamily="34" charset="-122"/>
              </a:rPr>
              <a:t>Meaning:</a:t>
            </a:r>
          </a:p>
          <a:p>
            <a:r>
              <a:rPr lang="en-US" sz="1600" b="0" i="0" dirty="0">
                <a:effectLst/>
                <a:latin typeface="Microsoft YaHei UI" panose="020B0503020204020204" pitchFamily="34" charset="-122"/>
                <a:ea typeface="Microsoft YaHei UI" panose="020B0503020204020204" pitchFamily="34" charset="-122"/>
              </a:rPr>
              <a:t>To upstage someone and take the attention or praise from them.</a:t>
            </a:r>
          </a:p>
          <a:p>
            <a:r>
              <a:rPr lang="en-US" sz="1600" dirty="0">
                <a:latin typeface="Microsoft YaHei UI" panose="020B0503020204020204" pitchFamily="34" charset="-122"/>
                <a:ea typeface="Microsoft YaHei UI" panose="020B0503020204020204" pitchFamily="34" charset="-122"/>
              </a:rPr>
              <a:t>Sentence: </a:t>
            </a:r>
            <a:r>
              <a:rPr lang="en-US" sz="1600" b="0" i="0" dirty="0">
                <a:effectLst/>
                <a:latin typeface="Microsoft YaHei UI" panose="020B0503020204020204" pitchFamily="34" charset="-122"/>
                <a:ea typeface="Microsoft YaHei UI" panose="020B0503020204020204" pitchFamily="34" charset="-122"/>
              </a:rPr>
              <a:t>They all worked together on the project, but while submitting it, one of them stole the thunder.</a:t>
            </a:r>
          </a:p>
          <a:p>
            <a:r>
              <a:rPr lang="en-US" sz="1600" b="1" i="0" dirty="0">
                <a:effectLst/>
                <a:latin typeface="Microsoft YaHei UI" panose="020B0503020204020204" pitchFamily="34" charset="-122"/>
                <a:ea typeface="Microsoft YaHei UI" panose="020B0503020204020204" pitchFamily="34" charset="-122"/>
              </a:rPr>
              <a:t>Origin:</a:t>
            </a:r>
          </a:p>
          <a:p>
            <a:r>
              <a:rPr lang="en-US" sz="1600" b="0" i="0" dirty="0">
                <a:effectLst/>
                <a:latin typeface="Microsoft YaHei UI" panose="020B0503020204020204" pitchFamily="34" charset="-122"/>
                <a:ea typeface="Microsoft YaHei UI" panose="020B0503020204020204" pitchFamily="34" charset="-122"/>
              </a:rPr>
              <a:t>John Dennis was a </a:t>
            </a:r>
            <a:r>
              <a:rPr lang="en-US" sz="1600" b="0" i="0" dirty="0" err="1">
                <a:effectLst/>
                <a:latin typeface="Microsoft YaHei UI" panose="020B0503020204020204" pitchFamily="34" charset="-122"/>
                <a:ea typeface="Microsoft YaHei UI" panose="020B0503020204020204" pitchFamily="34" charset="-122"/>
              </a:rPr>
              <a:t>playwriter</a:t>
            </a:r>
            <a:r>
              <a:rPr lang="en-US" sz="1600" b="0" i="0" dirty="0">
                <a:effectLst/>
                <a:latin typeface="Microsoft YaHei UI" panose="020B0503020204020204" pitchFamily="34" charset="-122"/>
                <a:ea typeface="Microsoft YaHei UI" panose="020B0503020204020204" pitchFamily="34" charset="-122"/>
              </a:rPr>
              <a:t> in the early 1700s who invented a new method for replicating the sound of thunder for his new production. Something about metal balls being rolled around in a wooden mustard bowl. Anyway, after his play failed and was canceled Dennis was outraged when he found out his “patented” thunder sound was being used in a production of Macbeth. Dennis was quoted saying “Damn them! They will not let my play run, but they steal my thunder.”</a:t>
            </a:r>
          </a:p>
          <a:p>
            <a:endParaRPr lang="en-US" sz="1600" dirty="0">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2B654B8D-D931-D843-984A-0CC7422CFF38}"/>
              </a:ext>
            </a:extLst>
          </p:cNvPr>
          <p:cNvSpPr>
            <a:spLocks noGrp="1"/>
          </p:cNvSpPr>
          <p:nvPr>
            <p:ph sz="half" idx="2"/>
          </p:nvPr>
        </p:nvSpPr>
        <p:spPr>
          <a:xfrm flipH="1">
            <a:off x="3933371" y="6857998"/>
            <a:ext cx="319315" cy="224972"/>
          </a:xfrm>
        </p:spPr>
        <p:txBody>
          <a:bodyPr>
            <a:normAutofit fontScale="55000" lnSpcReduction="20000"/>
          </a:bodyPr>
          <a:lstStyle/>
          <a:p>
            <a:endParaRPr lang="en-US" dirty="0">
              <a:latin typeface="Microsoft YaHei UI" panose="020B0503020204020204" pitchFamily="34" charset="-122"/>
              <a:ea typeface="Microsoft YaHei UI" panose="020B0503020204020204" pitchFamily="34" charset="-122"/>
            </a:endParaRPr>
          </a:p>
        </p:txBody>
      </p:sp>
      <p:sp>
        <p:nvSpPr>
          <p:cNvPr id="6" name="TextBox 5">
            <a:extLst>
              <a:ext uri="{FF2B5EF4-FFF2-40B4-BE49-F238E27FC236}">
                <a16:creationId xmlns:a16="http://schemas.microsoft.com/office/drawing/2014/main" id="{6AA76A57-00A9-F246-91FD-20B227B0AC0E}"/>
              </a:ext>
            </a:extLst>
          </p:cNvPr>
          <p:cNvSpPr txBox="1"/>
          <p:nvPr/>
        </p:nvSpPr>
        <p:spPr>
          <a:xfrm>
            <a:off x="7518796" y="2560319"/>
            <a:ext cx="3625454" cy="3310127"/>
          </a:xfrm>
          <a:prstGeom prst="rect">
            <a:avLst/>
          </a:prstGeom>
        </p:spPr>
        <p:txBody>
          <a:bodyPr vert="horz" lIns="91440" tIns="45720" rIns="91440" bIns="45720" rtlCol="0" anchor="t">
            <a:noAutofit/>
          </a:bodyPr>
          <a:lstStyle>
            <a:lvl1pPr marL="285750" indent="-285750">
              <a:spcBef>
                <a:spcPct val="20000"/>
              </a:spcBef>
              <a:spcAft>
                <a:spcPts val="600"/>
              </a:spcAft>
              <a:buClr>
                <a:schemeClr val="accent1"/>
              </a:buClr>
              <a:buSzPct val="115000"/>
              <a:buFont typeface="Arial"/>
              <a:buChar char="•"/>
              <a:defRPr sz="2400" cap="none">
                <a:solidFill>
                  <a:schemeClr val="tx1">
                    <a:lumMod val="85000"/>
                    <a:lumOff val="15000"/>
                  </a:schemeClr>
                </a:solidFill>
                <a:effectLst/>
              </a:defRPr>
            </a:lvl1pPr>
            <a:lvl2pPr marL="742950" indent="-285750">
              <a:spcBef>
                <a:spcPct val="20000"/>
              </a:spcBef>
              <a:spcAft>
                <a:spcPts val="600"/>
              </a:spcAft>
              <a:buClr>
                <a:schemeClr val="accent1"/>
              </a:buClr>
              <a:buSzPct val="115000"/>
              <a:buFont typeface="Arial"/>
              <a:buChar char="•"/>
              <a:defRPr sz="2000" cap="none">
                <a:solidFill>
                  <a:schemeClr val="tx1">
                    <a:lumMod val="85000"/>
                    <a:lumOff val="15000"/>
                  </a:schemeClr>
                </a:solidFill>
                <a:effectLst/>
              </a:defRPr>
            </a:lvl2pPr>
            <a:lvl3pPr marL="1200150" indent="-285750">
              <a:spcBef>
                <a:spcPct val="20000"/>
              </a:spcBef>
              <a:spcAft>
                <a:spcPts val="600"/>
              </a:spcAft>
              <a:buClr>
                <a:schemeClr val="accent1"/>
              </a:buClr>
              <a:buSzPct val="115000"/>
              <a:buFont typeface="Arial"/>
              <a:buChar char="•"/>
              <a:defRPr cap="none">
                <a:solidFill>
                  <a:schemeClr val="tx1">
                    <a:lumMod val="85000"/>
                    <a:lumOff val="15000"/>
                  </a:schemeClr>
                </a:solidFill>
                <a:effectLst/>
              </a:defRPr>
            </a:lvl3pPr>
            <a:lvl4pPr marL="1543050" indent="-171450">
              <a:spcBef>
                <a:spcPct val="20000"/>
              </a:spcBef>
              <a:spcAft>
                <a:spcPts val="600"/>
              </a:spcAft>
              <a:buClr>
                <a:schemeClr val="accent1"/>
              </a:buClr>
              <a:buSzPct val="115000"/>
              <a:buFont typeface="Arial"/>
              <a:buChar char="•"/>
              <a:defRPr sz="1600" cap="none">
                <a:solidFill>
                  <a:schemeClr val="tx1">
                    <a:lumMod val="85000"/>
                    <a:lumOff val="15000"/>
                  </a:schemeClr>
                </a:solidFill>
                <a:effectLst/>
              </a:defRPr>
            </a:lvl4pPr>
            <a:lvl5pPr marL="2000250" indent="-17145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5pPr>
            <a:lvl6pPr marL="2514600" indent="-2286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en-US" sz="1600" b="0" i="0" dirty="0" smtClean="0">
                <a:solidFill>
                  <a:schemeClr val="tx1"/>
                </a:solidFill>
                <a:effectLst/>
                <a:latin typeface="Microsoft YaHei UI" panose="020B0503020204020204" pitchFamily="34" charset="-122"/>
                <a:ea typeface="Microsoft YaHei UI" panose="020B0503020204020204" pitchFamily="34" charset="-122"/>
              </a:rPr>
              <a:t>30.</a:t>
            </a:r>
            <a:r>
              <a:rPr lang="en-US" sz="1600" b="0" i="0" dirty="0">
                <a:solidFill>
                  <a:schemeClr val="tx1"/>
                </a:solidFill>
                <a:effectLst/>
                <a:latin typeface="Microsoft YaHei UI" panose="020B0503020204020204" pitchFamily="34" charset="-122"/>
                <a:ea typeface="Microsoft YaHei UI" panose="020B0503020204020204" pitchFamily="34" charset="-122"/>
              </a:rPr>
              <a:t> Pull out all the stops</a:t>
            </a:r>
          </a:p>
          <a:p>
            <a:r>
              <a:rPr lang="en-US" sz="1600" b="1" i="0" dirty="0">
                <a:solidFill>
                  <a:schemeClr val="tx1"/>
                </a:solidFill>
                <a:effectLst/>
                <a:latin typeface="Microsoft YaHei UI" panose="020B0503020204020204" pitchFamily="34" charset="-122"/>
                <a:ea typeface="Microsoft YaHei UI" panose="020B0503020204020204" pitchFamily="34" charset="-122"/>
              </a:rPr>
              <a:t>Meaning:</a:t>
            </a:r>
            <a:r>
              <a:rPr lang="en-US" sz="1600" b="0" i="0" dirty="0">
                <a:solidFill>
                  <a:schemeClr val="tx1"/>
                </a:solidFill>
                <a:effectLst/>
                <a:latin typeface="Microsoft YaHei UI" panose="020B0503020204020204" pitchFamily="34" charset="-122"/>
                <a:ea typeface="Microsoft YaHei UI" panose="020B0503020204020204" pitchFamily="34" charset="-122"/>
              </a:rPr>
              <a:t> to do everything you can to make something successful</a:t>
            </a:r>
          </a:p>
          <a:p>
            <a:r>
              <a:rPr lang="en-US" sz="1600" b="0" i="0" dirty="0">
                <a:solidFill>
                  <a:schemeClr val="tx1"/>
                </a:solidFill>
                <a:effectLst/>
                <a:latin typeface="Microsoft YaHei UI" panose="020B0503020204020204" pitchFamily="34" charset="-122"/>
                <a:ea typeface="Microsoft YaHei UI" panose="020B0503020204020204" pitchFamily="34" charset="-122"/>
              </a:rPr>
              <a:t>Sentence: </a:t>
            </a:r>
            <a:r>
              <a:rPr lang="en-US" sz="1600" b="1" i="0" dirty="0">
                <a:solidFill>
                  <a:schemeClr val="tx1"/>
                </a:solidFill>
                <a:effectLst/>
                <a:latin typeface="Microsoft YaHei UI" panose="020B0503020204020204" pitchFamily="34" charset="-122"/>
                <a:ea typeface="Microsoft YaHei UI" panose="020B0503020204020204" pitchFamily="34" charset="-122"/>
              </a:rPr>
              <a:t>When he throws a party, he really pulls out all the stops</a:t>
            </a:r>
            <a:r>
              <a:rPr lang="en-US" sz="1600" b="0" i="0" dirty="0">
                <a:solidFill>
                  <a:schemeClr val="tx1"/>
                </a:solidFill>
                <a:effectLst/>
                <a:latin typeface="Microsoft YaHei UI" panose="020B0503020204020204" pitchFamily="34" charset="-122"/>
                <a:ea typeface="Microsoft YaHei UI" panose="020B0503020204020204" pitchFamily="34" charset="-122"/>
              </a:rPr>
              <a:t>.</a:t>
            </a:r>
          </a:p>
          <a:p>
            <a:r>
              <a:rPr lang="en-US" sz="1600" b="1" i="0" dirty="0">
                <a:solidFill>
                  <a:schemeClr val="tx1"/>
                </a:solidFill>
                <a:effectLst/>
                <a:latin typeface="Microsoft YaHei UI" panose="020B0503020204020204" pitchFamily="34" charset="-122"/>
                <a:ea typeface="Microsoft YaHei UI" panose="020B0503020204020204" pitchFamily="34" charset="-122"/>
              </a:rPr>
              <a:t>Origin:</a:t>
            </a:r>
            <a:r>
              <a:rPr lang="en-US" sz="1600" b="0" i="0" dirty="0">
                <a:solidFill>
                  <a:schemeClr val="tx1"/>
                </a:solidFill>
                <a:effectLst/>
                <a:latin typeface="Microsoft YaHei UI" panose="020B0503020204020204" pitchFamily="34" charset="-122"/>
                <a:ea typeface="Microsoft YaHei UI" panose="020B0503020204020204" pitchFamily="34" charset="-122"/>
              </a:rPr>
              <a:t> Alluding to the piano-like instrument the organ, this phrase refers to when the stops are pulled out to turn on all the sounds in an organ, allowing the organ to play all the sounds at once and, therefore, be as loud as possible.</a:t>
            </a:r>
          </a:p>
        </p:txBody>
      </p:sp>
    </p:spTree>
    <p:extLst>
      <p:ext uri="{BB962C8B-B14F-4D97-AF65-F5344CB8AC3E}">
        <p14:creationId xmlns:p14="http://schemas.microsoft.com/office/powerpoint/2010/main" val="3608942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4627418"/>
          </a:xfrm>
        </p:spPr>
        <p:txBody>
          <a:bodyPr>
            <a:normAutofit/>
          </a:bodyPr>
          <a:lstStyle/>
          <a:p>
            <a:r>
              <a:rPr lang="en-IN" sz="5400" dirty="0">
                <a:latin typeface="Microsoft YaHei UI" panose="020B0503020204020204" pitchFamily="34" charset="-122"/>
                <a:ea typeface="Microsoft YaHei UI" panose="020B0503020204020204" pitchFamily="34" charset="-122"/>
                <a:cs typeface="Raavi" panose="020B0502040204020203" pitchFamily="34" charset="0"/>
              </a:rPr>
              <a:t>100 IDIOMS WITH MEANINGS , SENTENCES AND THEIR ORIGINS.</a:t>
            </a:r>
            <a:endParaRPr lang="en-IN" sz="5400" dirty="0"/>
          </a:p>
        </p:txBody>
      </p:sp>
      <p:sp>
        <p:nvSpPr>
          <p:cNvPr id="3" name="Content Placeholder 2"/>
          <p:cNvSpPr>
            <a:spLocks noGrp="1"/>
          </p:cNvSpPr>
          <p:nvPr>
            <p:ph idx="1"/>
          </p:nvPr>
        </p:nvSpPr>
        <p:spPr>
          <a:xfrm>
            <a:off x="913795" y="5237018"/>
            <a:ext cx="10353762" cy="554182"/>
          </a:xfrm>
        </p:spPr>
        <p:txBody>
          <a:bodyPr/>
          <a:lstStyle/>
          <a:p>
            <a:endParaRPr lang="en-IN" dirty="0"/>
          </a:p>
        </p:txBody>
      </p:sp>
    </p:spTree>
    <p:extLst>
      <p:ext uri="{BB962C8B-B14F-4D97-AF65-F5344CB8AC3E}">
        <p14:creationId xmlns:p14="http://schemas.microsoft.com/office/powerpoint/2010/main" val="3656057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5666-209A-9144-B766-046B99E810B1}"/>
              </a:ext>
            </a:extLst>
          </p:cNvPr>
          <p:cNvSpPr>
            <a:spLocks noGrp="1"/>
          </p:cNvSpPr>
          <p:nvPr>
            <p:ph type="title"/>
          </p:nvPr>
        </p:nvSpPr>
        <p:spPr/>
        <p:txBody>
          <a:bodyPr/>
          <a:lstStyle/>
          <a:p>
            <a:endParaRPr lang="en-US">
              <a:latin typeface="Microsoft YaHei UI" panose="020B0503020204020204" pitchFamily="34" charset="-122"/>
              <a:ea typeface="Microsoft YaHei UI" panose="020B0503020204020204" pitchFamily="34" charset="-122"/>
            </a:endParaRPr>
          </a:p>
        </p:txBody>
      </p:sp>
      <p:sp>
        <p:nvSpPr>
          <p:cNvPr id="3" name="Content Placeholder 2">
            <a:extLst>
              <a:ext uri="{FF2B5EF4-FFF2-40B4-BE49-F238E27FC236}">
                <a16:creationId xmlns:a16="http://schemas.microsoft.com/office/drawing/2014/main" id="{98081B25-36E1-404B-AD9C-044BB1F86212}"/>
              </a:ext>
            </a:extLst>
          </p:cNvPr>
          <p:cNvSpPr>
            <a:spLocks noGrp="1"/>
          </p:cNvSpPr>
          <p:nvPr>
            <p:ph sz="half" idx="1"/>
          </p:nvPr>
        </p:nvSpPr>
        <p:spPr>
          <a:xfrm>
            <a:off x="913795" y="493487"/>
            <a:ext cx="5106004" cy="5297714"/>
          </a:xfrm>
        </p:spPr>
        <p:txBody>
          <a:bodyPr>
            <a:normAutofit/>
          </a:bodyPr>
          <a:lstStyle/>
          <a:p>
            <a:r>
              <a:rPr lang="en-US" dirty="0">
                <a:latin typeface="Microsoft YaHei UI" panose="020B0503020204020204" pitchFamily="34" charset="-122"/>
                <a:ea typeface="Microsoft YaHei UI" panose="020B0503020204020204" pitchFamily="34" charset="-122"/>
              </a:rPr>
              <a:t>31. </a:t>
            </a:r>
            <a:r>
              <a:rPr lang="en-US" b="0" i="0" dirty="0">
                <a:effectLst/>
                <a:latin typeface="Microsoft YaHei UI" panose="020B0503020204020204" pitchFamily="34" charset="-122"/>
                <a:ea typeface="Microsoft YaHei UI" panose="020B0503020204020204" pitchFamily="34" charset="-122"/>
              </a:rPr>
              <a:t>Dish fit for the gods</a:t>
            </a:r>
          </a:p>
          <a:p>
            <a:r>
              <a:rPr lang="en-US" b="1" i="0" dirty="0">
                <a:effectLst/>
                <a:latin typeface="Microsoft YaHei UI" panose="020B0503020204020204" pitchFamily="34" charset="-122"/>
                <a:ea typeface="Microsoft YaHei UI" panose="020B0503020204020204" pitchFamily="34" charset="-122"/>
              </a:rPr>
              <a:t>Meaning:</a:t>
            </a:r>
            <a:r>
              <a:rPr lang="en-US" b="0" i="0" dirty="0">
                <a:effectLst/>
                <a:latin typeface="Microsoft YaHei UI" panose="020B0503020204020204" pitchFamily="34" charset="-122"/>
                <a:ea typeface="Microsoft YaHei UI" panose="020B0503020204020204" pitchFamily="34" charset="-122"/>
              </a:rPr>
              <a:t> a very scrumptious or delectable meal</a:t>
            </a:r>
          </a:p>
          <a:p>
            <a:r>
              <a:rPr lang="en-US" b="0" i="0" dirty="0">
                <a:effectLst/>
                <a:latin typeface="Microsoft YaHei UI" panose="020B0503020204020204" pitchFamily="34" charset="-122"/>
                <a:ea typeface="Microsoft YaHei UI" panose="020B0503020204020204" pitchFamily="34" charset="-122"/>
              </a:rPr>
              <a:t>Sentence: “</a:t>
            </a:r>
            <a:r>
              <a:rPr lang="en-US" b="1" i="0" dirty="0">
                <a:effectLst/>
                <a:latin typeface="Microsoft YaHei UI" panose="020B0503020204020204" pitchFamily="34" charset="-122"/>
                <a:ea typeface="Microsoft YaHei UI" panose="020B0503020204020204" pitchFamily="34" charset="-122"/>
              </a:rPr>
              <a:t>I ate this delicious vegetarian dish at the new restaurant.</a:t>
            </a:r>
            <a:r>
              <a:rPr lang="en-US" b="0" i="0" dirty="0">
                <a:effectLst/>
                <a:latin typeface="Microsoft YaHei UI" panose="020B0503020204020204" pitchFamily="34" charset="-122"/>
                <a:ea typeface="Microsoft YaHei UI" panose="020B0503020204020204" pitchFamily="34" charset="-122"/>
              </a:rPr>
              <a:t> </a:t>
            </a:r>
            <a:r>
              <a:rPr lang="en-US" b="1" i="0" dirty="0">
                <a:effectLst/>
                <a:latin typeface="Microsoft YaHei UI" panose="020B0503020204020204" pitchFamily="34" charset="-122"/>
                <a:ea typeface="Microsoft YaHei UI" panose="020B0503020204020204" pitchFamily="34" charset="-122"/>
              </a:rPr>
              <a:t>It was a dish fit for the gods.”</a:t>
            </a:r>
            <a:endParaRPr lang="en-US" b="0" i="0" dirty="0">
              <a:effectLst/>
              <a:latin typeface="Microsoft YaHei UI" panose="020B0503020204020204" pitchFamily="34" charset="-122"/>
              <a:ea typeface="Microsoft YaHei UI" panose="020B0503020204020204" pitchFamily="34" charset="-122"/>
            </a:endParaRPr>
          </a:p>
          <a:p>
            <a:r>
              <a:rPr lang="en-US" b="1" i="0" dirty="0">
                <a:effectLst/>
                <a:latin typeface="Microsoft YaHei UI" panose="020B0503020204020204" pitchFamily="34" charset="-122"/>
                <a:ea typeface="Microsoft YaHei UI" panose="020B0503020204020204" pitchFamily="34" charset="-122"/>
              </a:rPr>
              <a:t>Origin:</a:t>
            </a:r>
            <a:r>
              <a:rPr lang="en-US" b="0" i="0" dirty="0">
                <a:effectLst/>
                <a:latin typeface="Microsoft YaHei UI" panose="020B0503020204020204" pitchFamily="34" charset="-122"/>
                <a:ea typeface="Microsoft YaHei UI" panose="020B0503020204020204" pitchFamily="34" charset="-122"/>
              </a:rPr>
              <a:t> We can thank Shakespeare for this expression (found in </a:t>
            </a:r>
            <a:r>
              <a:rPr lang="en-US" b="0" i="1" dirty="0">
                <a:effectLst/>
                <a:latin typeface="Microsoft YaHei UI" panose="020B0503020204020204" pitchFamily="34" charset="-122"/>
                <a:ea typeface="Microsoft YaHei UI" panose="020B0503020204020204" pitchFamily="34" charset="-122"/>
              </a:rPr>
              <a:t>Julius Caesar</a:t>
            </a:r>
            <a:r>
              <a:rPr lang="en-US" b="0" i="0" dirty="0">
                <a:effectLst/>
                <a:latin typeface="Microsoft YaHei UI" panose="020B0503020204020204" pitchFamily="34" charset="-122"/>
                <a:ea typeface="Microsoft YaHei UI" panose="020B0503020204020204" pitchFamily="34" charset="-122"/>
              </a:rPr>
              <a:t>), but we can also thank him for “foaming at the mouth” (</a:t>
            </a:r>
            <a:r>
              <a:rPr lang="en-US" b="0" i="1" dirty="0">
                <a:effectLst/>
                <a:latin typeface="Microsoft YaHei UI" panose="020B0503020204020204" pitchFamily="34" charset="-122"/>
                <a:ea typeface="Microsoft YaHei UI" panose="020B0503020204020204" pitchFamily="34" charset="-122"/>
              </a:rPr>
              <a:t>Julius Caesar</a:t>
            </a:r>
            <a:r>
              <a:rPr lang="en-US" b="0" i="0" dirty="0">
                <a:effectLst/>
                <a:latin typeface="Microsoft YaHei UI" panose="020B0503020204020204" pitchFamily="34" charset="-122"/>
                <a:ea typeface="Microsoft YaHei UI" panose="020B0503020204020204" pitchFamily="34" charset="-122"/>
              </a:rPr>
              <a:t>), “hot blooded” (</a:t>
            </a:r>
            <a:r>
              <a:rPr lang="en-US" b="0" i="1" dirty="0">
                <a:effectLst/>
                <a:latin typeface="Microsoft YaHei UI" panose="020B0503020204020204" pitchFamily="34" charset="-122"/>
                <a:ea typeface="Microsoft YaHei UI" panose="020B0503020204020204" pitchFamily="34" charset="-122"/>
              </a:rPr>
              <a:t>The Merry Wives of Windsor</a:t>
            </a:r>
            <a:r>
              <a:rPr lang="en-US" b="0" i="0" dirty="0">
                <a:effectLst/>
                <a:latin typeface="Microsoft YaHei UI" panose="020B0503020204020204" pitchFamily="34" charset="-122"/>
                <a:ea typeface="Microsoft YaHei UI" panose="020B0503020204020204" pitchFamily="34" charset="-122"/>
              </a:rPr>
              <a:t>), “in stitches” (</a:t>
            </a:r>
            <a:r>
              <a:rPr lang="en-US" b="0" i="1" dirty="0">
                <a:effectLst/>
                <a:latin typeface="Microsoft YaHei UI" panose="020B0503020204020204" pitchFamily="34" charset="-122"/>
                <a:ea typeface="Microsoft YaHei UI" panose="020B0503020204020204" pitchFamily="34" charset="-122"/>
              </a:rPr>
              <a:t>Twelfth Night</a:t>
            </a:r>
            <a:r>
              <a:rPr lang="en-US" b="0" i="0" dirty="0">
                <a:effectLst/>
                <a:latin typeface="Microsoft YaHei UI" panose="020B0503020204020204" pitchFamily="34" charset="-122"/>
                <a:ea typeface="Microsoft YaHei UI" panose="020B0503020204020204" pitchFamily="34" charset="-122"/>
              </a:rPr>
              <a:t>), “green-eyed monster” (</a:t>
            </a:r>
            <a:r>
              <a:rPr lang="en-US" b="0" i="1" dirty="0">
                <a:effectLst/>
                <a:latin typeface="Microsoft YaHei UI" panose="020B0503020204020204" pitchFamily="34" charset="-122"/>
                <a:ea typeface="Microsoft YaHei UI" panose="020B0503020204020204" pitchFamily="34" charset="-122"/>
              </a:rPr>
              <a:t>Othello</a:t>
            </a:r>
            <a:r>
              <a:rPr lang="en-US" b="0" i="0" dirty="0">
                <a:effectLst/>
                <a:latin typeface="Microsoft YaHei UI" panose="020B0503020204020204" pitchFamily="34" charset="-122"/>
                <a:ea typeface="Microsoft YaHei UI" panose="020B0503020204020204" pitchFamily="34" charset="-122"/>
              </a:rPr>
              <a:t>), “wearing your heart on your sleeve” (</a:t>
            </a:r>
            <a:r>
              <a:rPr lang="en-US" b="0" i="1" dirty="0">
                <a:effectLst/>
                <a:latin typeface="Microsoft YaHei UI" panose="020B0503020204020204" pitchFamily="34" charset="-122"/>
                <a:ea typeface="Microsoft YaHei UI" panose="020B0503020204020204" pitchFamily="34" charset="-122"/>
              </a:rPr>
              <a:t>Othello</a:t>
            </a:r>
            <a:r>
              <a:rPr lang="en-US" b="0" i="0" dirty="0">
                <a:effectLst/>
                <a:latin typeface="Microsoft YaHei UI" panose="020B0503020204020204" pitchFamily="34" charset="-122"/>
                <a:ea typeface="Microsoft YaHei UI" panose="020B0503020204020204" pitchFamily="34" charset="-122"/>
              </a:rPr>
              <a:t>), and “one fell swoop” (</a:t>
            </a:r>
            <a:r>
              <a:rPr lang="en-US" b="0" i="1" dirty="0">
                <a:effectLst/>
                <a:latin typeface="Microsoft YaHei UI" panose="020B0503020204020204" pitchFamily="34" charset="-122"/>
                <a:ea typeface="Microsoft YaHei UI" panose="020B0503020204020204" pitchFamily="34" charset="-122"/>
              </a:rPr>
              <a:t>Macbeth</a:t>
            </a:r>
            <a:r>
              <a:rPr lang="en-US" b="0" i="0" dirty="0">
                <a:effectLst/>
                <a:latin typeface="Microsoft YaHei UI" panose="020B0503020204020204" pitchFamily="34" charset="-122"/>
                <a:ea typeface="Microsoft YaHei UI" panose="020B0503020204020204" pitchFamily="34" charset="-122"/>
              </a:rPr>
              <a:t>).</a:t>
            </a:r>
          </a:p>
          <a:p>
            <a:endParaRPr lang="en-US" dirty="0">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307EADBA-1D48-504D-87F6-3AB8301D2C35}"/>
              </a:ext>
            </a:extLst>
          </p:cNvPr>
          <p:cNvSpPr>
            <a:spLocks noGrp="1"/>
          </p:cNvSpPr>
          <p:nvPr>
            <p:ph sz="half" idx="2"/>
          </p:nvPr>
        </p:nvSpPr>
        <p:spPr>
          <a:xfrm>
            <a:off x="6173403" y="319315"/>
            <a:ext cx="5094154" cy="5471886"/>
          </a:xfrm>
        </p:spPr>
        <p:txBody>
          <a:bodyPr>
            <a:normAutofit/>
          </a:bodyPr>
          <a:lstStyle/>
          <a:p>
            <a:r>
              <a:rPr lang="en-US" dirty="0">
                <a:latin typeface="Microsoft YaHei UI" panose="020B0503020204020204" pitchFamily="34" charset="-122"/>
                <a:ea typeface="Microsoft YaHei UI" panose="020B0503020204020204" pitchFamily="34" charset="-122"/>
              </a:rPr>
              <a:t>32. </a:t>
            </a:r>
            <a:r>
              <a:rPr lang="en-US" b="1" i="0" dirty="0">
                <a:effectLst/>
                <a:latin typeface="Microsoft YaHei UI" panose="020B0503020204020204" pitchFamily="34" charset="-122"/>
                <a:ea typeface="Microsoft YaHei UI" panose="020B0503020204020204" pitchFamily="34" charset="-122"/>
              </a:rPr>
              <a:t>Red Tape</a:t>
            </a:r>
          </a:p>
          <a:p>
            <a:r>
              <a:rPr lang="en-US" b="0" i="0" dirty="0">
                <a:effectLst/>
                <a:latin typeface="Microsoft YaHei UI" panose="020B0503020204020204" pitchFamily="34" charset="-122"/>
                <a:ea typeface="Microsoft YaHei UI" panose="020B0503020204020204" pitchFamily="34" charset="-122"/>
              </a:rPr>
              <a:t>This is a very common idiom. We use the term "</a:t>
            </a:r>
            <a:r>
              <a:rPr lang="en-US" b="1" i="0" dirty="0">
                <a:effectLst/>
                <a:latin typeface="Microsoft YaHei UI" panose="020B0503020204020204" pitchFamily="34" charset="-122"/>
                <a:ea typeface="Microsoft YaHei UI" panose="020B0503020204020204" pitchFamily="34" charset="-122"/>
              </a:rPr>
              <a:t>red tape</a:t>
            </a:r>
            <a:r>
              <a:rPr lang="en-US" b="0" i="0" dirty="0">
                <a:effectLst/>
                <a:latin typeface="Microsoft YaHei UI" panose="020B0503020204020204" pitchFamily="34" charset="-122"/>
                <a:ea typeface="Microsoft YaHei UI" panose="020B0503020204020204" pitchFamily="34" charset="-122"/>
              </a:rPr>
              <a:t>" to denote anything that may delay or hold us up, whatever the process may be. It also refers to a lot of unnecessary bureaucracy or paperwork.</a:t>
            </a:r>
          </a:p>
          <a:p>
            <a:r>
              <a:rPr lang="en-US" dirty="0">
                <a:latin typeface="Microsoft YaHei UI" panose="020B0503020204020204" pitchFamily="34" charset="-122"/>
                <a:ea typeface="Microsoft YaHei UI" panose="020B0503020204020204" pitchFamily="34" charset="-122"/>
              </a:rPr>
              <a:t>Sentence: </a:t>
            </a:r>
            <a:r>
              <a:rPr lang="en-US" b="0" i="0" dirty="0">
                <a:effectLst/>
                <a:latin typeface="Microsoft YaHei UI" panose="020B0503020204020204" pitchFamily="34" charset="-122"/>
                <a:ea typeface="Microsoft YaHei UI" panose="020B0503020204020204" pitchFamily="34" charset="-122"/>
              </a:rPr>
              <a:t>The little money that was available was tied up in bureaucratic red tape.</a:t>
            </a:r>
          </a:p>
          <a:p>
            <a:r>
              <a:rPr lang="en-US" b="0" i="0" dirty="0">
                <a:effectLst/>
                <a:latin typeface="Microsoft YaHei UI" panose="020B0503020204020204" pitchFamily="34" charset="-122"/>
                <a:ea typeface="Microsoft YaHei UI" panose="020B0503020204020204" pitchFamily="34" charset="-122"/>
              </a:rPr>
              <a:t>This term originated from the fact that legal and official documents were tied up or bound with red tape since the 16th century. By doing so, it was often difficult to access them. Hence, the term "red tape."</a:t>
            </a:r>
          </a:p>
          <a:p>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8164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3307-8F78-C44B-B91F-B8FFE43330ED}"/>
              </a:ext>
            </a:extLst>
          </p:cNvPr>
          <p:cNvSpPr>
            <a:spLocks noGrp="1"/>
          </p:cNvSpPr>
          <p:nvPr>
            <p:ph type="title"/>
          </p:nvPr>
        </p:nvSpPr>
        <p:spPr>
          <a:xfrm>
            <a:off x="913795" y="-138406"/>
            <a:ext cx="10353761" cy="2074328"/>
          </a:xfrm>
        </p:spPr>
        <p:txBody>
          <a:bodyPr/>
          <a:lstStyle/>
          <a:p>
            <a:endParaRPr lang="en-US" sz="1400">
              <a:latin typeface="Microsoft YaHei UI" panose="020B0503020204020204" pitchFamily="34" charset="-122"/>
              <a:ea typeface="Microsoft YaHei UI" panose="020B0503020204020204" pitchFamily="34" charset="-122"/>
            </a:endParaRPr>
          </a:p>
        </p:txBody>
      </p:sp>
      <p:sp>
        <p:nvSpPr>
          <p:cNvPr id="3" name="Content Placeholder 2">
            <a:extLst>
              <a:ext uri="{FF2B5EF4-FFF2-40B4-BE49-F238E27FC236}">
                <a16:creationId xmlns:a16="http://schemas.microsoft.com/office/drawing/2014/main" id="{5C9486EA-8140-0E41-B555-9F651B1E5BE7}"/>
              </a:ext>
            </a:extLst>
          </p:cNvPr>
          <p:cNvSpPr>
            <a:spLocks noGrp="1"/>
          </p:cNvSpPr>
          <p:nvPr>
            <p:ph sz="half" idx="1"/>
          </p:nvPr>
        </p:nvSpPr>
        <p:spPr>
          <a:xfrm>
            <a:off x="913795" y="0"/>
            <a:ext cx="5106004" cy="6516913"/>
          </a:xfrm>
        </p:spPr>
        <p:txBody>
          <a:bodyPr>
            <a:normAutofit/>
          </a:bodyPr>
          <a:lstStyle/>
          <a:p>
            <a:r>
              <a:rPr lang="en-US" sz="1400" dirty="0">
                <a:latin typeface="Microsoft YaHei UI" panose="020B0503020204020204" pitchFamily="34" charset="-122"/>
                <a:ea typeface="Microsoft YaHei UI" panose="020B0503020204020204" pitchFamily="34" charset="-122"/>
              </a:rPr>
              <a:t>33. </a:t>
            </a:r>
            <a:r>
              <a:rPr lang="en-US" sz="1400" b="1" i="0" dirty="0">
                <a:effectLst/>
                <a:latin typeface="Microsoft YaHei UI" panose="020B0503020204020204" pitchFamily="34" charset="-122"/>
                <a:ea typeface="Microsoft YaHei UI" panose="020B0503020204020204" pitchFamily="34" charset="-122"/>
              </a:rPr>
              <a:t>Piece of Cake</a:t>
            </a:r>
          </a:p>
          <a:p>
            <a:r>
              <a:rPr lang="en-US" sz="1400" b="0" i="0" dirty="0">
                <a:effectLst/>
                <a:latin typeface="Microsoft YaHei UI" panose="020B0503020204020204" pitchFamily="34" charset="-122"/>
                <a:ea typeface="Microsoft YaHei UI" panose="020B0503020204020204" pitchFamily="34" charset="-122"/>
              </a:rPr>
              <a:t>We've all heard this one. "Oh, don't worry. That's a </a:t>
            </a:r>
            <a:r>
              <a:rPr lang="en-US" sz="1400" b="1" i="0" dirty="0">
                <a:effectLst/>
                <a:latin typeface="Microsoft YaHei UI" panose="020B0503020204020204" pitchFamily="34" charset="-122"/>
                <a:ea typeface="Microsoft YaHei UI" panose="020B0503020204020204" pitchFamily="34" charset="-122"/>
              </a:rPr>
              <a:t>piece of cake</a:t>
            </a:r>
            <a:r>
              <a:rPr lang="en-US" sz="1400" b="0" i="0" dirty="0">
                <a:effectLst/>
                <a:latin typeface="Microsoft YaHei UI" panose="020B0503020204020204" pitchFamily="34" charset="-122"/>
                <a:ea typeface="Microsoft YaHei UI" panose="020B0503020204020204" pitchFamily="34" charset="-122"/>
              </a:rPr>
              <a:t>!" We know this signifies something that is easy, managed with no difficulties. We can do it with our eyes closed.</a:t>
            </a:r>
          </a:p>
          <a:p>
            <a:r>
              <a:rPr lang="en-US" sz="1400" dirty="0">
                <a:latin typeface="Microsoft YaHei UI" panose="020B0503020204020204" pitchFamily="34" charset="-122"/>
                <a:ea typeface="Microsoft YaHei UI" panose="020B0503020204020204" pitchFamily="34" charset="-122"/>
              </a:rPr>
              <a:t>Sentence: Doing Grammar is a piece of cake. </a:t>
            </a:r>
          </a:p>
          <a:p>
            <a:r>
              <a:rPr lang="en-US" sz="1400" b="0" i="0" dirty="0">
                <a:effectLst/>
                <a:latin typeface="Microsoft YaHei UI" panose="020B0503020204020204" pitchFamily="34" charset="-122"/>
                <a:ea typeface="Microsoft YaHei UI" panose="020B0503020204020204" pitchFamily="34" charset="-122"/>
              </a:rPr>
              <a:t/>
            </a:r>
            <a:br>
              <a:rPr lang="en-US" sz="1400" b="0" i="0" dirty="0">
                <a:effectLst/>
                <a:latin typeface="Microsoft YaHei UI" panose="020B0503020204020204" pitchFamily="34" charset="-122"/>
                <a:ea typeface="Microsoft YaHei UI" panose="020B0503020204020204" pitchFamily="34" charset="-122"/>
              </a:rPr>
            </a:br>
            <a:r>
              <a:rPr lang="en-US" sz="1400" b="0" i="0" dirty="0">
                <a:effectLst/>
                <a:latin typeface="Microsoft YaHei UI" panose="020B0503020204020204" pitchFamily="34" charset="-122"/>
                <a:ea typeface="Microsoft YaHei UI" panose="020B0503020204020204" pitchFamily="34" charset="-122"/>
              </a:rPr>
              <a:t>Where did this idiom originate?</a:t>
            </a:r>
          </a:p>
          <a:p>
            <a:r>
              <a:rPr lang="en-US" sz="1400" b="0" i="0" dirty="0">
                <a:effectLst/>
                <a:latin typeface="Microsoft YaHei UI" panose="020B0503020204020204" pitchFamily="34" charset="-122"/>
                <a:ea typeface="Microsoft YaHei UI" panose="020B0503020204020204" pitchFamily="34" charset="-122"/>
              </a:rPr>
              <a:t>This one's almost self explanatory. What's easier than eating a piece of cake?</a:t>
            </a:r>
          </a:p>
          <a:p>
            <a:r>
              <a:rPr lang="en-US" sz="1400" b="0" i="0" dirty="0">
                <a:effectLst/>
                <a:latin typeface="Microsoft YaHei UI" panose="020B0503020204020204" pitchFamily="34" charset="-122"/>
                <a:ea typeface="Microsoft YaHei UI" panose="020B0503020204020204" pitchFamily="34" charset="-122"/>
              </a:rPr>
              <a:t>The first reference to this was in the 1930s, when American poet Ogden Nash, who wrote </a:t>
            </a:r>
            <a:r>
              <a:rPr lang="en-US" sz="1400" b="0" i="1" dirty="0">
                <a:effectLst/>
                <a:latin typeface="Microsoft YaHei UI" panose="020B0503020204020204" pitchFamily="34" charset="-122"/>
                <a:ea typeface="Microsoft YaHei UI" panose="020B0503020204020204" pitchFamily="34" charset="-122"/>
              </a:rPr>
              <a:t>Primrose Path</a:t>
            </a:r>
            <a:r>
              <a:rPr lang="en-US" sz="1400" b="0" i="0" dirty="0">
                <a:effectLst/>
                <a:latin typeface="Microsoft YaHei UI" panose="020B0503020204020204" pitchFamily="34" charset="-122"/>
                <a:ea typeface="Microsoft YaHei UI" panose="020B0503020204020204" pitchFamily="34" charset="-122"/>
              </a:rPr>
              <a:t>, was quoted as saying, "Life's a </a:t>
            </a:r>
            <a:r>
              <a:rPr lang="en-US" sz="1400" b="0" i="1" dirty="0">
                <a:effectLst/>
                <a:latin typeface="Microsoft YaHei UI" panose="020B0503020204020204" pitchFamily="34" charset="-122"/>
                <a:ea typeface="Microsoft YaHei UI" panose="020B0503020204020204" pitchFamily="34" charset="-122"/>
              </a:rPr>
              <a:t>piece of cake</a:t>
            </a:r>
            <a:r>
              <a:rPr lang="en-US" sz="1400" b="0" i="0" dirty="0">
                <a:effectLst/>
                <a:latin typeface="Microsoft YaHei UI" panose="020B0503020204020204" pitchFamily="34" charset="-122"/>
                <a:ea typeface="Microsoft YaHei UI" panose="020B0503020204020204" pitchFamily="34" charset="-122"/>
              </a:rPr>
              <a:t>." This sweet idiom has stuck around ever since.</a:t>
            </a:r>
          </a:p>
          <a:p>
            <a:endParaRPr lang="en-US" sz="1400" dirty="0">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29A1C0EE-AC41-8642-A262-15602D8C38BF}"/>
              </a:ext>
            </a:extLst>
          </p:cNvPr>
          <p:cNvSpPr>
            <a:spLocks noGrp="1"/>
          </p:cNvSpPr>
          <p:nvPr>
            <p:ph sz="half" idx="2"/>
          </p:nvPr>
        </p:nvSpPr>
        <p:spPr>
          <a:xfrm>
            <a:off x="6173403" y="1"/>
            <a:ext cx="5094154" cy="5791200"/>
          </a:xfrm>
        </p:spPr>
        <p:txBody>
          <a:bodyPr>
            <a:normAutofit/>
          </a:bodyPr>
          <a:lstStyle/>
          <a:p>
            <a:r>
              <a:rPr lang="en-US" sz="1400">
                <a:latin typeface="Microsoft YaHei UI" panose="020B0503020204020204" pitchFamily="34" charset="-122"/>
                <a:ea typeface="Microsoft YaHei UI" panose="020B0503020204020204" pitchFamily="34" charset="-122"/>
              </a:rPr>
              <a:t>34. </a:t>
            </a:r>
            <a:r>
              <a:rPr lang="en-US" sz="1400" b="1" i="0">
                <a:effectLst/>
                <a:latin typeface="Microsoft YaHei UI" panose="020B0503020204020204" pitchFamily="34" charset="-122"/>
                <a:ea typeface="Microsoft YaHei UI" panose="020B0503020204020204" pitchFamily="34" charset="-122"/>
              </a:rPr>
              <a:t>Mind Your Own Bee's Wax</a:t>
            </a:r>
          </a:p>
          <a:p>
            <a:r>
              <a:rPr lang="en-US" sz="1400" b="0" i="0">
                <a:effectLst/>
                <a:latin typeface="Microsoft YaHei UI" panose="020B0503020204020204" pitchFamily="34" charset="-122"/>
                <a:ea typeface="Microsoft YaHei UI" panose="020B0503020204020204" pitchFamily="34" charset="-122"/>
              </a:rPr>
              <a:t>Now, honestly, many may think that this is simply a coined phrase mimicking the more common and literal phrase, "mind your own business.“</a:t>
            </a:r>
          </a:p>
          <a:p>
            <a:r>
              <a:rPr lang="en-US" sz="1400" b="0" i="0">
                <a:effectLst/>
                <a:latin typeface="Microsoft YaHei UI" panose="020B0503020204020204" pitchFamily="34" charset="-122"/>
                <a:ea typeface="Microsoft YaHei UI" panose="020B0503020204020204" pitchFamily="34" charset="-122"/>
              </a:rPr>
              <a:t>Sentence: Iam not asking your opinion, so mind your own bees wax.</a:t>
            </a:r>
            <a:endParaRPr lang="en-US" sz="1400">
              <a:effectLst/>
              <a:latin typeface="Microsoft YaHei UI" panose="020B0503020204020204" pitchFamily="34" charset="-122"/>
              <a:ea typeface="Microsoft YaHei UI" panose="020B0503020204020204" pitchFamily="34" charset="-122"/>
            </a:endParaRPr>
          </a:p>
          <a:p>
            <a:pPr marL="0" indent="0">
              <a:buNone/>
            </a:pPr>
            <a:r>
              <a:rPr lang="en-US" sz="1400">
                <a:effectLst/>
                <a:latin typeface="Microsoft YaHei UI" panose="020B0503020204020204" pitchFamily="34" charset="-122"/>
                <a:ea typeface="Microsoft YaHei UI" panose="020B0503020204020204" pitchFamily="34" charset="-122"/>
              </a:rPr>
              <a:t/>
            </a:r>
            <a:br>
              <a:rPr lang="en-US" sz="1400">
                <a:effectLst/>
                <a:latin typeface="Microsoft YaHei UI" panose="020B0503020204020204" pitchFamily="34" charset="-122"/>
                <a:ea typeface="Microsoft YaHei UI" panose="020B0503020204020204" pitchFamily="34" charset="-122"/>
              </a:rPr>
            </a:br>
            <a:r>
              <a:rPr lang="en-US" sz="1400" b="0" i="0">
                <a:effectLst/>
                <a:latin typeface="Microsoft YaHei UI" panose="020B0503020204020204" pitchFamily="34" charset="-122"/>
                <a:ea typeface="Microsoft YaHei UI" panose="020B0503020204020204" pitchFamily="34" charset="-122"/>
              </a:rPr>
              <a:t>However, it turns out this has a more defined origin. Apparently, in the days before Stridex and Clearasil, ladies would use a thin layer of bee's wax to smooth their complexion where they had severe acne.</a:t>
            </a:r>
          </a:p>
          <a:p>
            <a:r>
              <a:rPr lang="en-US" sz="1400" b="0" i="0">
                <a:effectLst/>
                <a:latin typeface="Microsoft YaHei UI" panose="020B0503020204020204" pitchFamily="34" charset="-122"/>
                <a:ea typeface="Microsoft YaHei UI" panose="020B0503020204020204" pitchFamily="34" charset="-122"/>
              </a:rPr>
              <a:t>There were actually several phrases that came from this practice. If a lady looked too long or stared at another lady's face, they might say, </a:t>
            </a:r>
            <a:r>
              <a:rPr lang="en-US" sz="1400" b="1" i="1">
                <a:effectLst/>
                <a:latin typeface="Microsoft YaHei UI" panose="020B0503020204020204" pitchFamily="34" charset="-122"/>
                <a:ea typeface="Microsoft YaHei UI" panose="020B0503020204020204" pitchFamily="34" charset="-122"/>
              </a:rPr>
              <a:t>"Mind your own bee's wax!"</a:t>
            </a:r>
            <a:r>
              <a:rPr lang="en-US" sz="1400" b="0" i="0">
                <a:effectLst/>
                <a:latin typeface="Microsoft YaHei UI" panose="020B0503020204020204" pitchFamily="34" charset="-122"/>
                <a:ea typeface="Microsoft YaHei UI" panose="020B0503020204020204" pitchFamily="34" charset="-122"/>
              </a:rPr>
              <a:t> If the woman were to smile, it might crack the veneer of bee's wax on her face, thus the phrase, </a:t>
            </a:r>
            <a:r>
              <a:rPr lang="en-US" sz="1400" b="1" i="1">
                <a:effectLst/>
                <a:latin typeface="Microsoft YaHei UI" panose="020B0503020204020204" pitchFamily="34" charset="-122"/>
                <a:ea typeface="Microsoft YaHei UI" panose="020B0503020204020204" pitchFamily="34" charset="-122"/>
              </a:rPr>
              <a:t>"crack a smile."</a:t>
            </a:r>
            <a:r>
              <a:rPr lang="en-US" sz="1400" b="0" i="0">
                <a:effectLst/>
                <a:latin typeface="Microsoft YaHei UI" panose="020B0503020204020204" pitchFamily="34" charset="-122"/>
                <a:ea typeface="Microsoft YaHei UI" panose="020B0503020204020204" pitchFamily="34" charset="-122"/>
              </a:rPr>
              <a:t> Also, the phrase</a:t>
            </a:r>
            <a:r>
              <a:rPr lang="en-US" sz="1400" b="1" i="1">
                <a:effectLst/>
                <a:latin typeface="Microsoft YaHei UI" panose="020B0503020204020204" pitchFamily="34" charset="-122"/>
                <a:ea typeface="Microsoft YaHei UI" panose="020B0503020204020204" pitchFamily="34" charset="-122"/>
              </a:rPr>
              <a:t> "losing face"</a:t>
            </a:r>
            <a:r>
              <a:rPr lang="en-US" sz="1400" b="0" i="0">
                <a:effectLst/>
                <a:latin typeface="Microsoft YaHei UI" panose="020B0503020204020204" pitchFamily="34" charset="-122"/>
                <a:ea typeface="Microsoft YaHei UI" panose="020B0503020204020204" pitchFamily="34" charset="-122"/>
              </a:rPr>
              <a:t> came from when a girl would sit too close to the fire and the bee's wax would melt.</a:t>
            </a:r>
          </a:p>
          <a:p>
            <a:endParaRPr lang="en-US" sz="140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421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D917-C00F-2748-961C-D2E7029477E7}"/>
              </a:ext>
            </a:extLst>
          </p:cNvPr>
          <p:cNvSpPr>
            <a:spLocks noGrp="1"/>
          </p:cNvSpPr>
          <p:nvPr>
            <p:ph type="title"/>
          </p:nvPr>
        </p:nvSpPr>
        <p:spPr/>
        <p:txBody>
          <a:bodyPr/>
          <a:lstStyle/>
          <a:p>
            <a:endParaRPr lang="en-US">
              <a:latin typeface="Microsoft YaHei UI" panose="020B0503020204020204" pitchFamily="34" charset="-122"/>
              <a:ea typeface="Microsoft YaHei UI" panose="020B0503020204020204" pitchFamily="34" charset="-122"/>
            </a:endParaRPr>
          </a:p>
        </p:txBody>
      </p:sp>
      <p:sp>
        <p:nvSpPr>
          <p:cNvPr id="3" name="Content Placeholder 2">
            <a:extLst>
              <a:ext uri="{FF2B5EF4-FFF2-40B4-BE49-F238E27FC236}">
                <a16:creationId xmlns:a16="http://schemas.microsoft.com/office/drawing/2014/main" id="{2DDCA8D7-C2F4-4A49-B1EA-9011B941B470}"/>
              </a:ext>
            </a:extLst>
          </p:cNvPr>
          <p:cNvSpPr>
            <a:spLocks noGrp="1"/>
          </p:cNvSpPr>
          <p:nvPr>
            <p:ph sz="half" idx="1"/>
          </p:nvPr>
        </p:nvSpPr>
        <p:spPr>
          <a:xfrm>
            <a:off x="913795" y="609601"/>
            <a:ext cx="5106004" cy="5181600"/>
          </a:xfrm>
        </p:spPr>
        <p:txBody>
          <a:bodyPr>
            <a:normAutofit fontScale="70000" lnSpcReduction="20000"/>
          </a:bodyPr>
          <a:lstStyle/>
          <a:p>
            <a:r>
              <a:rPr lang="en-US" dirty="0">
                <a:latin typeface="Microsoft YaHei UI" panose="020B0503020204020204" pitchFamily="34" charset="-122"/>
                <a:ea typeface="Microsoft YaHei UI" panose="020B0503020204020204" pitchFamily="34" charset="-122"/>
              </a:rPr>
              <a:t>35. </a:t>
            </a:r>
            <a:r>
              <a:rPr lang="en-US" b="1" i="0" dirty="0">
                <a:effectLst/>
                <a:latin typeface="Microsoft YaHei UI" panose="020B0503020204020204" pitchFamily="34" charset="-122"/>
                <a:ea typeface="Microsoft YaHei UI" panose="020B0503020204020204" pitchFamily="34" charset="-122"/>
              </a:rPr>
              <a:t>Cold Enough to Freeze the Balls off a Brass Monkey</a:t>
            </a:r>
          </a:p>
          <a:p>
            <a:r>
              <a:rPr lang="en-US" b="0" i="0" dirty="0">
                <a:effectLst/>
                <a:latin typeface="Microsoft YaHei UI" panose="020B0503020204020204" pitchFamily="34" charset="-122"/>
                <a:ea typeface="Microsoft YaHei UI" panose="020B0503020204020204" pitchFamily="34" charset="-122"/>
              </a:rPr>
              <a:t>Sailing ships, including war ships and freighters, carried cannons. Cannons fire round iron balls. It was important to keep a steady supply of cannon balls, ready at a moment's notice. However, they were not easy to secure on a moving ship.</a:t>
            </a:r>
            <a:r>
              <a:rPr lang="en-US" b="1" i="0" dirty="0">
                <a:effectLst/>
                <a:latin typeface="Microsoft YaHei UI" panose="020B0503020204020204" pitchFamily="34" charset="-122"/>
                <a:ea typeface="Microsoft YaHei UI" panose="020B0503020204020204" pitchFamily="34" charset="-122"/>
              </a:rPr>
              <a:t/>
            </a:r>
            <a:br>
              <a:rPr lang="en-US" b="1" i="0" dirty="0">
                <a:effectLst/>
                <a:latin typeface="Microsoft YaHei UI" panose="020B0503020204020204" pitchFamily="34" charset="-122"/>
                <a:ea typeface="Microsoft YaHei UI" panose="020B0503020204020204" pitchFamily="34" charset="-122"/>
              </a:rPr>
            </a:br>
            <a:endParaRPr lang="en-US" b="1" i="0" dirty="0">
              <a:effectLst/>
              <a:latin typeface="Microsoft YaHei UI" panose="020B0503020204020204" pitchFamily="34" charset="-122"/>
              <a:ea typeface="Microsoft YaHei UI" panose="020B0503020204020204" pitchFamily="34" charset="-122"/>
            </a:endParaRPr>
          </a:p>
          <a:p>
            <a:r>
              <a:rPr lang="en-US" b="1" dirty="0">
                <a:latin typeface="Microsoft YaHei UI" panose="020B0503020204020204" pitchFamily="34" charset="-122"/>
                <a:ea typeface="Microsoft YaHei UI" panose="020B0503020204020204" pitchFamily="34" charset="-122"/>
              </a:rPr>
              <a:t>Sentence: </a:t>
            </a:r>
            <a:r>
              <a:rPr lang="en-US" b="1" i="0" dirty="0">
                <a:effectLst/>
                <a:latin typeface="Microsoft YaHei UI" panose="020B0503020204020204" pitchFamily="34" charset="-122"/>
                <a:ea typeface="Microsoft YaHei UI" panose="020B0503020204020204" pitchFamily="34" charset="-122"/>
              </a:rPr>
              <a:t>It's been real brass monkey weather this week</a:t>
            </a:r>
            <a:endParaRPr lang="en-US" b="0" i="0" dirty="0">
              <a:effectLst/>
              <a:latin typeface="Microsoft YaHei UI" panose="020B0503020204020204" pitchFamily="34" charset="-122"/>
              <a:ea typeface="Microsoft YaHei UI" panose="020B0503020204020204" pitchFamily="34" charset="-122"/>
            </a:endParaRPr>
          </a:p>
          <a:p>
            <a:r>
              <a:rPr lang="en-US" b="0" i="0" dirty="0">
                <a:effectLst/>
                <a:latin typeface="Microsoft YaHei UI" panose="020B0503020204020204" pitchFamily="34" charset="-122"/>
                <a:ea typeface="Microsoft YaHei UI" panose="020B0503020204020204" pitchFamily="34" charset="-122"/>
              </a:rPr>
              <a:t>The would stack the balls in a square based pyramid with one ball on top resting on four resting on nine, and so on. They would stack the cannon balls in supplies of 30 this way. They would then make a metal plate of iron (called a monkey) with 16 round indentations to hold the cannon balls on the bottom layer.</a:t>
            </a:r>
          </a:p>
          <a:p>
            <a:r>
              <a:rPr lang="en-US" b="0" i="0" dirty="0">
                <a:effectLst/>
                <a:latin typeface="Microsoft YaHei UI" panose="020B0503020204020204" pitchFamily="34" charset="-122"/>
                <a:ea typeface="Microsoft YaHei UI" panose="020B0503020204020204" pitchFamily="34" charset="-122"/>
              </a:rPr>
              <a:t>There was only one problem. Since the balls and the plate were both made of iron and the ship was a very moist environment, the balls would easily rust to the plate, making them difficult to move.</a:t>
            </a:r>
          </a:p>
          <a:p>
            <a:r>
              <a:rPr lang="en-US" b="0" i="0" dirty="0">
                <a:effectLst/>
                <a:latin typeface="Microsoft YaHei UI" panose="020B0503020204020204" pitchFamily="34" charset="-122"/>
                <a:ea typeface="Microsoft YaHei UI" panose="020B0503020204020204" pitchFamily="34" charset="-122"/>
              </a:rPr>
              <a:t>In order to solve this problem, they made them instead out of brass.</a:t>
            </a:r>
            <a:br>
              <a:rPr lang="en-US" b="0" i="0" dirty="0">
                <a:effectLst/>
                <a:latin typeface="Microsoft YaHei UI" panose="020B0503020204020204" pitchFamily="34" charset="-122"/>
                <a:ea typeface="Microsoft YaHei UI" panose="020B0503020204020204" pitchFamily="34" charset="-122"/>
              </a:rPr>
            </a:br>
            <a:r>
              <a:rPr lang="en-US" b="0" i="0" dirty="0">
                <a:effectLst/>
                <a:latin typeface="Microsoft YaHei UI" panose="020B0503020204020204" pitchFamily="34" charset="-122"/>
                <a:ea typeface="Microsoft YaHei UI" panose="020B0503020204020204" pitchFamily="34" charset="-122"/>
              </a:rPr>
              <a:t/>
            </a:r>
            <a:br>
              <a:rPr lang="en-US" b="0" i="0" dirty="0">
                <a:effectLst/>
                <a:latin typeface="Microsoft YaHei UI" panose="020B0503020204020204" pitchFamily="34" charset="-122"/>
                <a:ea typeface="Microsoft YaHei UI" panose="020B0503020204020204" pitchFamily="34" charset="-122"/>
              </a:rPr>
            </a:br>
            <a:r>
              <a:rPr lang="en-US" b="0" i="0" dirty="0">
                <a:effectLst/>
                <a:latin typeface="Microsoft YaHei UI" panose="020B0503020204020204" pitchFamily="34" charset="-122"/>
                <a:ea typeface="Microsoft YaHei UI" panose="020B0503020204020204" pitchFamily="34" charset="-122"/>
              </a:rPr>
              <a:t>However, they didn't realize that brass does not have the same properties that iron does. As it is chilled, it contracts more and it contracts faster. When the temperature dropped too far, the brass indentations would shrink so much that the iron cannon balls would come right off the monkey</a:t>
            </a:r>
            <a:r>
              <a:rPr lang="en-US" b="0" i="0" dirty="0" smtClean="0">
                <a:effectLst/>
                <a:latin typeface="Microsoft YaHei UI" panose="020B0503020204020204" pitchFamily="34" charset="-122"/>
                <a:ea typeface="Microsoft YaHei UI" panose="020B0503020204020204" pitchFamily="34" charset="-122"/>
              </a:rPr>
              <a:t>.</a:t>
            </a:r>
            <a:endParaRPr lang="en-US" b="0" i="0" dirty="0">
              <a:effectLst/>
              <a:latin typeface="Microsoft YaHei UI" panose="020B0503020204020204" pitchFamily="34" charset="-122"/>
              <a:ea typeface="Microsoft YaHei UI" panose="020B0503020204020204" pitchFamily="34" charset="-122"/>
            </a:endParaRPr>
          </a:p>
        </p:txBody>
      </p:sp>
      <p:sp>
        <p:nvSpPr>
          <p:cNvPr id="4" name="Content Placeholder 3">
            <a:extLst>
              <a:ext uri="{FF2B5EF4-FFF2-40B4-BE49-F238E27FC236}">
                <a16:creationId xmlns:a16="http://schemas.microsoft.com/office/drawing/2014/main" id="{E568D720-FF0F-C74F-9215-5A2136734159}"/>
              </a:ext>
            </a:extLst>
          </p:cNvPr>
          <p:cNvSpPr>
            <a:spLocks noGrp="1"/>
          </p:cNvSpPr>
          <p:nvPr>
            <p:ph sz="half" idx="2"/>
          </p:nvPr>
        </p:nvSpPr>
        <p:spPr>
          <a:xfrm>
            <a:off x="6173403" y="609599"/>
            <a:ext cx="5094154" cy="5181601"/>
          </a:xfrm>
        </p:spPr>
        <p:txBody>
          <a:bodyPr>
            <a:noAutofit/>
          </a:bodyPr>
          <a:lstStyle/>
          <a:p>
            <a:r>
              <a:rPr lang="en-US" sz="1600" dirty="0">
                <a:latin typeface="Microsoft YaHei UI" panose="020B0503020204020204" pitchFamily="34" charset="-122"/>
                <a:ea typeface="Microsoft YaHei UI" panose="020B0503020204020204" pitchFamily="34" charset="-122"/>
              </a:rPr>
              <a:t>36. </a:t>
            </a:r>
            <a:r>
              <a:rPr lang="en-US" sz="1600" b="0" i="0" dirty="0">
                <a:effectLst/>
                <a:latin typeface="Microsoft YaHei UI" panose="020B0503020204020204" pitchFamily="34" charset="-122"/>
                <a:ea typeface="Microsoft YaHei UI" panose="020B0503020204020204" pitchFamily="34" charset="-122"/>
              </a:rPr>
              <a:t>Play it by ear</a:t>
            </a:r>
          </a:p>
          <a:p>
            <a:r>
              <a:rPr lang="en-US" sz="1600" b="0" i="0" dirty="0">
                <a:effectLst/>
                <a:latin typeface="Microsoft YaHei UI" panose="020B0503020204020204" pitchFamily="34" charset="-122"/>
                <a:ea typeface="Microsoft YaHei UI" panose="020B0503020204020204" pitchFamily="34" charset="-122"/>
              </a:rPr>
              <a:t>Meaning: Playing something by ear means that rather than sticking to a defined plan, you will see how things go and decide on a course of action as you go along.</a:t>
            </a:r>
          </a:p>
          <a:p>
            <a:r>
              <a:rPr lang="en-US" sz="1600" b="0" i="0" dirty="0">
                <a:effectLst/>
                <a:latin typeface="Microsoft YaHei UI" panose="020B0503020204020204" pitchFamily="34" charset="-122"/>
                <a:ea typeface="Microsoft YaHei UI" panose="020B0503020204020204" pitchFamily="34" charset="-122"/>
              </a:rPr>
              <a:t/>
            </a:r>
            <a:br>
              <a:rPr lang="en-US" sz="1600" b="0" i="0" dirty="0">
                <a:effectLst/>
                <a:latin typeface="Microsoft YaHei UI" panose="020B0503020204020204" pitchFamily="34" charset="-122"/>
                <a:ea typeface="Microsoft YaHei UI" panose="020B0503020204020204" pitchFamily="34" charset="-122"/>
              </a:rPr>
            </a:br>
            <a:r>
              <a:rPr lang="en-US" sz="1600" b="0" i="0" dirty="0">
                <a:effectLst/>
                <a:latin typeface="Microsoft YaHei UI" panose="020B0503020204020204" pitchFamily="34" charset="-122"/>
                <a:ea typeface="Microsoft YaHei UI" panose="020B0503020204020204" pitchFamily="34" charset="-122"/>
              </a:rPr>
              <a:t>Example: “What time shall we go shopping?” “Let’s see how the weather looks and play it by ear.”</a:t>
            </a:r>
            <a:br>
              <a:rPr lang="en-US" sz="1600" b="0" i="0" dirty="0">
                <a:effectLst/>
                <a:latin typeface="Microsoft YaHei UI" panose="020B0503020204020204" pitchFamily="34" charset="-122"/>
                <a:ea typeface="Microsoft YaHei UI" panose="020B0503020204020204" pitchFamily="34" charset="-122"/>
              </a:rPr>
            </a:br>
            <a:r>
              <a:rPr lang="en-US" sz="1600" b="0" i="0" dirty="0">
                <a:effectLst/>
                <a:latin typeface="Microsoft YaHei UI" panose="020B0503020204020204" pitchFamily="34" charset="-122"/>
                <a:ea typeface="Microsoft YaHei UI" panose="020B0503020204020204" pitchFamily="34" charset="-122"/>
              </a:rPr>
              <a:t>Origins: This saying has its origins in music, as “playing something by ear” means to play music without reference to the notes on a page. This sense of the phrase dates back to the 16th century, but the present use only came into being in mid-20th century America, primarily referring to sports. These days, the expression has lost this focus on sports and can be used in any context.</a:t>
            </a:r>
          </a:p>
          <a:p>
            <a:endParaRPr lang="en-US" sz="1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95508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Autofit/>
          </a:bodyPr>
          <a:lstStyle/>
          <a:p>
            <a:r>
              <a:rPr lang="en-US" sz="1800" b="1" dirty="0">
                <a:latin typeface="Microsoft YaHei UI" panose="020B0503020204020204" pitchFamily="34" charset="-122"/>
                <a:ea typeface="Microsoft YaHei UI" panose="020B0503020204020204" pitchFamily="34" charset="-122"/>
              </a:rPr>
              <a:t>37. Keep someone at arm’</a:t>
            </a:r>
          </a:p>
          <a:p>
            <a:r>
              <a:rPr lang="en-US" sz="1800" b="1" dirty="0">
                <a:latin typeface="Microsoft YaHei UI" panose="020B0503020204020204" pitchFamily="34" charset="-122"/>
                <a:ea typeface="Microsoft YaHei UI" panose="020B0503020204020204" pitchFamily="34" charset="-122"/>
              </a:rPr>
              <a:t>Meaning: </a:t>
            </a:r>
            <a:r>
              <a:rPr lang="en-US" sz="1800" dirty="0">
                <a:latin typeface="Microsoft YaHei UI" panose="020B0503020204020204" pitchFamily="34" charset="-122"/>
                <a:ea typeface="Microsoft YaHei UI" panose="020B0503020204020204" pitchFamily="34" charset="-122"/>
              </a:rPr>
              <a:t>If you keep </a:t>
            </a:r>
            <a:r>
              <a:rPr lang="en-US" sz="1800" dirty="0" err="1">
                <a:latin typeface="Microsoft YaHei UI" panose="020B0503020204020204" pitchFamily="34" charset="-122"/>
                <a:ea typeface="Microsoft YaHei UI" panose="020B0503020204020204" pitchFamily="34" charset="-122"/>
              </a:rPr>
              <a:t>some</a:t>
            </a:r>
            <a:r>
              <a:rPr lang="en-US" sz="1800" b="1" dirty="0" err="1">
                <a:latin typeface="Microsoft YaHei UI" panose="020B0503020204020204" pitchFamily="34" charset="-122"/>
                <a:ea typeface="Microsoft YaHei UI" panose="020B0503020204020204" pitchFamily="34" charset="-122"/>
              </a:rPr>
              <a:t>s</a:t>
            </a:r>
            <a:r>
              <a:rPr lang="en-US" sz="1800" b="1" dirty="0">
                <a:latin typeface="Microsoft YaHei UI" panose="020B0503020204020204" pitchFamily="34" charset="-122"/>
                <a:ea typeface="Microsoft YaHei UI" panose="020B0503020204020204" pitchFamily="34" charset="-122"/>
              </a:rPr>
              <a:t> </a:t>
            </a:r>
            <a:r>
              <a:rPr lang="en-US" sz="1800" b="1" dirty="0" err="1">
                <a:latin typeface="Microsoft YaHei UI" panose="020B0503020204020204" pitchFamily="34" charset="-122"/>
                <a:ea typeface="Microsoft YaHei UI" panose="020B0503020204020204" pitchFamily="34" charset="-122"/>
              </a:rPr>
              <a:t>length</a:t>
            </a:r>
            <a:r>
              <a:rPr lang="en-US" sz="1800" dirty="0" err="1">
                <a:latin typeface="Microsoft YaHei UI" panose="020B0503020204020204" pitchFamily="34" charset="-122"/>
                <a:ea typeface="Microsoft YaHei UI" panose="020B0503020204020204" pitchFamily="34" charset="-122"/>
              </a:rPr>
              <a:t>one</a:t>
            </a:r>
            <a:r>
              <a:rPr lang="en-US" sz="1800" dirty="0">
                <a:latin typeface="Microsoft YaHei UI" panose="020B0503020204020204" pitchFamily="34" charset="-122"/>
                <a:ea typeface="Microsoft YaHei UI" panose="020B0503020204020204" pitchFamily="34" charset="-122"/>
              </a:rPr>
              <a:t> at arm’s length, you avoid becoming friendly with them.</a:t>
            </a:r>
          </a:p>
          <a:p>
            <a:r>
              <a:rPr lang="en-US" sz="1800" b="1" dirty="0">
                <a:latin typeface="Microsoft YaHei UI" panose="020B0503020204020204" pitchFamily="34" charset="-122"/>
                <a:ea typeface="Microsoft YaHei UI" panose="020B0503020204020204" pitchFamily="34" charset="-122"/>
              </a:rPr>
              <a:t>Sentence</a:t>
            </a:r>
            <a:r>
              <a:rPr lang="en-US" sz="1800" dirty="0">
                <a:latin typeface="Microsoft YaHei UI" panose="020B0503020204020204" pitchFamily="34" charset="-122"/>
                <a:ea typeface="Microsoft YaHei UI" panose="020B0503020204020204" pitchFamily="34" charset="-122"/>
              </a:rPr>
              <a:t>: I’ve more productive time in the day because I’ve developed this good habit of keeping video games at arm’s length.</a:t>
            </a:r>
          </a:p>
          <a:p>
            <a:r>
              <a:rPr lang="en-US" sz="1800" b="1" dirty="0">
                <a:latin typeface="Microsoft YaHei UI" panose="020B0503020204020204" pitchFamily="34" charset="-122"/>
                <a:ea typeface="Microsoft YaHei UI" panose="020B0503020204020204" pitchFamily="34" charset="-122"/>
              </a:rPr>
              <a:t>Origin: </a:t>
            </a:r>
            <a:r>
              <a:rPr lang="en-US" sz="1800" dirty="0">
                <a:latin typeface="Microsoft YaHei UI" panose="020B0503020204020204" pitchFamily="34" charset="-122"/>
                <a:ea typeface="Microsoft YaHei UI" panose="020B0503020204020204" pitchFamily="34" charset="-122"/>
              </a:rPr>
              <a:t>According to Samuel Johnson's “Dictionary of the English Language” (1755) the phrase originated from boxing “in which the weaker man may overcome the stronger if he can keep him from closing.” Whether or not this association with boxing is true, Johnson did indicate that “arm's length” was used in the same sense</a:t>
            </a:r>
          </a:p>
        </p:txBody>
      </p:sp>
      <p:sp>
        <p:nvSpPr>
          <p:cNvPr id="4" name="Content Placeholder 3"/>
          <p:cNvSpPr>
            <a:spLocks noGrp="1"/>
          </p:cNvSpPr>
          <p:nvPr>
            <p:ph sz="half" idx="2"/>
          </p:nvPr>
        </p:nvSpPr>
        <p:spPr>
          <a:xfrm>
            <a:off x="6173403" y="609599"/>
            <a:ext cx="5094154" cy="5181601"/>
          </a:xfrm>
        </p:spPr>
        <p:txBody>
          <a:bodyPr>
            <a:normAutofit fontScale="92500" lnSpcReduction="10000"/>
          </a:bodyPr>
          <a:lstStyle/>
          <a:p>
            <a:r>
              <a:rPr lang="en-US" sz="2600" b="1" dirty="0" smtClean="0">
                <a:latin typeface="Microsoft YaHei UI" panose="020B0503020204020204" pitchFamily="34" charset="-122"/>
                <a:ea typeface="Microsoft YaHei UI" panose="020B0503020204020204" pitchFamily="34" charset="-122"/>
              </a:rPr>
              <a:t>38. Change tune</a:t>
            </a:r>
          </a:p>
          <a:p>
            <a:r>
              <a:rPr lang="en-US" sz="2600" b="1" dirty="0" smtClean="0">
                <a:latin typeface="Microsoft YaHei UI" panose="020B0503020204020204" pitchFamily="34" charset="-122"/>
                <a:ea typeface="Microsoft YaHei UI" panose="020B0503020204020204" pitchFamily="34" charset="-122"/>
              </a:rPr>
              <a:t>Meaning</a:t>
            </a:r>
            <a:r>
              <a:rPr lang="en-US" sz="2600" dirty="0" smtClean="0">
                <a:latin typeface="Microsoft YaHei UI" panose="020B0503020204020204" pitchFamily="34" charset="-122"/>
                <a:ea typeface="Microsoft YaHei UI" panose="020B0503020204020204" pitchFamily="34" charset="-122"/>
              </a:rPr>
              <a:t>: </a:t>
            </a:r>
            <a:r>
              <a:rPr lang="en-US" dirty="0" smtClean="0">
                <a:latin typeface="Microsoft YaHei UI" panose="020B0503020204020204" pitchFamily="34" charset="-122"/>
                <a:ea typeface="Microsoft YaHei UI" panose="020B0503020204020204" pitchFamily="34" charset="-122"/>
              </a:rPr>
              <a:t>If you change your tune, you change the way you behave with others from good to bad.</a:t>
            </a:r>
          </a:p>
          <a:p>
            <a:r>
              <a:rPr lang="en-US" sz="2600" b="1" dirty="0" smtClean="0">
                <a:latin typeface="Microsoft YaHei UI" panose="020B0503020204020204" pitchFamily="34" charset="-122"/>
                <a:ea typeface="Microsoft YaHei UI" panose="020B0503020204020204" pitchFamily="34" charset="-122"/>
              </a:rPr>
              <a:t>Sentence </a:t>
            </a:r>
            <a:r>
              <a:rPr lang="en-US" sz="2600" dirty="0" smtClean="0">
                <a:latin typeface="Microsoft YaHei UI" panose="020B0503020204020204" pitchFamily="34" charset="-122"/>
                <a:ea typeface="Microsoft YaHei UI" panose="020B0503020204020204" pitchFamily="34" charset="-122"/>
              </a:rPr>
              <a:t>:After he came to know that I’m close to the power in the organization, he changed his tune</a:t>
            </a:r>
            <a:r>
              <a:rPr lang="en-US" dirty="0" smtClean="0">
                <a:latin typeface="Microsoft YaHei UI" panose="020B0503020204020204" pitchFamily="34" charset="-122"/>
                <a:ea typeface="Microsoft YaHei UI" panose="020B0503020204020204" pitchFamily="34" charset="-122"/>
              </a:rPr>
              <a:t>.</a:t>
            </a:r>
          </a:p>
          <a:p>
            <a:r>
              <a:rPr lang="en-US" sz="2600" b="1" dirty="0" smtClean="0">
                <a:latin typeface="Microsoft YaHei UI" panose="020B0503020204020204" pitchFamily="34" charset="-122"/>
                <a:ea typeface="Microsoft YaHei UI" panose="020B0503020204020204" pitchFamily="34" charset="-122"/>
              </a:rPr>
              <a:t>Origin: </a:t>
            </a:r>
            <a:r>
              <a:rPr lang="en-US" dirty="0" smtClean="0">
                <a:latin typeface="Microsoft YaHei UI" panose="020B0503020204020204" pitchFamily="34" charset="-122"/>
                <a:ea typeface="Microsoft YaHei UI" panose="020B0503020204020204" pitchFamily="34" charset="-122"/>
              </a:rPr>
              <a:t>A version of this term, sing another song, dates from about 1300, and it has been theorized that it alludes to itinerant minstrels who changed the words of their songs to please their current audience. The first locution was already in use by 1600. Also see dance to another tune.</a:t>
            </a:r>
          </a:p>
          <a:p>
            <a:pPr marL="0" indent="0">
              <a:buNone/>
            </a:pPr>
            <a:endParaRPr lang="en-US" dirty="0" smtClean="0">
              <a:latin typeface="Microsoft YaHei UI" panose="020B0503020204020204" pitchFamily="34" charset="-122"/>
              <a:ea typeface="Microsoft YaHei UI" panose="020B0503020204020204" pitchFamily="34" charset="-122"/>
            </a:endParaRPr>
          </a:p>
          <a:p>
            <a:endParaRPr lang="en-US" dirty="0" smtClean="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5188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1180461" y="609600"/>
            <a:ext cx="4718304" cy="5260848"/>
          </a:xfrm>
        </p:spPr>
        <p:txBody>
          <a:bodyPr>
            <a:normAutofit fontScale="85000" lnSpcReduction="20000"/>
          </a:bodyPr>
          <a:lstStyle/>
          <a:p>
            <a:r>
              <a:rPr lang="en-US" sz="2900" b="1" dirty="0">
                <a:latin typeface="Lato"/>
                <a:cs typeface="Latha" panose="020B0604020202020204" pitchFamily="34" charset="0"/>
              </a:rPr>
              <a:t>39. Eat like a horse</a:t>
            </a:r>
          </a:p>
          <a:p>
            <a:r>
              <a:rPr lang="en-US" sz="2900" b="1" dirty="0">
                <a:latin typeface="Lato"/>
                <a:cs typeface="Latha" panose="020B0604020202020204" pitchFamily="34" charset="0"/>
              </a:rPr>
              <a:t>Meaning</a:t>
            </a:r>
            <a:r>
              <a:rPr lang="en-US" sz="2900" dirty="0">
                <a:latin typeface="Lato"/>
              </a:rPr>
              <a:t>: If you eat like a horse, you eat a lot.</a:t>
            </a:r>
          </a:p>
          <a:p>
            <a:r>
              <a:rPr lang="en-US" sz="2900" b="1" dirty="0">
                <a:latin typeface="Lato"/>
              </a:rPr>
              <a:t>Sentences</a:t>
            </a:r>
            <a:r>
              <a:rPr lang="en-US" sz="2900" dirty="0">
                <a:latin typeface="Lato"/>
              </a:rPr>
              <a:t>: He is lean, but he eats like a horse.</a:t>
            </a:r>
          </a:p>
          <a:p>
            <a:r>
              <a:rPr lang="en-US" sz="2900" b="1" dirty="0">
                <a:latin typeface="Lato"/>
              </a:rPr>
              <a:t>Origin: </a:t>
            </a:r>
            <a:r>
              <a:rPr lang="en-US" sz="2900" dirty="0">
                <a:latin typeface="Lato"/>
              </a:rPr>
              <a:t>Used since the early 1700s. The idiom alludes to the idea that horses eat a lot. They seem to eat constantly and will eat whatever is available. The idiom used as an antonym, eat like a bird, is technically inaccurate.</a:t>
            </a:r>
          </a:p>
          <a:p>
            <a:endParaRPr lang="en-US" dirty="0"/>
          </a:p>
        </p:txBody>
      </p:sp>
      <p:sp>
        <p:nvSpPr>
          <p:cNvPr id="4" name="Content Placeholder 3"/>
          <p:cNvSpPr>
            <a:spLocks noGrp="1"/>
          </p:cNvSpPr>
          <p:nvPr>
            <p:ph sz="half" idx="2"/>
          </p:nvPr>
        </p:nvSpPr>
        <p:spPr>
          <a:xfrm>
            <a:off x="6173403" y="609601"/>
            <a:ext cx="5094154" cy="5181600"/>
          </a:xfrm>
        </p:spPr>
        <p:txBody>
          <a:bodyPr>
            <a:normAutofit fontScale="85000" lnSpcReduction="20000"/>
          </a:bodyPr>
          <a:lstStyle/>
          <a:p>
            <a:r>
              <a:rPr lang="en-US" sz="2900" b="1" dirty="0">
                <a:latin typeface="Lato"/>
              </a:rPr>
              <a:t>40. Hit the bottle</a:t>
            </a:r>
          </a:p>
          <a:p>
            <a:r>
              <a:rPr lang="en-US" sz="2900" b="1" dirty="0">
                <a:latin typeface="Lato"/>
              </a:rPr>
              <a:t>Meaning: </a:t>
            </a:r>
            <a:r>
              <a:rPr lang="en-US" sz="2900" dirty="0">
                <a:latin typeface="Lato"/>
              </a:rPr>
              <a:t>To drink alcohol to excess</a:t>
            </a:r>
          </a:p>
          <a:p>
            <a:r>
              <a:rPr lang="en-US" sz="2900" b="1" dirty="0">
                <a:latin typeface="Lato"/>
              </a:rPr>
              <a:t>Example</a:t>
            </a:r>
            <a:r>
              <a:rPr lang="en-US" sz="2900" dirty="0">
                <a:latin typeface="Lato"/>
              </a:rPr>
              <a:t>: He doesn’t hit the bottle often, but when he does, he can be nasty.</a:t>
            </a:r>
          </a:p>
          <a:p>
            <a:r>
              <a:rPr lang="en-US" sz="2900" b="1" dirty="0">
                <a:latin typeface="Lato"/>
              </a:rPr>
              <a:t>Origin</a:t>
            </a:r>
            <a:r>
              <a:rPr lang="en-US" sz="2900" dirty="0">
                <a:latin typeface="Lato"/>
              </a:rPr>
              <a:t>: The phrase itself comes from the fact that alcohol typically comes in a bottle, such as a bottle of beer or wine. The word hit in the expression may come from hitting the bottle back down to the table after taking a drink</a:t>
            </a:r>
            <a:r>
              <a:rPr lang="en-US" dirty="0"/>
              <a:t>.</a:t>
            </a:r>
          </a:p>
          <a:p>
            <a:endParaRPr lang="en-US" dirty="0"/>
          </a:p>
        </p:txBody>
      </p:sp>
    </p:spTree>
    <p:extLst>
      <p:ext uri="{BB962C8B-B14F-4D97-AF65-F5344CB8AC3E}">
        <p14:creationId xmlns:p14="http://schemas.microsoft.com/office/powerpoint/2010/main" val="3861845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o"/>
              </a:rPr>
              <a:t>41. Daylight robbery</a:t>
            </a:r>
          </a:p>
          <a:p>
            <a:r>
              <a:rPr lang="en-US" b="1" dirty="0">
                <a:latin typeface="Lato"/>
              </a:rPr>
              <a:t>Meaning</a:t>
            </a:r>
            <a:r>
              <a:rPr lang="en-US" dirty="0">
                <a:latin typeface="Lato"/>
              </a:rPr>
              <a:t>: Blatant overcharging</a:t>
            </a:r>
          </a:p>
          <a:p>
            <a:r>
              <a:rPr lang="en-US" b="1" dirty="0">
                <a:latin typeface="Lato"/>
              </a:rPr>
              <a:t>Sentences</a:t>
            </a:r>
            <a:r>
              <a:rPr lang="en-US" dirty="0">
                <a:latin typeface="Lato"/>
              </a:rPr>
              <a:t>: $5 for a can of juice! This is daylight robbery.</a:t>
            </a:r>
          </a:p>
          <a:p>
            <a:r>
              <a:rPr lang="en-US" b="1" dirty="0">
                <a:latin typeface="Lato"/>
              </a:rPr>
              <a:t>Origin: </a:t>
            </a:r>
            <a:r>
              <a:rPr lang="en-US" dirty="0">
                <a:latin typeface="Lato"/>
              </a:rPr>
              <a:t>In 1696, William III of England introduced a property tax which required those living in houses with more than six windows to pay a levy. ... As the bricked-up windows prevented some rooms from receiving any sunlight, the tax was referred to as daylight robbery.</a:t>
            </a:r>
          </a:p>
          <a:p>
            <a:endParaRPr lang="en-US" dirty="0"/>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b="1" dirty="0">
                <a:latin typeface="Lato"/>
              </a:rPr>
              <a:t>42. Hit the book</a:t>
            </a:r>
          </a:p>
          <a:p>
            <a:r>
              <a:rPr lang="en-US" b="1" dirty="0">
                <a:latin typeface="Lato"/>
              </a:rPr>
              <a:t>Meaning: </a:t>
            </a:r>
            <a:r>
              <a:rPr lang="en-US" dirty="0">
                <a:latin typeface="Lato"/>
              </a:rPr>
              <a:t>To study</a:t>
            </a:r>
          </a:p>
          <a:p>
            <a:r>
              <a:rPr lang="en-US" b="1" dirty="0">
                <a:latin typeface="Lato"/>
              </a:rPr>
              <a:t>Sentences</a:t>
            </a:r>
            <a:r>
              <a:rPr lang="en-US" dirty="0">
                <a:latin typeface="Lato"/>
              </a:rPr>
              <a:t>: I need to hit the book today or else I’ll fall behind in my exam prep</a:t>
            </a:r>
          </a:p>
          <a:p>
            <a:r>
              <a:rPr lang="en-US" b="1" dirty="0">
                <a:latin typeface="Lato"/>
              </a:rPr>
              <a:t>Origin: </a:t>
            </a:r>
            <a:r>
              <a:rPr lang="en-US" dirty="0">
                <a:latin typeface="Lato"/>
              </a:rPr>
              <a:t>Although no one knows the origin of the idiom “hit the books”, it seems to be related to early idioms such as “hit the trail,” which cowboys used when starting out on a journey. It's clear that this saying is a fairy contemporary one, probably from the mid-20th century</a:t>
            </a:r>
          </a:p>
          <a:p>
            <a:endParaRPr lang="en-US" dirty="0"/>
          </a:p>
        </p:txBody>
      </p:sp>
    </p:spTree>
    <p:extLst>
      <p:ext uri="{BB962C8B-B14F-4D97-AF65-F5344CB8AC3E}">
        <p14:creationId xmlns:p14="http://schemas.microsoft.com/office/powerpoint/2010/main" val="2047140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o"/>
              </a:rPr>
              <a:t>43. Hit the sack</a:t>
            </a:r>
          </a:p>
          <a:p>
            <a:r>
              <a:rPr lang="en-US" b="1" dirty="0">
                <a:latin typeface="Lato"/>
              </a:rPr>
              <a:t>Meaning</a:t>
            </a:r>
            <a:r>
              <a:rPr lang="en-US" dirty="0">
                <a:latin typeface="Lato"/>
              </a:rPr>
              <a:t>: To go to bed</a:t>
            </a:r>
          </a:p>
          <a:p>
            <a:r>
              <a:rPr lang="en-US" b="1" dirty="0">
                <a:latin typeface="Lato"/>
              </a:rPr>
              <a:t>Sentence</a:t>
            </a:r>
            <a:r>
              <a:rPr lang="en-US" dirty="0">
                <a:latin typeface="Lato"/>
              </a:rPr>
              <a:t>: I hit the sack around 11 PM.</a:t>
            </a:r>
          </a:p>
          <a:p>
            <a:r>
              <a:rPr lang="en-US" b="1" dirty="0">
                <a:latin typeface="Lato"/>
              </a:rPr>
              <a:t>Origin: </a:t>
            </a:r>
            <a:r>
              <a:rPr lang="en-US" dirty="0">
                <a:latin typeface="Lato"/>
              </a:rPr>
              <a:t>Hit the hay and hit the sack are two idioms that mean to go to bed. The assumption is that hit the hay and hit the sack come from the fact that mattresses used to consist of cloth sacks stuffed with hay. ... Before 1880 hit the hay meant to sleep in a barn, presumably where the farm's hay was stored.</a:t>
            </a:r>
          </a:p>
        </p:txBody>
      </p:sp>
      <p:sp>
        <p:nvSpPr>
          <p:cNvPr id="4" name="Content Placeholder 3"/>
          <p:cNvSpPr>
            <a:spLocks noGrp="1"/>
          </p:cNvSpPr>
          <p:nvPr>
            <p:ph sz="half" idx="2"/>
          </p:nvPr>
        </p:nvSpPr>
        <p:spPr>
          <a:xfrm>
            <a:off x="6173403" y="609599"/>
            <a:ext cx="5094154" cy="5181601"/>
          </a:xfrm>
        </p:spPr>
        <p:txBody>
          <a:bodyPr>
            <a:normAutofit/>
          </a:bodyPr>
          <a:lstStyle/>
          <a:p>
            <a:r>
              <a:rPr lang="en-US" b="1" dirty="0">
                <a:latin typeface="Lato"/>
              </a:rPr>
              <a:t>44</a:t>
            </a:r>
            <a:r>
              <a:rPr lang="en-US" dirty="0"/>
              <a:t>. </a:t>
            </a:r>
            <a:r>
              <a:rPr lang="en-US" b="1" dirty="0">
                <a:latin typeface="Lato"/>
              </a:rPr>
              <a:t>Cut no ice</a:t>
            </a:r>
          </a:p>
          <a:p>
            <a:r>
              <a:rPr lang="en-US" b="1" dirty="0">
                <a:latin typeface="Lato"/>
              </a:rPr>
              <a:t>Meaning</a:t>
            </a:r>
            <a:r>
              <a:rPr lang="en-US" dirty="0">
                <a:latin typeface="Lato"/>
              </a:rPr>
              <a:t>: Fail to influence or make an effect</a:t>
            </a:r>
          </a:p>
          <a:p>
            <a:r>
              <a:rPr lang="en-US" b="1" dirty="0">
                <a:latin typeface="Lato"/>
              </a:rPr>
              <a:t>Sentence: </a:t>
            </a:r>
            <a:r>
              <a:rPr lang="en-US" dirty="0">
                <a:latin typeface="Lato"/>
              </a:rPr>
              <a:t>His reason to get leave cut no ice with his manager</a:t>
            </a:r>
          </a:p>
          <a:p>
            <a:r>
              <a:rPr lang="en-US" b="1" dirty="0">
                <a:latin typeface="Lato"/>
              </a:rPr>
              <a:t>Origin: </a:t>
            </a:r>
            <a:r>
              <a:rPr lang="en-US" dirty="0">
                <a:latin typeface="Lato"/>
              </a:rPr>
              <a:t>To have no influence, to make no imriginpression. An Americanism dating from the late nineteenth century, it may come from skating, that is, the image of a poor skater who cannot cut figures in the ice. Or it may come from an icebreaker that cannot break up ice floes as it should</a:t>
            </a:r>
          </a:p>
          <a:p>
            <a:endParaRPr lang="en-US" dirty="0"/>
          </a:p>
        </p:txBody>
      </p:sp>
    </p:spTree>
    <p:extLst>
      <p:ext uri="{BB962C8B-B14F-4D97-AF65-F5344CB8AC3E}">
        <p14:creationId xmlns:p14="http://schemas.microsoft.com/office/powerpoint/2010/main" val="2502615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o"/>
              </a:rPr>
              <a:t>45. On top of the world</a:t>
            </a:r>
          </a:p>
          <a:p>
            <a:r>
              <a:rPr lang="en-US" b="1" dirty="0">
                <a:latin typeface="Lato"/>
              </a:rPr>
              <a:t>Meaning</a:t>
            </a:r>
            <a:r>
              <a:rPr lang="en-US" dirty="0">
                <a:latin typeface="Lato"/>
              </a:rPr>
              <a:t>: Extremely happy</a:t>
            </a:r>
          </a:p>
          <a:p>
            <a:r>
              <a:rPr lang="en-US" b="1" dirty="0">
                <a:latin typeface="Lato"/>
              </a:rPr>
              <a:t>Sentences</a:t>
            </a:r>
            <a:r>
              <a:rPr lang="en-US" dirty="0">
                <a:latin typeface="Lato"/>
              </a:rPr>
              <a:t>: I was on top of the world after landing the job I so badly wanted.</a:t>
            </a:r>
          </a:p>
          <a:p>
            <a:r>
              <a:rPr lang="en-US" b="1" dirty="0">
                <a:latin typeface="Lato"/>
              </a:rPr>
              <a:t>Origin: </a:t>
            </a:r>
            <a:r>
              <a:rPr lang="en-US" dirty="0">
                <a:latin typeface="Lato"/>
              </a:rPr>
              <a:t>Etymology: This phrase has been used since the start of 20th century by many writers in their work. Most of the work used the verb “sitting.” The words “up” or “on top” have been used to express ecstatic and joyful feeling for a long time.</a:t>
            </a:r>
          </a:p>
        </p:txBody>
      </p:sp>
      <p:sp>
        <p:nvSpPr>
          <p:cNvPr id="4" name="Content Placeholder 3"/>
          <p:cNvSpPr>
            <a:spLocks noGrp="1"/>
          </p:cNvSpPr>
          <p:nvPr>
            <p:ph sz="half" idx="2"/>
          </p:nvPr>
        </p:nvSpPr>
        <p:spPr>
          <a:xfrm>
            <a:off x="6173403" y="609599"/>
            <a:ext cx="5094154" cy="5181601"/>
          </a:xfrm>
        </p:spPr>
        <p:txBody>
          <a:bodyPr>
            <a:normAutofit/>
          </a:bodyPr>
          <a:lstStyle/>
          <a:p>
            <a:r>
              <a:rPr lang="en-US" b="1" dirty="0">
                <a:latin typeface="Lato"/>
              </a:rPr>
              <a:t>46. Have one’s hands full</a:t>
            </a:r>
          </a:p>
          <a:p>
            <a:r>
              <a:rPr lang="en-US" b="1" dirty="0">
                <a:latin typeface="Lato"/>
              </a:rPr>
              <a:t>Meaning</a:t>
            </a:r>
            <a:r>
              <a:rPr lang="en-US" dirty="0">
                <a:latin typeface="Lato"/>
              </a:rPr>
              <a:t>: To be extremely busy</a:t>
            </a:r>
          </a:p>
          <a:p>
            <a:r>
              <a:rPr lang="en-US" b="1" dirty="0">
                <a:latin typeface="Lato"/>
              </a:rPr>
              <a:t>Sentence</a:t>
            </a:r>
            <a:r>
              <a:rPr lang="en-US" dirty="0">
                <a:latin typeface="Lato"/>
              </a:rPr>
              <a:t>: Working on two projects, I’ve my hands full.</a:t>
            </a:r>
          </a:p>
          <a:p>
            <a:r>
              <a:rPr lang="en-US" b="1" dirty="0">
                <a:latin typeface="Lato"/>
              </a:rPr>
              <a:t>Origin: </a:t>
            </a:r>
            <a:r>
              <a:rPr lang="en-US" dirty="0">
                <a:latin typeface="Lato"/>
              </a:rPr>
              <a:t>This expression dates from the fifteenth century or earlier. It appears in Thomas Malory's </a:t>
            </a:r>
            <a:r>
              <a:rPr lang="en-US" dirty="0" err="1">
                <a:latin typeface="Lato"/>
              </a:rPr>
              <a:t>Morte</a:t>
            </a:r>
            <a:r>
              <a:rPr lang="en-US" dirty="0">
                <a:latin typeface="Lato"/>
              </a:rPr>
              <a:t> </a:t>
            </a:r>
            <a:r>
              <a:rPr lang="en-US" dirty="0" err="1">
                <a:latin typeface="Lato"/>
              </a:rPr>
              <a:t>d'Arthur</a:t>
            </a:r>
            <a:r>
              <a:rPr lang="en-US" dirty="0">
                <a:latin typeface="Lato"/>
              </a:rPr>
              <a:t>: “Ye </a:t>
            </a:r>
            <a:r>
              <a:rPr lang="en-US" dirty="0" err="1">
                <a:latin typeface="Lato"/>
              </a:rPr>
              <a:t>shalle</a:t>
            </a:r>
            <a:r>
              <a:rPr lang="en-US" dirty="0">
                <a:latin typeface="Lato"/>
              </a:rPr>
              <a:t> have </a:t>
            </a:r>
            <a:r>
              <a:rPr lang="en-US" dirty="0" err="1">
                <a:latin typeface="Lato"/>
              </a:rPr>
              <a:t>bothe</a:t>
            </a:r>
            <a:r>
              <a:rPr lang="en-US" dirty="0">
                <a:latin typeface="Lato"/>
              </a:rPr>
              <a:t> your </a:t>
            </a:r>
            <a:r>
              <a:rPr lang="en-US" dirty="0" err="1">
                <a:latin typeface="Lato"/>
              </a:rPr>
              <a:t>handes</a:t>
            </a:r>
            <a:r>
              <a:rPr lang="en-US" dirty="0">
                <a:latin typeface="Lato"/>
              </a:rPr>
              <a:t> </a:t>
            </a:r>
            <a:r>
              <a:rPr lang="en-US" dirty="0" err="1">
                <a:latin typeface="Lato"/>
              </a:rPr>
              <a:t>ful</a:t>
            </a:r>
            <a:r>
              <a:rPr lang="en-US" dirty="0">
                <a:latin typeface="Lato"/>
              </a:rPr>
              <a:t> of me.” See also plate, to have a lot/enough on one's.</a:t>
            </a:r>
          </a:p>
        </p:txBody>
      </p:sp>
    </p:spTree>
    <p:extLst>
      <p:ext uri="{BB962C8B-B14F-4D97-AF65-F5344CB8AC3E}">
        <p14:creationId xmlns:p14="http://schemas.microsoft.com/office/powerpoint/2010/main" val="692795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ha" panose="020B0604020202020204" pitchFamily="34" charset="0"/>
                <a:cs typeface="Latha" panose="020B0604020202020204" pitchFamily="34" charset="0"/>
              </a:rPr>
              <a:t> 47</a:t>
            </a:r>
            <a:r>
              <a:rPr lang="en-US" dirty="0"/>
              <a:t>.</a:t>
            </a:r>
            <a:r>
              <a:rPr lang="en-US" b="1" dirty="0">
                <a:latin typeface="Lato"/>
              </a:rPr>
              <a:t> Eat like a bird</a:t>
            </a:r>
          </a:p>
          <a:p>
            <a:r>
              <a:rPr lang="en-US" b="1" dirty="0">
                <a:latin typeface="Lato"/>
              </a:rPr>
              <a:t>Meaning: </a:t>
            </a:r>
            <a:r>
              <a:rPr lang="en-US" dirty="0">
                <a:latin typeface="Lato"/>
              </a:rPr>
              <a:t>To eat little food</a:t>
            </a:r>
          </a:p>
          <a:p>
            <a:r>
              <a:rPr lang="en-US" b="1" dirty="0">
                <a:latin typeface="Lato"/>
              </a:rPr>
              <a:t>Sentence: </a:t>
            </a:r>
            <a:r>
              <a:rPr lang="en-US" dirty="0">
                <a:latin typeface="Lato"/>
              </a:rPr>
              <a:t>You claim to be eating like a bird for the past three months, but you’ve hardly lost any weight</a:t>
            </a:r>
          </a:p>
          <a:p>
            <a:r>
              <a:rPr lang="en-US" b="1" dirty="0">
                <a:latin typeface="Lato"/>
              </a:rPr>
              <a:t>Origin: </a:t>
            </a:r>
            <a:r>
              <a:rPr lang="en-US" dirty="0">
                <a:latin typeface="Lato"/>
              </a:rPr>
              <a:t>Eat very little, as in Jan is very thin—she eats like a bird. This simile alludes to the mistaken impression that birds don't eat much (they actually do, relative to their size), and dates from the first half of the 1900s</a:t>
            </a:r>
            <a:endParaRPr lang="en-US" dirty="0"/>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b="1" dirty="0">
                <a:latin typeface="Lato"/>
              </a:rPr>
              <a:t>48.A bolt from the blue</a:t>
            </a:r>
          </a:p>
          <a:p>
            <a:r>
              <a:rPr lang="en-US" b="1" dirty="0">
                <a:latin typeface="Lato"/>
              </a:rPr>
              <a:t>Meaning</a:t>
            </a:r>
            <a:r>
              <a:rPr lang="en-US" dirty="0">
                <a:latin typeface="Lato"/>
              </a:rPr>
              <a:t>: A sudden, unexpected event</a:t>
            </a:r>
          </a:p>
          <a:p>
            <a:r>
              <a:rPr lang="en-US" b="1" dirty="0">
                <a:latin typeface="Lato"/>
              </a:rPr>
              <a:t>Sentence</a:t>
            </a:r>
            <a:r>
              <a:rPr lang="en-US" dirty="0">
                <a:latin typeface="Lato"/>
              </a:rPr>
              <a:t>: The resignation of the minister this morning came as a bolt from the blue.</a:t>
            </a:r>
          </a:p>
          <a:p>
            <a:r>
              <a:rPr lang="en-US" b="1" dirty="0">
                <a:latin typeface="Lato"/>
              </a:rPr>
              <a:t>Origin</a:t>
            </a:r>
            <a:r>
              <a:rPr lang="en-US" dirty="0">
                <a:latin typeface="Lato"/>
              </a:rPr>
              <a:t>: An ordinary bow shoots an arrow, but a </a:t>
            </a:r>
            <a:r>
              <a:rPr lang="en-US" b="1" dirty="0">
                <a:latin typeface="Lato"/>
              </a:rPr>
              <a:t>crossbow</a:t>
            </a:r>
            <a:r>
              <a:rPr lang="en-US" dirty="0">
                <a:latin typeface="Lato"/>
              </a:rPr>
              <a:t> shoots a projectile called a bolt. The crossbow had a much longer range than regular bows, and the person who was targeted sometimes couldn't see the shooter, hence, “a bolt from the blue” when the projectile landed</a:t>
            </a:r>
            <a:r>
              <a:rPr lang="en-US" dirty="0"/>
              <a:t>.</a:t>
            </a:r>
          </a:p>
        </p:txBody>
      </p:sp>
    </p:spTree>
    <p:extLst>
      <p:ext uri="{BB962C8B-B14F-4D97-AF65-F5344CB8AC3E}">
        <p14:creationId xmlns:p14="http://schemas.microsoft.com/office/powerpoint/2010/main" val="2938392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o"/>
              </a:rPr>
              <a:t>49. Miss the boat/ bus</a:t>
            </a:r>
          </a:p>
          <a:p>
            <a:r>
              <a:rPr lang="en-US" b="1" dirty="0">
                <a:latin typeface="Lato"/>
              </a:rPr>
              <a:t>Meaning: </a:t>
            </a:r>
            <a:r>
              <a:rPr lang="en-US" dirty="0">
                <a:latin typeface="Lato"/>
              </a:rPr>
              <a:t>To miss an opportunity</a:t>
            </a:r>
          </a:p>
          <a:p>
            <a:r>
              <a:rPr lang="en-US" b="1" dirty="0">
                <a:latin typeface="Lato"/>
              </a:rPr>
              <a:t>Sentences</a:t>
            </a:r>
            <a:r>
              <a:rPr lang="en-US" dirty="0">
                <a:latin typeface="Lato"/>
              </a:rPr>
              <a:t>: He waited far too long to get a good deal. Most good ones are gone now. He missed the boat.</a:t>
            </a:r>
          </a:p>
          <a:p>
            <a:r>
              <a:rPr lang="en-US" b="1" dirty="0">
                <a:latin typeface="Lato"/>
              </a:rPr>
              <a:t>Origin</a:t>
            </a:r>
            <a:r>
              <a:rPr lang="en-US" dirty="0">
                <a:latin typeface="Lato"/>
              </a:rPr>
              <a:t>: Fail to take advantage of an opportunity, as in Jean missed the boat on that club membership. This expression, which alludes to not being in time to catch a boat, has been applied more widely since the 1920s.</a:t>
            </a:r>
          </a:p>
        </p:txBody>
      </p:sp>
      <p:sp>
        <p:nvSpPr>
          <p:cNvPr id="4" name="Content Placeholder 3"/>
          <p:cNvSpPr>
            <a:spLocks noGrp="1"/>
          </p:cNvSpPr>
          <p:nvPr>
            <p:ph sz="half" idx="2"/>
          </p:nvPr>
        </p:nvSpPr>
        <p:spPr>
          <a:xfrm>
            <a:off x="6173403" y="609599"/>
            <a:ext cx="5094154" cy="5181601"/>
          </a:xfrm>
        </p:spPr>
        <p:txBody>
          <a:bodyPr>
            <a:noAutofit/>
          </a:bodyPr>
          <a:lstStyle/>
          <a:p>
            <a:r>
              <a:rPr lang="en-US" sz="1800" b="1" dirty="0">
                <a:latin typeface="Lato"/>
              </a:rPr>
              <a:t>50. Like a cat on hot tin roof</a:t>
            </a:r>
          </a:p>
          <a:p>
            <a:r>
              <a:rPr lang="en-US" sz="1800" b="1" dirty="0">
                <a:latin typeface="Lato"/>
              </a:rPr>
              <a:t>Meaning: </a:t>
            </a:r>
            <a:r>
              <a:rPr lang="en-US" sz="1800" dirty="0">
                <a:latin typeface="Lato"/>
              </a:rPr>
              <a:t>In an uneasy or nervous state</a:t>
            </a:r>
          </a:p>
          <a:p>
            <a:r>
              <a:rPr lang="en-US" sz="1800" b="1" dirty="0">
                <a:latin typeface="Lato"/>
              </a:rPr>
              <a:t>Sentence: </a:t>
            </a:r>
            <a:r>
              <a:rPr lang="en-US" sz="1800" dirty="0">
                <a:latin typeface="Lato"/>
              </a:rPr>
              <a:t>Waiting for the result of my medical tests, I was like a cat on hot tin roof.</a:t>
            </a:r>
          </a:p>
          <a:p>
            <a:r>
              <a:rPr lang="en-US" sz="1800" b="1" dirty="0">
                <a:latin typeface="Lato"/>
              </a:rPr>
              <a:t>Origin: </a:t>
            </a:r>
            <a:r>
              <a:rPr lang="en-US" sz="1800" dirty="0">
                <a:latin typeface="Lato"/>
              </a:rPr>
              <a:t>A Southernism that meant someone who was on edge or nervous. The phrase survives as the title of Tennessee Williams's 1955 Pulitzer Prize–winning drama.</a:t>
            </a:r>
          </a:p>
        </p:txBody>
      </p:sp>
    </p:spTree>
    <p:extLst>
      <p:ext uri="{BB962C8B-B14F-4D97-AF65-F5344CB8AC3E}">
        <p14:creationId xmlns:p14="http://schemas.microsoft.com/office/powerpoint/2010/main" val="3465862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14A0-9FE5-4BF9-9EEE-B42767719969}"/>
              </a:ext>
            </a:extLst>
          </p:cNvPr>
          <p:cNvSpPr>
            <a:spLocks noGrp="1"/>
          </p:cNvSpPr>
          <p:nvPr>
            <p:ph type="ctrTitle"/>
          </p:nvPr>
        </p:nvSpPr>
        <p:spPr>
          <a:xfrm>
            <a:off x="581891" y="1431235"/>
            <a:ext cx="10626436" cy="3778074"/>
          </a:xfrm>
        </p:spPr>
        <p:txBody>
          <a:bodyPr>
            <a:normAutofit/>
          </a:bodyPr>
          <a:lstStyle/>
          <a:p>
            <a:pPr algn="l"/>
            <a:r>
              <a:rPr lang="en-US" sz="3600" dirty="0" smtClean="0">
                <a:latin typeface="Microsoft YaHei UI" panose="020B0503020204020204" pitchFamily="34" charset="-122"/>
                <a:ea typeface="Microsoft YaHei UI" panose="020B0503020204020204" pitchFamily="34" charset="-122"/>
                <a:cs typeface="Raavi" panose="020B0502040204020203" pitchFamily="34" charset="0"/>
              </a:rPr>
              <a:t>English-micro project by:</a:t>
            </a:r>
            <a: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t/>
            </a:r>
            <a:b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br>
            <a:r>
              <a:rPr lang="en-US" sz="2400" dirty="0">
                <a:latin typeface="Microsoft YaHei UI" panose="020B0503020204020204" pitchFamily="34" charset="-122"/>
                <a:ea typeface="Microsoft YaHei UI" panose="020B0503020204020204" pitchFamily="34" charset="-122"/>
                <a:cs typeface="Raavi" panose="020B0502040204020203" pitchFamily="34" charset="0"/>
              </a:rPr>
              <a:t/>
            </a:r>
            <a:br>
              <a:rPr lang="en-US" sz="2400" dirty="0">
                <a:latin typeface="Microsoft YaHei UI" panose="020B0503020204020204" pitchFamily="34" charset="-122"/>
                <a:ea typeface="Microsoft YaHei UI" panose="020B0503020204020204" pitchFamily="34" charset="-122"/>
                <a:cs typeface="Raavi" panose="020B0502040204020203" pitchFamily="34" charset="0"/>
              </a:rPr>
            </a:br>
            <a:r>
              <a:rPr lang="en-US" sz="2400" dirty="0" smtClean="0">
                <a:latin typeface="Microsoft JhengHei UI" panose="020B0604030504040204" pitchFamily="34" charset="-120"/>
                <a:ea typeface="Microsoft JhengHei UI" panose="020B0604030504040204" pitchFamily="34" charset="-120"/>
              </a:rPr>
              <a:t>Roll </a:t>
            </a:r>
            <a:r>
              <a:rPr lang="en-US" sz="2400" dirty="0">
                <a:latin typeface="Microsoft JhengHei UI" panose="020B0604030504040204" pitchFamily="34" charset="-120"/>
                <a:ea typeface="Microsoft JhengHei UI" panose="020B0604030504040204" pitchFamily="34" charset="-120"/>
              </a:rPr>
              <a:t>NO. :  </a:t>
            </a:r>
            <a:r>
              <a:rPr lang="en-US" sz="2400" dirty="0" smtClean="0">
                <a:latin typeface="Microsoft JhengHei UI" panose="020B0604030504040204" pitchFamily="34" charset="-120"/>
                <a:ea typeface="Microsoft JhengHei UI" panose="020B0604030504040204" pitchFamily="34" charset="-120"/>
              </a:rPr>
              <a:t>210449            Name </a:t>
            </a:r>
            <a:r>
              <a:rPr lang="en-US" sz="2400" dirty="0">
                <a:latin typeface="Microsoft JhengHei UI" panose="020B0604030504040204" pitchFamily="34" charset="-120"/>
                <a:ea typeface="Microsoft JhengHei UI" panose="020B0604030504040204" pitchFamily="34" charset="-120"/>
              </a:rPr>
              <a:t>: Vinayak karande</a:t>
            </a:r>
            <a: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t/>
            </a:r>
            <a:b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br>
            <a:r>
              <a:rPr lang="en-US" sz="2400" dirty="0">
                <a:latin typeface="Microsoft JhengHei UI" panose="020B0604030504040204" pitchFamily="34" charset="-120"/>
                <a:ea typeface="Microsoft JhengHei UI" panose="020B0604030504040204" pitchFamily="34" charset="-120"/>
              </a:rPr>
              <a:t>Roll NO. :  </a:t>
            </a:r>
            <a:r>
              <a:rPr lang="en-US" sz="2400" dirty="0" smtClean="0">
                <a:latin typeface="Microsoft JhengHei UI" panose="020B0604030504040204" pitchFamily="34" charset="-120"/>
                <a:ea typeface="Microsoft JhengHei UI" panose="020B0604030504040204" pitchFamily="34" charset="-120"/>
              </a:rPr>
              <a:t>210450            </a:t>
            </a:r>
            <a:r>
              <a:rPr lang="en-US" sz="2400" dirty="0">
                <a:latin typeface="Microsoft JhengHei UI" panose="020B0604030504040204" pitchFamily="34" charset="-120"/>
                <a:ea typeface="Microsoft JhengHei UI" panose="020B0604030504040204" pitchFamily="34" charset="-120"/>
              </a:rPr>
              <a:t>Name : Shaikh Adnan Mohammad Rafik</a:t>
            </a:r>
            <a: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t/>
            </a:r>
            <a:br>
              <a:rPr lang="en-US" sz="2400" dirty="0" smtClean="0">
                <a:latin typeface="Microsoft YaHei UI" panose="020B0503020204020204" pitchFamily="34" charset="-122"/>
                <a:ea typeface="Microsoft YaHei UI" panose="020B0503020204020204" pitchFamily="34" charset="-122"/>
                <a:cs typeface="Raavi" panose="020B0502040204020203" pitchFamily="34" charset="0"/>
              </a:rPr>
            </a:br>
            <a:r>
              <a:rPr lang="en-US" sz="2400" dirty="0">
                <a:latin typeface="Microsoft JhengHei UI" panose="020B0604030504040204" pitchFamily="34" charset="-120"/>
                <a:ea typeface="Microsoft JhengHei UI" panose="020B0604030504040204" pitchFamily="34" charset="-120"/>
              </a:rPr>
              <a:t>Roll NO. :  210451           </a:t>
            </a:r>
            <a:r>
              <a:rPr lang="en-US" sz="2400" dirty="0" smtClean="0">
                <a:latin typeface="Microsoft JhengHei UI" panose="020B0604030504040204" pitchFamily="34" charset="-120"/>
                <a:ea typeface="Microsoft JhengHei UI" panose="020B0604030504040204" pitchFamily="34" charset="-120"/>
              </a:rPr>
              <a:t> Name </a:t>
            </a:r>
            <a:r>
              <a:rPr lang="en-US" sz="2400" dirty="0">
                <a:latin typeface="Microsoft JhengHei UI" panose="020B0604030504040204" pitchFamily="34" charset="-120"/>
                <a:ea typeface="Microsoft JhengHei UI" panose="020B0604030504040204" pitchFamily="34" charset="-120"/>
              </a:rPr>
              <a:t>: Abdurrahman Qureshi</a:t>
            </a:r>
            <a:br>
              <a:rPr lang="en-US" sz="2400" dirty="0">
                <a:latin typeface="Microsoft JhengHei UI" panose="020B0604030504040204" pitchFamily="34" charset="-120"/>
                <a:ea typeface="Microsoft JhengHei UI" panose="020B0604030504040204" pitchFamily="34" charset="-120"/>
              </a:rPr>
            </a:br>
            <a:r>
              <a:rPr lang="en-US" sz="2400" dirty="0">
                <a:latin typeface="Microsoft JhengHei UI" panose="020B0604030504040204" pitchFamily="34" charset="-120"/>
                <a:ea typeface="Microsoft JhengHei UI" panose="020B0604030504040204" pitchFamily="34" charset="-120"/>
              </a:rPr>
              <a:t>Roll NO. :  210452            </a:t>
            </a:r>
            <a:r>
              <a:rPr lang="en-US" sz="2400" dirty="0" smtClean="0">
                <a:latin typeface="Microsoft JhengHei UI" panose="020B0604030504040204" pitchFamily="34" charset="-120"/>
                <a:ea typeface="Microsoft JhengHei UI" panose="020B0604030504040204" pitchFamily="34" charset="-120"/>
              </a:rPr>
              <a:t>Name </a:t>
            </a:r>
            <a:r>
              <a:rPr lang="en-US" sz="2400" dirty="0">
                <a:latin typeface="Microsoft JhengHei UI" panose="020B0604030504040204" pitchFamily="34" charset="-120"/>
                <a:ea typeface="Microsoft JhengHei UI" panose="020B0604030504040204" pitchFamily="34" charset="-120"/>
              </a:rPr>
              <a:t>: Welder </a:t>
            </a:r>
            <a:r>
              <a:rPr lang="en-US" sz="2400" dirty="0" err="1">
                <a:latin typeface="Microsoft JhengHei UI" panose="020B0604030504040204" pitchFamily="34" charset="-120"/>
                <a:ea typeface="Microsoft JhengHei UI" panose="020B0604030504040204" pitchFamily="34" charset="-120"/>
              </a:rPr>
              <a:t>Umme</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Hafsa</a:t>
            </a:r>
            <a:r>
              <a:rPr lang="en-IN" sz="2400" dirty="0">
                <a:latin typeface="Microsoft JhengHei UI" panose="020B0604030504040204" pitchFamily="34" charset="-120"/>
                <a:ea typeface="Microsoft JhengHei UI" panose="020B0604030504040204" pitchFamily="34" charset="-120"/>
              </a:rPr>
              <a:t/>
            </a:r>
            <a:br>
              <a:rPr lang="en-IN" sz="2400" dirty="0">
                <a:latin typeface="Microsoft JhengHei UI" panose="020B0604030504040204" pitchFamily="34" charset="-120"/>
                <a:ea typeface="Microsoft JhengHei UI" panose="020B0604030504040204" pitchFamily="34" charset="-120"/>
              </a:rPr>
            </a:br>
            <a:r>
              <a:rPr lang="en-US" sz="2400" dirty="0">
                <a:latin typeface="Microsoft JhengHei UI" panose="020B0604030504040204" pitchFamily="34" charset="-120"/>
                <a:ea typeface="Microsoft JhengHei UI" panose="020B0604030504040204" pitchFamily="34" charset="-120"/>
              </a:rPr>
              <a:t>Roll NO. :  210453           </a:t>
            </a:r>
            <a:r>
              <a:rPr lang="en-US" sz="2400" dirty="0" smtClean="0">
                <a:latin typeface="Microsoft JhengHei UI" panose="020B0604030504040204" pitchFamily="34" charset="-120"/>
                <a:ea typeface="Microsoft JhengHei UI" panose="020B0604030504040204" pitchFamily="34" charset="-120"/>
              </a:rPr>
              <a:t> Name </a:t>
            </a:r>
            <a:r>
              <a:rPr lang="en-US" sz="2400" dirty="0">
                <a:latin typeface="Microsoft JhengHei UI" panose="020B0604030504040204" pitchFamily="34" charset="-120"/>
                <a:ea typeface="Microsoft JhengHei UI" panose="020B0604030504040204" pitchFamily="34" charset="-120"/>
              </a:rPr>
              <a:t>: Ansari </a:t>
            </a:r>
            <a:r>
              <a:rPr lang="en-US" sz="2400" dirty="0" err="1">
                <a:latin typeface="Microsoft JhengHei UI" panose="020B0604030504040204" pitchFamily="34" charset="-120"/>
                <a:ea typeface="Microsoft JhengHei UI" panose="020B0604030504040204" pitchFamily="34" charset="-120"/>
              </a:rPr>
              <a:t>Saad</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Mohd</a:t>
            </a:r>
            <a:r>
              <a:rPr lang="en-US" sz="2400" dirty="0">
                <a:latin typeface="Microsoft JhengHei UI" panose="020B0604030504040204" pitchFamily="34" charset="-120"/>
                <a:ea typeface="Microsoft JhengHei UI" panose="020B0604030504040204" pitchFamily="34" charset="-120"/>
              </a:rPr>
              <a:t>. </a:t>
            </a:r>
            <a:r>
              <a:rPr lang="en-US" sz="2400" dirty="0" err="1" smtClean="0">
                <a:latin typeface="Microsoft JhengHei UI" panose="020B0604030504040204" pitchFamily="34" charset="-120"/>
                <a:ea typeface="Microsoft JhengHei UI" panose="020B0604030504040204" pitchFamily="34" charset="-120"/>
              </a:rPr>
              <a:t>Arif</a:t>
            </a:r>
            <a:r>
              <a:rPr lang="en-US" sz="2400" dirty="0" smtClean="0">
                <a:latin typeface="Microsoft JhengHei UI" panose="020B0604030504040204" pitchFamily="34" charset="-120"/>
                <a:ea typeface="Microsoft JhengHei UI" panose="020B0604030504040204" pitchFamily="34" charset="-120"/>
              </a:rPr>
              <a:t/>
            </a:r>
            <a:br>
              <a:rPr lang="en-US" sz="2400" dirty="0" smtClean="0">
                <a:latin typeface="Microsoft JhengHei UI" panose="020B0604030504040204" pitchFamily="34" charset="-120"/>
                <a:ea typeface="Microsoft JhengHei UI" panose="020B0604030504040204" pitchFamily="34" charset="-120"/>
              </a:rPr>
            </a:br>
            <a:r>
              <a:rPr lang="en-US" sz="2400" dirty="0" smtClean="0">
                <a:latin typeface="Microsoft JhengHei UI" panose="020B0604030504040204" pitchFamily="34" charset="-120"/>
                <a:ea typeface="Microsoft JhengHei UI" panose="020B0604030504040204" pitchFamily="34" charset="-120"/>
              </a:rPr>
              <a:t>Roll </a:t>
            </a:r>
            <a:r>
              <a:rPr lang="en-US" sz="2400" dirty="0">
                <a:latin typeface="Microsoft JhengHei UI" panose="020B0604030504040204" pitchFamily="34" charset="-120"/>
                <a:ea typeface="Microsoft JhengHei UI" panose="020B0604030504040204" pitchFamily="34" charset="-120"/>
              </a:rPr>
              <a:t>NO. :  210454            </a:t>
            </a:r>
            <a:r>
              <a:rPr lang="en-US" sz="2400" dirty="0" smtClean="0">
                <a:latin typeface="Microsoft JhengHei UI" panose="020B0604030504040204" pitchFamily="34" charset="-120"/>
                <a:ea typeface="Microsoft JhengHei UI" panose="020B0604030504040204" pitchFamily="34" charset="-120"/>
              </a:rPr>
              <a:t>Name </a:t>
            </a:r>
            <a:r>
              <a:rPr lang="en-US" sz="2400" dirty="0">
                <a:latin typeface="Microsoft JhengHei UI" panose="020B0604030504040204" pitchFamily="34" charset="-120"/>
                <a:ea typeface="Microsoft JhengHei UI" panose="020B0604030504040204" pitchFamily="34" charset="-120"/>
              </a:rPr>
              <a:t>: Shaikh </a:t>
            </a:r>
            <a:r>
              <a:rPr lang="en-US" sz="2400" dirty="0" err="1">
                <a:latin typeface="Microsoft JhengHei UI" panose="020B0604030504040204" pitchFamily="34" charset="-120"/>
                <a:ea typeface="Microsoft JhengHei UI" panose="020B0604030504040204" pitchFamily="34" charset="-120"/>
              </a:rPr>
              <a:t>Azlan</a:t>
            </a:r>
            <a:r>
              <a:rPr lang="en-US" sz="2400" dirty="0">
                <a:latin typeface="Microsoft JhengHei UI" panose="020B0604030504040204" pitchFamily="34" charset="-120"/>
                <a:ea typeface="Microsoft JhengHei UI" panose="020B0604030504040204" pitchFamily="34" charset="-120"/>
              </a:rPr>
              <a:t> </a:t>
            </a:r>
            <a:r>
              <a:rPr lang="en-US" sz="2400" dirty="0" smtClean="0">
                <a:latin typeface="Microsoft JhengHei UI" panose="020B0604030504040204" pitchFamily="34" charset="-120"/>
                <a:ea typeface="Microsoft JhengHei UI" panose="020B0604030504040204" pitchFamily="34" charset="-120"/>
              </a:rPr>
              <a:t>Ahmed</a:t>
            </a:r>
            <a:endParaRPr lang="en-US" sz="2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76968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Autofit/>
          </a:bodyPr>
          <a:lstStyle/>
          <a:p>
            <a:r>
              <a:rPr lang="en-US" sz="1600" b="1" dirty="0">
                <a:latin typeface="Lato"/>
              </a:rPr>
              <a:t>51. Burn the midnight oil</a:t>
            </a:r>
          </a:p>
          <a:p>
            <a:r>
              <a:rPr lang="en-US" sz="1600" b="1" dirty="0">
                <a:latin typeface="Lato"/>
              </a:rPr>
              <a:t>Meaning</a:t>
            </a:r>
            <a:r>
              <a:rPr lang="en-US" sz="1600" dirty="0">
                <a:latin typeface="Lato"/>
              </a:rPr>
              <a:t>: To work late in the night</a:t>
            </a:r>
          </a:p>
          <a:p>
            <a:r>
              <a:rPr lang="en-US" sz="1600" b="1" dirty="0">
                <a:latin typeface="Lato"/>
              </a:rPr>
              <a:t>Sentence</a:t>
            </a:r>
            <a:r>
              <a:rPr lang="en-US" sz="1600" dirty="0">
                <a:latin typeface="Lato"/>
              </a:rPr>
              <a:t>: I had to burn the midnight oil for nearly three months to write my first book.</a:t>
            </a:r>
          </a:p>
          <a:p>
            <a:r>
              <a:rPr lang="en-US" sz="1600" b="1" dirty="0">
                <a:latin typeface="Lato"/>
              </a:rPr>
              <a:t>Origin: </a:t>
            </a:r>
            <a:r>
              <a:rPr lang="en-US" sz="1600" dirty="0">
                <a:latin typeface="Lato"/>
              </a:rPr>
              <a:t>To burn the mid night oil was the English way of saying that someone was working hard through the night because candles were used in the olden times to provide light at night. </a:t>
            </a:r>
            <a:r>
              <a:rPr lang="en-US" sz="1600" b="1" dirty="0">
                <a:latin typeface="Lato"/>
              </a:rPr>
              <a:t> </a:t>
            </a:r>
            <a:r>
              <a:rPr lang="en-US" sz="1600" dirty="0">
                <a:latin typeface="Lato"/>
              </a:rPr>
              <a:t>The word '</a:t>
            </a:r>
            <a:r>
              <a:rPr lang="en-US" sz="1600" dirty="0" err="1">
                <a:latin typeface="Lato"/>
              </a:rPr>
              <a:t>elucubrate</a:t>
            </a:r>
            <a:r>
              <a:rPr lang="en-US" sz="1600" dirty="0">
                <a:latin typeface="Lato"/>
              </a:rPr>
              <a:t>' was defined in 1623 as doing things by the candlelight.</a:t>
            </a:r>
          </a:p>
        </p:txBody>
      </p:sp>
      <p:sp>
        <p:nvSpPr>
          <p:cNvPr id="4" name="Content Placeholder 3"/>
          <p:cNvSpPr>
            <a:spLocks noGrp="1"/>
          </p:cNvSpPr>
          <p:nvPr>
            <p:ph sz="half" idx="2"/>
          </p:nvPr>
        </p:nvSpPr>
        <p:spPr>
          <a:xfrm>
            <a:off x="6173403" y="609599"/>
            <a:ext cx="5094154" cy="5181601"/>
          </a:xfrm>
        </p:spPr>
        <p:txBody>
          <a:bodyPr>
            <a:noAutofit/>
          </a:bodyPr>
          <a:lstStyle/>
          <a:p>
            <a:r>
              <a:rPr lang="en-US" sz="1600" b="1" dirty="0">
                <a:latin typeface="Lato"/>
              </a:rPr>
              <a:t>52. Blow hot and cold</a:t>
            </a:r>
          </a:p>
          <a:p>
            <a:r>
              <a:rPr lang="en-US" sz="1600" b="1" dirty="0">
                <a:latin typeface="Lato"/>
              </a:rPr>
              <a:t>Meaning: </a:t>
            </a:r>
            <a:r>
              <a:rPr lang="en-US" sz="1600" dirty="0">
                <a:latin typeface="Lato"/>
              </a:rPr>
              <a:t>If you blow hot and cold, you vacillate.</a:t>
            </a:r>
          </a:p>
          <a:p>
            <a:r>
              <a:rPr lang="en-US" sz="1600" b="1" dirty="0">
                <a:latin typeface="Lato"/>
              </a:rPr>
              <a:t>Sentence</a:t>
            </a:r>
            <a:r>
              <a:rPr lang="en-US" sz="1600" dirty="0">
                <a:latin typeface="Lato"/>
              </a:rPr>
              <a:t>:  The editor blew hot and cold over the story for few days and then finally decided to publish it.</a:t>
            </a:r>
          </a:p>
          <a:p>
            <a:r>
              <a:rPr lang="en-US" sz="1600" b="1" dirty="0">
                <a:latin typeface="Lato"/>
              </a:rPr>
              <a:t>Origin: </a:t>
            </a:r>
            <a:r>
              <a:rPr lang="en-US" sz="1600" dirty="0">
                <a:latin typeface="Lato"/>
              </a:rPr>
              <a:t>Blow hot and cold is derived from an</a:t>
            </a:r>
            <a:r>
              <a:rPr lang="en-US" sz="1600" b="1" dirty="0">
                <a:latin typeface="Lato"/>
              </a:rPr>
              <a:t> </a:t>
            </a:r>
            <a:r>
              <a:rPr lang="en-US" sz="1600" dirty="0">
                <a:latin typeface="Lato"/>
              </a:rPr>
              <a:t>Aesop fable sometimes known as The Man and the Satyr. In the story, a traveler comes upon a satyr's cottage. The man blows upon his hands to warm them, and then blows upon his porridge to cool it off. The satyr is shocked by a being who blows hot and cold air.</a:t>
            </a:r>
          </a:p>
        </p:txBody>
      </p:sp>
    </p:spTree>
    <p:extLst>
      <p:ext uri="{BB962C8B-B14F-4D97-AF65-F5344CB8AC3E}">
        <p14:creationId xmlns:p14="http://schemas.microsoft.com/office/powerpoint/2010/main" val="3504065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913795" y="609601"/>
            <a:ext cx="5106004" cy="5181600"/>
          </a:xfrm>
        </p:spPr>
        <p:txBody>
          <a:bodyPr>
            <a:normAutofit fontScale="92500" lnSpcReduction="20000"/>
          </a:bodyPr>
          <a:lstStyle/>
          <a:p>
            <a:r>
              <a:rPr lang="en-US" sz="2900" b="1" dirty="0">
                <a:latin typeface="Lato"/>
              </a:rPr>
              <a:t>53. Cool your heels</a:t>
            </a:r>
          </a:p>
          <a:p>
            <a:r>
              <a:rPr lang="en-US" sz="2900" b="1" dirty="0">
                <a:latin typeface="Lato"/>
              </a:rPr>
              <a:t>Meaning: </a:t>
            </a:r>
            <a:r>
              <a:rPr lang="en-US" sz="2900" dirty="0">
                <a:latin typeface="Lato"/>
              </a:rPr>
              <a:t>Wait for something, especially when it’s annoying</a:t>
            </a:r>
          </a:p>
          <a:p>
            <a:r>
              <a:rPr lang="en-US" sz="2900" b="1" dirty="0">
                <a:latin typeface="Lato"/>
              </a:rPr>
              <a:t>Sentence: </a:t>
            </a:r>
            <a:r>
              <a:rPr lang="en-US" sz="2900" dirty="0">
                <a:latin typeface="Lato"/>
              </a:rPr>
              <a:t>I spent two hours cooling my heels in the waiting room while the CFO was busy in a meeting.</a:t>
            </a:r>
          </a:p>
          <a:p>
            <a:r>
              <a:rPr lang="en-US" sz="2900" b="1" dirty="0">
                <a:latin typeface="Lato"/>
              </a:rPr>
              <a:t>Origin: </a:t>
            </a:r>
            <a:r>
              <a:rPr lang="en-US" sz="2900" dirty="0">
                <a:latin typeface="Lato"/>
              </a:rPr>
              <a:t>"Cool your heels" comes </a:t>
            </a:r>
            <a:r>
              <a:rPr lang="en-US" sz="2900" b="1" dirty="0">
                <a:latin typeface="Lato"/>
              </a:rPr>
              <a:t>from the way your feet cool down after you stop walking</a:t>
            </a:r>
            <a:r>
              <a:rPr lang="en-US" sz="2900" dirty="0">
                <a:latin typeface="Lato"/>
              </a:rPr>
              <a:t>. ... When you walk for a long time, your feet get hot, and when you stop to rest, your feet cool down</a:t>
            </a:r>
            <a:r>
              <a:rPr lang="en-US" dirty="0"/>
              <a:t>.</a:t>
            </a:r>
          </a:p>
        </p:txBody>
      </p:sp>
      <p:sp>
        <p:nvSpPr>
          <p:cNvPr id="4" name="Content Placeholder 3"/>
          <p:cNvSpPr>
            <a:spLocks noGrp="1"/>
          </p:cNvSpPr>
          <p:nvPr>
            <p:ph sz="half" idx="2"/>
          </p:nvPr>
        </p:nvSpPr>
        <p:spPr>
          <a:xfrm>
            <a:off x="6000234" y="609599"/>
            <a:ext cx="4718304" cy="5092717"/>
          </a:xfrm>
        </p:spPr>
        <p:txBody>
          <a:bodyPr>
            <a:noAutofit/>
          </a:bodyPr>
          <a:lstStyle/>
          <a:p>
            <a:r>
              <a:rPr lang="en-US" sz="1600" b="1" dirty="0">
                <a:latin typeface="Lato"/>
              </a:rPr>
              <a:t>54. Cut corners</a:t>
            </a:r>
          </a:p>
          <a:p>
            <a:r>
              <a:rPr lang="en-US" sz="1600" b="1" dirty="0">
                <a:latin typeface="Lato"/>
              </a:rPr>
              <a:t>Meaning: </a:t>
            </a:r>
            <a:r>
              <a:rPr lang="en-US" sz="1600" dirty="0">
                <a:latin typeface="Lato"/>
              </a:rPr>
              <a:t>If you cut corners, you save money or effort by finding cheaper or easier ways to do things.</a:t>
            </a:r>
          </a:p>
          <a:p>
            <a:r>
              <a:rPr lang="en-US" sz="1600" b="1" dirty="0">
                <a:latin typeface="Lato"/>
              </a:rPr>
              <a:t>Sentence</a:t>
            </a:r>
            <a:r>
              <a:rPr lang="en-US" sz="1600" dirty="0">
                <a:latin typeface="Lato"/>
              </a:rPr>
              <a:t>: It you cut corners on this product, it’ll have a lesser lifespan.</a:t>
            </a:r>
          </a:p>
          <a:p>
            <a:r>
              <a:rPr lang="en-US" sz="1600" b="1" dirty="0">
                <a:latin typeface="Lato"/>
              </a:rPr>
              <a:t>Origin</a:t>
            </a:r>
            <a:r>
              <a:rPr lang="en-US" sz="1600" dirty="0">
                <a:latin typeface="Lato"/>
              </a:rPr>
              <a:t>: Cutting corners originated in the physical act of going from A to B by the shortest possible route. There are multiple examples from the 1800s. Walking via an untried shortcut was cutting corners. Fox hunting parties on horseback not following the dog pack directly to catch them up were cutting corners.</a:t>
            </a:r>
          </a:p>
        </p:txBody>
      </p:sp>
    </p:spTree>
    <p:extLst>
      <p:ext uri="{BB962C8B-B14F-4D97-AF65-F5344CB8AC3E}">
        <p14:creationId xmlns:p14="http://schemas.microsoft.com/office/powerpoint/2010/main" val="341615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913795" y="609601"/>
            <a:ext cx="5106004" cy="5181600"/>
          </a:xfrm>
        </p:spPr>
        <p:txBody>
          <a:bodyPr>
            <a:normAutofit/>
          </a:bodyPr>
          <a:lstStyle/>
          <a:p>
            <a:r>
              <a:rPr lang="en-US" b="1" dirty="0">
                <a:latin typeface="Lato"/>
              </a:rPr>
              <a:t>55. Sell like hot cakes</a:t>
            </a:r>
          </a:p>
          <a:p>
            <a:r>
              <a:rPr lang="en-US" b="1" dirty="0">
                <a:latin typeface="Lato"/>
              </a:rPr>
              <a:t>Meaning: </a:t>
            </a:r>
            <a:r>
              <a:rPr lang="en-US" dirty="0">
                <a:latin typeface="Lato"/>
              </a:rPr>
              <a:t>If something sells like hot cakes, it sells very fast.</a:t>
            </a:r>
          </a:p>
          <a:p>
            <a:r>
              <a:rPr lang="en-US" b="1" dirty="0">
                <a:latin typeface="Lato"/>
              </a:rPr>
              <a:t>Sentence:</a:t>
            </a:r>
            <a:r>
              <a:rPr lang="en-US" dirty="0">
                <a:latin typeface="Lato"/>
              </a:rPr>
              <a:t> More than five thousand cars sold so far. The new model is selling like hot cakes.</a:t>
            </a:r>
          </a:p>
          <a:p>
            <a:r>
              <a:rPr lang="en-US" b="1" dirty="0">
                <a:latin typeface="Lato"/>
              </a:rPr>
              <a:t>Origin:</a:t>
            </a:r>
            <a:r>
              <a:rPr lang="en-US" dirty="0">
                <a:latin typeface="Lato"/>
              </a:rPr>
              <a:t> The phrase originated in the 1800s when simple cornmeal versions were sold at church bake sales and snapped up by the congregation before they went cold. ... Tickets to Fat Joe's marketing conference are selling like hot cakes</a:t>
            </a:r>
          </a:p>
        </p:txBody>
      </p:sp>
      <p:sp>
        <p:nvSpPr>
          <p:cNvPr id="4" name="Content Placeholder 3"/>
          <p:cNvSpPr>
            <a:spLocks noGrp="1"/>
          </p:cNvSpPr>
          <p:nvPr>
            <p:ph sz="half" idx="2"/>
          </p:nvPr>
        </p:nvSpPr>
        <p:spPr>
          <a:xfrm>
            <a:off x="6173403" y="609599"/>
            <a:ext cx="5094154" cy="5181601"/>
          </a:xfrm>
        </p:spPr>
        <p:txBody>
          <a:bodyPr>
            <a:normAutofit/>
          </a:bodyPr>
          <a:lstStyle/>
          <a:p>
            <a:r>
              <a:rPr lang="en-US" b="1" dirty="0">
                <a:latin typeface="Lato"/>
              </a:rPr>
              <a:t> 56</a:t>
            </a:r>
            <a:r>
              <a:rPr lang="en-US" b="1" dirty="0"/>
              <a:t>. </a:t>
            </a:r>
            <a:r>
              <a:rPr lang="en-US" b="1" dirty="0">
                <a:latin typeface="Lato"/>
              </a:rPr>
              <a:t>Run around in circles</a:t>
            </a:r>
          </a:p>
          <a:p>
            <a:r>
              <a:rPr lang="en-US" b="1" dirty="0">
                <a:latin typeface="Lato"/>
              </a:rPr>
              <a:t>Meaning</a:t>
            </a:r>
            <a:r>
              <a:rPr lang="en-US" dirty="0">
                <a:latin typeface="Lato"/>
              </a:rPr>
              <a:t>: To be active without achieving any worthwhile result</a:t>
            </a:r>
          </a:p>
          <a:p>
            <a:r>
              <a:rPr lang="en-US" b="1" dirty="0">
                <a:latin typeface="Lato"/>
              </a:rPr>
              <a:t>Sentence</a:t>
            </a:r>
            <a:r>
              <a:rPr lang="en-US" dirty="0">
                <a:latin typeface="Lato"/>
              </a:rPr>
              <a:t>: He ran around in circles trying to bring us on board for the new cause.</a:t>
            </a:r>
          </a:p>
          <a:p>
            <a:r>
              <a:rPr lang="en-US" b="1" dirty="0">
                <a:latin typeface="Lato"/>
              </a:rPr>
              <a:t>Origin</a:t>
            </a:r>
            <a:r>
              <a:rPr lang="en-US" dirty="0">
                <a:latin typeface="Lato"/>
              </a:rPr>
              <a:t>: Running rings around' originated as an</a:t>
            </a:r>
            <a:r>
              <a:rPr lang="en-US" b="1" dirty="0">
                <a:latin typeface="Lato"/>
              </a:rPr>
              <a:t> </a:t>
            </a:r>
            <a:r>
              <a:rPr lang="en-US" dirty="0">
                <a:latin typeface="Lato"/>
              </a:rPr>
              <a:t>English hunting term. It was used by fox-hunters but more often by those indulging in hare-coursing, which is now banned in the UK. The circling runs made by the hare in its attempts to outrun the chasing greyhounds were called rings</a:t>
            </a:r>
            <a:r>
              <a:rPr lang="en-US" dirty="0"/>
              <a:t>.</a:t>
            </a:r>
          </a:p>
        </p:txBody>
      </p:sp>
    </p:spTree>
    <p:extLst>
      <p:ext uri="{BB962C8B-B14F-4D97-AF65-F5344CB8AC3E}">
        <p14:creationId xmlns:p14="http://schemas.microsoft.com/office/powerpoint/2010/main" val="22308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5F87-83E8-D74B-AE1C-8E159A12072F}"/>
              </a:ext>
            </a:extLst>
          </p:cNvPr>
          <p:cNvSpPr>
            <a:spLocks noGrp="1"/>
          </p:cNvSpPr>
          <p:nvPr>
            <p:ph type="title"/>
          </p:nvPr>
        </p:nvSpPr>
        <p:spPr/>
        <p:txBody>
          <a:bodyPr>
            <a:normAutofit/>
          </a:bodyPr>
          <a:lstStyle/>
          <a:p>
            <a:endParaRPr lang="en-US" sz="1700" dirty="0"/>
          </a:p>
        </p:txBody>
      </p:sp>
      <p:sp>
        <p:nvSpPr>
          <p:cNvPr id="3" name="Content Placeholder 2">
            <a:extLst>
              <a:ext uri="{FF2B5EF4-FFF2-40B4-BE49-F238E27FC236}">
                <a16:creationId xmlns:a16="http://schemas.microsoft.com/office/drawing/2014/main" id="{91813333-C339-5043-A107-ED6FCCF7AF67}"/>
              </a:ext>
            </a:extLst>
          </p:cNvPr>
          <p:cNvSpPr>
            <a:spLocks noGrp="1"/>
          </p:cNvSpPr>
          <p:nvPr>
            <p:ph sz="half" idx="1"/>
          </p:nvPr>
        </p:nvSpPr>
        <p:spPr>
          <a:xfrm>
            <a:off x="913795" y="609601"/>
            <a:ext cx="5106004" cy="5181600"/>
          </a:xfrm>
        </p:spPr>
        <p:txBody>
          <a:bodyPr>
            <a:normAutofit fontScale="85000" lnSpcReduction="20000"/>
          </a:bodyPr>
          <a:lstStyle/>
          <a:p>
            <a:r>
              <a:rPr lang="en-US" sz="2700" b="1" dirty="0">
                <a:solidFill>
                  <a:schemeClr val="tx1"/>
                </a:solidFill>
                <a:latin typeface="Lato" panose="020F0502020204030203" pitchFamily="34" charset="0"/>
                <a:ea typeface="Lato" panose="020F0502020204030203" pitchFamily="34" charset="0"/>
                <a:cs typeface="Lato" panose="020F0502020204030203" pitchFamily="34" charset="0"/>
              </a:rPr>
              <a:t>57.</a:t>
            </a:r>
            <a:r>
              <a:rPr lang="en-US" sz="2700" b="1" i="0" dirty="0">
                <a:solidFill>
                  <a:schemeClr val="tx1"/>
                </a:solidFill>
                <a:effectLst/>
                <a:latin typeface="Lato" panose="020F0502020204030203" pitchFamily="34" charset="0"/>
                <a:ea typeface="Lato" panose="020F0502020204030203" pitchFamily="34" charset="0"/>
                <a:cs typeface="Lato" panose="020F0502020204030203" pitchFamily="34" charset="0"/>
              </a:rPr>
              <a:t>  Straight from the horse’s mouth</a:t>
            </a:r>
          </a:p>
          <a:p>
            <a:pPr algn="l">
              <a:lnSpc>
                <a:spcPct val="120000"/>
              </a:lnSpc>
            </a:pPr>
            <a:r>
              <a:rPr lang="en-US" sz="27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27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700" b="0" i="0" dirty="0">
                <a:solidFill>
                  <a:schemeClr val="tx1"/>
                </a:solidFill>
                <a:effectLst/>
                <a:latin typeface="Lato" panose="020F0502020204030203" pitchFamily="34" charset="0"/>
                <a:ea typeface="Lato" panose="020F0502020204030203" pitchFamily="34" charset="0"/>
                <a:cs typeface="Lato" panose="020F0502020204030203" pitchFamily="34" charset="0"/>
              </a:rPr>
              <a:t> getting information directly from the most reliable source</a:t>
            </a:r>
          </a:p>
          <a:p>
            <a:r>
              <a:rPr lang="en-US" sz="2700" b="1" dirty="0">
                <a:solidFill>
                  <a:schemeClr val="tx1"/>
                </a:solidFill>
                <a:latin typeface="Lato" panose="020F0502020204030203" pitchFamily="34" charset="0"/>
                <a:ea typeface="Lato" panose="020F0502020204030203" pitchFamily="34" charset="0"/>
                <a:cs typeface="Lato" panose="020F0502020204030203" pitchFamily="34" charset="0"/>
              </a:rPr>
              <a:t>Sentence</a:t>
            </a:r>
            <a:r>
              <a:rPr lang="en-US" sz="2700" dirty="0">
                <a:solidFill>
                  <a:schemeClr val="tx1"/>
                </a:solidFill>
                <a:latin typeface="Lato" panose="020F0502020204030203" pitchFamily="34" charset="0"/>
                <a:ea typeface="Lato" panose="020F0502020204030203" pitchFamily="34" charset="0"/>
                <a:cs typeface="Lato" panose="020F0502020204030203" pitchFamily="34" charset="0"/>
              </a:rPr>
              <a:t>: I got the news </a:t>
            </a:r>
            <a:r>
              <a:rPr lang="en-US" sz="2700" b="1" u="sng" dirty="0">
                <a:solidFill>
                  <a:schemeClr val="tx1"/>
                </a:solidFill>
                <a:latin typeface="Lato" panose="020F0502020204030203" pitchFamily="34" charset="0"/>
                <a:ea typeface="Lato" panose="020F0502020204030203" pitchFamily="34" charset="0"/>
                <a:cs typeface="Lato" panose="020F0502020204030203" pitchFamily="34" charset="0"/>
              </a:rPr>
              <a:t>straight from the horse’s mouth.</a:t>
            </a:r>
          </a:p>
          <a:p>
            <a:pPr algn="l">
              <a:lnSpc>
                <a:spcPct val="120000"/>
              </a:lnSpc>
            </a:pPr>
            <a:r>
              <a:rPr lang="en-US" sz="27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a:t>
            </a:r>
            <a:r>
              <a:rPr lang="en-US" sz="27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This one is said to come from the 1900s, when buyers could determine a horse’s age by examining its teeth. It’s also why you shouldn’t “look a gift horse in the mouth,” as inspecting a gift is considered bad etiquette.</a:t>
            </a:r>
            <a:r>
              <a:rPr lang="en-US" sz="2700" dirty="0">
                <a:solidFill>
                  <a:schemeClr val="tx1"/>
                </a:solidFill>
                <a:latin typeface="Lato" panose="020F0502020204030203" pitchFamily="34" charset="0"/>
                <a:ea typeface="Lato" panose="020F0502020204030203" pitchFamily="34" charset="0"/>
                <a:cs typeface="Lato" panose="020F0502020204030203" pitchFamily="34" charset="0"/>
              </a:rPr>
              <a:t/>
            </a:r>
            <a:br>
              <a:rPr lang="en-US" sz="27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dirty="0">
                <a:solidFill>
                  <a:schemeClr val="tx1"/>
                </a:solidFill>
              </a:rPr>
              <a:t/>
            </a:r>
            <a:br>
              <a:rPr lang="en-US" dirty="0">
                <a:solidFill>
                  <a:schemeClr val="tx1"/>
                </a:solidFill>
              </a:rPr>
            </a:br>
            <a:endParaRPr lang="en-US" dirty="0">
              <a:solidFill>
                <a:schemeClr val="tx1"/>
              </a:solidFill>
            </a:endParaRPr>
          </a:p>
        </p:txBody>
      </p:sp>
      <p:sp>
        <p:nvSpPr>
          <p:cNvPr id="4" name="Content Placeholder 3">
            <a:extLst>
              <a:ext uri="{FF2B5EF4-FFF2-40B4-BE49-F238E27FC236}">
                <a16:creationId xmlns:a16="http://schemas.microsoft.com/office/drawing/2014/main" id="{00F70A78-285F-8E4E-8AF9-EE707C629CA7}"/>
              </a:ext>
            </a:extLst>
          </p:cNvPr>
          <p:cNvSpPr>
            <a:spLocks noGrp="1"/>
          </p:cNvSpPr>
          <p:nvPr>
            <p:ph sz="half" idx="2"/>
          </p:nvPr>
        </p:nvSpPr>
        <p:spPr>
          <a:xfrm>
            <a:off x="6173403" y="609599"/>
            <a:ext cx="5094154" cy="5181601"/>
          </a:xfrm>
        </p:spPr>
        <p:txBody>
          <a:bodyPr>
            <a:normAutofit fontScale="85000" lnSpcReduction="20000"/>
          </a:bodyPr>
          <a:lstStyle/>
          <a:p>
            <a:pPr algn="l">
              <a:lnSpc>
                <a:spcPct val="120000"/>
              </a:lnSpc>
            </a:pPr>
            <a:r>
              <a:rPr lang="en-US" sz="2700" b="1" dirty="0">
                <a:latin typeface="Lato" panose="020F0502020204030203" pitchFamily="34" charset="0"/>
                <a:ea typeface="Lato" panose="020F0502020204030203" pitchFamily="34" charset="0"/>
                <a:cs typeface="Lato" panose="020F0502020204030203" pitchFamily="34" charset="0"/>
              </a:rPr>
              <a:t>58. </a:t>
            </a:r>
            <a:r>
              <a:rPr lang="en-US" sz="2700" b="1" i="0" dirty="0">
                <a:effectLst/>
                <a:latin typeface="Lato" panose="020F0502020204030203" pitchFamily="34" charset="0"/>
                <a:ea typeface="Lato" panose="020F0502020204030203" pitchFamily="34" charset="0"/>
                <a:cs typeface="Lato" panose="020F0502020204030203" pitchFamily="34" charset="0"/>
              </a:rPr>
              <a:t> Let the cat out of the bag</a:t>
            </a:r>
          </a:p>
          <a:p>
            <a:pPr algn="l">
              <a:lnSpc>
                <a:spcPct val="120000"/>
              </a:lnSpc>
            </a:pPr>
            <a:r>
              <a:rPr lang="en-US" sz="2700" b="1" i="0" dirty="0">
                <a:effectLst/>
                <a:latin typeface="Lato" panose="020F0502020204030203" pitchFamily="34" charset="0"/>
                <a:ea typeface="Lato" panose="020F0502020204030203" pitchFamily="34" charset="0"/>
                <a:cs typeface="Lato" panose="020F0502020204030203" pitchFamily="34" charset="0"/>
              </a:rPr>
              <a:t>Meaning:</a:t>
            </a:r>
            <a:r>
              <a:rPr lang="en-US" sz="2700" b="0" i="0" dirty="0">
                <a:effectLst/>
                <a:latin typeface="Lato" panose="020F0502020204030203" pitchFamily="34" charset="0"/>
                <a:ea typeface="Lato" panose="020F0502020204030203" pitchFamily="34" charset="0"/>
                <a:cs typeface="Lato" panose="020F0502020204030203" pitchFamily="34" charset="0"/>
              </a:rPr>
              <a:t> to mistakenly reveal a secret</a:t>
            </a:r>
          </a:p>
          <a:p>
            <a:pPr algn="l">
              <a:lnSpc>
                <a:spcPct val="120000"/>
              </a:lnSpc>
            </a:pPr>
            <a:r>
              <a:rPr lang="en-US" sz="2700" b="1" i="0" dirty="0">
                <a:effectLst/>
                <a:latin typeface="Lato" panose="020F0502020204030203" pitchFamily="34" charset="0"/>
                <a:ea typeface="Lato" panose="020F0502020204030203" pitchFamily="34" charset="0"/>
                <a:cs typeface="Lato" panose="020F0502020204030203" pitchFamily="34" charset="0"/>
              </a:rPr>
              <a:t>Sentence</a:t>
            </a:r>
            <a:r>
              <a:rPr lang="en-US" sz="2700" b="0" i="0" dirty="0">
                <a:effectLst/>
                <a:latin typeface="Lato" panose="020F0502020204030203" pitchFamily="34" charset="0"/>
                <a:ea typeface="Lato" panose="020F0502020204030203" pitchFamily="34" charset="0"/>
                <a:cs typeface="Lato" panose="020F0502020204030203" pitchFamily="34" charset="0"/>
              </a:rPr>
              <a:t>: I didn't </a:t>
            </a:r>
            <a:r>
              <a:rPr lang="en-US" sz="2700" b="1" i="0" u="sng" dirty="0">
                <a:effectLst/>
                <a:latin typeface="Lato" panose="020F0502020204030203" pitchFamily="34" charset="0"/>
                <a:ea typeface="Lato" panose="020F0502020204030203" pitchFamily="34" charset="0"/>
                <a:cs typeface="Lato" panose="020F0502020204030203" pitchFamily="34" charset="0"/>
              </a:rPr>
              <a:t>let the cat out of the bag</a:t>
            </a:r>
            <a:r>
              <a:rPr lang="en-US" sz="2700" b="0" i="0" u="sng" dirty="0">
                <a:effectLst/>
                <a:latin typeface="Lato" panose="020F0502020204030203" pitchFamily="34" charset="0"/>
                <a:ea typeface="Lato" panose="020F0502020204030203" pitchFamily="34" charset="0"/>
                <a:cs typeface="Lato" panose="020F0502020204030203" pitchFamily="34" charset="0"/>
              </a:rPr>
              <a:t>.</a:t>
            </a:r>
          </a:p>
          <a:p>
            <a:pPr algn="l">
              <a:lnSpc>
                <a:spcPct val="120000"/>
              </a:lnSpc>
            </a:pPr>
            <a:r>
              <a:rPr lang="en-US" sz="2700" b="1" i="0" dirty="0">
                <a:effectLst/>
                <a:latin typeface="Lato" panose="020F0502020204030203" pitchFamily="34" charset="0"/>
                <a:ea typeface="Lato" panose="020F0502020204030203" pitchFamily="34" charset="0"/>
                <a:cs typeface="Lato" panose="020F0502020204030203" pitchFamily="34" charset="0"/>
              </a:rPr>
              <a:t>Origin:</a:t>
            </a:r>
            <a:r>
              <a:rPr lang="en-US" sz="2700" b="0" i="0" dirty="0">
                <a:effectLst/>
                <a:latin typeface="Lato" panose="020F0502020204030203" pitchFamily="34" charset="0"/>
                <a:ea typeface="Lato" panose="020F0502020204030203" pitchFamily="34" charset="0"/>
                <a:cs typeface="Lato" panose="020F0502020204030203" pitchFamily="34" charset="0"/>
              </a:rPr>
              <a:t> Up to and including in the 1700s, a common street fraud included replacing valuable pigs with less valuable cats and selling them in bags. When a cat was let out of a bag, </a:t>
            </a:r>
            <a:r>
              <a:rPr lang="en-US" sz="2700" b="0" i="0" u="sng" dirty="0">
                <a:effectLst/>
                <a:latin typeface="Lato" panose="020F0502020204030203" pitchFamily="34" charset="0"/>
                <a:ea typeface="Lato" panose="020F0502020204030203" pitchFamily="34" charset="0"/>
                <a:cs typeface="Lato" panose="020F0502020204030203" pitchFamily="34" charset="0"/>
                <a:hlinkClick r:id="rId2" tooltip="The Origins of 12 Common Idioms">
                  <a:extLst>
                    <a:ext uri="{A12FA001-AC4F-418D-AE19-62706E023703}">
                      <ahyp:hlinkClr xmlns:ahyp="http://schemas.microsoft.com/office/drawing/2018/hyperlinkcolor" xmlns="" val="tx"/>
                    </a:ext>
                  </a:extLst>
                </a:hlinkClick>
              </a:rPr>
              <a:t>the jig was up</a:t>
            </a:r>
            <a:r>
              <a:rPr lang="en-US" sz="2700" b="0" i="0" dirty="0">
                <a:effectLst/>
                <a:latin typeface="Lato" panose="020F0502020204030203" pitchFamily="34" charset="0"/>
                <a:ea typeface="Lato" panose="020F0502020204030203" pitchFamily="34" charset="0"/>
                <a:cs typeface="Lato" panose="020F0502020204030203" pitchFamily="34" charset="0"/>
              </a:rPr>
              <a:t>.</a:t>
            </a:r>
            <a:r>
              <a:rPr lang="en-US" dirty="0"/>
              <a:t/>
            </a:r>
            <a:br>
              <a:rPr lang="en-US" dirty="0"/>
            </a:br>
            <a:endParaRPr lang="en-US" b="0" i="0" u="sng" dirty="0">
              <a:effectLst/>
              <a:latin typeface="Source Sans Pro" panose="020B0503030403020204" pitchFamily="34" charset="0"/>
            </a:endParaRPr>
          </a:p>
          <a:p>
            <a:pPr marL="0" indent="0">
              <a:buNone/>
            </a:pPr>
            <a:r>
              <a:rPr lang="en-US" u="sng" dirty="0"/>
              <a:t/>
            </a:r>
            <a:br>
              <a:rPr lang="en-US" u="sng" dirty="0"/>
            </a:br>
            <a:r>
              <a:rPr lang="en-US" dirty="0"/>
              <a:t/>
            </a:r>
            <a:br>
              <a:rPr lang="en-US" dirty="0"/>
            </a:br>
            <a:endParaRPr lang="en-US" dirty="0"/>
          </a:p>
        </p:txBody>
      </p:sp>
    </p:spTree>
    <p:extLst>
      <p:ext uri="{BB962C8B-B14F-4D97-AF65-F5344CB8AC3E}">
        <p14:creationId xmlns:p14="http://schemas.microsoft.com/office/powerpoint/2010/main" val="3251468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637-A11A-41EC-BF4A-103EBC87F9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351E45-1DBC-4EBC-BFED-5FF9EE73EE28}"/>
              </a:ext>
            </a:extLst>
          </p:cNvPr>
          <p:cNvSpPr>
            <a:spLocks noGrp="1"/>
          </p:cNvSpPr>
          <p:nvPr>
            <p:ph sz="half" idx="1"/>
          </p:nvPr>
        </p:nvSpPr>
        <p:spPr>
          <a:xfrm>
            <a:off x="913795" y="609601"/>
            <a:ext cx="5106004" cy="5181600"/>
          </a:xfrm>
        </p:spPr>
        <p:txBody>
          <a:bodyPr>
            <a:normAutofit fontScale="62500" lnSpcReduction="20000"/>
          </a:bodyPr>
          <a:lstStyle/>
          <a:p>
            <a:pPr>
              <a:lnSpc>
                <a:spcPct val="120000"/>
              </a:lnSpc>
            </a:pPr>
            <a:r>
              <a:rPr lang="en-US" sz="4000" b="1" dirty="0">
                <a:solidFill>
                  <a:schemeClr val="tx1"/>
                </a:solidFill>
                <a:latin typeface="Lato" panose="020F0502020204030203" pitchFamily="34" charset="0"/>
                <a:ea typeface="Lato" panose="020F0502020204030203" pitchFamily="34" charset="0"/>
                <a:cs typeface="Lato" panose="020F0502020204030203" pitchFamily="34" charset="0"/>
              </a:rPr>
              <a:t>59.</a:t>
            </a:r>
            <a:r>
              <a:rPr lang="en-IN" sz="4000" b="1" i="0" dirty="0">
                <a:solidFill>
                  <a:schemeClr val="tx1"/>
                </a:solidFill>
                <a:effectLst/>
                <a:latin typeface="Lato" panose="020F0502020204030203" pitchFamily="34" charset="0"/>
                <a:ea typeface="Lato" panose="020F0502020204030203" pitchFamily="34" charset="0"/>
                <a:cs typeface="Lato" panose="020F0502020204030203" pitchFamily="34" charset="0"/>
              </a:rPr>
              <a:t>  Butter someone up</a:t>
            </a:r>
          </a:p>
          <a:p>
            <a:pPr algn="l">
              <a:lnSpc>
                <a:spcPct val="120000"/>
              </a:lnSpc>
            </a:pPr>
            <a:r>
              <a:rPr lang="en-US" sz="40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40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to praise or flatter someone, usually to gain a favor</a:t>
            </a:r>
          </a:p>
          <a:p>
            <a:pPr>
              <a:lnSpc>
                <a:spcPct val="120000"/>
              </a:lnSpc>
            </a:pPr>
            <a:r>
              <a:rPr lang="en-US" sz="4000" b="1" dirty="0">
                <a:solidFill>
                  <a:schemeClr val="tx1"/>
                </a:solidFill>
                <a:latin typeface="Lato" panose="020F0502020204030203" pitchFamily="34" charset="0"/>
                <a:ea typeface="Lato" panose="020F0502020204030203" pitchFamily="34" charset="0"/>
                <a:cs typeface="Lato" panose="020F0502020204030203" pitchFamily="34" charset="0"/>
              </a:rPr>
              <a:t>Sentence</a:t>
            </a:r>
            <a:r>
              <a:rPr lang="en-US" sz="4000" dirty="0">
                <a:solidFill>
                  <a:schemeClr val="tx1"/>
                </a:solidFill>
                <a:latin typeface="Lato" panose="020F0502020204030203" pitchFamily="34" charset="0"/>
                <a:ea typeface="Lato" panose="020F0502020204030203" pitchFamily="34" charset="0"/>
                <a:cs typeface="Lato" panose="020F0502020204030203" pitchFamily="34" charset="0"/>
              </a:rPr>
              <a:t>: we have to </a:t>
            </a:r>
            <a:r>
              <a:rPr lang="en-US" sz="4000" b="1" u="sng" dirty="0">
                <a:solidFill>
                  <a:schemeClr val="tx1"/>
                </a:solidFill>
                <a:latin typeface="Lato" panose="020F0502020204030203" pitchFamily="34" charset="0"/>
                <a:ea typeface="Lato" panose="020F0502020204030203" pitchFamily="34" charset="0"/>
                <a:cs typeface="Lato" panose="020F0502020204030203" pitchFamily="34" charset="0"/>
              </a:rPr>
              <a:t>butter up </a:t>
            </a:r>
            <a:r>
              <a:rPr lang="en-US" sz="4000" dirty="0">
                <a:solidFill>
                  <a:schemeClr val="tx1"/>
                </a:solidFill>
                <a:latin typeface="Lato" panose="020F0502020204030203" pitchFamily="34" charset="0"/>
                <a:ea typeface="Lato" panose="020F0502020204030203" pitchFamily="34" charset="0"/>
                <a:cs typeface="Lato" panose="020F0502020204030203" pitchFamily="34" charset="0"/>
              </a:rPr>
              <a:t>our parents to do in our </a:t>
            </a:r>
            <a:r>
              <a:rPr lang="en-US" sz="4000" dirty="0" err="1">
                <a:solidFill>
                  <a:schemeClr val="tx1"/>
                </a:solidFill>
                <a:latin typeface="Lato" panose="020F0502020204030203" pitchFamily="34" charset="0"/>
                <a:ea typeface="Lato" panose="020F0502020204030203" pitchFamily="34" charset="0"/>
                <a:cs typeface="Lato" panose="020F0502020204030203" pitchFamily="34" charset="0"/>
              </a:rPr>
              <a:t>favour</a:t>
            </a:r>
            <a:endParaRPr lang="en-US" sz="40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l">
              <a:lnSpc>
                <a:spcPct val="120000"/>
              </a:lnSpc>
            </a:pPr>
            <a:r>
              <a:rPr lang="en-US" sz="40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a:t>
            </a:r>
            <a:r>
              <a:rPr lang="en-US" sz="40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 customary religious act in ancient India included throwing butter balls at the statues of gods to seek good fortune and their favor</a:t>
            </a:r>
            <a:r>
              <a:rPr lang="en-US" sz="4000" b="0" i="0" dirty="0">
                <a:solidFill>
                  <a:srgbClr val="6D6D6D"/>
                </a:solidFill>
                <a:effectLst/>
                <a:latin typeface="Lato" panose="020F0502020204030203" pitchFamily="34" charset="0"/>
                <a:ea typeface="Lato" panose="020F0502020204030203" pitchFamily="34" charset="0"/>
                <a:cs typeface="Lato" panose="020F0502020204030203" pitchFamily="34" charset="0"/>
              </a:rPr>
              <a:t>.</a:t>
            </a:r>
            <a:r>
              <a:rPr lang="en-US" sz="4000" dirty="0"/>
              <a:t/>
            </a:r>
            <a:br>
              <a:rPr lang="en-US" sz="4000" dirty="0"/>
            </a:br>
            <a:r>
              <a:rPr lang="en-US" sz="4000" dirty="0"/>
              <a:t/>
            </a:r>
            <a:br>
              <a:rPr lang="en-US" sz="4000" dirty="0"/>
            </a:br>
            <a:endParaRPr lang="en-IN" sz="4000" dirty="0"/>
          </a:p>
        </p:txBody>
      </p:sp>
      <p:sp>
        <p:nvSpPr>
          <p:cNvPr id="4" name="Content Placeholder 3">
            <a:extLst>
              <a:ext uri="{FF2B5EF4-FFF2-40B4-BE49-F238E27FC236}">
                <a16:creationId xmlns:a16="http://schemas.microsoft.com/office/drawing/2014/main" id="{5E456CA7-CE7E-4711-AFE0-FDD65B010637}"/>
              </a:ext>
            </a:extLst>
          </p:cNvPr>
          <p:cNvSpPr>
            <a:spLocks noGrp="1"/>
          </p:cNvSpPr>
          <p:nvPr>
            <p:ph sz="half" idx="2"/>
          </p:nvPr>
        </p:nvSpPr>
        <p:spPr>
          <a:xfrm>
            <a:off x="6287361" y="609599"/>
            <a:ext cx="4718304" cy="5276752"/>
          </a:xfrm>
        </p:spPr>
        <p:txBody>
          <a:bodyPr>
            <a:normAutofit fontScale="62500" lnSpcReduction="20000"/>
          </a:bodyPr>
          <a:lstStyle/>
          <a:p>
            <a:r>
              <a:rPr lang="en-IN" sz="3400" b="1" i="0" dirty="0">
                <a:solidFill>
                  <a:schemeClr val="tx1"/>
                </a:solidFill>
                <a:effectLst/>
                <a:latin typeface="pt serif" panose="020A0603040505020204" pitchFamily="18" charset="0"/>
              </a:rPr>
              <a:t>60. Play it by ear</a:t>
            </a:r>
          </a:p>
          <a:p>
            <a:r>
              <a:rPr lang="en-US" sz="3400" b="1" i="0" dirty="0">
                <a:solidFill>
                  <a:schemeClr val="tx1"/>
                </a:solidFill>
                <a:effectLst/>
                <a:latin typeface="Nunito Sans" pitchFamily="2" charset="0"/>
              </a:rPr>
              <a:t>Meaning</a:t>
            </a:r>
            <a:r>
              <a:rPr lang="en-US" sz="3400" b="0" i="0" dirty="0">
                <a:solidFill>
                  <a:schemeClr val="tx1"/>
                </a:solidFill>
                <a:effectLst/>
                <a:latin typeface="Nunito Sans" pitchFamily="2" charset="0"/>
              </a:rPr>
              <a:t>: Playing something by ear means that rather than sticking to a defined plan, you will see how things go and decide on a course of action as you go along.</a:t>
            </a:r>
            <a:endParaRPr lang="en-US" sz="3400" dirty="0">
              <a:solidFill>
                <a:schemeClr val="tx1"/>
              </a:solidFill>
            </a:endParaRPr>
          </a:p>
          <a:p>
            <a:r>
              <a:rPr lang="en-US" sz="3400" b="1" dirty="0">
                <a:solidFill>
                  <a:schemeClr val="tx1"/>
                </a:solidFill>
                <a:latin typeface="Nunito Sans" pitchFamily="2" charset="0"/>
              </a:rPr>
              <a:t>Sentence</a:t>
            </a:r>
            <a:r>
              <a:rPr lang="en-US" sz="3400" dirty="0">
                <a:solidFill>
                  <a:schemeClr val="tx1"/>
                </a:solidFill>
                <a:latin typeface="Nunito Sans" pitchFamily="2" charset="0"/>
              </a:rPr>
              <a:t> </a:t>
            </a:r>
            <a:r>
              <a:rPr lang="en-US" sz="3400" b="0" i="0" dirty="0">
                <a:solidFill>
                  <a:schemeClr val="tx1"/>
                </a:solidFill>
                <a:effectLst/>
                <a:latin typeface="Nunito Sans" pitchFamily="2" charset="0"/>
              </a:rPr>
              <a:t>: “What time shall we go shopping?” “Let’s see how the weather looks and </a:t>
            </a:r>
            <a:r>
              <a:rPr lang="en-US" sz="3400" b="1" i="0" u="sng" dirty="0">
                <a:solidFill>
                  <a:schemeClr val="tx1"/>
                </a:solidFill>
                <a:effectLst/>
                <a:latin typeface="Nunito Sans" pitchFamily="2" charset="0"/>
              </a:rPr>
              <a:t>play it by ear</a:t>
            </a:r>
            <a:r>
              <a:rPr lang="en-US" sz="3400" b="0" i="0" dirty="0">
                <a:solidFill>
                  <a:schemeClr val="tx1"/>
                </a:solidFill>
                <a:effectLst/>
                <a:latin typeface="Nunito Sans" pitchFamily="2" charset="0"/>
              </a:rPr>
              <a:t>.”</a:t>
            </a:r>
          </a:p>
          <a:p>
            <a:pPr algn="l"/>
            <a:r>
              <a:rPr lang="en-US" sz="3400" b="1" i="0" dirty="0">
                <a:solidFill>
                  <a:schemeClr val="tx1"/>
                </a:solidFill>
                <a:effectLst/>
                <a:latin typeface="Nunito Sans" pitchFamily="2" charset="0"/>
              </a:rPr>
              <a:t>Origins</a:t>
            </a:r>
            <a:r>
              <a:rPr lang="en-US" sz="3400" b="0" i="0" dirty="0">
                <a:solidFill>
                  <a:schemeClr val="tx1"/>
                </a:solidFill>
                <a:effectLst/>
                <a:latin typeface="Nunito Sans" pitchFamily="2" charset="0"/>
              </a:rPr>
              <a:t>: This sense of the phrase dates back to the 16th century, but the present use only came into being in mid-20th century America, primarily referring to sports. These days, the expression has lost this focus on sports and can be used in any context.</a:t>
            </a:r>
            <a:r>
              <a:rPr lang="en-US" dirty="0">
                <a:solidFill>
                  <a:schemeClr val="tx1"/>
                </a:solidFill>
              </a:rPr>
              <a:t/>
            </a:r>
            <a:br>
              <a:rPr lang="en-US" dirty="0">
                <a:solidFill>
                  <a:schemeClr val="tx1"/>
                </a:solidFill>
              </a:rPr>
            </a:br>
            <a:r>
              <a:rPr lang="en-US" dirty="0"/>
              <a:t/>
            </a:r>
            <a:br>
              <a:rPr lang="en-US" dirty="0"/>
            </a:br>
            <a:endParaRPr lang="en-IN" dirty="0"/>
          </a:p>
        </p:txBody>
      </p:sp>
    </p:spTree>
    <p:extLst>
      <p:ext uri="{BB962C8B-B14F-4D97-AF65-F5344CB8AC3E}">
        <p14:creationId xmlns:p14="http://schemas.microsoft.com/office/powerpoint/2010/main" val="473166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F11A-65F8-4A5F-8F80-4F87D0EDC8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297FD-1591-430B-A0C4-6C8CF8563F89}"/>
              </a:ext>
            </a:extLst>
          </p:cNvPr>
          <p:cNvSpPr>
            <a:spLocks noGrp="1"/>
          </p:cNvSpPr>
          <p:nvPr>
            <p:ph sz="half" idx="1"/>
          </p:nvPr>
        </p:nvSpPr>
        <p:spPr>
          <a:xfrm>
            <a:off x="913795" y="609601"/>
            <a:ext cx="5106004" cy="5181600"/>
          </a:xfrm>
        </p:spPr>
        <p:txBody>
          <a:bodyPr>
            <a:normAutofit fontScale="85000" lnSpcReduction="10000"/>
          </a:bodyPr>
          <a:lstStyle/>
          <a:p>
            <a:pPr algn="l"/>
            <a:r>
              <a:rPr lang="en-US" sz="2600" b="1" dirty="0">
                <a:solidFill>
                  <a:schemeClr val="tx1"/>
                </a:solidFill>
                <a:latin typeface="Lato" panose="020F0502020204030203" pitchFamily="34" charset="0"/>
                <a:ea typeface="Lato" panose="020F0502020204030203" pitchFamily="34" charset="0"/>
                <a:cs typeface="Lato" panose="020F0502020204030203" pitchFamily="34" charset="0"/>
              </a:rPr>
              <a:t>61.</a:t>
            </a:r>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 Raining cats and dogs</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We Brits are known for our obsession with the weather, so we couldn’t omit a rain-related idiom from this list..</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“Listen to that rain!” “It’s </a:t>
            </a:r>
            <a:r>
              <a:rPr lang="en-US" sz="2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raining cats and dogs!</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origins of this bizarre phrase are obscure, though it was first recorded in 1651 in the poet Henry Vaughan’s collection ,Speculation as to its origins ranges from medieval superstition to Norse mythology, but it may even be a reference to dead animals being washed through </a:t>
            </a:r>
            <a:r>
              <a:rPr lang="en-US" sz="2600" b="0" i="0" dirty="0">
                <a:solidFill>
                  <a:schemeClr val="tx1"/>
                </a:solidFill>
                <a:effectLst/>
                <a:latin typeface="Nunito Sans" pitchFamily="2" charset="0"/>
              </a:rPr>
              <a:t>the streets by floods.</a:t>
            </a:r>
          </a:p>
          <a:p>
            <a:endParaRPr lang="en-IN" dirty="0"/>
          </a:p>
        </p:txBody>
      </p:sp>
      <p:sp>
        <p:nvSpPr>
          <p:cNvPr id="4" name="Content Placeholder 3">
            <a:extLst>
              <a:ext uri="{FF2B5EF4-FFF2-40B4-BE49-F238E27FC236}">
                <a16:creationId xmlns:a16="http://schemas.microsoft.com/office/drawing/2014/main" id="{3056EA6C-76EA-4D74-A6ED-ECFA140D0A7C}"/>
              </a:ext>
            </a:extLst>
          </p:cNvPr>
          <p:cNvSpPr>
            <a:spLocks noGrp="1"/>
          </p:cNvSpPr>
          <p:nvPr>
            <p:ph sz="half" idx="2"/>
          </p:nvPr>
        </p:nvSpPr>
        <p:spPr>
          <a:xfrm>
            <a:off x="6173403" y="609599"/>
            <a:ext cx="5094154" cy="5181601"/>
          </a:xfrm>
        </p:spPr>
        <p:txBody>
          <a:bodyPr>
            <a:normAutofit fontScale="85000" lnSpcReduction="10000"/>
          </a:bodyPr>
          <a:lstStyle/>
          <a:p>
            <a:pPr algn="l"/>
            <a:r>
              <a:rPr lang="en-US" sz="2600" b="1" dirty="0">
                <a:solidFill>
                  <a:schemeClr val="tx1"/>
                </a:solidFill>
                <a:latin typeface="Lato" panose="020F0502020204030203" pitchFamily="34" charset="0"/>
                <a:ea typeface="Lato" panose="020F0502020204030203" pitchFamily="34" charset="0"/>
                <a:cs typeface="Lato" panose="020F0502020204030203" pitchFamily="34" charset="0"/>
              </a:rPr>
              <a:t>62.</a:t>
            </a:r>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Can’t do something to save my life</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“Can’t do something to save your life” is a hyperbolic way of saying that you’re completely inept at something. It’s typically used in a self-deprecating manner or to indicate reluctance to carry out a task requested of one.</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“Don’t pick me – I </a:t>
            </a:r>
            <a:r>
              <a:rPr lang="en-US" sz="2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can’t draw to save my life.”</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Anthony Trollope first used this expression, in 1848 in </a:t>
            </a:r>
            <a:r>
              <a:rPr lang="en-US" sz="2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Kellys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and </a:t>
            </a:r>
            <a:r>
              <a:rPr lang="en-US" sz="2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O’Kellys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writing, “If it was to save my life and theirs, I can’t get up small talk for the rector and his curate.</a:t>
            </a:r>
            <a:r>
              <a:rPr lang="en-US" b="0" i="0" dirty="0">
                <a:solidFill>
                  <a:srgbClr val="494949"/>
                </a:solidFill>
                <a:effectLst/>
                <a:latin typeface="Nunito Sans" pitchFamily="2" charset="0"/>
              </a:rPr>
              <a:t>”</a:t>
            </a:r>
          </a:p>
          <a:p>
            <a:endParaRPr lang="en-US" dirty="0"/>
          </a:p>
        </p:txBody>
      </p:sp>
    </p:spTree>
    <p:extLst>
      <p:ext uri="{BB962C8B-B14F-4D97-AF65-F5344CB8AC3E}">
        <p14:creationId xmlns:p14="http://schemas.microsoft.com/office/powerpoint/2010/main" val="398416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29F2-B3D1-4C1A-A8E3-DED8E9BE82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D3781B-F08E-4B2A-895B-AA7D2AFE5196}"/>
              </a:ext>
            </a:extLst>
          </p:cNvPr>
          <p:cNvSpPr>
            <a:spLocks noGrp="1"/>
          </p:cNvSpPr>
          <p:nvPr>
            <p:ph sz="half" idx="1"/>
          </p:nvPr>
        </p:nvSpPr>
        <p:spPr>
          <a:xfrm>
            <a:off x="913795" y="609601"/>
            <a:ext cx="5106004" cy="5181600"/>
          </a:xfrm>
        </p:spPr>
        <p:txBody>
          <a:bodyPr>
            <a:normAutofit fontScale="77500" lnSpcReduction="20000"/>
          </a:bodyPr>
          <a:lstStyle/>
          <a:p>
            <a:pPr algn="l"/>
            <a:r>
              <a:rPr lang="en-US" sz="2900" b="1" dirty="0">
                <a:solidFill>
                  <a:schemeClr val="tx1"/>
                </a:solidFill>
                <a:latin typeface="Lato" panose="020F0502020204030203" pitchFamily="34" charset="0"/>
                <a:ea typeface="Lato" panose="020F0502020204030203" pitchFamily="34" charset="0"/>
                <a:cs typeface="Lato" panose="020F0502020204030203" pitchFamily="34" charset="0"/>
              </a:rPr>
              <a:t>63. </a:t>
            </a:r>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Turn a blind eye</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To “turn a blind eye” to something means to pretend not to have noticed it.</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“She took one of the cookies, but I </a:t>
            </a:r>
            <a:r>
              <a:rPr lang="en-US" sz="29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turned a blind eye</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Interestingly, this expression is said to have arisen as a result of the famous English naval hero Admiral Horatio Nelson, who, during the Battle of Copenhagen in 1801, is alleged to have deliberately raised his telescope to his blind eye, thus ensuring that he would not see any signal from his superior giving him discretion to withdraw from the battle.</a:t>
            </a:r>
          </a:p>
          <a:p>
            <a:endParaRPr lang="en-IN" dirty="0"/>
          </a:p>
        </p:txBody>
      </p:sp>
      <p:sp>
        <p:nvSpPr>
          <p:cNvPr id="4" name="Content Placeholder 3">
            <a:extLst>
              <a:ext uri="{FF2B5EF4-FFF2-40B4-BE49-F238E27FC236}">
                <a16:creationId xmlns:a16="http://schemas.microsoft.com/office/drawing/2014/main" id="{B8174718-EF84-4920-9EE0-5B5CA40D13B1}"/>
              </a:ext>
            </a:extLst>
          </p:cNvPr>
          <p:cNvSpPr>
            <a:spLocks noGrp="1"/>
          </p:cNvSpPr>
          <p:nvPr>
            <p:ph sz="half" idx="2"/>
          </p:nvPr>
        </p:nvSpPr>
        <p:spPr>
          <a:xfrm>
            <a:off x="6173403" y="609599"/>
            <a:ext cx="5094154" cy="5181601"/>
          </a:xfrm>
        </p:spPr>
        <p:txBody>
          <a:bodyPr>
            <a:normAutofit fontScale="77500" lnSpcReduction="20000"/>
          </a:bodyPr>
          <a:lstStyle/>
          <a:p>
            <a:pPr algn="l"/>
            <a:r>
              <a:rPr lang="en-US" sz="2900" b="1" dirty="0">
                <a:solidFill>
                  <a:schemeClr val="tx1"/>
                </a:solidFill>
                <a:latin typeface="Lato" panose="020F0502020204030203" pitchFamily="34" charset="0"/>
                <a:ea typeface="Lato" panose="020F0502020204030203" pitchFamily="34" charset="0"/>
                <a:cs typeface="Lato" panose="020F0502020204030203" pitchFamily="34" charset="0"/>
              </a:rPr>
              <a:t>64. </a:t>
            </a:r>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Fat chance</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We use the expression “fat chance” to refer to something that is incredibly unlikely..</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“We might win the Lottery.” “</a:t>
            </a:r>
            <a:r>
              <a:rPr lang="en-US" sz="29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Fat chance.”</a:t>
            </a:r>
          </a:p>
          <a:p>
            <a:pPr algn="l"/>
            <a:r>
              <a:rPr lang="en-US" sz="29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9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origins of this expression are unclear, but the use of the word “fat” is likely to be a sarcastic version of saying “slim chance”. A similar expression is “Chance would be a fine thing”, which refers to something that one would like to happen, but that is very unlikely.</a:t>
            </a:r>
          </a:p>
          <a:p>
            <a:endParaRPr lang="en-IN" dirty="0"/>
          </a:p>
        </p:txBody>
      </p:sp>
    </p:spTree>
    <p:extLst>
      <p:ext uri="{BB962C8B-B14F-4D97-AF65-F5344CB8AC3E}">
        <p14:creationId xmlns:p14="http://schemas.microsoft.com/office/powerpoint/2010/main" val="2143974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EC85-AF7D-419F-BF50-572A1F8174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4546AE-796E-42DB-8246-9568592A58B4}"/>
              </a:ext>
            </a:extLst>
          </p:cNvPr>
          <p:cNvSpPr>
            <a:spLocks noGrp="1"/>
          </p:cNvSpPr>
          <p:nvPr>
            <p:ph sz="half" idx="1"/>
          </p:nvPr>
        </p:nvSpPr>
        <p:spPr>
          <a:xfrm>
            <a:off x="913795" y="609601"/>
            <a:ext cx="5106004" cy="5181600"/>
          </a:xfrm>
        </p:spPr>
        <p:txBody>
          <a:bodyPr>
            <a:normAutofit fontScale="92500" lnSpcReduction="20000"/>
          </a:bodyPr>
          <a:lstStyle/>
          <a:p>
            <a:pPr algn="l"/>
            <a:r>
              <a:rPr lang="en-US" sz="2600" b="1" dirty="0">
                <a:solidFill>
                  <a:schemeClr val="tx1"/>
                </a:solidFill>
                <a:latin typeface="Lato" panose="020F0502020204030203" pitchFamily="34" charset="0"/>
                <a:ea typeface="Lato" panose="020F0502020204030203" pitchFamily="34" charset="0"/>
                <a:cs typeface="Lato" panose="020F0502020204030203" pitchFamily="34" charset="0"/>
              </a:rPr>
              <a:t>65. </a:t>
            </a:r>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Pot calling the kettle black</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We use this expression to refer to someone who </a:t>
            </a:r>
            <a:r>
              <a:rPr lang="en-US" sz="2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criticises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someone else, for something they </a:t>
            </a:r>
            <a:r>
              <a:rPr lang="en-US" sz="2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they</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themselves are guilty of.</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“You’re greedy.” </a:t>
            </a:r>
            <a:r>
              <a:rPr lang="en-US" sz="2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“Pot calling the kettle black?”</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First used in the literature of the 1600s – notably Don Quixote by Cervantes – this expression has its origins in the Medieval kitchen, when both pots and kettles were made from sturdy cast iron and both would get black with soot from the open fire.</a:t>
            </a:r>
          </a:p>
          <a:p>
            <a:endParaRPr lang="en-IN" dirty="0"/>
          </a:p>
        </p:txBody>
      </p:sp>
      <p:sp>
        <p:nvSpPr>
          <p:cNvPr id="4" name="Content Placeholder 3">
            <a:extLst>
              <a:ext uri="{FF2B5EF4-FFF2-40B4-BE49-F238E27FC236}">
                <a16:creationId xmlns:a16="http://schemas.microsoft.com/office/drawing/2014/main" id="{4A7CED50-C70C-4534-A07B-9D72853FE4A5}"/>
              </a:ext>
            </a:extLst>
          </p:cNvPr>
          <p:cNvSpPr>
            <a:spLocks noGrp="1"/>
          </p:cNvSpPr>
          <p:nvPr>
            <p:ph sz="half" idx="2"/>
          </p:nvPr>
        </p:nvSpPr>
        <p:spPr>
          <a:xfrm>
            <a:off x="6173403" y="609599"/>
            <a:ext cx="5094154" cy="5181601"/>
          </a:xfrm>
        </p:spPr>
        <p:txBody>
          <a:bodyPr>
            <a:normAutofit fontScale="92500" lnSpcReduction="20000"/>
          </a:bodyPr>
          <a:lstStyle/>
          <a:p>
            <a:pPr algn="l"/>
            <a:r>
              <a:rPr lang="en-US" sz="2600" b="1" dirty="0">
                <a:solidFill>
                  <a:schemeClr val="tx1"/>
                </a:solidFill>
                <a:latin typeface="Lato" panose="020F0502020204030203" pitchFamily="34" charset="0"/>
                <a:ea typeface="Lato" panose="020F0502020204030203" pitchFamily="34" charset="0"/>
                <a:cs typeface="Lato" panose="020F0502020204030203" pitchFamily="34" charset="0"/>
              </a:rPr>
              <a:t>66. </a:t>
            </a:r>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Once in a blue moon</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phrase refers to something that happens very infrequently.</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 only see him </a:t>
            </a:r>
            <a:r>
              <a:rPr lang="en-US" sz="2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once in a blue moon</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It’s thought that the word “blue” may have come from the now obsolete word “</a:t>
            </a:r>
            <a:r>
              <a:rPr lang="en-US" sz="2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belewe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which meant “to betray”; the “betrayer moon” was an additional spring full moon that would mean people would have to fast for an extra month during Lent. The saying in its present meaning is first recorded in 1821.</a:t>
            </a:r>
          </a:p>
          <a:p>
            <a:endParaRPr lang="en-IN" dirty="0"/>
          </a:p>
        </p:txBody>
      </p:sp>
    </p:spTree>
    <p:extLst>
      <p:ext uri="{BB962C8B-B14F-4D97-AF65-F5344CB8AC3E}">
        <p14:creationId xmlns:p14="http://schemas.microsoft.com/office/powerpoint/2010/main" val="635427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A840-683F-4247-958F-B5B4F7F8A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DFEBFA-2B02-4D9F-BA8B-2A5B67186464}"/>
              </a:ext>
            </a:extLst>
          </p:cNvPr>
          <p:cNvSpPr>
            <a:spLocks noGrp="1"/>
          </p:cNvSpPr>
          <p:nvPr>
            <p:ph sz="half" idx="1"/>
          </p:nvPr>
        </p:nvSpPr>
        <p:spPr>
          <a:xfrm>
            <a:off x="913795" y="609601"/>
            <a:ext cx="5106004" cy="5181600"/>
          </a:xfrm>
        </p:spPr>
        <p:txBody>
          <a:bodyPr>
            <a:normAutofit fontScale="85000" lnSpcReduction="10000"/>
          </a:bodyPr>
          <a:lstStyle/>
          <a:p>
            <a:pPr algn="l"/>
            <a:r>
              <a:rPr lang="en-US" sz="2600" b="1" dirty="0">
                <a:solidFill>
                  <a:schemeClr val="tx1"/>
                </a:solidFill>
                <a:latin typeface="Lato" panose="020F0502020204030203" pitchFamily="34" charset="0"/>
                <a:ea typeface="Lato" panose="020F0502020204030203" pitchFamily="34" charset="0"/>
                <a:cs typeface="Lato" panose="020F0502020204030203" pitchFamily="34" charset="0"/>
              </a:rPr>
              <a:t>67. </a:t>
            </a:r>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 Head in the clouds</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Used to describe someone who is not being realistic, the expression “head in the clouds” suggests that the person isn’t grounded in reality and is prone to flights of fancy. </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“He’s not right for this role, he has his </a:t>
            </a:r>
            <a:r>
              <a:rPr lang="en-US" sz="2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head in the clouds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a:t>
            </a:r>
          </a:p>
          <a:p>
            <a:pPr algn="l"/>
            <a:r>
              <a:rPr lang="en-US" sz="2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In use since the mid-1600s, the origins of this expression are unclear beyond the obvious imagery of someone who is a bit of a fantasist (having one’s head in the clouds is clearly impossible – or at least it was in the days before aviation!).</a:t>
            </a:r>
          </a:p>
          <a:p>
            <a:endParaRPr lang="en-IN" dirty="0"/>
          </a:p>
        </p:txBody>
      </p:sp>
      <p:sp>
        <p:nvSpPr>
          <p:cNvPr id="4" name="Content Placeholder 3">
            <a:extLst>
              <a:ext uri="{FF2B5EF4-FFF2-40B4-BE49-F238E27FC236}">
                <a16:creationId xmlns:a16="http://schemas.microsoft.com/office/drawing/2014/main" id="{B5D4306E-FF25-4819-ADFE-9CC218990D5B}"/>
              </a:ext>
            </a:extLst>
          </p:cNvPr>
          <p:cNvSpPr>
            <a:spLocks noGrp="1"/>
          </p:cNvSpPr>
          <p:nvPr>
            <p:ph sz="half" idx="2"/>
          </p:nvPr>
        </p:nvSpPr>
        <p:spPr>
          <a:xfrm>
            <a:off x="6173403" y="609599"/>
            <a:ext cx="5094154" cy="5181601"/>
          </a:xfrm>
        </p:spPr>
        <p:txBody>
          <a:bodyPr>
            <a:noAutofit/>
          </a:bodyPr>
          <a:lstStyle/>
          <a:p>
            <a:pPr algn="l"/>
            <a:r>
              <a:rPr lang="en-US" sz="1500" b="1" dirty="0">
                <a:solidFill>
                  <a:schemeClr val="tx1"/>
                </a:solidFill>
              </a:rPr>
              <a:t>68. </a:t>
            </a:r>
            <a:r>
              <a:rPr lang="en-US" sz="1500" b="1" i="0" dirty="0">
                <a:solidFill>
                  <a:schemeClr val="tx1"/>
                </a:solidFill>
                <a:effectLst/>
                <a:latin typeface="pt serif" panose="020A0603040505020204" pitchFamily="18" charset="0"/>
              </a:rPr>
              <a:t>Mad as a hatter</a:t>
            </a:r>
          </a:p>
          <a:p>
            <a:pPr algn="l"/>
            <a:r>
              <a:rPr lang="en-US" sz="1500" b="1" i="0" dirty="0">
                <a:solidFill>
                  <a:schemeClr val="tx1"/>
                </a:solidFill>
                <a:effectLst/>
                <a:latin typeface="Nunito Sans" pitchFamily="2" charset="0"/>
              </a:rPr>
              <a:t>Meaning</a:t>
            </a:r>
            <a:r>
              <a:rPr lang="en-US" sz="1500" b="0" i="0" dirty="0">
                <a:solidFill>
                  <a:schemeClr val="tx1"/>
                </a:solidFill>
                <a:effectLst/>
                <a:latin typeface="Nunito Sans" pitchFamily="2" charset="0"/>
              </a:rPr>
              <a:t>: “Mad as a hatter” refers to someone who is completely crazy. A similar expression is “mad as a March hare”.</a:t>
            </a:r>
          </a:p>
          <a:p>
            <a:pPr algn="l"/>
            <a:r>
              <a:rPr lang="en-US" sz="1500" b="1" i="0" dirty="0">
                <a:solidFill>
                  <a:schemeClr val="tx1"/>
                </a:solidFill>
                <a:effectLst/>
                <a:latin typeface="Nunito Sans" pitchFamily="2" charset="0"/>
              </a:rPr>
              <a:t>Example</a:t>
            </a:r>
            <a:r>
              <a:rPr lang="en-US" sz="1500" b="0" i="0" dirty="0">
                <a:solidFill>
                  <a:schemeClr val="tx1"/>
                </a:solidFill>
                <a:effectLst/>
                <a:latin typeface="Nunito Sans" pitchFamily="2" charset="0"/>
              </a:rPr>
              <a:t>: “You could ask him, but he’s </a:t>
            </a:r>
            <a:r>
              <a:rPr lang="en-US" sz="1500" b="1" i="0" u="sng" dirty="0">
                <a:solidFill>
                  <a:schemeClr val="tx1"/>
                </a:solidFill>
                <a:effectLst/>
                <a:latin typeface="Nunito Sans" pitchFamily="2" charset="0"/>
              </a:rPr>
              <a:t>mad as a hatter.”</a:t>
            </a:r>
          </a:p>
          <a:p>
            <a:pPr algn="l"/>
            <a:r>
              <a:rPr lang="en-US" sz="1500" b="1" i="0" dirty="0">
                <a:solidFill>
                  <a:schemeClr val="tx1"/>
                </a:solidFill>
                <a:effectLst/>
                <a:latin typeface="Nunito Sans" pitchFamily="2" charset="0"/>
              </a:rPr>
              <a:t>Origins</a:t>
            </a:r>
            <a:r>
              <a:rPr lang="en-US" sz="1500" b="0" i="0" dirty="0">
                <a:solidFill>
                  <a:schemeClr val="tx1"/>
                </a:solidFill>
                <a:effectLst/>
                <a:latin typeface="Nunito Sans" pitchFamily="2" charset="0"/>
              </a:rPr>
              <a:t>: This is an interesting one. While “</a:t>
            </a:r>
            <a:r>
              <a:rPr lang="en-US" sz="1500" b="0" i="0" dirty="0" err="1">
                <a:solidFill>
                  <a:schemeClr val="tx1"/>
                </a:solidFill>
                <a:effectLst/>
                <a:latin typeface="Nunito Sans" pitchFamily="2" charset="0"/>
              </a:rPr>
              <a:t>hatter”refers</a:t>
            </a:r>
            <a:r>
              <a:rPr lang="en-US" sz="1500" b="0" i="0" dirty="0">
                <a:solidFill>
                  <a:schemeClr val="tx1"/>
                </a:solidFill>
                <a:effectLst/>
                <a:latin typeface="Nunito Sans" pitchFamily="2" charset="0"/>
              </a:rPr>
              <a:t> to Lewis Carroll’s Mad Hatter character in Alice in Wonderland, the expression has its origins in the effects of the chronic mercury poisoning commonly experienced by 18th and 19th century hat manufacturers owing to the use of mercurous nitrate in felt hats.</a:t>
            </a:r>
            <a:endParaRPr lang="en-IN" sz="1500" dirty="0">
              <a:solidFill>
                <a:schemeClr val="tx1"/>
              </a:solidFill>
            </a:endParaRPr>
          </a:p>
        </p:txBody>
      </p:sp>
    </p:spTree>
    <p:extLst>
      <p:ext uri="{BB962C8B-B14F-4D97-AF65-F5344CB8AC3E}">
        <p14:creationId xmlns:p14="http://schemas.microsoft.com/office/powerpoint/2010/main" val="2102100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CD06-CA13-4EEE-93D3-4B370D2116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686342-2018-4011-99E8-B5E4C4187C10}"/>
              </a:ext>
            </a:extLst>
          </p:cNvPr>
          <p:cNvSpPr>
            <a:spLocks noGrp="1"/>
          </p:cNvSpPr>
          <p:nvPr>
            <p:ph sz="half" idx="1"/>
          </p:nvPr>
        </p:nvSpPr>
        <p:spPr>
          <a:xfrm>
            <a:off x="913795" y="609601"/>
            <a:ext cx="5106004" cy="5181600"/>
          </a:xfrm>
        </p:spPr>
        <p:txBody>
          <a:bodyPr>
            <a:normAutofit/>
          </a:bodyPr>
          <a:lstStyle/>
          <a:p>
            <a:pPr algn="l"/>
            <a:r>
              <a:rPr lang="en-US" sz="2300" b="1" dirty="0">
                <a:solidFill>
                  <a:schemeClr val="tx1"/>
                </a:solidFill>
                <a:latin typeface="Lato" panose="020F0502020204030203" pitchFamily="34" charset="0"/>
                <a:ea typeface="Lato" panose="020F0502020204030203" pitchFamily="34" charset="0"/>
                <a:cs typeface="Lato" panose="020F0502020204030203" pitchFamily="34" charset="0"/>
              </a:rPr>
              <a:t>69. </a:t>
            </a:r>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Driving me up the wall</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This expression is used when something (or someone) is causing extreme exasperation and annoyance. A similar expression meaning the same thing is “driving me round the bend”.</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“That constant drilling noise is </a:t>
            </a:r>
            <a:r>
              <a:rPr lang="en-US" sz="23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driving me up the wall</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saying evokes someone trying desperately to escape something by climbing up the walls. However, it’s unknown when it was first used</a:t>
            </a:r>
            <a:r>
              <a:rPr lang="en-US" sz="2300" b="0" i="0" dirty="0">
                <a:solidFill>
                  <a:srgbClr val="494949"/>
                </a:solidFill>
                <a:effectLst/>
                <a:latin typeface="Lato" panose="020F0502020204030203" pitchFamily="34" charset="0"/>
                <a:ea typeface="Lato" panose="020F0502020204030203" pitchFamily="34" charset="0"/>
                <a:cs typeface="Lato" panose="020F0502020204030203" pitchFamily="34" charset="0"/>
              </a:rPr>
              <a:t>.</a:t>
            </a:r>
          </a:p>
          <a:p>
            <a:endParaRPr lang="en-IN" dirty="0"/>
          </a:p>
        </p:txBody>
      </p:sp>
      <p:sp>
        <p:nvSpPr>
          <p:cNvPr id="4" name="Content Placeholder 3">
            <a:extLst>
              <a:ext uri="{FF2B5EF4-FFF2-40B4-BE49-F238E27FC236}">
                <a16:creationId xmlns:a16="http://schemas.microsoft.com/office/drawing/2014/main" id="{06FBB92B-CC99-4287-8F5F-81091FAAC27B}"/>
              </a:ext>
            </a:extLst>
          </p:cNvPr>
          <p:cNvSpPr>
            <a:spLocks noGrp="1"/>
          </p:cNvSpPr>
          <p:nvPr>
            <p:ph sz="half" idx="2"/>
          </p:nvPr>
        </p:nvSpPr>
        <p:spPr>
          <a:xfrm>
            <a:off x="6173403" y="609599"/>
            <a:ext cx="5094154" cy="5181601"/>
          </a:xfrm>
        </p:spPr>
        <p:txBody>
          <a:bodyPr>
            <a:normAutofit/>
          </a:bodyPr>
          <a:lstStyle/>
          <a:p>
            <a:pPr algn="l"/>
            <a:r>
              <a:rPr lang="en-US" sz="2300" b="1" dirty="0">
                <a:solidFill>
                  <a:schemeClr val="tx1"/>
                </a:solidFill>
                <a:latin typeface="Lato" panose="020F0502020204030203" pitchFamily="34" charset="0"/>
                <a:ea typeface="Lato" panose="020F0502020204030203" pitchFamily="34" charset="0"/>
                <a:cs typeface="Lato" panose="020F0502020204030203" pitchFamily="34" charset="0"/>
              </a:rPr>
              <a:t>70. </a:t>
            </a:r>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Call it a day</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This means to stop doing something for the day, for example work, either temporarily or to give it up completely.</a:t>
            </a:r>
          </a:p>
          <a:p>
            <a:pPr algn="l"/>
            <a:r>
              <a:rPr lang="en-US" sz="2300" b="1" dirty="0">
                <a:solidFill>
                  <a:schemeClr val="tx1"/>
                </a:solidFill>
                <a:latin typeface="Lato" panose="020F0502020204030203" pitchFamily="34" charset="0"/>
                <a:ea typeface="Lato" panose="020F0502020204030203" pitchFamily="34" charset="0"/>
                <a:cs typeface="Lato" panose="020F0502020204030203" pitchFamily="34" charset="0"/>
              </a:rPr>
              <a:t>E</a:t>
            </a:r>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xample</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 can’t concentrate – let’s </a:t>
            </a:r>
            <a:r>
              <a:rPr lang="en-US" sz="23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call it a day.”</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expression was originally “call it half a day”, first recorded in 1838 in a context meaning to leave one’s place of work before the working day was over. “Call it a day” came later, in 1919.</a:t>
            </a:r>
          </a:p>
          <a:p>
            <a:endParaRPr lang="en-IN" dirty="0"/>
          </a:p>
        </p:txBody>
      </p:sp>
    </p:spTree>
    <p:extLst>
      <p:ext uri="{BB962C8B-B14F-4D97-AF65-F5344CB8AC3E}">
        <p14:creationId xmlns:p14="http://schemas.microsoft.com/office/powerpoint/2010/main" val="2766784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0CA9E-9B3B-4E2C-987C-E537DC424855}"/>
              </a:ext>
            </a:extLst>
          </p:cNvPr>
          <p:cNvSpPr>
            <a:spLocks noGrp="1"/>
          </p:cNvSpPr>
          <p:nvPr>
            <p:ph idx="1"/>
          </p:nvPr>
        </p:nvSpPr>
        <p:spPr>
          <a:xfrm>
            <a:off x="1374257" y="581892"/>
            <a:ext cx="9532281" cy="5226462"/>
          </a:xfrm>
        </p:spPr>
        <p:txBody>
          <a:bodyPr anchor="ctr">
            <a:noAutofit/>
          </a:bodyPr>
          <a:lstStyle/>
          <a:p>
            <a:pPr marL="0" indent="0">
              <a:buNone/>
            </a:pPr>
            <a:endParaRPr lang="en-IN" sz="2400" u="sng"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IN" sz="2400" b="1" u="sng" dirty="0">
                <a:solidFill>
                  <a:schemeClr val="tx1">
                    <a:lumMod val="75000"/>
                    <a:lumOff val="25000"/>
                  </a:schemeClr>
                </a:solidFill>
                <a:latin typeface="Microsoft YaHei UI" panose="020B0503020204020204" pitchFamily="34" charset="-122"/>
                <a:ea typeface="Microsoft YaHei UI" panose="020B0503020204020204" pitchFamily="34" charset="-122"/>
              </a:rPr>
              <a:t>IDIOMS</a:t>
            </a:r>
            <a:r>
              <a:rPr lang="en-IN" sz="2400" dirty="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An</a:t>
            </a:r>
            <a:r>
              <a:rPr lang="en-IN" sz="2400" b="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idiom </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is a form of expression that</a:t>
            </a:r>
            <a:r>
              <a:rPr lang="en-IN" sz="2400" dirty="0">
                <a:solidFill>
                  <a:schemeClr val="tx1">
                    <a:lumMod val="75000"/>
                    <a:lumOff val="25000"/>
                  </a:schemeClr>
                </a:solidFill>
                <a:latin typeface="Microsoft YaHei UI" panose="020B0503020204020204" pitchFamily="34" charset="-122"/>
                <a:ea typeface="Microsoft YaHei UI" panose="020B0503020204020204" pitchFamily="34" charset="-122"/>
              </a:rPr>
              <a:t> is </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particular to a certain person or group of people</a:t>
            </a:r>
            <a:r>
              <a:rPr lang="en-IN" sz="2400" b="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Idiom </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comes from the Greek</a:t>
            </a:r>
            <a:r>
              <a:rPr lang="en-IN" sz="2400" b="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idios</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 which means personal. </a:t>
            </a:r>
            <a:r>
              <a:rPr lang="en-IN" sz="2400" b="0" i="1"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Idiom</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originally meant "speech peculiar or proper to a people or country." These days we use </a:t>
            </a:r>
            <a:r>
              <a:rPr lang="en-IN" sz="2400" b="0" i="1"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idiom</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for a specialized vocabulary or an expression that isn't obvious, like </a:t>
            </a:r>
            <a:r>
              <a:rPr lang="en-IN" sz="2400" b="0" i="1"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kick the bucket</a:t>
            </a:r>
            <a:r>
              <a:rPr lang="en-IN" sz="24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which means "die." If you're studying a foreign language, idioms are the hardest phrases to translate. </a:t>
            </a:r>
            <a:endParaRPr lang="en-IN" sz="24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67806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F536-CF1A-4D8A-A8C1-0EA13E9C907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DAAA336-1C2A-4DC2-BD09-D10888CBC1E0}"/>
              </a:ext>
            </a:extLst>
          </p:cNvPr>
          <p:cNvSpPr>
            <a:spLocks noGrp="1"/>
          </p:cNvSpPr>
          <p:nvPr>
            <p:ph sz="half" idx="1"/>
          </p:nvPr>
        </p:nvSpPr>
        <p:spPr>
          <a:xfrm>
            <a:off x="913795" y="609601"/>
            <a:ext cx="5106004" cy="5181600"/>
          </a:xfrm>
        </p:spPr>
        <p:txBody>
          <a:bodyPr>
            <a:normAutofit/>
          </a:bodyPr>
          <a:lstStyle/>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71. Knight in shining </a:t>
            </a:r>
            <a:r>
              <a:rPr lang="en-US" sz="2300" b="1" i="0" dirty="0" err="1">
                <a:solidFill>
                  <a:schemeClr val="tx1"/>
                </a:solidFill>
                <a:effectLst/>
                <a:latin typeface="Lato" panose="020F0502020204030203" pitchFamily="34" charset="0"/>
                <a:ea typeface="Lato" panose="020F0502020204030203" pitchFamily="34" charset="0"/>
                <a:cs typeface="Lato" panose="020F0502020204030203" pitchFamily="34" charset="0"/>
              </a:rPr>
              <a:t>armour</a:t>
            </a:r>
            <a:endPar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 knight in shining </a:t>
            </a:r>
            <a:r>
              <a:rPr lang="en-US" sz="23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armour</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is a heroic, </a:t>
            </a:r>
            <a:r>
              <a:rPr lang="en-US" sz="23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idealised</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male who typically comes to the rescue of a female.</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“He saved me from humiliation – he’s my </a:t>
            </a:r>
            <a:r>
              <a:rPr lang="en-US" sz="23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knight in shining </a:t>
            </a:r>
            <a:r>
              <a:rPr lang="en-US" sz="2300" b="1" i="0" u="sng" dirty="0" err="1">
                <a:solidFill>
                  <a:schemeClr val="tx1"/>
                </a:solidFill>
                <a:effectLst/>
                <a:latin typeface="Lato" panose="020F0502020204030203" pitchFamily="34" charset="0"/>
                <a:ea typeface="Lato" panose="020F0502020204030203" pitchFamily="34" charset="0"/>
                <a:cs typeface="Lato" panose="020F0502020204030203" pitchFamily="34" charset="0"/>
              </a:rPr>
              <a:t>armour</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phrase harks back to the days of Old England, when popular imagination conjures up images of chivalry and knights coming to the rescue of damsels in distress</a:t>
            </a:r>
            <a:r>
              <a:rPr lang="en-US" sz="1600" b="0" i="0" dirty="0">
                <a:solidFill>
                  <a:schemeClr val="tx1"/>
                </a:solidFill>
                <a:effectLst/>
                <a:latin typeface="Nunito Sans" pitchFamily="2" charset="0"/>
              </a:rPr>
              <a:t>. </a:t>
            </a:r>
            <a:endParaRPr lang="en-IN" sz="1600" dirty="0">
              <a:solidFill>
                <a:schemeClr val="tx1"/>
              </a:solidFill>
            </a:endParaRPr>
          </a:p>
        </p:txBody>
      </p:sp>
      <p:sp>
        <p:nvSpPr>
          <p:cNvPr id="4" name="Content Placeholder 3">
            <a:extLst>
              <a:ext uri="{FF2B5EF4-FFF2-40B4-BE49-F238E27FC236}">
                <a16:creationId xmlns:a16="http://schemas.microsoft.com/office/drawing/2014/main" id="{0BE906EA-7761-4E07-9852-E25F3E672FF1}"/>
              </a:ext>
            </a:extLst>
          </p:cNvPr>
          <p:cNvSpPr>
            <a:spLocks noGrp="1"/>
          </p:cNvSpPr>
          <p:nvPr>
            <p:ph sz="half" idx="2"/>
          </p:nvPr>
        </p:nvSpPr>
        <p:spPr>
          <a:xfrm>
            <a:off x="6173403" y="609599"/>
            <a:ext cx="5094154" cy="5181601"/>
          </a:xfrm>
        </p:spPr>
        <p:txBody>
          <a:bodyPr>
            <a:noAutofit/>
          </a:bodyPr>
          <a:lstStyle/>
          <a:p>
            <a:pPr algn="l"/>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72. </a:t>
            </a:r>
            <a: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t>Know the ropes</a:t>
            </a:r>
          </a:p>
          <a:p>
            <a:pPr algn="l"/>
            <a: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Someone who “knows the ropes” is experienced at what they are doing. “Showing someone the ropes” means to explain to them how something is done.</a:t>
            </a:r>
          </a:p>
          <a:p>
            <a:pPr algn="l"/>
            <a: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“Ask John, he </a:t>
            </a:r>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knows the ropes </a:t>
            </a:r>
            <a:r>
              <a:rPr lang="en-US"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around here.”</a:t>
            </a:r>
          </a:p>
          <a:p>
            <a:pPr algn="l"/>
            <a: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This phrase has its origins in the </a:t>
            </a:r>
            <a:r>
              <a:rPr lang="en-US" sz="16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goldenage</a:t>
            </a:r>
            <a:r>
              <a:rPr lang="en-US"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 of sailing, when understanding how to handle the ropes necessary to operate a ship and its sails was an essential maritime skill. </a:t>
            </a:r>
            <a:endParaRPr lang="en-IN"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16129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BC7-C7B2-4E4C-BC53-C270A2ED37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F2F1D5-7AB9-4535-8FD3-696526209AF8}"/>
              </a:ext>
            </a:extLst>
          </p:cNvPr>
          <p:cNvSpPr>
            <a:spLocks noGrp="1"/>
          </p:cNvSpPr>
          <p:nvPr>
            <p:ph sz="half" idx="1"/>
          </p:nvPr>
        </p:nvSpPr>
        <p:spPr>
          <a:xfrm>
            <a:off x="913795" y="609601"/>
            <a:ext cx="5106004" cy="5181600"/>
          </a:xfrm>
        </p:spPr>
        <p:txBody>
          <a:bodyPr>
            <a:normAutofit lnSpcReduction="10000"/>
          </a:bodyPr>
          <a:lstStyle/>
          <a:p>
            <a:pPr algn="l"/>
            <a:r>
              <a:rPr lang="en-US" sz="2300" b="1" dirty="0">
                <a:solidFill>
                  <a:schemeClr val="tx1"/>
                </a:solidFill>
                <a:latin typeface="Lato" panose="020F0502020204030203" pitchFamily="34" charset="0"/>
                <a:ea typeface="Lato" panose="020F0502020204030203" pitchFamily="34" charset="0"/>
                <a:cs typeface="Lato" panose="020F0502020204030203" pitchFamily="34" charset="0"/>
              </a:rPr>
              <a:t>73. </a:t>
            </a:r>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Larger than life</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Meaning</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The phrase “larger than life” refers to a flamboyant, gregarious person whose mannerisms or appearance are considered more outlandish than those of other people.</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Example</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“His </a:t>
            </a:r>
            <a:r>
              <a:rPr lang="en-US" sz="23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colourful</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waistcoats and unusual taste for hats made him a </a:t>
            </a:r>
            <a:r>
              <a:rPr lang="en-US" sz="23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larger-than-life</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character in the local community.”</a:t>
            </a:r>
          </a:p>
          <a:p>
            <a:pPr algn="l"/>
            <a:r>
              <a:rPr lang="en-US" sz="2300" b="1" i="0" dirty="0">
                <a:solidFill>
                  <a:schemeClr val="tx1"/>
                </a:solidFill>
                <a:effectLst/>
                <a:latin typeface="Lato" panose="020F0502020204030203" pitchFamily="34" charset="0"/>
                <a:ea typeface="Lato" panose="020F0502020204030203" pitchFamily="34" charset="0"/>
                <a:cs typeface="Lato" panose="020F0502020204030203" pitchFamily="34" charset="0"/>
              </a:rPr>
              <a:t>Origins</a:t>
            </a:r>
            <a:r>
              <a:rPr lang="en-US" sz="2300" b="0" i="0" dirty="0">
                <a:solidFill>
                  <a:schemeClr val="tx1"/>
                </a:solidFill>
                <a:effectLst/>
                <a:latin typeface="Lato" panose="020F0502020204030203" pitchFamily="34" charset="0"/>
                <a:ea typeface="Lato" panose="020F0502020204030203" pitchFamily="34" charset="0"/>
                <a:cs typeface="Lato" panose="020F0502020204030203" pitchFamily="34" charset="0"/>
              </a:rPr>
              <a:t>: First recorded in the mid-20th century, the phrase was famously used by The New Yorker to describe wartime Prime Minister Sir Winston Churchill.</a:t>
            </a:r>
          </a:p>
          <a:p>
            <a:endParaRPr lang="en-IN" dirty="0"/>
          </a:p>
        </p:txBody>
      </p:sp>
      <p:sp>
        <p:nvSpPr>
          <p:cNvPr id="4" name="Content Placeholder 3">
            <a:extLst>
              <a:ext uri="{FF2B5EF4-FFF2-40B4-BE49-F238E27FC236}">
                <a16:creationId xmlns:a16="http://schemas.microsoft.com/office/drawing/2014/main" id="{10EAC6B8-B329-4BE5-A0A1-DCB3CE0E29E3}"/>
              </a:ext>
            </a:extLst>
          </p:cNvPr>
          <p:cNvSpPr>
            <a:spLocks noGrp="1"/>
          </p:cNvSpPr>
          <p:nvPr>
            <p:ph sz="half" idx="2"/>
          </p:nvPr>
        </p:nvSpPr>
        <p:spPr>
          <a:xfrm>
            <a:off x="6173403" y="609599"/>
            <a:ext cx="5094154" cy="5181601"/>
          </a:xfrm>
        </p:spPr>
        <p:txBody>
          <a:bodyPr>
            <a:normAutofit lnSpcReduction="10000"/>
          </a:bodyPr>
          <a:lstStyle/>
          <a:p>
            <a:pPr algn="l"/>
            <a:r>
              <a:rPr lang="en-US" sz="2300" b="1" dirty="0">
                <a:solidFill>
                  <a:schemeClr val="tx1"/>
                </a:solidFill>
                <a:latin typeface="Microsoft YaHei UI" panose="020B0503020204020204" pitchFamily="34" charset="-122"/>
                <a:ea typeface="Microsoft YaHei UI" panose="020B0503020204020204" pitchFamily="34" charset="-122"/>
              </a:rPr>
              <a:t>74. </a:t>
            </a:r>
            <a:r>
              <a:rPr lang="en-US" sz="2300" b="1" i="0" dirty="0">
                <a:solidFill>
                  <a:schemeClr val="tx1"/>
                </a:solidFill>
                <a:effectLst/>
                <a:latin typeface="Microsoft YaHei UI" panose="020B0503020204020204" pitchFamily="34" charset="-122"/>
                <a:ea typeface="Microsoft YaHei UI" panose="020B0503020204020204" pitchFamily="34" charset="-122"/>
              </a:rPr>
              <a:t>Extend the olive branch</a:t>
            </a:r>
          </a:p>
          <a:p>
            <a:pPr algn="l"/>
            <a:r>
              <a:rPr lang="en-US" b="1" i="0" dirty="0">
                <a:solidFill>
                  <a:schemeClr val="tx1"/>
                </a:solidFill>
                <a:effectLst/>
                <a:latin typeface="Microsoft YaHei UI" panose="020B0503020204020204" pitchFamily="34" charset="-122"/>
                <a:ea typeface="Microsoft YaHei UI" panose="020B0503020204020204" pitchFamily="34" charset="-122"/>
              </a:rPr>
              <a:t>Meaning</a:t>
            </a:r>
            <a:r>
              <a:rPr lang="en-US" b="0" i="0" dirty="0">
                <a:solidFill>
                  <a:schemeClr val="tx1"/>
                </a:solidFill>
                <a:effectLst/>
                <a:latin typeface="Microsoft YaHei UI" panose="020B0503020204020204" pitchFamily="34" charset="-122"/>
                <a:ea typeface="Microsoft YaHei UI" panose="020B0503020204020204" pitchFamily="34" charset="-122"/>
              </a:rPr>
              <a:t>: To extend the olive branch is to take steps towards achieving peace with an enemy (or simply someone with whom you have fallen out).</a:t>
            </a:r>
          </a:p>
          <a:p>
            <a:pPr algn="l"/>
            <a:r>
              <a:rPr lang="en-US" b="1" i="0" dirty="0">
                <a:solidFill>
                  <a:schemeClr val="tx1"/>
                </a:solidFill>
                <a:effectLst/>
                <a:latin typeface="Microsoft YaHei UI" panose="020B0503020204020204" pitchFamily="34" charset="-122"/>
                <a:ea typeface="Microsoft YaHei UI" panose="020B0503020204020204" pitchFamily="34" charset="-122"/>
              </a:rPr>
              <a:t>Example</a:t>
            </a:r>
            <a:r>
              <a:rPr lang="en-US" b="0" i="0" dirty="0">
                <a:solidFill>
                  <a:schemeClr val="tx1"/>
                </a:solidFill>
                <a:effectLst/>
                <a:latin typeface="Microsoft YaHei UI" panose="020B0503020204020204" pitchFamily="34" charset="-122"/>
                <a:ea typeface="Microsoft YaHei UI" panose="020B0503020204020204" pitchFamily="34" charset="-122"/>
              </a:rPr>
              <a:t>: “I thought it was about time I went over there and </a:t>
            </a:r>
            <a:r>
              <a:rPr lang="en-US" b="1" i="0" u="sng" dirty="0">
                <a:solidFill>
                  <a:schemeClr val="tx1"/>
                </a:solidFill>
                <a:effectLst/>
                <a:latin typeface="Microsoft YaHei UI" panose="020B0503020204020204" pitchFamily="34" charset="-122"/>
                <a:ea typeface="Microsoft YaHei UI" panose="020B0503020204020204" pitchFamily="34" charset="-122"/>
              </a:rPr>
              <a:t>extended the olive branch.”</a:t>
            </a:r>
          </a:p>
          <a:p>
            <a:pPr algn="l"/>
            <a:r>
              <a:rPr lang="en-US" b="1" i="0" dirty="0">
                <a:solidFill>
                  <a:schemeClr val="tx1"/>
                </a:solidFill>
                <a:effectLst/>
                <a:latin typeface="Microsoft YaHei UI" panose="020B0503020204020204" pitchFamily="34" charset="-122"/>
                <a:ea typeface="Microsoft YaHei UI" panose="020B0503020204020204" pitchFamily="34" charset="-122"/>
              </a:rPr>
              <a:t>Origins</a:t>
            </a:r>
            <a:r>
              <a:rPr lang="en-US" b="0" i="0" dirty="0">
                <a:solidFill>
                  <a:schemeClr val="tx1"/>
                </a:solidFill>
                <a:effectLst/>
                <a:latin typeface="Microsoft YaHei UI" panose="020B0503020204020204" pitchFamily="34" charset="-122"/>
                <a:ea typeface="Microsoft YaHei UI" panose="020B0503020204020204" pitchFamily="34" charset="-122"/>
              </a:rPr>
              <a:t>: This expression has biblical origins, and was seen as an emblem of peace. In Genesis, a dove brings an olive branch to Noah to indicate that God’s anger had died down and the flood waters had abated</a:t>
            </a:r>
            <a:r>
              <a:rPr lang="en-US" b="0" i="0" dirty="0">
                <a:solidFill>
                  <a:srgbClr val="494949"/>
                </a:solidFill>
                <a:effectLst/>
                <a:latin typeface="Microsoft YaHei UI" panose="020B0503020204020204" pitchFamily="34" charset="-122"/>
                <a:ea typeface="Microsoft YaHei UI" panose="020B0503020204020204" pitchFamily="34" charset="-122"/>
              </a:rPr>
              <a:t>.</a:t>
            </a:r>
          </a:p>
          <a:p>
            <a:endParaRPr lang="en-I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01996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lnSpcReduction="10000"/>
          </a:bodyPr>
          <a:lstStyle/>
          <a:p>
            <a:r>
              <a:rPr lang="en-US" dirty="0" smtClean="0"/>
              <a:t>75. </a:t>
            </a:r>
            <a:r>
              <a:rPr lang="en-US" dirty="0"/>
              <a:t>Play it by ear</a:t>
            </a:r>
          </a:p>
          <a:p>
            <a:r>
              <a:rPr lang="en-US" dirty="0"/>
              <a:t>Meaning: Playing something by ear means that rather than sticking to a defined plan, you will see how things go and decide on a course of action as you go along.</a:t>
            </a:r>
          </a:p>
          <a:p>
            <a:r>
              <a:rPr lang="en-US" dirty="0"/>
              <a:t>Example: “What time shall we go shopping?” “Let’s see how the weather looks and play it by ear.”</a:t>
            </a:r>
          </a:p>
          <a:p>
            <a:r>
              <a:rPr lang="en-US" dirty="0"/>
              <a:t>Origins: This saying has its origins in music, as “playing something by ear” means to play music without reference to the notes on a page. This sense of the phrase </a:t>
            </a:r>
            <a:r>
              <a:rPr lang="en-US" dirty="0" smtClean="0"/>
              <a:t>dates </a:t>
            </a:r>
            <a:r>
              <a:rPr lang="en-US" dirty="0"/>
              <a:t>back to the 16th century, but the present use only came into being in mid-20th century America, primarily referring to sports. These days, the expression has </a:t>
            </a:r>
            <a:r>
              <a:rPr lang="en-US" dirty="0" smtClean="0"/>
              <a:t>lost </a:t>
            </a:r>
            <a:r>
              <a:rPr lang="en-US" dirty="0"/>
              <a:t>this focus on sports and can be used in any context.</a:t>
            </a:r>
          </a:p>
          <a:p>
            <a:endParaRPr lang="en-US" dirty="0"/>
          </a:p>
          <a:p>
            <a:endParaRPr lang="en-IN" dirty="0"/>
          </a:p>
        </p:txBody>
      </p:sp>
      <p:sp>
        <p:nvSpPr>
          <p:cNvPr id="4" name="Content Placeholder 3"/>
          <p:cNvSpPr>
            <a:spLocks noGrp="1"/>
          </p:cNvSpPr>
          <p:nvPr>
            <p:ph sz="half" idx="2"/>
          </p:nvPr>
        </p:nvSpPr>
        <p:spPr>
          <a:xfrm>
            <a:off x="6173403" y="609599"/>
            <a:ext cx="5094154" cy="5181601"/>
          </a:xfrm>
        </p:spPr>
        <p:txBody>
          <a:bodyPr>
            <a:normAutofit lnSpcReduction="10000"/>
          </a:bodyPr>
          <a:lstStyle/>
          <a:p>
            <a:r>
              <a:rPr lang="en-US" dirty="0" smtClean="0"/>
              <a:t>76. </a:t>
            </a:r>
            <a:r>
              <a:rPr lang="en-US" dirty="0"/>
              <a:t>Raining cats and dogs</a:t>
            </a:r>
          </a:p>
          <a:p>
            <a:r>
              <a:rPr lang="en-US" dirty="0"/>
              <a:t>Meaning: We Brits are known for our obsession with the weather, so we couldn’t omit a rain-related idiom from this list. It’s “raining cats and dogs” when it’s </a:t>
            </a:r>
          </a:p>
          <a:p>
            <a:r>
              <a:rPr lang="en-US" dirty="0"/>
              <a:t>raining particularly heavily.</a:t>
            </a:r>
          </a:p>
          <a:p>
            <a:r>
              <a:rPr lang="en-US" dirty="0"/>
              <a:t>Example: “Listen to that rain!” “It’s raining cats and dogs!”</a:t>
            </a:r>
          </a:p>
          <a:p>
            <a:r>
              <a:rPr lang="en-US" dirty="0"/>
              <a:t>Origins: The origins of this bizarre phrase are obscure, though it was first recorded in 1651 in the poet Henry Vaughan’s collection </a:t>
            </a:r>
            <a:r>
              <a:rPr lang="en-US" dirty="0" err="1"/>
              <a:t>Olor</a:t>
            </a:r>
            <a:r>
              <a:rPr lang="en-US" dirty="0"/>
              <a:t> </a:t>
            </a:r>
            <a:r>
              <a:rPr lang="en-US" dirty="0" err="1"/>
              <a:t>Iscanus</a:t>
            </a:r>
            <a:r>
              <a:rPr lang="en-US" dirty="0"/>
              <a:t>. Speculation as </a:t>
            </a:r>
            <a:r>
              <a:rPr lang="en-US" dirty="0" smtClean="0"/>
              <a:t>to </a:t>
            </a:r>
            <a:r>
              <a:rPr lang="en-US" dirty="0"/>
              <a:t>its origins ranges from medieval superstition to Norse mythology, but it may even be a reference to dead animals being washed through the streets by floods.</a:t>
            </a:r>
          </a:p>
          <a:p>
            <a:endParaRPr lang="en-IN" dirty="0"/>
          </a:p>
        </p:txBody>
      </p:sp>
    </p:spTree>
    <p:extLst>
      <p:ext uri="{BB962C8B-B14F-4D97-AF65-F5344CB8AC3E}">
        <p14:creationId xmlns:p14="http://schemas.microsoft.com/office/powerpoint/2010/main" val="2882857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77. </a:t>
            </a:r>
            <a:r>
              <a:rPr lang="en-US" dirty="0"/>
              <a:t>Can’t do something to save my life</a:t>
            </a:r>
          </a:p>
          <a:p>
            <a:r>
              <a:rPr lang="en-US" dirty="0"/>
              <a:t>Meaning: “Can’t do something to save your life” is a hyperbolic way of saying that you’re completely inept at something. It’s typically used in a self-deprecating </a:t>
            </a:r>
            <a:r>
              <a:rPr lang="en-US" dirty="0" smtClean="0"/>
              <a:t>manner </a:t>
            </a:r>
            <a:r>
              <a:rPr lang="en-US" dirty="0"/>
              <a:t>or to indicate reluctance to carry out a task requested of one.</a:t>
            </a:r>
          </a:p>
          <a:p>
            <a:r>
              <a:rPr lang="en-US" dirty="0"/>
              <a:t>Example: “Don’t pick me – I can’t draw to save my life.”</a:t>
            </a:r>
          </a:p>
          <a:p>
            <a:r>
              <a:rPr lang="en-US" dirty="0"/>
              <a:t>Origins: Anthony Trollope first used this expression, in 1848 in </a:t>
            </a:r>
            <a:r>
              <a:rPr lang="en-US" dirty="0" err="1"/>
              <a:t>Kellys</a:t>
            </a:r>
            <a:r>
              <a:rPr lang="en-US" dirty="0"/>
              <a:t> and </a:t>
            </a:r>
            <a:r>
              <a:rPr lang="en-US" dirty="0" err="1"/>
              <a:t>O’Kellys</a:t>
            </a:r>
            <a:r>
              <a:rPr lang="en-US" dirty="0"/>
              <a:t>, writing, “If it was to save my life and theirs, I can’t get up small talk for </a:t>
            </a:r>
            <a:r>
              <a:rPr lang="en-US" dirty="0" smtClean="0"/>
              <a:t>the </a:t>
            </a:r>
            <a:r>
              <a:rPr lang="en-US" dirty="0"/>
              <a:t>rector and his curate.”</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78. </a:t>
            </a:r>
            <a:r>
              <a:rPr lang="en-US" dirty="0"/>
              <a:t>Turn a blind eye</a:t>
            </a:r>
          </a:p>
          <a:p>
            <a:r>
              <a:rPr lang="en-US" dirty="0"/>
              <a:t>Meaning: To “turn a blind eye” to something means to pretend not to have noticed it.</a:t>
            </a:r>
          </a:p>
          <a:p>
            <a:r>
              <a:rPr lang="en-US" dirty="0"/>
              <a:t>Example: “She took one of the cookies, but I turned a blind eye.”</a:t>
            </a:r>
          </a:p>
          <a:p>
            <a:r>
              <a:rPr lang="en-US" dirty="0"/>
              <a:t>Origins: Interestingly, this expression is said to have arisen as a result of the famous English naval hero Admiral Horatio Nelson, who, during the Battle of </a:t>
            </a:r>
            <a:r>
              <a:rPr lang="en-US" dirty="0" smtClean="0"/>
              <a:t>Copenhagen </a:t>
            </a:r>
            <a:r>
              <a:rPr lang="en-US" dirty="0"/>
              <a:t>in 1801, is alleged to have deliberately raised his telescope to his blind eye, thus ensuring that he would not see any signal from his superior giving </a:t>
            </a:r>
            <a:r>
              <a:rPr lang="en-US" dirty="0" smtClean="0"/>
              <a:t>him </a:t>
            </a:r>
            <a:r>
              <a:rPr lang="en-US" dirty="0"/>
              <a:t>discretion to withdraw from the battle.</a:t>
            </a:r>
            <a:endParaRPr lang="en-IN" dirty="0"/>
          </a:p>
          <a:p>
            <a:endParaRPr lang="en-IN" dirty="0"/>
          </a:p>
        </p:txBody>
      </p:sp>
    </p:spTree>
    <p:extLst>
      <p:ext uri="{BB962C8B-B14F-4D97-AF65-F5344CB8AC3E}">
        <p14:creationId xmlns:p14="http://schemas.microsoft.com/office/powerpoint/2010/main" val="3063369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79. </a:t>
            </a:r>
            <a:r>
              <a:rPr lang="en-US" dirty="0"/>
              <a:t>Fat chance</a:t>
            </a:r>
          </a:p>
          <a:p>
            <a:r>
              <a:rPr lang="en-US" dirty="0"/>
              <a:t>Meaning: We use the expression “fat chance” to refer to something that is incredibly unlikely. Bizarrely, and contrary to what one might expect, the related </a:t>
            </a:r>
            <a:r>
              <a:rPr lang="en-US" dirty="0" smtClean="0"/>
              <a:t>expression </a:t>
            </a:r>
            <a:r>
              <a:rPr lang="en-US" dirty="0"/>
              <a:t>“slim chance” means the same thing.</a:t>
            </a:r>
          </a:p>
          <a:p>
            <a:r>
              <a:rPr lang="en-US" dirty="0"/>
              <a:t>Example: “We might win the Lottery.” “Fat chance.”</a:t>
            </a:r>
          </a:p>
          <a:p>
            <a:r>
              <a:rPr lang="en-US" dirty="0"/>
              <a:t>Origins: The origins of this expression are unclear, but the use of the word “fat” is likely to be a sarcastic version of saying “slim chance”. A similar expression </a:t>
            </a:r>
            <a:r>
              <a:rPr lang="en-US" dirty="0" smtClean="0"/>
              <a:t>is </a:t>
            </a:r>
            <a:r>
              <a:rPr lang="en-US" dirty="0"/>
              <a:t>“Chance would be a fine thing”, which refers to something that one would like to happen, but that is very unlikely.</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80. </a:t>
            </a:r>
            <a:r>
              <a:rPr lang="en-US" dirty="0"/>
              <a:t>Pot calling the kettle black</a:t>
            </a:r>
          </a:p>
          <a:p>
            <a:r>
              <a:rPr lang="en-US" dirty="0"/>
              <a:t>Meaning: We use this expression to refer to someone who </a:t>
            </a:r>
            <a:r>
              <a:rPr lang="en-US" dirty="0" err="1"/>
              <a:t>criticises</a:t>
            </a:r>
            <a:r>
              <a:rPr lang="en-US" dirty="0"/>
              <a:t> someone else, for something they </a:t>
            </a:r>
            <a:r>
              <a:rPr lang="en-US" dirty="0" err="1"/>
              <a:t>they</a:t>
            </a:r>
            <a:r>
              <a:rPr lang="en-US" dirty="0"/>
              <a:t> themselves are guilty of.</a:t>
            </a:r>
          </a:p>
          <a:p>
            <a:r>
              <a:rPr lang="en-US" dirty="0"/>
              <a:t>Example: “You’re greedy.” “Pot calling the kettle black?”</a:t>
            </a:r>
          </a:p>
          <a:p>
            <a:r>
              <a:rPr lang="en-US" dirty="0"/>
              <a:t>Origins: First used in the literature of the 1600s – notably Don Quixote by Cervantes – this expression has its origins in the Medieval kitchen, when both pots and </a:t>
            </a:r>
            <a:r>
              <a:rPr lang="en-US" dirty="0" smtClean="0"/>
              <a:t>kettles </a:t>
            </a:r>
            <a:r>
              <a:rPr lang="en-US" dirty="0"/>
              <a:t>were made from sturdy cast iron and both would get black with soot from the open fire.</a:t>
            </a:r>
            <a:endParaRPr lang="en-IN" dirty="0"/>
          </a:p>
          <a:p>
            <a:endParaRPr lang="en-IN" dirty="0"/>
          </a:p>
        </p:txBody>
      </p:sp>
    </p:spTree>
    <p:extLst>
      <p:ext uri="{BB962C8B-B14F-4D97-AF65-F5344CB8AC3E}">
        <p14:creationId xmlns:p14="http://schemas.microsoft.com/office/powerpoint/2010/main" val="2414085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81. </a:t>
            </a:r>
            <a:r>
              <a:rPr lang="en-US" dirty="0"/>
              <a:t>Once in a blue moon</a:t>
            </a:r>
          </a:p>
          <a:p>
            <a:r>
              <a:rPr lang="en-US" dirty="0"/>
              <a:t>Meaning: The phrase refers to something that happens very infrequently.</a:t>
            </a:r>
          </a:p>
          <a:p>
            <a:r>
              <a:rPr lang="en-US" dirty="0"/>
              <a:t>Example: “I only see him once in a blue moon.”</a:t>
            </a:r>
          </a:p>
          <a:p>
            <a:r>
              <a:rPr lang="en-US" dirty="0"/>
              <a:t>Origins: Confusingly, a blue moon doesn’t refer to the actual </a:t>
            </a:r>
            <a:r>
              <a:rPr lang="en-US" dirty="0" err="1"/>
              <a:t>colour</a:t>
            </a:r>
            <a:r>
              <a:rPr lang="en-US" dirty="0"/>
              <a:t> of the moon; it refers to when we see a full moon twice in one month. This happens every two </a:t>
            </a:r>
            <a:r>
              <a:rPr lang="en-US" dirty="0" smtClean="0"/>
              <a:t>to </a:t>
            </a:r>
            <a:r>
              <a:rPr lang="en-US" dirty="0"/>
              <a:t>three years. It’s thought that the word “blue” may have come from the now obsolete word “</a:t>
            </a:r>
            <a:r>
              <a:rPr lang="en-US" dirty="0" err="1"/>
              <a:t>belewe</a:t>
            </a:r>
            <a:r>
              <a:rPr lang="en-US" dirty="0"/>
              <a:t>”, which meant “to betray”; the “betrayer moon” was an additional </a:t>
            </a:r>
            <a:r>
              <a:rPr lang="en-US" dirty="0" smtClean="0"/>
              <a:t>spring </a:t>
            </a:r>
            <a:r>
              <a:rPr lang="en-US" dirty="0"/>
              <a:t>full moon that would mean people would have to fast for an extra month during Lent. The saying in its present meaning is first recorded in 1821.</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82. </a:t>
            </a:r>
            <a:r>
              <a:rPr lang="en-US" dirty="0"/>
              <a:t>Head in the clouds</a:t>
            </a:r>
          </a:p>
          <a:p>
            <a:r>
              <a:rPr lang="en-US" dirty="0"/>
              <a:t>Meaning: Used to describe someone who is not being realistic, the expression “head in the clouds” suggests that the person isn’t grounded in reality and is prone </a:t>
            </a:r>
            <a:r>
              <a:rPr lang="en-US" dirty="0" smtClean="0"/>
              <a:t>to </a:t>
            </a:r>
            <a:r>
              <a:rPr lang="en-US" dirty="0"/>
              <a:t>flights of fancy. The opposite expression would be something like “down to earth”, meaning someone who is practical and realistic.</a:t>
            </a:r>
          </a:p>
          <a:p>
            <a:r>
              <a:rPr lang="en-US" dirty="0"/>
              <a:t>Example: “He’s not right for this role, he has his head in the clouds.”</a:t>
            </a:r>
          </a:p>
          <a:p>
            <a:r>
              <a:rPr lang="en-US" dirty="0"/>
              <a:t>Origins: In use since the mid-1600s, the origins of this expression are unclear beyond the obvious imagery of someone who is a bit of a fantasist (having one’s </a:t>
            </a:r>
            <a:r>
              <a:rPr lang="en-US" dirty="0" smtClean="0"/>
              <a:t>head </a:t>
            </a:r>
            <a:r>
              <a:rPr lang="en-US" dirty="0"/>
              <a:t>in the clouds is clearly impossible – or at least it was in the days before aviation!).</a:t>
            </a:r>
            <a:endParaRPr lang="en-IN" dirty="0"/>
          </a:p>
          <a:p>
            <a:endParaRPr lang="en-IN" dirty="0"/>
          </a:p>
        </p:txBody>
      </p:sp>
    </p:spTree>
    <p:extLst>
      <p:ext uri="{BB962C8B-B14F-4D97-AF65-F5344CB8AC3E}">
        <p14:creationId xmlns:p14="http://schemas.microsoft.com/office/powerpoint/2010/main" val="3162330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83. </a:t>
            </a:r>
            <a:r>
              <a:rPr lang="en-US" dirty="0"/>
              <a:t>Mad as a hatter</a:t>
            </a:r>
          </a:p>
          <a:p>
            <a:r>
              <a:rPr lang="en-US" dirty="0"/>
              <a:t>Meaning: “Mad as a hatter” refers to someone who is completely crazy. A similar expression is “mad as a March hare”.</a:t>
            </a:r>
          </a:p>
          <a:p>
            <a:r>
              <a:rPr lang="en-US" dirty="0"/>
              <a:t>Example: “You could ask him, but he’s mad as a hatter.”</a:t>
            </a:r>
          </a:p>
          <a:p>
            <a:r>
              <a:rPr lang="en-US" dirty="0"/>
              <a:t>Origins: This is an interesting one. While “hatter” refers to Lewis Carroll’s Mad Hatter character in Alice in Wonderland, the expression has its origins in the </a:t>
            </a:r>
            <a:r>
              <a:rPr lang="en-US" dirty="0" smtClean="0"/>
              <a:t>effects </a:t>
            </a:r>
            <a:r>
              <a:rPr lang="en-US" dirty="0"/>
              <a:t>of the chronic mercury poisoning commonly experienced by 18th and 19th century hat manufacturers owing to the use of </a:t>
            </a:r>
            <a:r>
              <a:rPr lang="en-US" dirty="0" err="1"/>
              <a:t>mercurous</a:t>
            </a:r>
            <a:r>
              <a:rPr lang="en-US" dirty="0"/>
              <a:t> nitrate in felt hats. “Mad as a March hare” comes from the </a:t>
            </a:r>
            <a:r>
              <a:rPr lang="en-US" dirty="0" err="1"/>
              <a:t>behaviour</a:t>
            </a:r>
            <a:r>
              <a:rPr lang="en-US" dirty="0"/>
              <a:t> of hares during the breeding season, when they run and leap about the fields.</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84. </a:t>
            </a:r>
            <a:r>
              <a:rPr lang="en-US" dirty="0"/>
              <a:t>Driving me up the wall</a:t>
            </a:r>
          </a:p>
          <a:p>
            <a:r>
              <a:rPr lang="en-US" dirty="0"/>
              <a:t>Meaning: This expression is used when something (or someone) is causing extreme exasperation and annoyance. A similar expression meaning the same thing is </a:t>
            </a:r>
          </a:p>
          <a:p>
            <a:r>
              <a:rPr lang="en-US" dirty="0"/>
              <a:t>“driving me round the bend”.</a:t>
            </a:r>
          </a:p>
          <a:p>
            <a:r>
              <a:rPr lang="en-US" dirty="0"/>
              <a:t>Example: “That constant drilling noise is driving me up the wall.”</a:t>
            </a:r>
          </a:p>
          <a:p>
            <a:r>
              <a:rPr lang="en-US" dirty="0"/>
              <a:t>Origins: The saying evokes someone trying desperately to escape something by climbing up the walls. However, it’s unknown when it was first used.</a:t>
            </a:r>
            <a:endParaRPr lang="en-IN" dirty="0"/>
          </a:p>
          <a:p>
            <a:endParaRPr lang="en-IN" dirty="0"/>
          </a:p>
        </p:txBody>
      </p:sp>
    </p:spTree>
    <p:extLst>
      <p:ext uri="{BB962C8B-B14F-4D97-AF65-F5344CB8AC3E}">
        <p14:creationId xmlns:p14="http://schemas.microsoft.com/office/powerpoint/2010/main" val="3828371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85. </a:t>
            </a:r>
            <a:r>
              <a:rPr lang="en-US" dirty="0"/>
              <a:t>Call it a day</a:t>
            </a:r>
          </a:p>
          <a:p>
            <a:r>
              <a:rPr lang="en-US" dirty="0"/>
              <a:t>Meaning: This means to stop doing something for the day, for example work, either temporarily or to give it up completely.</a:t>
            </a:r>
          </a:p>
          <a:p>
            <a:r>
              <a:rPr lang="en-US" dirty="0"/>
              <a:t>Example: “I can’t concentrate – let’s call it a day.”</a:t>
            </a:r>
          </a:p>
          <a:p>
            <a:r>
              <a:rPr lang="en-US" dirty="0"/>
              <a:t>Origins: The expression was originally “call it half a day”, first recorded in 1838 in a context meaning to leave one’s place of work before the working day was </a:t>
            </a:r>
            <a:r>
              <a:rPr lang="en-US" dirty="0" smtClean="0"/>
              <a:t>over</a:t>
            </a:r>
            <a:r>
              <a:rPr lang="en-US" dirty="0"/>
              <a:t>. “Call it a day” came later, in 1919.</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86. </a:t>
            </a:r>
            <a:r>
              <a:rPr lang="en-US" dirty="0"/>
              <a:t>Knight in shining </a:t>
            </a:r>
            <a:r>
              <a:rPr lang="en-US" dirty="0" smtClean="0"/>
              <a:t>armor</a:t>
            </a:r>
            <a:endParaRPr lang="en-US" dirty="0"/>
          </a:p>
          <a:p>
            <a:r>
              <a:rPr lang="en-US" dirty="0"/>
              <a:t>Meaning: A knight in shining </a:t>
            </a:r>
            <a:r>
              <a:rPr lang="en-US" dirty="0" smtClean="0"/>
              <a:t>armor </a:t>
            </a:r>
            <a:r>
              <a:rPr lang="en-US" dirty="0"/>
              <a:t>is a heroic, </a:t>
            </a:r>
            <a:r>
              <a:rPr lang="en-US" dirty="0" smtClean="0"/>
              <a:t>idealized </a:t>
            </a:r>
            <a:r>
              <a:rPr lang="en-US" dirty="0"/>
              <a:t>male who typically comes to the rescue of a female.</a:t>
            </a:r>
          </a:p>
          <a:p>
            <a:r>
              <a:rPr lang="en-US" dirty="0"/>
              <a:t>Example: “He saved me from humiliation – he’s my knight in shining </a:t>
            </a:r>
            <a:r>
              <a:rPr lang="en-US" dirty="0" smtClean="0"/>
              <a:t>armor.”</a:t>
            </a:r>
            <a:endParaRPr lang="en-US" dirty="0"/>
          </a:p>
          <a:p>
            <a:r>
              <a:rPr lang="en-US" dirty="0"/>
              <a:t>Origins: The phrase harks back to the days of Old England, when popular imagination conjures up images of chivalry and knights coming to the rescue of damsels in </a:t>
            </a:r>
            <a:r>
              <a:rPr lang="en-US" dirty="0" smtClean="0"/>
              <a:t>distress</a:t>
            </a:r>
            <a:r>
              <a:rPr lang="en-US" dirty="0"/>
              <a:t>. Much of this is likely to be Victorian fantasy, as this was a period when interest in the legend of King Arthur and the Court of Camelot was high. The </a:t>
            </a:r>
            <a:r>
              <a:rPr lang="en-US" dirty="0" smtClean="0"/>
              <a:t>earliest </a:t>
            </a:r>
            <a:r>
              <a:rPr lang="en-US" dirty="0"/>
              <a:t>use of the expression was in a poem by Henry </a:t>
            </a:r>
            <a:r>
              <a:rPr lang="en-US" dirty="0" err="1"/>
              <a:t>Pye</a:t>
            </a:r>
            <a:r>
              <a:rPr lang="en-US" dirty="0"/>
              <a:t> in 1790, which referred to “No more the knight, in shining </a:t>
            </a:r>
            <a:r>
              <a:rPr lang="en-US" dirty="0" smtClean="0"/>
              <a:t>armor dressed”.</a:t>
            </a:r>
            <a:endParaRPr lang="en-IN" dirty="0"/>
          </a:p>
          <a:p>
            <a:endParaRPr lang="en-IN" dirty="0"/>
          </a:p>
        </p:txBody>
      </p:sp>
    </p:spTree>
    <p:extLst>
      <p:ext uri="{BB962C8B-B14F-4D97-AF65-F5344CB8AC3E}">
        <p14:creationId xmlns:p14="http://schemas.microsoft.com/office/powerpoint/2010/main" val="714783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87.Know </a:t>
            </a:r>
            <a:r>
              <a:rPr lang="en-US" dirty="0"/>
              <a:t>the ropes</a:t>
            </a:r>
          </a:p>
          <a:p>
            <a:r>
              <a:rPr lang="en-US" dirty="0"/>
              <a:t>Meaning: Someone who “knows the ropes” is experienced at what they are doing. “Showing someone the ropes” means to explain to them how something is done.</a:t>
            </a:r>
          </a:p>
          <a:p>
            <a:r>
              <a:rPr lang="en-US" dirty="0"/>
              <a:t>Example: “Ask John, he knows the ropes around here.”</a:t>
            </a:r>
          </a:p>
          <a:p>
            <a:r>
              <a:rPr lang="en-US" dirty="0"/>
              <a:t>Origins: This phrase has its origins in the golden age of sailing, when understanding how to handle the ropes necessary to operate a ship and its sails was an </a:t>
            </a:r>
            <a:r>
              <a:rPr lang="en-US" dirty="0" smtClean="0"/>
              <a:t>essential </a:t>
            </a:r>
            <a:r>
              <a:rPr lang="en-US" dirty="0"/>
              <a:t>maritime skill. By the mid-19th century it was a common slang expression, and it survives to this day.</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88. </a:t>
            </a:r>
            <a:r>
              <a:rPr lang="en-US" dirty="0"/>
              <a:t>Larger than life</a:t>
            </a:r>
          </a:p>
          <a:p>
            <a:r>
              <a:rPr lang="en-US" dirty="0"/>
              <a:t>Meaning: The phrase “larger than life” refers to a flamboyant, gregarious person whose mannerisms or appearance are considered more outlandish than those of other </a:t>
            </a:r>
          </a:p>
          <a:p>
            <a:r>
              <a:rPr lang="en-US" dirty="0"/>
              <a:t>people.</a:t>
            </a:r>
          </a:p>
          <a:p>
            <a:r>
              <a:rPr lang="en-US" dirty="0"/>
              <a:t>Example: “His </a:t>
            </a:r>
            <a:r>
              <a:rPr lang="en-US" dirty="0" err="1"/>
              <a:t>colourful</a:t>
            </a:r>
            <a:r>
              <a:rPr lang="en-US" dirty="0"/>
              <a:t> waistcoats and unusual taste for hats made him a larger-than-life character in the local community.”</a:t>
            </a:r>
          </a:p>
          <a:p>
            <a:r>
              <a:rPr lang="en-US" dirty="0"/>
              <a:t>Origins: First recorded in the mid-20th century, the phrase was famously used by The New Yorker to describe wartime Prime Minister Sir Winston Churchill.</a:t>
            </a:r>
            <a:endParaRPr lang="en-IN" dirty="0"/>
          </a:p>
          <a:p>
            <a:endParaRPr lang="en-IN" dirty="0"/>
          </a:p>
        </p:txBody>
      </p:sp>
    </p:spTree>
    <p:extLst>
      <p:ext uri="{BB962C8B-B14F-4D97-AF65-F5344CB8AC3E}">
        <p14:creationId xmlns:p14="http://schemas.microsoft.com/office/powerpoint/2010/main" val="3105540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lnSpcReduction="10000"/>
          </a:bodyPr>
          <a:lstStyle/>
          <a:p>
            <a:r>
              <a:rPr lang="en-US" dirty="0" smtClean="0"/>
              <a:t>89. </a:t>
            </a:r>
            <a:r>
              <a:rPr lang="en-US" dirty="0"/>
              <a:t>Extend the olive branch</a:t>
            </a:r>
          </a:p>
          <a:p>
            <a:r>
              <a:rPr lang="en-US" dirty="0"/>
              <a:t>Meaning: To extend the olive branch is to take steps towards achieving peace with an enemy (or simply someone with whom you have fallen out).</a:t>
            </a:r>
          </a:p>
          <a:p>
            <a:r>
              <a:rPr lang="en-US" dirty="0"/>
              <a:t>Example: “I thought it was about time I went over there and extended the olive branch.”</a:t>
            </a:r>
          </a:p>
          <a:p>
            <a:r>
              <a:rPr lang="en-US" dirty="0"/>
              <a:t>Origins: This expression has biblical origins, and was seen as an emblem of peace. In Genesis, a dove brings an olive branch to Noah to indicate that God’s anger </a:t>
            </a:r>
            <a:r>
              <a:rPr lang="en-US" dirty="0" smtClean="0"/>
              <a:t>had </a:t>
            </a:r>
            <a:r>
              <a:rPr lang="en-US" dirty="0"/>
              <a:t>died down and the flood waters had abated.</a:t>
            </a:r>
          </a:p>
          <a:p>
            <a:endParaRPr lang="en-US" dirty="0"/>
          </a:p>
        </p:txBody>
      </p:sp>
      <p:sp>
        <p:nvSpPr>
          <p:cNvPr id="4" name="Content Placeholder 3"/>
          <p:cNvSpPr>
            <a:spLocks noGrp="1"/>
          </p:cNvSpPr>
          <p:nvPr>
            <p:ph sz="half" idx="2"/>
          </p:nvPr>
        </p:nvSpPr>
        <p:spPr>
          <a:xfrm>
            <a:off x="6173403" y="609599"/>
            <a:ext cx="5094154" cy="5181601"/>
          </a:xfrm>
        </p:spPr>
        <p:txBody>
          <a:bodyPr>
            <a:normAutofit lnSpcReduction="10000"/>
          </a:bodyPr>
          <a:lstStyle/>
          <a:p>
            <a:r>
              <a:rPr lang="en-US" dirty="0" smtClean="0"/>
              <a:t>90. </a:t>
            </a:r>
            <a:r>
              <a:rPr lang="en-US" dirty="0"/>
              <a:t>A red herring</a:t>
            </a:r>
          </a:p>
          <a:p>
            <a:r>
              <a:rPr lang="en-US" dirty="0"/>
              <a:t>Meaning: Often used in the context of television detective shows, a red herring refers to something designed to distract or throw someone off a trail. Hence in a </a:t>
            </a:r>
          </a:p>
          <a:p>
            <a:r>
              <a:rPr lang="en-US" dirty="0"/>
              <a:t>detective show, a clue that appears vital to solving a mystery is often added to heighten suspense, but may turn out to have been irrelevant; it was a red herring.</a:t>
            </a:r>
          </a:p>
          <a:p>
            <a:r>
              <a:rPr lang="en-US" dirty="0"/>
              <a:t>Example: “It seemed important, but it turned out to be a red herring.”</a:t>
            </a:r>
          </a:p>
          <a:p>
            <a:r>
              <a:rPr lang="en-US" dirty="0"/>
              <a:t>Origins: A herring is a fish that is often smoked, a process that turns it red and gives it a strong smell. Because of their pungent aroma, smoked herrings were </a:t>
            </a:r>
            <a:r>
              <a:rPr lang="en-US" dirty="0" smtClean="0"/>
              <a:t>used </a:t>
            </a:r>
            <a:r>
              <a:rPr lang="en-US" dirty="0"/>
              <a:t>to teach hunting hounds how to follow a trail, and they would be drawn across the path of a trail as a distraction that the dog must overcome.</a:t>
            </a:r>
            <a:endParaRPr lang="en-IN" dirty="0"/>
          </a:p>
          <a:p>
            <a:endParaRPr lang="en-IN" dirty="0"/>
          </a:p>
        </p:txBody>
      </p:sp>
    </p:spTree>
    <p:extLst>
      <p:ext uri="{BB962C8B-B14F-4D97-AF65-F5344CB8AC3E}">
        <p14:creationId xmlns:p14="http://schemas.microsoft.com/office/powerpoint/2010/main" val="3134761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391-4AAD-4D95-A6B2-52227D80ADAC}"/>
              </a:ext>
            </a:extLst>
          </p:cNvPr>
          <p:cNvSpPr>
            <a:spLocks noGrp="1"/>
          </p:cNvSpPr>
          <p:nvPr>
            <p:ph type="title"/>
          </p:nvPr>
        </p:nvSpPr>
        <p:spPr>
          <a:xfrm>
            <a:off x="5646057" y="1897784"/>
            <a:ext cx="5286985" cy="4016587"/>
          </a:xfrm>
        </p:spPr>
        <p:txBody>
          <a:bodyPr>
            <a:normAutofit/>
          </a:bodyPr>
          <a:lstStyle/>
          <a:p>
            <a:r>
              <a:rPr lang="en-IN" sz="1700" b="0" i="0" dirty="0">
                <a:effectLst/>
                <a:latin typeface="Microsoft YaHei UI" panose="020B0503020204020204" pitchFamily="34" charset="-122"/>
                <a:ea typeface="Microsoft YaHei UI" panose="020B0503020204020204" pitchFamily="34" charset="-122"/>
              </a:rPr>
              <a:t/>
            </a:r>
            <a:br>
              <a:rPr lang="en-IN" sz="1700" b="0" i="0" dirty="0">
                <a:effectLst/>
                <a:latin typeface="Microsoft YaHei UI" panose="020B0503020204020204" pitchFamily="34" charset="-122"/>
                <a:ea typeface="Microsoft YaHei UI" panose="020B0503020204020204" pitchFamily="34" charset="-122"/>
              </a:rPr>
            </a:br>
            <a:r>
              <a:rPr lang="en-IN" sz="2000" b="1" dirty="0">
                <a:latin typeface="Microsoft YaHei UI" panose="020B0503020204020204" pitchFamily="34" charset="-122"/>
                <a:ea typeface="Microsoft YaHei UI" panose="020B0503020204020204" pitchFamily="34" charset="-122"/>
              </a:rPr>
              <a:t>2</a:t>
            </a:r>
            <a:r>
              <a:rPr lang="en-IN" sz="2000" b="1" i="0" dirty="0">
                <a:effectLst/>
                <a:latin typeface="Microsoft YaHei UI" panose="020B0503020204020204" pitchFamily="34" charset="-122"/>
                <a:ea typeface="Microsoft YaHei UI" panose="020B0503020204020204" pitchFamily="34" charset="-122"/>
              </a:rPr>
              <a:t>. Straight from the horse’s </a:t>
            </a:r>
            <a:r>
              <a:rPr lang="en-IN" sz="2000" b="1" i="0" dirty="0" smtClean="0">
                <a:effectLst/>
                <a:latin typeface="Microsoft YaHei UI" panose="020B0503020204020204" pitchFamily="34" charset="-122"/>
                <a:ea typeface="Microsoft YaHei UI" panose="020B0503020204020204" pitchFamily="34" charset="-122"/>
              </a:rPr>
              <a:t>mouth</a:t>
            </a:r>
            <a:br>
              <a:rPr lang="en-IN" sz="2000" b="1" i="0" dirty="0" smtClean="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
            </a:r>
            <a:br>
              <a:rPr lang="en-IN" sz="2000" b="1"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getting information directly from the most reliable source. </a:t>
            </a:r>
            <a:r>
              <a:rPr lang="en-IN" sz="2000" b="0" i="0" dirty="0" smtClean="0">
                <a:effectLst/>
                <a:latin typeface="Microsoft YaHei UI" panose="020B0503020204020204" pitchFamily="34" charset="-122"/>
                <a:ea typeface="Microsoft YaHei UI" panose="020B0503020204020204" pitchFamily="34" charset="-122"/>
              </a:rPr>
              <a:t/>
            </a:r>
            <a:br>
              <a:rPr lang="en-IN" sz="2000" b="0" i="0" dirty="0" smtClean="0">
                <a:effectLst/>
                <a:latin typeface="Microsoft YaHei UI" panose="020B0503020204020204" pitchFamily="34" charset="-122"/>
                <a:ea typeface="Microsoft YaHei UI" panose="020B0503020204020204" pitchFamily="34" charset="-122"/>
              </a:rPr>
            </a:b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a:t>
            </a:r>
            <a:r>
              <a:rPr lang="en-IN" sz="2000" b="0" i="0" dirty="0" smtClean="0">
                <a:effectLst/>
                <a:latin typeface="Microsoft YaHei UI" panose="020B0503020204020204" pitchFamily="34" charset="-122"/>
                <a:ea typeface="Microsoft YaHei UI" panose="020B0503020204020204" pitchFamily="34" charset="-122"/>
              </a:rPr>
              <a:t>I know </a:t>
            </a:r>
            <a:r>
              <a:rPr lang="en-IN" sz="2000" b="0" i="0" dirty="0">
                <a:effectLst/>
                <a:latin typeface="Microsoft YaHei UI" panose="020B0503020204020204" pitchFamily="34" charset="-122"/>
                <a:ea typeface="Microsoft YaHei UI" panose="020B0503020204020204" pitchFamily="34" charset="-122"/>
              </a:rPr>
              <a:t>it’s true because I got it straight from the horses mouth</a:t>
            </a:r>
            <a:r>
              <a:rPr lang="en-IN" sz="2000" b="0" i="0" dirty="0" smtClean="0">
                <a:effectLst/>
                <a:latin typeface="Microsoft YaHei UI" panose="020B0503020204020204" pitchFamily="34" charset="-122"/>
                <a:ea typeface="Microsoft YaHei UI" panose="020B0503020204020204" pitchFamily="34" charset="-122"/>
              </a:rPr>
              <a:t>.</a:t>
            </a:r>
            <a:br>
              <a:rPr lang="en-IN" sz="2000" b="0" i="0" dirty="0" smtClean="0">
                <a:effectLst/>
                <a:latin typeface="Microsoft YaHei UI" panose="020B0503020204020204" pitchFamily="34" charset="-122"/>
                <a:ea typeface="Microsoft YaHei UI" panose="020B0503020204020204" pitchFamily="34" charset="-122"/>
              </a:rPr>
            </a:br>
            <a:r>
              <a:rPr lang="en-IN" sz="2000" b="0" i="0" dirty="0" smtClean="0">
                <a:effectLst/>
                <a:latin typeface="Microsoft YaHei UI" panose="020B0503020204020204" pitchFamily="34" charset="-122"/>
                <a:ea typeface="Microsoft YaHei UI" panose="020B0503020204020204" pitchFamily="34" charset="-122"/>
              </a:rPr>
              <a:t>  </a:t>
            </a: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This one is said to come from the 1900s, when buyers could determine a horse’s age by examining its teeth.</a:t>
            </a:r>
            <a:br>
              <a:rPr lang="en-IN" sz="2000" b="0" i="0" dirty="0">
                <a:effectLst/>
                <a:latin typeface="Microsoft YaHei UI" panose="020B0503020204020204" pitchFamily="34" charset="-122"/>
                <a:ea typeface="Microsoft YaHei UI" panose="020B0503020204020204" pitchFamily="34" charset="-122"/>
              </a:rPr>
            </a:br>
            <a:endParaRPr lang="en-IN" sz="2000" dirty="0">
              <a:latin typeface="Microsoft YaHei UI" panose="020B0503020204020204" pitchFamily="34" charset="-122"/>
              <a:ea typeface="Microsoft YaHei UI" panose="020B0503020204020204" pitchFamily="34" charset="-122"/>
            </a:endParaRPr>
          </a:p>
        </p:txBody>
      </p:sp>
      <p:sp>
        <p:nvSpPr>
          <p:cNvPr id="3" name="Content Placeholder 2">
            <a:extLst>
              <a:ext uri="{FF2B5EF4-FFF2-40B4-BE49-F238E27FC236}">
                <a16:creationId xmlns:a16="http://schemas.microsoft.com/office/drawing/2014/main" id="{0813F652-D916-4151-8BB3-CE367C147C23}"/>
              </a:ext>
            </a:extLst>
          </p:cNvPr>
          <p:cNvSpPr>
            <a:spLocks noGrp="1"/>
          </p:cNvSpPr>
          <p:nvPr>
            <p:ph idx="1"/>
          </p:nvPr>
        </p:nvSpPr>
        <p:spPr>
          <a:xfrm>
            <a:off x="870675" y="1897784"/>
            <a:ext cx="4775382" cy="4016587"/>
          </a:xfrm>
        </p:spPr>
        <p:txBody>
          <a:bodyPr anchor="ctr">
            <a:normAutofit fontScale="85000" lnSpcReduction="10000"/>
          </a:bodyPr>
          <a:lstStyle/>
          <a:p>
            <a:pPr marL="0" indent="0">
              <a:buNone/>
            </a:pPr>
            <a:endParaRPr lang="en-US" b="1" dirty="0">
              <a:solidFill>
                <a:schemeClr val="tx1">
                  <a:lumMod val="75000"/>
                  <a:lumOff val="25000"/>
                </a:schemeClr>
              </a:solidFill>
              <a:effectLst/>
              <a:latin typeface="Microsoft YaHei UI" panose="020B0503020204020204" pitchFamily="34" charset="-122"/>
              <a:ea typeface="Microsoft YaHei UI" panose="020B0503020204020204" pitchFamily="34" charset="-122"/>
            </a:endParaRPr>
          </a:p>
          <a:p>
            <a:pPr marL="0" indent="0">
              <a:buNone/>
            </a:pPr>
            <a:endParaRPr lang="en-IN"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endParaRPr>
          </a:p>
          <a:p>
            <a:pPr marL="0" indent="0">
              <a:buNone/>
            </a:pPr>
            <a:r>
              <a:rPr lang="en-IN" sz="2000" b="1" dirty="0">
                <a:solidFill>
                  <a:schemeClr val="tx1">
                    <a:lumMod val="75000"/>
                    <a:lumOff val="25000"/>
                  </a:schemeClr>
                </a:solidFill>
                <a:latin typeface="Microsoft YaHei UI" panose="020B0503020204020204" pitchFamily="34" charset="-122"/>
                <a:ea typeface="Microsoft YaHei UI" panose="020B0503020204020204" pitchFamily="34" charset="-122"/>
              </a:rPr>
              <a:t>1</a:t>
            </a:r>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Let the cat out of the bag</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Meaning:</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to mistakenly reveal a secret</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Sentence</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He is not good at keeping secrets so he let the cat out of the bag. </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Origin:</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Up to and including in the 1700s, a common street fraud included replacing valuable pigs with less valuable cats and selling them in bags. When a cat was let out of a bag, </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hlinkClick r:id="rId2" tooltip="The Origins of 12 Common Idioms">
                  <a:extLst>
                    <a:ext uri="{A12FA001-AC4F-418D-AE19-62706E023703}">
                      <ahyp:hlinkClr xmlns:ahyp="http://schemas.microsoft.com/office/drawing/2018/hyperlinkcolor" xmlns="" val="tx"/>
                    </a:ext>
                  </a:extLst>
                </a:hlinkClick>
              </a:rPr>
              <a:t>the jig was up</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a:t>
            </a:r>
          </a:p>
          <a:p>
            <a:endParaRPr lang="en-IN" sz="20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97602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91. </a:t>
            </a:r>
            <a:r>
              <a:rPr lang="en-US" dirty="0"/>
              <a:t>Barking up the wrong tree</a:t>
            </a:r>
          </a:p>
          <a:p>
            <a:r>
              <a:rPr lang="en-US" dirty="0"/>
              <a:t>Meaning: If someone is “barking up the wrong tree”, they are pursuing a line of thought or course of action that is misguided.</a:t>
            </a:r>
          </a:p>
          <a:p>
            <a:r>
              <a:rPr lang="en-US" dirty="0"/>
              <a:t>Example: “I’m certain that he was responsible.” “I think you’re barking up the wrong tree. He was elsewhere at the time.”</a:t>
            </a:r>
          </a:p>
          <a:p>
            <a:r>
              <a:rPr lang="en-US" dirty="0"/>
              <a:t>Origins: The saying refers to a dog barking at the bottom of a tree under the mistaken impression that its quarry is up it, suggesting that the phrase has its origins in hunting. The earliest known uses of the phrase date back to the early 19th century.</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92. </a:t>
            </a:r>
            <a:r>
              <a:rPr lang="en-US" dirty="0"/>
              <a:t>Bite off more than you can chew</a:t>
            </a:r>
          </a:p>
          <a:p>
            <a:r>
              <a:rPr lang="en-US" dirty="0"/>
              <a:t>Meaning: If you “bite off more than you can chew”, you have taken on a project or task that is beyond what you are capable of.</a:t>
            </a:r>
          </a:p>
          <a:p>
            <a:r>
              <a:rPr lang="en-US" dirty="0"/>
              <a:t>Example: “I bit off more than I could chew by taking on that extra class.”</a:t>
            </a:r>
          </a:p>
          <a:p>
            <a:r>
              <a:rPr lang="en-US" dirty="0"/>
              <a:t>Origins: This saying dates back to 1800s America, when people often chewed tobacco. Sometimes the chewer would put into their mouth more than they could fit; it’s quite self-explanatory!</a:t>
            </a:r>
            <a:endParaRPr lang="en-IN" dirty="0"/>
          </a:p>
          <a:p>
            <a:endParaRPr lang="en-IN" dirty="0"/>
          </a:p>
        </p:txBody>
      </p:sp>
    </p:spTree>
    <p:extLst>
      <p:ext uri="{BB962C8B-B14F-4D97-AF65-F5344CB8AC3E}">
        <p14:creationId xmlns:p14="http://schemas.microsoft.com/office/powerpoint/2010/main" val="4047688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93. </a:t>
            </a:r>
            <a:r>
              <a:rPr lang="en-US" dirty="0"/>
              <a:t>Blow one’s own trumpet</a:t>
            </a:r>
          </a:p>
          <a:p>
            <a:r>
              <a:rPr lang="en-US" dirty="0"/>
              <a:t>Meaning: “Blowing one’s own trumpet” means to boast about one’s own achievements.</a:t>
            </a:r>
          </a:p>
          <a:p>
            <a:r>
              <a:rPr lang="en-US" dirty="0"/>
              <a:t>Example: “Without meaning to blow my own trumpet, I came top of the class.”</a:t>
            </a:r>
          </a:p>
          <a:p>
            <a:r>
              <a:rPr lang="en-US" dirty="0"/>
              <a:t>Origins: Though phrases meaning the same thing had been in use for centuries, the actual expression is first recorded by Anthony Trollope in his 1873 work </a:t>
            </a:r>
            <a:r>
              <a:rPr lang="en-US" dirty="0" smtClean="0"/>
              <a:t>Australia </a:t>
            </a:r>
            <a:r>
              <a:rPr lang="en-US" dirty="0"/>
              <a:t>and New Zealand.</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94.In </a:t>
            </a:r>
            <a:r>
              <a:rPr lang="en-US" dirty="0"/>
              <a:t>stitches</a:t>
            </a:r>
          </a:p>
          <a:p>
            <a:r>
              <a:rPr lang="en-US" dirty="0"/>
              <a:t>Meaning: If you’re “in stitches”, you’re laughing so hard that your sides hurt.</a:t>
            </a:r>
          </a:p>
          <a:p>
            <a:r>
              <a:rPr lang="en-US" dirty="0"/>
              <a:t>Example: “He was so funny – he had me in stitches all evening.”</a:t>
            </a:r>
          </a:p>
          <a:p>
            <a:r>
              <a:rPr lang="en-US" dirty="0"/>
              <a:t>Origins: Presumably comparing the physical pain of intense laughter with the prick of a needle, “in stitches” was first used in 1602 by Shakespeare in Twelfth </a:t>
            </a:r>
            <a:r>
              <a:rPr lang="en-US" dirty="0" smtClean="0"/>
              <a:t>Night</a:t>
            </a:r>
            <a:r>
              <a:rPr lang="en-US" dirty="0"/>
              <a:t>. After this, the expression isn’t recorded again until the 20th century, but it’s now commonplace.</a:t>
            </a:r>
            <a:endParaRPr lang="en-IN" dirty="0"/>
          </a:p>
          <a:p>
            <a:endParaRPr lang="en-IN" dirty="0"/>
          </a:p>
        </p:txBody>
      </p:sp>
    </p:spTree>
    <p:extLst>
      <p:ext uri="{BB962C8B-B14F-4D97-AF65-F5344CB8AC3E}">
        <p14:creationId xmlns:p14="http://schemas.microsoft.com/office/powerpoint/2010/main" val="613561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95. </a:t>
            </a:r>
            <a:r>
              <a:rPr lang="en-US" dirty="0"/>
              <a:t>White elephant</a:t>
            </a:r>
          </a:p>
          <a:p>
            <a:r>
              <a:rPr lang="en-US" dirty="0" smtClean="0"/>
              <a:t>Meaning: Term </a:t>
            </a:r>
            <a:r>
              <a:rPr lang="en-US" dirty="0"/>
              <a:t>referring to something not particularly useful that often has a very high cost of upkeep</a:t>
            </a:r>
            <a:r>
              <a:rPr lang="en-US" dirty="0" smtClean="0"/>
              <a:t>.</a:t>
            </a:r>
          </a:p>
          <a:p>
            <a:r>
              <a:rPr lang="en-US" dirty="0" smtClean="0"/>
              <a:t>Sentence: </a:t>
            </a:r>
            <a:r>
              <a:rPr lang="en-US" dirty="0">
                <a:effectLst/>
              </a:rPr>
              <a:t>The new office block has become an expensive white elephant</a:t>
            </a:r>
            <a:r>
              <a:rPr lang="en-US" dirty="0" smtClean="0">
                <a:effectLst/>
              </a:rPr>
              <a:t>.</a:t>
            </a:r>
            <a:endParaRPr lang="en-US" dirty="0"/>
          </a:p>
          <a:p>
            <a:r>
              <a:rPr lang="en-US" dirty="0" smtClean="0"/>
              <a:t>Origin: In </a:t>
            </a:r>
            <a:r>
              <a:rPr lang="en-US" dirty="0"/>
              <a:t>the ancient kingdom of Siam (modern day Thailand) the Siamese King would give live white elephants to people who he didn’t like. While seemingly kind, </a:t>
            </a:r>
            <a:r>
              <a:rPr lang="en-US" dirty="0" smtClean="0"/>
              <a:t>having </a:t>
            </a:r>
            <a:r>
              <a:rPr lang="en-US" dirty="0"/>
              <a:t>a white elephant is extremely expensive and difficult to keep (or re-gift). They eat about 400 pounds of food a day!</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96. </a:t>
            </a:r>
            <a:r>
              <a:rPr lang="en-US" dirty="0"/>
              <a:t>Fly off the handle</a:t>
            </a:r>
          </a:p>
          <a:p>
            <a:r>
              <a:rPr lang="en-US" dirty="0" smtClean="0"/>
              <a:t>Meaning: To </a:t>
            </a:r>
            <a:r>
              <a:rPr lang="en-US" dirty="0"/>
              <a:t>lose one’s temper suddenly and unexpectedly</a:t>
            </a:r>
            <a:r>
              <a:rPr lang="en-US" dirty="0" smtClean="0"/>
              <a:t>.</a:t>
            </a:r>
          </a:p>
          <a:p>
            <a:r>
              <a:rPr lang="en-US" dirty="0" smtClean="0"/>
              <a:t>Sentence: </a:t>
            </a:r>
            <a:r>
              <a:rPr lang="en-US" dirty="0">
                <a:effectLst/>
              </a:rPr>
              <a:t>He flew off the handle at the slightest thing.</a:t>
            </a:r>
          </a:p>
          <a:p>
            <a:endParaRPr lang="en-US" dirty="0"/>
          </a:p>
          <a:p>
            <a:r>
              <a:rPr lang="en-US" dirty="0" smtClean="0"/>
              <a:t>Origin: The </a:t>
            </a:r>
            <a:r>
              <a:rPr lang="en-US" dirty="0"/>
              <a:t>first trace of this phrase came in a book from the early 1800s. It refers to the uncontrolled way a loose </a:t>
            </a:r>
            <a:r>
              <a:rPr lang="en-US" dirty="0" smtClean="0"/>
              <a:t>axe head </a:t>
            </a:r>
            <a:r>
              <a:rPr lang="en-US" dirty="0"/>
              <a:t>would often fly off of its handle while </a:t>
            </a:r>
            <a:r>
              <a:rPr lang="en-US" dirty="0" smtClean="0"/>
              <a:t>being </a:t>
            </a:r>
            <a:r>
              <a:rPr lang="en-US" dirty="0"/>
              <a:t>swung.</a:t>
            </a:r>
          </a:p>
          <a:p>
            <a:endParaRPr lang="en-IN" dirty="0"/>
          </a:p>
        </p:txBody>
      </p:sp>
    </p:spTree>
    <p:extLst>
      <p:ext uri="{BB962C8B-B14F-4D97-AF65-F5344CB8AC3E}">
        <p14:creationId xmlns:p14="http://schemas.microsoft.com/office/powerpoint/2010/main" val="880905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vertical)">
                                      <p:cBhvr>
                                        <p:cTn id="7" dur="500"/>
                                        <p:tgtEl>
                                          <p:spTgt spid="3">
                                            <p:txEl>
                                              <p:pRg st="0" end="0"/>
                                            </p:txEl>
                                          </p:spTgt>
                                        </p:tgtEl>
                                      </p:cBhvr>
                                    </p:animEffect>
                                  </p:childTnLst>
                                </p:cTn>
                              </p:par>
                              <p:par>
                                <p:cTn id="8" presetID="14" presetClass="entr" presetSubtype="5"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vertical)">
                                      <p:cBhvr>
                                        <p:cTn id="10" dur="500"/>
                                        <p:tgtEl>
                                          <p:spTgt spid="3">
                                            <p:txEl>
                                              <p:pRg st="1" end="1"/>
                                            </p:txEl>
                                          </p:spTgt>
                                        </p:tgtEl>
                                      </p:cBhvr>
                                    </p:animEffect>
                                  </p:childTnLst>
                                </p:cTn>
                              </p:par>
                              <p:par>
                                <p:cTn id="11" presetID="14" presetClass="entr" presetSubtype="5"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vertical)">
                                      <p:cBhvr>
                                        <p:cTn id="13" dur="500"/>
                                        <p:tgtEl>
                                          <p:spTgt spid="3">
                                            <p:txEl>
                                              <p:pRg st="2" end="2"/>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97.Close </a:t>
            </a:r>
            <a:r>
              <a:rPr lang="en-US" dirty="0"/>
              <a:t>but no cigar</a:t>
            </a:r>
          </a:p>
          <a:p>
            <a:r>
              <a:rPr lang="en-US" dirty="0" smtClean="0"/>
              <a:t>Meaning: To </a:t>
            </a:r>
            <a:r>
              <a:rPr lang="en-US" dirty="0"/>
              <a:t>have fallen just short of a successful outcome</a:t>
            </a:r>
            <a:r>
              <a:rPr lang="en-US" dirty="0" smtClean="0"/>
              <a:t>.</a:t>
            </a:r>
          </a:p>
          <a:p>
            <a:r>
              <a:rPr lang="en-US" dirty="0"/>
              <a:t>Sentence</a:t>
            </a:r>
            <a:r>
              <a:rPr lang="en-US" dirty="0" smtClean="0"/>
              <a:t>: </a:t>
            </a:r>
            <a:r>
              <a:rPr lang="en-US" dirty="0">
                <a:effectLst/>
              </a:rPr>
              <a:t>You did quite well for someone who was playing for the first time. You attempt for close, but no cigar.</a:t>
            </a:r>
            <a:endParaRPr lang="en-US" dirty="0"/>
          </a:p>
          <a:p>
            <a:r>
              <a:rPr lang="en-US" dirty="0" smtClean="0"/>
              <a:t>Origin: Believe </a:t>
            </a:r>
            <a:r>
              <a:rPr lang="en-US" dirty="0"/>
              <a:t>it or not, the carnival games at American fairgrounds used to have cigars as prizes. When someone lost a game by a narrow margin, they would be close but </a:t>
            </a:r>
            <a:r>
              <a:rPr lang="en-US" dirty="0" smtClean="0"/>
              <a:t>get </a:t>
            </a:r>
            <a:r>
              <a:rPr lang="en-US" dirty="0"/>
              <a:t>no cigar.</a:t>
            </a:r>
          </a:p>
          <a:p>
            <a:endParaRPr lang="en-US" dirty="0"/>
          </a:p>
          <a:p>
            <a:endParaRPr lang="en-IN"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dirty="0" smtClean="0"/>
              <a:t>98. </a:t>
            </a:r>
            <a:r>
              <a:rPr lang="en-US" dirty="0"/>
              <a:t>Give the cold shoulder</a:t>
            </a:r>
          </a:p>
          <a:p>
            <a:r>
              <a:rPr lang="en-US" dirty="0" smtClean="0"/>
              <a:t>Meaning: Ignoring </a:t>
            </a:r>
            <a:r>
              <a:rPr lang="en-US" dirty="0"/>
              <a:t>someone or making it clear that they aren’t welcome</a:t>
            </a:r>
            <a:r>
              <a:rPr lang="en-US" dirty="0" smtClean="0"/>
              <a:t>.</a:t>
            </a:r>
          </a:p>
          <a:p>
            <a:r>
              <a:rPr lang="en-US" dirty="0"/>
              <a:t>Sentence</a:t>
            </a:r>
            <a:r>
              <a:rPr lang="en-US" dirty="0" smtClean="0"/>
              <a:t>: </a:t>
            </a:r>
            <a:r>
              <a:rPr lang="en-US" dirty="0">
                <a:effectLst/>
              </a:rPr>
              <a:t>She gave me the cold shoulder. </a:t>
            </a:r>
            <a:endParaRPr lang="en-US" dirty="0"/>
          </a:p>
          <a:p>
            <a:r>
              <a:rPr lang="en-US" dirty="0" smtClean="0"/>
              <a:t>Origin: In </a:t>
            </a:r>
            <a:r>
              <a:rPr lang="en-US" dirty="0"/>
              <a:t>medieval England, it was customary for the dinner host to give his guests a cold piece of shoulder meat (from whatever dish they were eating) as a polite way </a:t>
            </a:r>
            <a:r>
              <a:rPr lang="en-US" dirty="0" smtClean="0"/>
              <a:t>of </a:t>
            </a:r>
            <a:r>
              <a:rPr lang="en-US" dirty="0"/>
              <a:t>saying it was time to leave.</a:t>
            </a:r>
          </a:p>
          <a:p>
            <a:endParaRPr lang="en-IN" dirty="0"/>
          </a:p>
        </p:txBody>
      </p:sp>
    </p:spTree>
    <p:extLst>
      <p:ext uri="{BB962C8B-B14F-4D97-AF65-F5344CB8AC3E}">
        <p14:creationId xmlns:p14="http://schemas.microsoft.com/office/powerpoint/2010/main" val="1966841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913795" y="609601"/>
            <a:ext cx="5106004" cy="5181600"/>
          </a:xfrm>
        </p:spPr>
        <p:txBody>
          <a:bodyPr>
            <a:normAutofit/>
          </a:bodyPr>
          <a:lstStyle/>
          <a:p>
            <a:r>
              <a:rPr lang="en-US" dirty="0" smtClean="0"/>
              <a:t>99. </a:t>
            </a:r>
            <a:r>
              <a:rPr lang="en-US" dirty="0"/>
              <a:t>Let the cat out of the bag</a:t>
            </a:r>
          </a:p>
          <a:p>
            <a:r>
              <a:rPr lang="en-US" dirty="0" smtClean="0"/>
              <a:t>Meaning: Reveal </a:t>
            </a:r>
            <a:r>
              <a:rPr lang="en-US" dirty="0"/>
              <a:t>a secret</a:t>
            </a:r>
            <a:r>
              <a:rPr lang="en-US" dirty="0" smtClean="0"/>
              <a:t>.</a:t>
            </a:r>
          </a:p>
          <a:p>
            <a:r>
              <a:rPr lang="en-US" dirty="0"/>
              <a:t>Sentence</a:t>
            </a:r>
            <a:r>
              <a:rPr lang="en-US" dirty="0" smtClean="0"/>
              <a:t>: </a:t>
            </a:r>
            <a:r>
              <a:rPr lang="en-US" dirty="0">
                <a:effectLst/>
              </a:rPr>
              <a:t>Let the cat out of the bag if you want to live here peacefully</a:t>
            </a:r>
            <a:r>
              <a:rPr lang="en-US" dirty="0" smtClean="0">
                <a:effectLst/>
              </a:rPr>
              <a:t>.</a:t>
            </a:r>
            <a:endParaRPr lang="en-US" dirty="0"/>
          </a:p>
          <a:p>
            <a:r>
              <a:rPr lang="en-US" dirty="0" smtClean="0"/>
              <a:t>Origin: So</a:t>
            </a:r>
            <a:r>
              <a:rPr lang="en-US" dirty="0"/>
              <a:t>, it turns out people actually did put cats in bags. Centuries ago it was common for street vendors to sell piglets in bags. Sometimes these vendors were </a:t>
            </a:r>
            <a:r>
              <a:rPr lang="en-US" dirty="0" smtClean="0"/>
              <a:t>deceitful </a:t>
            </a:r>
            <a:r>
              <a:rPr lang="en-US" dirty="0"/>
              <a:t>and put a cat in the bag hoping the buyer wouldn’t notice. If the cat got out of the bag before the purchase was complete, the secret was out.</a:t>
            </a:r>
          </a:p>
          <a:p>
            <a:endParaRPr lang="en-US" dirty="0"/>
          </a:p>
        </p:txBody>
      </p:sp>
      <p:sp>
        <p:nvSpPr>
          <p:cNvPr id="4" name="Content Placeholder 3"/>
          <p:cNvSpPr>
            <a:spLocks noGrp="1"/>
          </p:cNvSpPr>
          <p:nvPr>
            <p:ph sz="half" idx="2"/>
          </p:nvPr>
        </p:nvSpPr>
        <p:spPr>
          <a:xfrm>
            <a:off x="6173403" y="609599"/>
            <a:ext cx="5094154" cy="5181601"/>
          </a:xfrm>
        </p:spPr>
        <p:txBody>
          <a:bodyPr>
            <a:normAutofit/>
          </a:bodyPr>
          <a:lstStyle/>
          <a:p>
            <a:r>
              <a:rPr lang="en-US" smtClean="0"/>
              <a:t>100.Heard </a:t>
            </a:r>
            <a:r>
              <a:rPr lang="en-US" dirty="0"/>
              <a:t>it through the grapevine</a:t>
            </a:r>
          </a:p>
          <a:p>
            <a:r>
              <a:rPr lang="en-US" dirty="0" smtClean="0"/>
              <a:t>Meaning: To </a:t>
            </a:r>
            <a:r>
              <a:rPr lang="en-US" dirty="0"/>
              <a:t>hear or learn of something new</a:t>
            </a:r>
            <a:r>
              <a:rPr lang="en-US" dirty="0" smtClean="0"/>
              <a:t>.</a:t>
            </a:r>
          </a:p>
          <a:p>
            <a:r>
              <a:rPr lang="en-US" dirty="0"/>
              <a:t>Sentence</a:t>
            </a:r>
            <a:r>
              <a:rPr lang="en-US" dirty="0" smtClean="0"/>
              <a:t>: </a:t>
            </a:r>
            <a:r>
              <a:rPr lang="en-US" dirty="0">
                <a:effectLst/>
              </a:rPr>
              <a:t>The grapevine climbed the wall.</a:t>
            </a:r>
            <a:endParaRPr lang="en-US" dirty="0"/>
          </a:p>
          <a:p>
            <a:r>
              <a:rPr lang="en-US" dirty="0" smtClean="0"/>
              <a:t>Origin: No</a:t>
            </a:r>
            <a:r>
              <a:rPr lang="en-US" dirty="0"/>
              <a:t>, Marvin Gaye didn’t come up with this one. It actually dates back to the time of telegraphs. Many people thought the telegraph wiring resembled grapevines </a:t>
            </a:r>
            <a:r>
              <a:rPr lang="en-US" dirty="0" smtClean="0"/>
              <a:t>so </a:t>
            </a:r>
            <a:r>
              <a:rPr lang="en-US" dirty="0"/>
              <a:t>when they received a new message they would say they heard it through the grapevine.</a:t>
            </a:r>
            <a:endParaRPr lang="en-IN" dirty="0"/>
          </a:p>
          <a:p>
            <a:endParaRPr lang="en-IN" dirty="0"/>
          </a:p>
        </p:txBody>
      </p:sp>
    </p:spTree>
    <p:extLst>
      <p:ext uri="{BB962C8B-B14F-4D97-AF65-F5344CB8AC3E}">
        <p14:creationId xmlns:p14="http://schemas.microsoft.com/office/powerpoint/2010/main" val="1375439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599"/>
            <a:ext cx="10353761" cy="4544291"/>
          </a:xfrm>
        </p:spPr>
        <p:txBody>
          <a:bodyPr>
            <a:normAutofit/>
          </a:bodyPr>
          <a:lstStyle/>
          <a:p>
            <a:r>
              <a:rPr lang="en-US" sz="9600" dirty="0" smtClean="0"/>
              <a:t>report</a:t>
            </a:r>
            <a:endParaRPr lang="en-IN" sz="9600" dirty="0"/>
          </a:p>
        </p:txBody>
      </p:sp>
      <p:sp>
        <p:nvSpPr>
          <p:cNvPr id="3" name="Content Placeholder 2"/>
          <p:cNvSpPr>
            <a:spLocks noGrp="1"/>
          </p:cNvSpPr>
          <p:nvPr>
            <p:ph sz="half" idx="1"/>
          </p:nvPr>
        </p:nvSpPr>
        <p:spPr>
          <a:xfrm>
            <a:off x="913795" y="5153891"/>
            <a:ext cx="5106004" cy="637309"/>
          </a:xfrm>
        </p:spPr>
        <p:txBody>
          <a:bodyPr/>
          <a:lstStyle/>
          <a:p>
            <a:endParaRPr lang="en-IN" dirty="0"/>
          </a:p>
        </p:txBody>
      </p:sp>
      <p:sp>
        <p:nvSpPr>
          <p:cNvPr id="4" name="Content Placeholder 3"/>
          <p:cNvSpPr>
            <a:spLocks noGrp="1"/>
          </p:cNvSpPr>
          <p:nvPr>
            <p:ph sz="half" idx="2"/>
          </p:nvPr>
        </p:nvSpPr>
        <p:spPr>
          <a:xfrm>
            <a:off x="6173403" y="5153891"/>
            <a:ext cx="5094154" cy="637309"/>
          </a:xfrm>
        </p:spPr>
        <p:txBody>
          <a:bodyPr/>
          <a:lstStyle/>
          <a:p>
            <a:endParaRPr lang="en-IN" dirty="0"/>
          </a:p>
        </p:txBody>
      </p:sp>
    </p:spTree>
    <p:extLst>
      <p:ext uri="{BB962C8B-B14F-4D97-AF65-F5344CB8AC3E}">
        <p14:creationId xmlns:p14="http://schemas.microsoft.com/office/powerpoint/2010/main" val="1780310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a:t>
            </a:r>
            <a:r>
              <a:rPr lang="en-US" b="1" smtClean="0"/>
              <a:t>ntroduction</a:t>
            </a:r>
            <a:endParaRPr lang="en-IN" b="1" dirty="0"/>
          </a:p>
        </p:txBody>
      </p:sp>
      <p:sp>
        <p:nvSpPr>
          <p:cNvPr id="3" name="Content Placeholder 2"/>
          <p:cNvSpPr>
            <a:spLocks noGrp="1"/>
          </p:cNvSpPr>
          <p:nvPr>
            <p:ph sz="half" idx="1"/>
          </p:nvPr>
        </p:nvSpPr>
        <p:spPr/>
        <p:txBody>
          <a:bodyPr>
            <a:normAutofit fontScale="92500" lnSpcReduction="20000"/>
          </a:bodyPr>
          <a:lstStyle/>
          <a:p>
            <a:r>
              <a:rPr lang="en-IN" dirty="0">
                <a:effectLst/>
                <a:latin typeface="Rockwell" panose="02060603020205020403" pitchFamily="18" charset="0"/>
              </a:rPr>
              <a:t>An idiom is a group of words in which the meaning of this group is different than what would be expected. If the actual words of an idiom were understood as they appear, the entire meaning would be changed and the group of words would make no sense in its context as if it was understood as to be an idiom. According to Palmer in his book: Semantic: A New Outline (1976), idioms could be divided into three types: phrasal verb, prepositional verb, and partial idiom.</a:t>
            </a:r>
            <a:endParaRPr lang="en-IN" dirty="0">
              <a:latin typeface="Rockwell" panose="02060603020205020403" pitchFamily="18" charset="0"/>
            </a:endParaRPr>
          </a:p>
          <a:p>
            <a:endParaRPr lang="en-IN" dirty="0"/>
          </a:p>
        </p:txBody>
      </p:sp>
      <p:sp>
        <p:nvSpPr>
          <p:cNvPr id="4" name="Content Placeholder 3"/>
          <p:cNvSpPr>
            <a:spLocks noGrp="1"/>
          </p:cNvSpPr>
          <p:nvPr>
            <p:ph sz="half" idx="2"/>
          </p:nvPr>
        </p:nvSpPr>
        <p:spPr/>
        <p:txBody>
          <a:bodyPr>
            <a:normAutofit fontScale="92500" lnSpcReduction="20000"/>
          </a:bodyPr>
          <a:lstStyle/>
          <a:p>
            <a:r>
              <a:rPr lang="en-IN" dirty="0">
                <a:latin typeface="Rockwell" panose="02060603020205020403" pitchFamily="18" charset="0"/>
              </a:rPr>
              <a:t>In someone's native language, idioms may be a natural part of speaking. An idiom is not really considered to be set in a language. They are more in one's culture. Idioms are mostly for just one language. In some cases, when an idiom is translated into another language the meaning of the idiom is changed or does not make any sense at as it once did in another language. Idioms are probably the hardest thing for a person to learn in the process of learning a new language. This is because most people grow up using idioms as if their true meanings actually make sense. </a:t>
            </a:r>
          </a:p>
          <a:p>
            <a:endParaRPr lang="en-IN" dirty="0"/>
          </a:p>
        </p:txBody>
      </p:sp>
    </p:spTree>
    <p:extLst>
      <p:ext uri="{BB962C8B-B14F-4D97-AF65-F5344CB8AC3E}">
        <p14:creationId xmlns:p14="http://schemas.microsoft.com/office/powerpoint/2010/main" val="14361835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Rockwell" panose="02060603020205020403" pitchFamily="18" charset="0"/>
              </a:rPr>
              <a:t>MAIN CONTENT</a:t>
            </a:r>
            <a:endParaRPr lang="en-IN" dirty="0"/>
          </a:p>
        </p:txBody>
      </p:sp>
      <p:sp>
        <p:nvSpPr>
          <p:cNvPr id="3" name="Content Placeholder 2"/>
          <p:cNvSpPr>
            <a:spLocks noGrp="1"/>
          </p:cNvSpPr>
          <p:nvPr>
            <p:ph sz="half" idx="1"/>
          </p:nvPr>
        </p:nvSpPr>
        <p:spPr/>
        <p:txBody>
          <a:bodyPr>
            <a:normAutofit fontScale="92500" lnSpcReduction="10000"/>
          </a:bodyPr>
          <a:lstStyle/>
          <a:p>
            <a:r>
              <a:rPr lang="en-IN" dirty="0">
                <a:effectLst/>
                <a:latin typeface="Rockwell" panose="02060603020205020403" pitchFamily="18" charset="0"/>
              </a:rPr>
              <a:t>Many idiomatic expressions were meant literally in their original use, but sometimes, the attribution of the literal meaning changed and the phrase itself grew away from its original roots—typically leading to a </a:t>
            </a:r>
            <a:r>
              <a:rPr lang="en-IN" dirty="0">
                <a:effectLst/>
                <a:latin typeface="Rockwell" panose="02060603020205020403" pitchFamily="18" charset="0"/>
                <a:hlinkClick r:id="rId2" tooltip="Folk etymology">
                  <a:extLst>
                    <a:ext uri="{A12FA001-AC4F-418D-AE19-62706E023703}">
                      <ahyp:hlinkClr xmlns:lc="http://schemas.openxmlformats.org/drawingml/2006/lockedCanvas" xmlns:ahyp="http://schemas.microsoft.com/office/drawing/2018/hyperlinkcolor" xmlns="" val="tx"/>
                    </a:ext>
                  </a:extLst>
                </a:hlinkClick>
              </a:rPr>
              <a:t>folk etymology</a:t>
            </a:r>
            <a:r>
              <a:rPr lang="en-IN" dirty="0">
                <a:effectLst/>
                <a:latin typeface="Rockwell" panose="02060603020205020403" pitchFamily="18" charset="0"/>
              </a:rPr>
              <a:t>. For instance, the phrase "spill the beans" (meaning to reveal a secret) is first attested in 1919, but has been claimed to originate from an ancient method of voting by depositing beans in jars, which could be spilled, prematurely revealing the results</a:t>
            </a:r>
            <a:r>
              <a:rPr lang="en-IN" dirty="0" smtClean="0">
                <a:latin typeface="Rockwell" panose="02060603020205020403" pitchFamily="18" charset="0"/>
              </a:rPr>
              <a:t>.</a:t>
            </a:r>
            <a:endParaRPr lang="en-IN" dirty="0">
              <a:effectLst/>
              <a:latin typeface="Rockwell" panose="02060603020205020403" pitchFamily="18" charset="0"/>
            </a:endParaRPr>
          </a:p>
        </p:txBody>
      </p:sp>
      <p:sp>
        <p:nvSpPr>
          <p:cNvPr id="4" name="Content Placeholder 3"/>
          <p:cNvSpPr>
            <a:spLocks noGrp="1"/>
          </p:cNvSpPr>
          <p:nvPr>
            <p:ph sz="half" idx="2"/>
          </p:nvPr>
        </p:nvSpPr>
        <p:spPr/>
        <p:txBody>
          <a:bodyPr>
            <a:noAutofit/>
          </a:bodyPr>
          <a:lstStyle/>
          <a:p>
            <a:r>
              <a:rPr lang="en-IN" dirty="0">
                <a:effectLst/>
                <a:latin typeface="Rockwell" panose="02060603020205020403" pitchFamily="18" charset="0"/>
              </a:rPr>
              <a:t>Other idioms are deliberately figurative. For example, "</a:t>
            </a:r>
            <a:r>
              <a:rPr lang="en-IN" dirty="0">
                <a:effectLst/>
                <a:latin typeface="Rockwell" panose="02060603020205020403" pitchFamily="18" charset="0"/>
                <a:hlinkClick r:id="rId3" tooltip="Break a leg">
                  <a:extLst>
                    <a:ext uri="{A12FA001-AC4F-418D-AE19-62706E023703}">
                      <ahyp:hlinkClr xmlns:lc="http://schemas.openxmlformats.org/drawingml/2006/lockedCanvas" xmlns:ahyp="http://schemas.microsoft.com/office/drawing/2018/hyperlinkcolor" xmlns="" val="tx"/>
                    </a:ext>
                  </a:extLst>
                </a:hlinkClick>
              </a:rPr>
              <a:t>break a leg</a:t>
            </a:r>
            <a:r>
              <a:rPr lang="en-IN" dirty="0">
                <a:effectLst/>
                <a:latin typeface="Rockwell" panose="02060603020205020403" pitchFamily="18" charset="0"/>
              </a:rPr>
              <a:t>" is an </a:t>
            </a:r>
            <a:r>
              <a:rPr lang="en-IN" dirty="0">
                <a:effectLst/>
                <a:latin typeface="Rockwell" panose="02060603020205020403" pitchFamily="18" charset="0"/>
                <a:hlinkClick r:id="rId4" tooltip="Irony">
                  <a:extLst>
                    <a:ext uri="{A12FA001-AC4F-418D-AE19-62706E023703}">
                      <ahyp:hlinkClr xmlns:lc="http://schemas.openxmlformats.org/drawingml/2006/lockedCanvas" xmlns:ahyp="http://schemas.microsoft.com/office/drawing/2018/hyperlinkcolor" xmlns="" val="tx"/>
                    </a:ext>
                  </a:extLst>
                </a:hlinkClick>
              </a:rPr>
              <a:t>ironic</a:t>
            </a:r>
            <a:r>
              <a:rPr lang="en-IN" dirty="0">
                <a:effectLst/>
                <a:latin typeface="Rockwell" panose="02060603020205020403" pitchFamily="18" charset="0"/>
              </a:rPr>
              <a:t> expression to wish a person good luck just prior to their giving a performance or presentation. It may have arisen from the superstition that one ought not utter the words "good luck" to an actor because it is believed that doing so will cause the opposite result</a:t>
            </a:r>
            <a:r>
              <a:rPr lang="en-IN" dirty="0" smtClean="0">
                <a:effectLst/>
                <a:latin typeface="Rockwell" panose="02060603020205020403" pitchFamily="18" charset="0"/>
              </a:rPr>
              <a:t>.</a:t>
            </a:r>
            <a:endParaRPr lang="en-IN" dirty="0">
              <a:effectLst/>
              <a:latin typeface="Rockwell" panose="02060603020205020403" pitchFamily="18" charset="0"/>
            </a:endParaRPr>
          </a:p>
        </p:txBody>
      </p:sp>
    </p:spTree>
    <p:extLst>
      <p:ext uri="{BB962C8B-B14F-4D97-AF65-F5344CB8AC3E}">
        <p14:creationId xmlns:p14="http://schemas.microsoft.com/office/powerpoint/2010/main" val="4177400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Rockwell" panose="02060603020205020403" pitchFamily="18" charset="0"/>
              </a:rPr>
              <a:t>APPLICATION</a:t>
            </a:r>
            <a:endParaRPr lang="en-IN" dirty="0"/>
          </a:p>
        </p:txBody>
      </p:sp>
      <p:sp>
        <p:nvSpPr>
          <p:cNvPr id="3" name="Content Placeholder 2"/>
          <p:cNvSpPr>
            <a:spLocks noGrp="1"/>
          </p:cNvSpPr>
          <p:nvPr>
            <p:ph sz="half" idx="1"/>
          </p:nvPr>
        </p:nvSpPr>
        <p:spPr/>
        <p:txBody>
          <a:bodyPr/>
          <a:lstStyle/>
          <a:p>
            <a:r>
              <a:rPr lang="en-IN" dirty="0">
                <a:latin typeface="Rockwell" panose="02060603020205020403" pitchFamily="18" charset="0"/>
              </a:rPr>
              <a:t>I</a:t>
            </a:r>
            <a:r>
              <a:rPr lang="en-IN" dirty="0">
                <a:effectLst/>
                <a:latin typeface="Rockwell" panose="02060603020205020403" pitchFamily="18" charset="0"/>
              </a:rPr>
              <a:t>dioms help learners to encounter and understand the workings of natural human language; that is, they help them to gain a deeper knowledge of the creative expression of human thought and language development over time</a:t>
            </a:r>
            <a:r>
              <a:rPr lang="en-IN" dirty="0" smtClean="0">
                <a:effectLst/>
                <a:latin typeface="Rockwell" panose="02060603020205020403" pitchFamily="18" charset="0"/>
              </a:rPr>
              <a:t>.</a:t>
            </a:r>
            <a:endParaRPr lang="en-IN" dirty="0">
              <a:latin typeface="Rockwell" panose="02060603020205020403" pitchFamily="18" charset="0"/>
            </a:endParaRPr>
          </a:p>
        </p:txBody>
      </p:sp>
      <p:sp>
        <p:nvSpPr>
          <p:cNvPr id="4" name="Content Placeholder 3"/>
          <p:cNvSpPr>
            <a:spLocks noGrp="1"/>
          </p:cNvSpPr>
          <p:nvPr>
            <p:ph sz="half" idx="2"/>
          </p:nvPr>
        </p:nvSpPr>
        <p:spPr/>
        <p:txBody>
          <a:bodyPr/>
          <a:lstStyle/>
          <a:p>
            <a:r>
              <a:rPr lang="en-IN" dirty="0">
                <a:effectLst/>
                <a:latin typeface="Rockwell" panose="02060603020205020403" pitchFamily="18" charset="0"/>
              </a:rPr>
              <a:t>Idioms are particularly useful because they give you a new, creative way to express yourself. Rather than saying 'You're correct', you could say 'You hit the nail on the head', which is a more complex and interesting expression</a:t>
            </a:r>
            <a:r>
              <a:rPr lang="en-IN" dirty="0" smtClean="0">
                <a:effectLst/>
                <a:latin typeface="Rockwell" panose="02060603020205020403" pitchFamily="18" charset="0"/>
              </a:rPr>
              <a:t>.</a:t>
            </a:r>
            <a:endParaRPr lang="en-IN" dirty="0">
              <a:latin typeface="Rockwell" panose="02060603020205020403" pitchFamily="18" charset="0"/>
            </a:endParaRPr>
          </a:p>
        </p:txBody>
      </p:sp>
    </p:spTree>
    <p:extLst>
      <p:ext uri="{BB962C8B-B14F-4D97-AF65-F5344CB8AC3E}">
        <p14:creationId xmlns:p14="http://schemas.microsoft.com/office/powerpoint/2010/main" val="37818230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Rockwell" panose="02060603020205020403" pitchFamily="18" charset="0"/>
              </a:rPr>
              <a:t>Conclusion</a:t>
            </a:r>
            <a:endParaRPr lang="en-IN" dirty="0"/>
          </a:p>
        </p:txBody>
      </p:sp>
      <p:sp>
        <p:nvSpPr>
          <p:cNvPr id="3" name="Content Placeholder 2"/>
          <p:cNvSpPr>
            <a:spLocks noGrp="1"/>
          </p:cNvSpPr>
          <p:nvPr>
            <p:ph sz="half" idx="1"/>
          </p:nvPr>
        </p:nvSpPr>
        <p:spPr>
          <a:xfrm>
            <a:off x="913795" y="2088319"/>
            <a:ext cx="5106004" cy="4451026"/>
          </a:xfrm>
        </p:spPr>
        <p:txBody>
          <a:bodyPr/>
          <a:lstStyle/>
          <a:p>
            <a:r>
              <a:rPr lang="en-IN" dirty="0">
                <a:effectLst/>
                <a:latin typeface="Rockwell" panose="02060603020205020403" pitchFamily="18" charset="0"/>
              </a:rPr>
              <a:t> Most of the time we know a similar expression in our language and it can help us to remember the proverb in English. That is also a fun activity as we can find the similarities and differences, sometimes we may find they are really surprising.</a:t>
            </a:r>
            <a:r>
              <a:rPr lang="en-IN" dirty="0">
                <a:latin typeface="Rockwell" panose="02060603020205020403" pitchFamily="18" charset="0"/>
              </a:rPr>
              <a:t/>
            </a:r>
            <a:br>
              <a:rPr lang="en-IN" dirty="0">
                <a:latin typeface="Rockwell" panose="02060603020205020403" pitchFamily="18" charset="0"/>
              </a:rPr>
            </a:br>
            <a:r>
              <a:rPr lang="en-IN" dirty="0">
                <a:effectLst/>
                <a:latin typeface="Rockwell" panose="02060603020205020403" pitchFamily="18" charset="0"/>
              </a:rPr>
              <a:t>It is far more useful to be able to understand the expressions when you hear them than to be able to produce them</a:t>
            </a:r>
            <a:r>
              <a:rPr lang="en-IN" dirty="0" smtClean="0">
                <a:effectLst/>
                <a:latin typeface="Rockwell" panose="02060603020205020403" pitchFamily="18" charset="0"/>
              </a:rPr>
              <a:t>.</a:t>
            </a:r>
            <a:endParaRPr lang="en-IN" dirty="0">
              <a:latin typeface="Rockwell" panose="02060603020205020403" pitchFamily="18" charset="0"/>
            </a:endParaRPr>
          </a:p>
        </p:txBody>
      </p:sp>
      <p:sp>
        <p:nvSpPr>
          <p:cNvPr id="4" name="Content Placeholder 3"/>
          <p:cNvSpPr>
            <a:spLocks noGrp="1"/>
          </p:cNvSpPr>
          <p:nvPr>
            <p:ph sz="half" idx="2"/>
          </p:nvPr>
        </p:nvSpPr>
        <p:spPr>
          <a:xfrm>
            <a:off x="6173403" y="2088319"/>
            <a:ext cx="5094154" cy="4451026"/>
          </a:xfrm>
        </p:spPr>
        <p:txBody>
          <a:bodyPr/>
          <a:lstStyle/>
          <a:p>
            <a:r>
              <a:rPr lang="en-IN" dirty="0">
                <a:effectLst/>
                <a:latin typeface="Rockwell" panose="02060603020205020403" pitchFamily="18" charset="0"/>
              </a:rPr>
              <a:t>Learning idioms and proverbs can be fun. However, as they are idiomatic expressions, sometimes it can be difficult to decide when or how to use them. That is why it is better to learn them in context. Using visuals and pictures can also help.</a:t>
            </a:r>
            <a:endParaRPr lang="en-IN" dirty="0">
              <a:latin typeface="Rockwell" panose="02060603020205020403" pitchFamily="18" charset="0"/>
            </a:endParaRPr>
          </a:p>
          <a:p>
            <a:r>
              <a:rPr lang="en-IN" dirty="0">
                <a:effectLst/>
                <a:latin typeface="Rockwell" panose="02060603020205020403" pitchFamily="18" charset="0"/>
              </a:rPr>
              <a:t>And finally, don’t try to learn too many idioms or proverbs at a time. Just enjoy the process of </a:t>
            </a:r>
            <a:r>
              <a:rPr lang="en-IN" dirty="0">
                <a:latin typeface="Rockwell" panose="02060603020205020403" pitchFamily="18" charset="0"/>
              </a:rPr>
              <a:t>learning</a:t>
            </a:r>
            <a:r>
              <a:rPr lang="en-IN" dirty="0" smtClean="0">
                <a:latin typeface="Rockwell" panose="02060603020205020403" pitchFamily="18" charset="0"/>
              </a:rPr>
              <a:t>.</a:t>
            </a:r>
            <a:endParaRPr lang="en-IN" dirty="0">
              <a:latin typeface="Rockwell" panose="02060603020205020403" pitchFamily="18" charset="0"/>
            </a:endParaRPr>
          </a:p>
        </p:txBody>
      </p:sp>
    </p:spTree>
    <p:extLst>
      <p:ext uri="{BB962C8B-B14F-4D97-AF65-F5344CB8AC3E}">
        <p14:creationId xmlns:p14="http://schemas.microsoft.com/office/powerpoint/2010/main" val="12651162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6763-F8EA-4FA3-9B47-C8319FAAD6FF}"/>
              </a:ext>
            </a:extLst>
          </p:cNvPr>
          <p:cNvSpPr>
            <a:spLocks noGrp="1"/>
          </p:cNvSpPr>
          <p:nvPr>
            <p:ph type="title"/>
          </p:nvPr>
        </p:nvSpPr>
        <p:spPr>
          <a:xfrm>
            <a:off x="6037942" y="1579731"/>
            <a:ext cx="5027623" cy="4586327"/>
          </a:xfrm>
        </p:spPr>
        <p:txBody>
          <a:bodyPr>
            <a:normAutofit fontScale="90000"/>
          </a:bodyPr>
          <a:lstStyle/>
          <a:p>
            <a:r>
              <a:rPr lang="en-IN" sz="2000" b="1" i="0" dirty="0" smtClean="0">
                <a:effectLst/>
                <a:latin typeface="Microsoft YaHei UI" panose="020B0503020204020204" pitchFamily="34" charset="-122"/>
                <a:ea typeface="Microsoft YaHei UI" panose="020B0503020204020204" pitchFamily="34" charset="-122"/>
              </a:rPr>
              <a:t>4</a:t>
            </a:r>
            <a:r>
              <a:rPr lang="en-IN" sz="2000" b="1" i="0" dirty="0">
                <a:effectLst/>
                <a:latin typeface="Microsoft YaHei UI" panose="020B0503020204020204" pitchFamily="34" charset="-122"/>
                <a:ea typeface="Microsoft YaHei UI" panose="020B0503020204020204" pitchFamily="34" charset="-122"/>
              </a:rPr>
              <a:t>. Pulling someone’s </a:t>
            </a:r>
            <a:r>
              <a:rPr lang="en-IN" sz="2000" b="1" i="0" dirty="0" smtClean="0">
                <a:effectLst/>
                <a:latin typeface="Microsoft YaHei UI" panose="020B0503020204020204" pitchFamily="34" charset="-122"/>
                <a:ea typeface="Microsoft YaHei UI" panose="020B0503020204020204" pitchFamily="34" charset="-122"/>
              </a:rPr>
              <a:t>leg</a:t>
            </a:r>
            <a:br>
              <a:rPr lang="en-IN" sz="2000" b="1" i="0" dirty="0" smtClean="0">
                <a:effectLst/>
                <a:latin typeface="Microsoft YaHei UI" panose="020B0503020204020204" pitchFamily="34" charset="-122"/>
                <a:ea typeface="Microsoft YaHei UI" panose="020B0503020204020204" pitchFamily="34" charset="-122"/>
              </a:rPr>
            </a:br>
            <a:r>
              <a:rPr lang="en-IN" sz="2000" dirty="0">
                <a:effectLst/>
                <a:latin typeface="Microsoft YaHei UI" panose="020B0503020204020204" pitchFamily="34" charset="-122"/>
                <a:ea typeface="Microsoft YaHei UI" panose="020B0503020204020204" pitchFamily="34" charset="-122"/>
              </a:rPr>
              <a:t/>
            </a:r>
            <a:br>
              <a:rPr lang="en-IN" sz="2000" dirty="0">
                <a:effectLst/>
                <a:latin typeface="Microsoft YaHei UI" panose="020B0503020204020204" pitchFamily="34" charset="-122"/>
                <a:ea typeface="Microsoft YaHei UI" panose="020B0503020204020204" pitchFamily="34" charset="-122"/>
              </a:rPr>
            </a:b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teasing someone, usually by lying in a joking manner. </a:t>
            </a:r>
            <a:r>
              <a:rPr lang="en-IN" sz="2000" b="0" i="0" dirty="0" smtClean="0">
                <a:effectLst/>
                <a:latin typeface="Microsoft YaHei UI" panose="020B0503020204020204" pitchFamily="34" charset="-122"/>
                <a:ea typeface="Microsoft YaHei UI" panose="020B0503020204020204" pitchFamily="34" charset="-122"/>
              </a:rPr>
              <a:t/>
            </a:r>
            <a:br>
              <a:rPr lang="en-IN" sz="2000" b="0" i="0" dirty="0" smtClean="0">
                <a:effectLst/>
                <a:latin typeface="Microsoft YaHei UI" panose="020B0503020204020204" pitchFamily="34" charset="-122"/>
                <a:ea typeface="Microsoft YaHei UI" panose="020B0503020204020204" pitchFamily="34" charset="-122"/>
              </a:rPr>
            </a:b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I panicked when he said the test was tomorrow, but then I realized he was just pulling my leg</a:t>
            </a:r>
            <a:r>
              <a:rPr lang="en-IN" sz="2000" b="0" i="0" dirty="0" smtClean="0">
                <a:effectLst/>
                <a:latin typeface="Microsoft YaHei UI" panose="020B0503020204020204" pitchFamily="34" charset="-122"/>
                <a:ea typeface="Microsoft YaHei UI" panose="020B0503020204020204" pitchFamily="34" charset="-122"/>
              </a:rPr>
              <a:t>.</a:t>
            </a:r>
            <a:br>
              <a:rPr lang="en-IN" sz="2000" b="0" i="0" dirty="0" smtClean="0">
                <a:effectLst/>
                <a:latin typeface="Microsoft YaHei UI" panose="020B0503020204020204" pitchFamily="34" charset="-122"/>
                <a:ea typeface="Microsoft YaHei UI" panose="020B0503020204020204" pitchFamily="34" charset="-122"/>
              </a:rPr>
            </a:b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Although pulling someone’s leg is all in good fun nowadays,</a:t>
            </a:r>
            <a:r>
              <a:rPr lang="en-IN" sz="2000" b="0" i="0" dirty="0">
                <a:solidFill>
                  <a:schemeClr val="tx1"/>
                </a:solidFill>
                <a:effectLst/>
                <a:latin typeface="Microsoft YaHei UI" panose="020B0503020204020204" pitchFamily="34" charset="-122"/>
                <a:ea typeface="Microsoft YaHei UI" panose="020B0503020204020204" pitchFamily="34" charset="-122"/>
              </a:rPr>
              <a:t> </a:t>
            </a:r>
            <a:r>
              <a:rPr lang="en-IN" sz="2000" b="0" i="0" u="sng" dirty="0">
                <a:solidFill>
                  <a:schemeClr val="tx1"/>
                </a:solidFill>
                <a:effectLst/>
                <a:latin typeface="Microsoft YaHei UI" panose="020B0503020204020204" pitchFamily="34" charset="-122"/>
                <a:ea typeface="Microsoft YaHei UI" panose="020B0503020204020204" pitchFamily="34" charset="-122"/>
                <a:hlinkClick r:id="rId2" tooltip="The Interesting Origins Of 7 Common English Idioms">
                  <a:extLst>
                    <a:ext uri="{A12FA001-AC4F-418D-AE19-62706E023703}">
                      <ahyp:hlinkClr xmlns:ahyp="http://schemas.microsoft.com/office/drawing/2018/hyperlinkcolor" xmlns="" val="tx"/>
                    </a:ext>
                  </a:extLst>
                </a:hlinkClick>
              </a:rPr>
              <a:t>it originally described</a:t>
            </a:r>
            <a:r>
              <a:rPr lang="en-IN" sz="2000" b="0" i="0" dirty="0">
                <a:solidFill>
                  <a:schemeClr val="tx1"/>
                </a:solidFill>
                <a:effectLst/>
                <a:latin typeface="Microsoft YaHei UI" panose="020B0503020204020204" pitchFamily="34" charset="-122"/>
                <a:ea typeface="Microsoft YaHei UI" panose="020B0503020204020204" pitchFamily="34" charset="-122"/>
              </a:rPr>
              <a:t> </a:t>
            </a:r>
            <a:r>
              <a:rPr lang="en-IN" sz="2000" b="0" i="0" dirty="0">
                <a:effectLst/>
                <a:latin typeface="Microsoft YaHei UI" panose="020B0503020204020204" pitchFamily="34" charset="-122"/>
                <a:ea typeface="Microsoft YaHei UI" panose="020B0503020204020204" pitchFamily="34" charset="-122"/>
              </a:rPr>
              <a:t>the way in which thieves tripped their victims to rob them.</a:t>
            </a:r>
            <a:br>
              <a:rPr lang="en-IN" sz="2000" b="0" i="0" dirty="0">
                <a:effectLst/>
                <a:latin typeface="Microsoft YaHei UI" panose="020B0503020204020204" pitchFamily="34" charset="-122"/>
                <a:ea typeface="Microsoft YaHei UI" panose="020B0503020204020204" pitchFamily="34" charset="-122"/>
              </a:rPr>
            </a:br>
            <a:endParaRPr lang="en-IN" sz="2000" dirty="0">
              <a:latin typeface="Microsoft YaHei UI" panose="020B0503020204020204" pitchFamily="34" charset="-122"/>
              <a:ea typeface="Microsoft YaHei UI" panose="020B0503020204020204" pitchFamily="34" charset="-122"/>
            </a:endParaRPr>
          </a:p>
        </p:txBody>
      </p:sp>
      <p:sp>
        <p:nvSpPr>
          <p:cNvPr id="3" name="Content Placeholder 2">
            <a:extLst>
              <a:ext uri="{FF2B5EF4-FFF2-40B4-BE49-F238E27FC236}">
                <a16:creationId xmlns:a16="http://schemas.microsoft.com/office/drawing/2014/main" id="{9DCFD9D1-7315-4C77-A05C-9183D292BB57}"/>
              </a:ext>
            </a:extLst>
          </p:cNvPr>
          <p:cNvSpPr>
            <a:spLocks noGrp="1"/>
          </p:cNvSpPr>
          <p:nvPr>
            <p:ph idx="1"/>
          </p:nvPr>
        </p:nvSpPr>
        <p:spPr>
          <a:xfrm>
            <a:off x="1116928" y="1579732"/>
            <a:ext cx="4921015" cy="4586326"/>
          </a:xfrm>
        </p:spPr>
        <p:txBody>
          <a:bodyPr anchor="ctr">
            <a:normAutofit/>
          </a:bodyPr>
          <a:lstStyle/>
          <a:p>
            <a:pPr marL="0" indent="0">
              <a:buNone/>
            </a:pPr>
            <a:endParaRPr lang="en-IN" b="1"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pPr marL="0" indent="0">
              <a:buNone/>
            </a:pPr>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3. Butter someone up</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Meaning:</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to praise or flatter someone, usually to gain a favour.</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Sentence</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Percy was always buttering up the boss, so he was surprised when he failed to get a promotion. </a:t>
            </a:r>
          </a:p>
          <a:p>
            <a:r>
              <a:rPr lang="en-IN" sz="2000" b="1"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Origin:</a:t>
            </a:r>
            <a:r>
              <a:rPr lang="en-IN" sz="2000" b="0" i="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 A customary religious act in ancient India included throwing butter balls at the statues of gods to seek good fortune and their favour.</a:t>
            </a:r>
          </a:p>
          <a:p>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85614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C8BD8-D309-4D34-B6CD-5AA50DBA3D5F}"/>
              </a:ext>
            </a:extLst>
          </p:cNvPr>
          <p:cNvSpPr>
            <a:spLocks noGrp="1"/>
          </p:cNvSpPr>
          <p:nvPr>
            <p:ph idx="1"/>
          </p:nvPr>
        </p:nvSpPr>
        <p:spPr>
          <a:xfrm>
            <a:off x="962905" y="1567543"/>
            <a:ext cx="5133095" cy="5019879"/>
          </a:xfrm>
        </p:spPr>
        <p:txBody>
          <a:bodyPr anchor="ctr">
            <a:normAutofit/>
          </a:bodyPr>
          <a:lstStyle/>
          <a:p>
            <a:pPr algn="l"/>
            <a:r>
              <a:rPr lang="en-IN" sz="2000" b="1" dirty="0">
                <a:latin typeface="Microsoft YaHei UI" panose="020B0503020204020204" pitchFamily="34" charset="-122"/>
                <a:ea typeface="Microsoft YaHei UI" panose="020B0503020204020204" pitchFamily="34" charset="-122"/>
              </a:rPr>
              <a:t>5</a:t>
            </a:r>
            <a:r>
              <a:rPr lang="en-IN" sz="2000" b="1" i="0" dirty="0">
                <a:effectLst/>
                <a:latin typeface="Microsoft YaHei UI" panose="020B0503020204020204" pitchFamily="34" charset="-122"/>
                <a:ea typeface="Microsoft YaHei UI" panose="020B0503020204020204" pitchFamily="34" charset="-122"/>
              </a:rPr>
              <a:t>. Riding shotgun</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riding in the front seat of a vehicle next to the driver. </a:t>
            </a:r>
          </a:p>
          <a:p>
            <a:pPr algn="l"/>
            <a:r>
              <a:rPr lang="en-IN" sz="2000" b="1" i="0" dirty="0">
                <a:effectLst/>
                <a:latin typeface="Microsoft YaHei UI" panose="020B0503020204020204" pitchFamily="34" charset="-122"/>
                <a:ea typeface="Microsoft YaHei UI" panose="020B0503020204020204" pitchFamily="34" charset="-122"/>
              </a:rPr>
              <a:t>Sentence: </a:t>
            </a:r>
            <a:r>
              <a:rPr lang="en-IN" sz="2000" i="0" dirty="0">
                <a:effectLst/>
                <a:latin typeface="Microsoft YaHei UI" panose="020B0503020204020204" pitchFamily="34" charset="-122"/>
                <a:ea typeface="Microsoft YaHei UI" panose="020B0503020204020204" pitchFamily="34" charset="-122"/>
              </a:rPr>
              <a:t>Armed forces have begun riding shotgun on the car to guard terrified drivers and </a:t>
            </a:r>
            <a:r>
              <a:rPr lang="en-IN" sz="2000" i="0" dirty="0" err="1">
                <a:effectLst/>
                <a:latin typeface="Microsoft YaHei UI" panose="020B0503020204020204" pitchFamily="34" charset="-122"/>
                <a:ea typeface="Microsoft YaHei UI" panose="020B0503020204020204" pitchFamily="34" charset="-122"/>
              </a:rPr>
              <a:t>travelers</a:t>
            </a:r>
            <a:r>
              <a:rPr lang="en-IN" sz="2000" i="0" dirty="0">
                <a:effectLst/>
                <a:latin typeface="Microsoft YaHei UI" panose="020B0503020204020204" pitchFamily="34" charset="-122"/>
                <a:ea typeface="Microsoft YaHei UI" panose="020B0503020204020204" pitchFamily="34" charset="-122"/>
              </a:rPr>
              <a:t>. </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In the Wild West, the person who sat next to the driver was often equipped with a shotgun to kill any robbers that might happen upon the coach.</a:t>
            </a:r>
          </a:p>
          <a:p>
            <a:endParaRPr lang="en-IN" dirty="0">
              <a:latin typeface="Microsoft YaHei UI" panose="020B0503020204020204" pitchFamily="34" charset="-122"/>
              <a:ea typeface="Microsoft YaHei UI" panose="020B0503020204020204" pitchFamily="34" charset="-122"/>
            </a:endParaRPr>
          </a:p>
        </p:txBody>
      </p:sp>
      <p:sp>
        <p:nvSpPr>
          <p:cNvPr id="13" name="TextBox 12">
            <a:extLst>
              <a:ext uri="{FF2B5EF4-FFF2-40B4-BE49-F238E27FC236}">
                <a16:creationId xmlns:a16="http://schemas.microsoft.com/office/drawing/2014/main" id="{8A0066AC-6245-4797-9C69-492CA2A4EA51}"/>
              </a:ext>
            </a:extLst>
          </p:cNvPr>
          <p:cNvSpPr txBox="1"/>
          <p:nvPr/>
        </p:nvSpPr>
        <p:spPr>
          <a:xfrm>
            <a:off x="6423844" y="2481471"/>
            <a:ext cx="4177867" cy="3785652"/>
          </a:xfrm>
          <a:prstGeom prst="rect">
            <a:avLst/>
          </a:prstGeom>
          <a:noFill/>
        </p:spPr>
        <p:txBody>
          <a:bodyPr wrap="square">
            <a:spAutoFit/>
          </a:bodyPr>
          <a:lstStyle/>
          <a:p>
            <a:pPr algn="l"/>
            <a:r>
              <a:rPr lang="en-IN" sz="2000" b="1" dirty="0">
                <a:latin typeface="Microsoft YaHei UI" panose="020B0503020204020204" pitchFamily="34" charset="-122"/>
                <a:ea typeface="Microsoft YaHei UI" panose="020B0503020204020204" pitchFamily="34" charset="-122"/>
              </a:rPr>
              <a:t>6</a:t>
            </a:r>
            <a:r>
              <a:rPr lang="en-IN" sz="2000" b="1" i="0" dirty="0">
                <a:effectLst/>
                <a:latin typeface="Microsoft YaHei UI" panose="020B0503020204020204" pitchFamily="34" charset="-122"/>
                <a:ea typeface="Microsoft YaHei UI" panose="020B0503020204020204" pitchFamily="34" charset="-122"/>
              </a:rPr>
              <a:t>. Barking up the wrong tree</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pursuing a misguided course of action. </a:t>
            </a:r>
          </a:p>
          <a:p>
            <a:pPr algn="l"/>
            <a:r>
              <a:rPr lang="en-IN" sz="2000" b="1" i="0" dirty="0">
                <a:effectLst/>
                <a:latin typeface="Microsoft YaHei UI" panose="020B0503020204020204" pitchFamily="34" charset="-122"/>
                <a:ea typeface="Microsoft YaHei UI" panose="020B0503020204020204" pitchFamily="34" charset="-122"/>
              </a:rPr>
              <a:t>Sentence: </a:t>
            </a:r>
            <a:r>
              <a:rPr lang="en-IN" sz="2000" i="0" dirty="0">
                <a:effectLst/>
                <a:latin typeface="Microsoft YaHei UI" panose="020B0503020204020204" pitchFamily="34" charset="-122"/>
                <a:ea typeface="Microsoft YaHei UI" panose="020B0503020204020204" pitchFamily="34" charset="-122"/>
              </a:rPr>
              <a:t>If you think that we do want another war, you are barking up the wrong tree.</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Likely referring to hunting, this saying explains when a dog would literally bark at the bottom of the wrong tree after the prey in question moved to the next branch.</a:t>
            </a:r>
          </a:p>
        </p:txBody>
      </p:sp>
    </p:spTree>
    <p:extLst>
      <p:ext uri="{BB962C8B-B14F-4D97-AF65-F5344CB8AC3E}">
        <p14:creationId xmlns:p14="http://schemas.microsoft.com/office/powerpoint/2010/main" val="2864696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18DA-7BE5-4C82-A06A-F5E2716624EA}"/>
              </a:ext>
            </a:extLst>
          </p:cNvPr>
          <p:cNvSpPr>
            <a:spLocks noGrp="1"/>
          </p:cNvSpPr>
          <p:nvPr>
            <p:ph type="title"/>
          </p:nvPr>
        </p:nvSpPr>
        <p:spPr>
          <a:xfrm>
            <a:off x="6586331" y="972458"/>
            <a:ext cx="4028731" cy="5312976"/>
          </a:xfrm>
        </p:spPr>
        <p:txBody>
          <a:bodyPr>
            <a:normAutofit/>
          </a:bodyPr>
          <a:lstStyle/>
          <a:p>
            <a:r>
              <a:rPr lang="en-IN" sz="2000" b="1" dirty="0">
                <a:latin typeface="Microsoft YaHei UI" panose="020B0503020204020204" pitchFamily="34" charset="-122"/>
                <a:ea typeface="Microsoft YaHei UI" panose="020B0503020204020204" pitchFamily="34" charset="-122"/>
              </a:rPr>
              <a:t>8</a:t>
            </a:r>
            <a:r>
              <a:rPr lang="en-IN" sz="2000" b="1" i="0" dirty="0">
                <a:effectLst/>
                <a:latin typeface="Microsoft YaHei UI" panose="020B0503020204020204" pitchFamily="34" charset="-122"/>
                <a:ea typeface="Microsoft YaHei UI" panose="020B0503020204020204" pitchFamily="34" charset="-122"/>
              </a:rPr>
              <a:t>. Cost an arm and a leg</a:t>
            </a:r>
            <a:r>
              <a:rPr lang="en-IN" sz="2000" b="0" i="0" dirty="0">
                <a:effectLst/>
                <a:latin typeface="Microsoft YaHei UI" panose="020B0503020204020204" pitchFamily="34" charset="-122"/>
                <a:ea typeface="Microsoft YaHei UI" panose="020B0503020204020204" pitchFamily="34" charset="-122"/>
              </a:rPr>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extremely expensive. </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I want to buy a house by the beach, but it may cost me an arm and a leg.</a:t>
            </a:r>
            <a:br>
              <a:rPr lang="en-IN" sz="2000" b="0" i="0" dirty="0">
                <a:effectLst/>
                <a:latin typeface="Microsoft YaHei UI" panose="020B0503020204020204" pitchFamily="34" charset="-122"/>
                <a:ea typeface="Microsoft YaHei UI" panose="020B0503020204020204" pitchFamily="34" charset="-122"/>
              </a:rPr>
            </a:br>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The story goes that this phrase originated from 18th-century paintings, as famous people like George Washington would have their portraits done without certain limbs showing. Having limbs showing is said to have cost more.</a:t>
            </a:r>
            <a:br>
              <a:rPr lang="en-IN" sz="2000" b="0" i="0" dirty="0">
                <a:effectLst/>
                <a:latin typeface="Microsoft YaHei UI" panose="020B0503020204020204" pitchFamily="34" charset="-122"/>
                <a:ea typeface="Microsoft YaHei UI" panose="020B0503020204020204" pitchFamily="34" charset="-122"/>
              </a:rPr>
            </a:br>
            <a:endParaRPr lang="en-IN" sz="2000" dirty="0">
              <a:latin typeface="Microsoft YaHei UI" panose="020B0503020204020204" pitchFamily="34" charset="-122"/>
              <a:ea typeface="Microsoft YaHei UI" panose="020B0503020204020204" pitchFamily="34" charset="-122"/>
            </a:endParaRPr>
          </a:p>
        </p:txBody>
      </p:sp>
      <p:sp>
        <p:nvSpPr>
          <p:cNvPr id="15" name="TextBox 14">
            <a:extLst>
              <a:ext uri="{FF2B5EF4-FFF2-40B4-BE49-F238E27FC236}">
                <a16:creationId xmlns:a16="http://schemas.microsoft.com/office/drawing/2014/main" id="{123D0EA4-97EB-4A25-88B2-BDD69B1E9165}"/>
              </a:ext>
            </a:extLst>
          </p:cNvPr>
          <p:cNvSpPr txBox="1"/>
          <p:nvPr/>
        </p:nvSpPr>
        <p:spPr>
          <a:xfrm>
            <a:off x="1139617" y="2582951"/>
            <a:ext cx="5353948" cy="3724096"/>
          </a:xfrm>
          <a:prstGeom prst="rect">
            <a:avLst/>
          </a:prstGeom>
          <a:noFill/>
        </p:spPr>
        <p:txBody>
          <a:bodyPr wrap="square">
            <a:spAutoFit/>
          </a:bodyPr>
          <a:lstStyle/>
          <a:p>
            <a:pPr algn="l"/>
            <a:r>
              <a:rPr lang="en-IN" sz="2000" b="1" dirty="0">
                <a:latin typeface="Microsoft YaHei UI" panose="020B0503020204020204" pitchFamily="34" charset="-122"/>
                <a:ea typeface="Microsoft YaHei UI" panose="020B0503020204020204" pitchFamily="34" charset="-122"/>
              </a:rPr>
              <a:t>7</a:t>
            </a:r>
            <a:r>
              <a:rPr lang="en-IN" sz="2000" b="1" i="0" dirty="0">
                <a:effectLst/>
                <a:latin typeface="Microsoft YaHei UI" panose="020B0503020204020204" pitchFamily="34" charset="-122"/>
                <a:ea typeface="Microsoft YaHei UI" panose="020B0503020204020204" pitchFamily="34" charset="-122"/>
              </a:rPr>
              <a:t>. Sleep tight</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used to tell someone to sleep well. </a:t>
            </a:r>
          </a:p>
          <a:p>
            <a:pPr algn="l"/>
            <a:r>
              <a:rPr lang="en-IN" sz="2000" b="1" i="0" dirty="0">
                <a:effectLst/>
                <a:latin typeface="Microsoft YaHei UI" panose="020B0503020204020204" pitchFamily="34" charset="-122"/>
                <a:ea typeface="Microsoft YaHei UI" panose="020B0503020204020204" pitchFamily="34" charset="-122"/>
              </a:rPr>
              <a:t>Sentence: </a:t>
            </a:r>
            <a:r>
              <a:rPr lang="en-IN" sz="2000" dirty="0">
                <a:latin typeface="Microsoft YaHei UI" panose="020B0503020204020204" pitchFamily="34" charset="-122"/>
                <a:ea typeface="Microsoft YaHei UI" panose="020B0503020204020204" pitchFamily="34" charset="-122"/>
              </a:rPr>
              <a:t>I</a:t>
            </a:r>
            <a:r>
              <a:rPr lang="en-IN" sz="2000" i="0" dirty="0" smtClean="0">
                <a:effectLst/>
                <a:latin typeface="Microsoft YaHei UI" panose="020B0503020204020204" pitchFamily="34" charset="-122"/>
                <a:ea typeface="Microsoft YaHei UI" panose="020B0503020204020204" pitchFamily="34" charset="-122"/>
              </a:rPr>
              <a:t> </a:t>
            </a:r>
            <a:r>
              <a:rPr lang="en-IN" sz="2000" i="0" dirty="0">
                <a:effectLst/>
                <a:latin typeface="Microsoft YaHei UI" panose="020B0503020204020204" pitchFamily="34" charset="-122"/>
                <a:ea typeface="Microsoft YaHei UI" panose="020B0503020204020204" pitchFamily="34" charset="-122"/>
              </a:rPr>
              <a:t>hope to see you in my dreams. Sleep tight!</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One possible origin of this phrase dates back to when mattresses were supported by ropes; sleeping tight meant sleeping with the ropes pulled tight, which would provide a well-sprung bed.</a:t>
            </a:r>
          </a:p>
          <a:p>
            <a:r>
              <a:rPr lang="en-IN" dirty="0">
                <a:latin typeface="Microsoft YaHei UI" panose="020B0503020204020204" pitchFamily="34" charset="-122"/>
                <a:ea typeface="Microsoft YaHei UI" panose="020B0503020204020204" pitchFamily="34" charset="-122"/>
              </a:rPr>
              <a:t/>
            </a:r>
            <a:br>
              <a:rPr lang="en-IN" dirty="0">
                <a:latin typeface="Microsoft YaHei UI" panose="020B0503020204020204" pitchFamily="34" charset="-122"/>
                <a:ea typeface="Microsoft YaHei UI" panose="020B0503020204020204" pitchFamily="34" charset="-122"/>
              </a:rPr>
            </a:br>
            <a:endParaRPr lang="en-I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94478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EB422-7C8C-44EB-A2EC-81C827EC70A1}"/>
              </a:ext>
            </a:extLst>
          </p:cNvPr>
          <p:cNvSpPr>
            <a:spLocks noGrp="1"/>
          </p:cNvSpPr>
          <p:nvPr>
            <p:ph idx="1"/>
          </p:nvPr>
        </p:nvSpPr>
        <p:spPr>
          <a:xfrm>
            <a:off x="768112" y="2483585"/>
            <a:ext cx="4800599" cy="3318936"/>
          </a:xfrm>
        </p:spPr>
        <p:txBody>
          <a:bodyPr>
            <a:normAutofit fontScale="92500"/>
          </a:bodyPr>
          <a:lstStyle/>
          <a:p>
            <a:pPr algn="l"/>
            <a:r>
              <a:rPr lang="en-IN" sz="2000" b="1" dirty="0">
                <a:latin typeface="Microsoft YaHei UI" panose="020B0503020204020204" pitchFamily="34" charset="-122"/>
                <a:ea typeface="Microsoft YaHei UI" panose="020B0503020204020204" pitchFamily="34" charset="-122"/>
              </a:rPr>
              <a:t>9</a:t>
            </a:r>
            <a:r>
              <a:rPr lang="en-IN" sz="2000" b="1" i="0" dirty="0">
                <a:effectLst/>
                <a:latin typeface="Microsoft YaHei UI" panose="020B0503020204020204" pitchFamily="34" charset="-122"/>
                <a:ea typeface="Microsoft YaHei UI" panose="020B0503020204020204" pitchFamily="34" charset="-122"/>
              </a:rPr>
              <a:t>. Bite the bullet</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to perform a painful task or endure an unpleasant situation. </a:t>
            </a:r>
          </a:p>
          <a:p>
            <a:pPr algn="l"/>
            <a:r>
              <a:rPr lang="en-IN" sz="2000" b="1" i="0" dirty="0">
                <a:effectLst/>
                <a:latin typeface="Microsoft YaHei UI" panose="020B0503020204020204" pitchFamily="34" charset="-122"/>
                <a:ea typeface="Microsoft YaHei UI" panose="020B0503020204020204" pitchFamily="34" charset="-122"/>
              </a:rPr>
              <a:t>Sentence</a:t>
            </a:r>
            <a:r>
              <a:rPr lang="en-IN" sz="2000" b="0" i="0" dirty="0">
                <a:effectLst/>
                <a:latin typeface="Microsoft YaHei UI" panose="020B0503020204020204" pitchFamily="34" charset="-122"/>
                <a:ea typeface="Microsoft YaHei UI" panose="020B0503020204020204" pitchFamily="34" charset="-122"/>
              </a:rPr>
              <a:t>: Mary has to learn to bite the bullet and face her fears of flying.</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In the 1800s, patients would literally bite on a bullet to cope with the pain of having surgery before anesthesia was common.</a:t>
            </a:r>
          </a:p>
          <a:p>
            <a:endParaRPr lang="en-IN" dirty="0">
              <a:latin typeface="Microsoft YaHei UI" panose="020B0503020204020204" pitchFamily="34" charset="-122"/>
              <a:ea typeface="Microsoft YaHei UI" panose="020B0503020204020204" pitchFamily="34" charset="-122"/>
            </a:endParaRPr>
          </a:p>
        </p:txBody>
      </p:sp>
      <p:sp>
        <p:nvSpPr>
          <p:cNvPr id="13" name="TextBox 12">
            <a:extLst>
              <a:ext uri="{FF2B5EF4-FFF2-40B4-BE49-F238E27FC236}">
                <a16:creationId xmlns:a16="http://schemas.microsoft.com/office/drawing/2014/main" id="{82D027A2-656C-4AED-86AD-5C449E9DDC45}"/>
              </a:ext>
            </a:extLst>
          </p:cNvPr>
          <p:cNvSpPr txBox="1"/>
          <p:nvPr/>
        </p:nvSpPr>
        <p:spPr>
          <a:xfrm>
            <a:off x="5568710" y="870856"/>
            <a:ext cx="5258947" cy="5632311"/>
          </a:xfrm>
          <a:prstGeom prst="rect">
            <a:avLst/>
          </a:prstGeom>
          <a:noFill/>
        </p:spPr>
        <p:txBody>
          <a:bodyPr wrap="square">
            <a:spAutoFit/>
          </a:bodyPr>
          <a:lstStyle/>
          <a:p>
            <a:pPr algn="l"/>
            <a:r>
              <a:rPr lang="en-IN" sz="2000" b="1" dirty="0">
                <a:latin typeface="Microsoft YaHei UI" panose="020B0503020204020204" pitchFamily="34" charset="-122"/>
                <a:ea typeface="Microsoft YaHei UI" panose="020B0503020204020204" pitchFamily="34" charset="-122"/>
              </a:rPr>
              <a:t>10</a:t>
            </a:r>
            <a:r>
              <a:rPr lang="en-IN" sz="2000" b="1" i="0" dirty="0">
                <a:effectLst/>
                <a:latin typeface="Microsoft YaHei UI" panose="020B0503020204020204" pitchFamily="34" charset="-122"/>
                <a:ea typeface="Microsoft YaHei UI" panose="020B0503020204020204" pitchFamily="34" charset="-122"/>
              </a:rPr>
              <a:t>. Don’t throw the baby out with the bath water</a:t>
            </a:r>
          </a:p>
          <a:p>
            <a:pPr algn="l"/>
            <a:r>
              <a:rPr lang="en-IN" sz="2000" b="1" i="0" dirty="0">
                <a:effectLst/>
                <a:latin typeface="Microsoft YaHei UI" panose="020B0503020204020204" pitchFamily="34" charset="-122"/>
                <a:ea typeface="Microsoft YaHei UI" panose="020B0503020204020204" pitchFamily="34" charset="-122"/>
              </a:rPr>
              <a:t>Meaning:</a:t>
            </a:r>
            <a:r>
              <a:rPr lang="en-IN" sz="2000" b="0" i="0" dirty="0">
                <a:effectLst/>
                <a:latin typeface="Microsoft YaHei UI" panose="020B0503020204020204" pitchFamily="34" charset="-122"/>
                <a:ea typeface="Microsoft YaHei UI" panose="020B0503020204020204" pitchFamily="34" charset="-122"/>
              </a:rPr>
              <a:t> look for avoidable errors so you don’t remove something good with the bad. </a:t>
            </a:r>
          </a:p>
          <a:p>
            <a:pPr algn="l"/>
            <a:r>
              <a:rPr lang="en-IN" sz="2000" b="1" i="0" dirty="0" smtClean="0">
                <a:effectLst/>
                <a:latin typeface="Microsoft YaHei UI" panose="020B0503020204020204" pitchFamily="34" charset="-122"/>
                <a:ea typeface="Microsoft YaHei UI" panose="020B0503020204020204" pitchFamily="34" charset="-122"/>
              </a:rPr>
              <a:t>Sentence: I</a:t>
            </a:r>
            <a:r>
              <a:rPr lang="en-IN" sz="2000" b="0" i="0" dirty="0" smtClean="0">
                <a:effectLst/>
                <a:latin typeface="Microsoft YaHei UI" panose="020B0503020204020204" pitchFamily="34" charset="-122"/>
                <a:ea typeface="Microsoft YaHei UI" panose="020B0503020204020204" pitchFamily="34" charset="-122"/>
              </a:rPr>
              <a:t> </a:t>
            </a:r>
            <a:r>
              <a:rPr lang="en-IN" sz="2000" b="0" i="0" dirty="0">
                <a:effectLst/>
                <a:latin typeface="Microsoft YaHei UI" panose="020B0503020204020204" pitchFamily="34" charset="-122"/>
                <a:ea typeface="Microsoft YaHei UI" panose="020B0503020204020204" pitchFamily="34" charset="-122"/>
              </a:rPr>
              <a:t>regret cutting off my siblings after the quarrel with my parents because that means I threw out the baby with the bathwater.</a:t>
            </a:r>
          </a:p>
          <a:p>
            <a:pPr algn="l"/>
            <a:r>
              <a:rPr lang="en-IN" sz="2000" b="1" i="0" dirty="0">
                <a:effectLst/>
                <a:latin typeface="Microsoft YaHei UI" panose="020B0503020204020204" pitchFamily="34" charset="-122"/>
                <a:ea typeface="Microsoft YaHei UI" panose="020B0503020204020204" pitchFamily="34" charset="-122"/>
              </a:rPr>
              <a:t>Origin:</a:t>
            </a:r>
            <a:r>
              <a:rPr lang="en-IN" sz="2000" b="0" i="0" dirty="0">
                <a:effectLst/>
                <a:latin typeface="Microsoft YaHei UI" panose="020B0503020204020204" pitchFamily="34" charset="-122"/>
                <a:ea typeface="Microsoft YaHei UI" panose="020B0503020204020204" pitchFamily="34" charset="-122"/>
              </a:rPr>
              <a:t> This idiom allegedly comes from a time when the household bathed in the same water; first, the lord would bathe, then the men, the lady, the women, the children, and the babies last. The bath water is said to have been so dirty that there was a risk of throwing the baby out with the water once everyone was done bathing!</a:t>
            </a:r>
          </a:p>
        </p:txBody>
      </p:sp>
    </p:spTree>
    <p:extLst>
      <p:ext uri="{BB962C8B-B14F-4D97-AF65-F5344CB8AC3E}">
        <p14:creationId xmlns:p14="http://schemas.microsoft.com/office/powerpoint/2010/main" val="3210326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70</TotalTime>
  <Words>6197</Words>
  <Application>Microsoft Office PowerPoint</Application>
  <PresentationFormat>Widescreen</PresentationFormat>
  <Paragraphs>447</Paragraphs>
  <Slides>59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Microsoft JhengHei UI</vt:lpstr>
      <vt:lpstr>Microsoft JhengHei UI Light</vt:lpstr>
      <vt:lpstr>Microsoft YaHei UI</vt:lpstr>
      <vt:lpstr>Arial</vt:lpstr>
      <vt:lpstr>Corbel</vt:lpstr>
      <vt:lpstr>Latha</vt:lpstr>
      <vt:lpstr>Lato</vt:lpstr>
      <vt:lpstr>Nunito Sans</vt:lpstr>
      <vt:lpstr>pt serif</vt:lpstr>
      <vt:lpstr>Raavi</vt:lpstr>
      <vt:lpstr>Rockwell</vt:lpstr>
      <vt:lpstr>Source Sans Pro</vt:lpstr>
      <vt:lpstr>Parallax</vt:lpstr>
      <vt:lpstr>MICRO PROJECT OF ENGLISH  (ENG 22003)   NAME OF STUDENT      ROLL NO 1.     Vinayak karande                                    210449 2.    Shaikh Adnan Mohammad Rafik             210450 3. ABDURRAHMAN QURESHI    210451 4. Welder Umme Hafsa             210452 5. SAAD ANSARI MOHD. ARIF    210453 6. Shaikh Azlan Ahmed      210454   UNDER THE GUIDENCE OF LECTURER RASHIDA GANGERDIWALA         LECTURER.       PRINCIPAL/HOD:   RASHIDA GANGERDIWALA       ZAIBUNNISA MALIK</vt:lpstr>
      <vt:lpstr>100 IDIOMS WITH MEANINGS , SENTENCES AND THEIR ORIGINS.</vt:lpstr>
      <vt:lpstr>English-micro project by:  Roll NO. :  210449            Name : Vinayak karande Roll NO. :  210450            Name : Shaikh Adnan Mohammad Rafik Roll NO. :  210451            Name : Abdurrahman Qureshi Roll NO. :  210452            Name : Welder Umme Hafsa Roll NO. :  210453            Name : Ansari Saad Mohd. Arif Roll NO. :  210454            Name : Shaikh Azlan Ahmed</vt:lpstr>
      <vt:lpstr>PowerPoint Presentation</vt:lpstr>
      <vt:lpstr> 2. Straight from the horse’s mouth  Meaning: getting information directly from the most reliable source.   Sentence: I know it’s true because I got it straight from the horses mouth.    Origin: This one is said to come from the 1900s, when buyers could determine a horse’s age by examining its teeth. </vt:lpstr>
      <vt:lpstr>4. Pulling someone’s leg   Meaning: teasing someone, usually by lying in a joking manner.   Sentence: I panicked when he said the test was tomorrow, but then I realized he was just pulling my leg.  Origin: Although pulling someone’s leg is all in good fun nowadays, it originally described the way in which thieves tripped their victims to rob them. </vt:lpstr>
      <vt:lpstr>PowerPoint Presentation</vt:lpstr>
      <vt:lpstr>8. Cost an arm and a leg Meaning: extremely expensive.  Sentence:  I want to buy a house by the beach, but it may cost me an arm and a leg. Origin: The story goes that this phrase originated from 18th-century paintings, as famous people like George Washington would have their portraits done without certain limbs showing. Having limbs showing is said to have cost more.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vt:lpstr>
      <vt:lpstr>Introduction</vt:lpstr>
      <vt:lpstr>MAIN CONTENT</vt:lpstr>
      <vt:lpstr>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IDIOMS WITH MEANINGS , SENTENCES AND THEIR ORIGINS.</dc:title>
  <dc:creator>Gold Roger</dc:creator>
  <cp:lastModifiedBy>Gold Roger</cp:lastModifiedBy>
  <cp:revision>10</cp:revision>
  <dcterms:created xsi:type="dcterms:W3CDTF">2021-12-12T16:11:49Z</dcterms:created>
  <dcterms:modified xsi:type="dcterms:W3CDTF">2021-12-19T10:14:38Z</dcterms:modified>
</cp:coreProperties>
</file>