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23BC2E6-CF73-4AA5-84A4-E8F70D1D87C1}" type="datetimeFigureOut">
              <a:rPr lang="en-IN" smtClean="0"/>
              <a:t>02-01-2022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31726386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BC2E6-CF73-4AA5-84A4-E8F70D1D87C1}" type="datetimeFigureOut">
              <a:rPr lang="en-IN" smtClean="0"/>
              <a:t>02-01-2022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394170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BC2E6-CF73-4AA5-84A4-E8F70D1D87C1}" type="datetimeFigureOut">
              <a:rPr lang="en-IN" smtClean="0"/>
              <a:t>02-01-2022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17077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3BC2E6-CF73-4AA5-84A4-E8F70D1D87C1}" type="datetimeFigureOut">
              <a:rPr lang="en-IN" smtClean="0"/>
              <a:t>02-01-2022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33155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323BC2E6-CF73-4AA5-84A4-E8F70D1D87C1}" type="datetimeFigureOut">
              <a:rPr lang="en-IN" smtClean="0"/>
              <a:t>02-01-2022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12377610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23BC2E6-CF73-4AA5-84A4-E8F70D1D87C1}" type="datetimeFigureOut">
              <a:rPr lang="en-IN" smtClean="0"/>
              <a:t>02-01-2022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61543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323BC2E6-CF73-4AA5-84A4-E8F70D1D87C1}" type="datetimeFigureOut">
              <a:rPr lang="en-IN" smtClean="0"/>
              <a:t>02-01-2022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1AB53-6881-493A-8FF4-71D53769219A}"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946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3BC2E6-CF73-4AA5-84A4-E8F70D1D87C1}" type="datetimeFigureOut">
              <a:rPr lang="en-IN" smtClean="0"/>
              <a:t>02-01-2022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331750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BC2E6-CF73-4AA5-84A4-E8F70D1D87C1}" type="datetimeFigureOut">
              <a:rPr lang="en-IN" smtClean="0"/>
              <a:t>02-01-2022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36254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323BC2E6-CF73-4AA5-84A4-E8F70D1D87C1}" type="datetimeFigureOut">
              <a:rPr lang="en-IN" smtClean="0"/>
              <a:t>02-01-2022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24928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23BC2E6-CF73-4AA5-84A4-E8F70D1D87C1}" type="datetimeFigureOut">
              <a:rPr lang="en-IN" smtClean="0"/>
              <a:t>02-01-2022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1791AB53-6881-493A-8FF4-71D53769219A}" type="slidenum">
              <a:rPr lang="en-IN" smtClean="0"/>
              <a:t>‹#›</a:t>
            </a:fld>
            <a:endParaRPr lang="en-IN"/>
          </a:p>
        </p:txBody>
      </p:sp>
    </p:spTree>
    <p:extLst>
      <p:ext uri="{BB962C8B-B14F-4D97-AF65-F5344CB8AC3E}">
        <p14:creationId xmlns:p14="http://schemas.microsoft.com/office/powerpoint/2010/main" val="248936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23BC2E6-CF73-4AA5-84A4-E8F70D1D87C1}" type="datetimeFigureOut">
              <a:rPr lang="en-IN" smtClean="0"/>
              <a:t>02-01-2022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791AB53-6881-493A-8FF4-71D53769219A}" type="slidenum">
              <a:rPr lang="en-IN" smtClean="0"/>
              <a:t>‹#›</a:t>
            </a:fld>
            <a:endParaRPr lang="en-IN"/>
          </a:p>
        </p:txBody>
      </p:sp>
    </p:spTree>
    <p:extLst>
      <p:ext uri="{BB962C8B-B14F-4D97-AF65-F5344CB8AC3E}">
        <p14:creationId xmlns:p14="http://schemas.microsoft.com/office/powerpoint/2010/main" val="2196708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skills.com/Excel/Resources/SUM-function-in-Exce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oskills.com/Excel/Resources/How-to-calculate-average-in-Exce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skills.com/Excel/Resources/Most-useful-Excel-functions-for-data-analysis" TargetMode="External"/><Relationship Id="rId2" Type="http://schemas.openxmlformats.org/officeDocument/2006/relationships/hyperlink" Target="https://www.goskills.com/Excel/Resources/IF-function-Exce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skills.com/Excel/Resources/COUNTIF-Excel-function" TargetMode="External"/><Relationship Id="rId2" Type="http://schemas.openxmlformats.org/officeDocument/2006/relationships/hyperlink" Target="https://www.goskills.com/Excel/Resources/COUNTIF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490" y="387926"/>
            <a:ext cx="11333019" cy="6096001"/>
          </a:xfrm>
        </p:spPr>
        <p:txBody>
          <a:bodyPr>
            <a:normAutofit/>
          </a:bodyPr>
          <a:lstStyle/>
          <a:p>
            <a:pPr algn="l"/>
            <a:r>
              <a:rPr lang="en-IN" sz="2800" b="1" u="sng" dirty="0">
                <a:latin typeface="Microsoft JhengHei UI Light" panose="020B0304030504040204" pitchFamily="34" charset="-120"/>
                <a:ea typeface="Microsoft JhengHei UI Light" panose="020B0304030504040204" pitchFamily="34" charset="-120"/>
              </a:rPr>
              <a:t>MICRO </a:t>
            </a:r>
            <a:r>
              <a:rPr lang="en-IN" sz="2800" b="1" u="sng" dirty="0" smtClean="0">
                <a:latin typeface="Microsoft JhengHei UI Light" panose="020B0304030504040204" pitchFamily="34" charset="-120"/>
                <a:ea typeface="Microsoft JhengHei UI Light" panose="020B0304030504040204" pitchFamily="34" charset="-120"/>
              </a:rPr>
              <a:t>PROJECT</a:t>
            </a:r>
            <a:r>
              <a:rPr lang="en-IN" sz="2800" b="1" dirty="0" smtClean="0">
                <a:latin typeface="Microsoft JhengHei UI Light" panose="020B0304030504040204" pitchFamily="34" charset="-120"/>
                <a:ea typeface="Microsoft JhengHei UI Light" panose="020B0304030504040204" pitchFamily="34" charset="-120"/>
              </a:rPr>
              <a:t> </a:t>
            </a:r>
            <a:r>
              <a:rPr lang="en-IN" sz="2800" b="1" u="sng" dirty="0" smtClean="0">
                <a:latin typeface="Microsoft JhengHei UI Light" panose="020B0304030504040204" pitchFamily="34" charset="-120"/>
                <a:ea typeface="Microsoft JhengHei UI Light" panose="020B0304030504040204" pitchFamily="34" charset="-120"/>
              </a:rPr>
              <a:t>OF</a:t>
            </a:r>
            <a:r>
              <a:rPr lang="en-IN" sz="2800" b="1" dirty="0" smtClean="0">
                <a:latin typeface="Microsoft JhengHei UI Light" panose="020B0304030504040204" pitchFamily="34" charset="-120"/>
                <a:ea typeface="Microsoft JhengHei UI Light" panose="020B0304030504040204" pitchFamily="34" charset="-120"/>
              </a:rPr>
              <a:t> </a:t>
            </a:r>
            <a:r>
              <a:rPr lang="en-IN" sz="2800" b="1" u="sng" dirty="0" smtClean="0">
                <a:latin typeface="Microsoft JhengHei UI Light" panose="020B0304030504040204" pitchFamily="34" charset="-120"/>
                <a:ea typeface="Microsoft JhengHei UI Light" panose="020B0304030504040204" pitchFamily="34" charset="-120"/>
              </a:rPr>
              <a:t>ICT    (ICT 22003)</a:t>
            </a:r>
            <a:br>
              <a:rPr lang="en-IN" sz="2800" b="1" u="sng" dirty="0" smtClean="0">
                <a:latin typeface="Microsoft JhengHei UI Light" panose="020B0304030504040204" pitchFamily="34" charset="-120"/>
                <a:ea typeface="Microsoft JhengHei UI Light" panose="020B0304030504040204" pitchFamily="34" charset="-120"/>
              </a:rPr>
            </a:br>
            <a:r>
              <a:rPr lang="en-IN" sz="2800" b="1" u="sng" dirty="0" smtClean="0">
                <a:latin typeface="Microsoft JhengHei UI Light" panose="020B0304030504040204" pitchFamily="34" charset="-120"/>
                <a:ea typeface="Microsoft JhengHei UI Light" panose="020B0304030504040204" pitchFamily="34" charset="-120"/>
              </a:rPr>
              <a:t/>
            </a:r>
            <a:br>
              <a:rPr lang="en-IN" sz="2800" b="1" u="sng" dirty="0" smtClean="0">
                <a:latin typeface="Microsoft JhengHei UI Light" panose="020B0304030504040204" pitchFamily="34" charset="-120"/>
                <a:ea typeface="Microsoft JhengHei UI Light" panose="020B0304030504040204" pitchFamily="34" charset="-120"/>
              </a:rPr>
            </a:br>
            <a:r>
              <a:rPr lang="en-IN" sz="2800" b="1" u="sng" dirty="0" smtClean="0">
                <a:latin typeface="Microsoft JhengHei UI Light" panose="020B0304030504040204" pitchFamily="34" charset="-120"/>
                <a:ea typeface="Microsoft JhengHei UI Light" panose="020B0304030504040204" pitchFamily="34" charset="-120"/>
              </a:rPr>
              <a:t/>
            </a:r>
            <a:br>
              <a:rPr lang="en-IN" sz="2800" b="1" u="sng" dirty="0" smtClean="0">
                <a:latin typeface="Microsoft JhengHei UI Light" panose="020B0304030504040204" pitchFamily="34" charset="-120"/>
                <a:ea typeface="Microsoft JhengHei UI Light" panose="020B0304030504040204" pitchFamily="34" charset="-120"/>
              </a:rPr>
            </a:br>
            <a:r>
              <a:rPr lang="en-IN" sz="2000" b="1" dirty="0" smtClean="0">
                <a:latin typeface="Microsoft JhengHei UI Light" panose="020B0304030504040204" pitchFamily="34" charset="-120"/>
                <a:ea typeface="Microsoft JhengHei UI Light" panose="020B0304030504040204" pitchFamily="34" charset="-120"/>
              </a:rPr>
              <a:t>NAME </a:t>
            </a:r>
            <a:r>
              <a:rPr lang="en-IN" sz="2000" b="1" dirty="0">
                <a:latin typeface="Microsoft JhengHei UI Light" panose="020B0304030504040204" pitchFamily="34" charset="-120"/>
                <a:ea typeface="Microsoft JhengHei UI Light" panose="020B0304030504040204" pitchFamily="34" charset="-120"/>
              </a:rPr>
              <a:t>OF STUDENT					</a:t>
            </a:r>
            <a:r>
              <a:rPr lang="en-IN" sz="2000" b="1" dirty="0" smtClean="0">
                <a:latin typeface="Microsoft JhengHei UI Light" panose="020B0304030504040204" pitchFamily="34" charset="-120"/>
                <a:ea typeface="Microsoft JhengHei UI Light" panose="020B0304030504040204" pitchFamily="34" charset="-120"/>
              </a:rPr>
              <a:t>ROLL NO</a:t>
            </a:r>
            <a:r>
              <a:rPr lang="en-IN" sz="2000" dirty="0" smtClean="0">
                <a:latin typeface="Microsoft JhengHei UI Light" panose="020B0304030504040204" pitchFamily="34" charset="-120"/>
                <a:ea typeface="Microsoft JhengHei UI Light" panose="020B0304030504040204" pitchFamily="34" charset="-120"/>
              </a:rPr>
              <a:t/>
            </a:r>
            <a:br>
              <a:rPr lang="en-IN" sz="2000" dirty="0" smtClean="0">
                <a:latin typeface="Microsoft JhengHei UI Light" panose="020B0304030504040204" pitchFamily="34" charset="-120"/>
                <a:ea typeface="Microsoft JhengHei UI Light" panose="020B0304030504040204" pitchFamily="34" charset="-120"/>
              </a:rPr>
            </a:br>
            <a:r>
              <a:rPr lang="en-IN" sz="2000" dirty="0">
                <a:latin typeface="Microsoft JhengHei UI Light" panose="020B0304030504040204" pitchFamily="34" charset="-120"/>
                <a:ea typeface="Microsoft JhengHei UI Light" panose="020B0304030504040204" pitchFamily="34" charset="-120"/>
              </a:rPr>
              <a:t/>
            </a:r>
            <a:br>
              <a:rPr lang="en-IN" sz="2000" dirty="0">
                <a:latin typeface="Microsoft JhengHei UI Light" panose="020B0304030504040204" pitchFamily="34" charset="-120"/>
                <a:ea typeface="Microsoft JhengHei UI Light" panose="020B0304030504040204" pitchFamily="34" charset="-120"/>
              </a:rPr>
            </a:br>
            <a:r>
              <a:rPr lang="en-IN" sz="2000" dirty="0" smtClean="0">
                <a:latin typeface="Microsoft JhengHei UI Light" panose="020B0304030504040204" pitchFamily="34" charset="-120"/>
                <a:ea typeface="Microsoft JhengHei UI Light" panose="020B0304030504040204" pitchFamily="34" charset="-120"/>
              </a:rPr>
              <a:t>1. </a:t>
            </a:r>
            <a:r>
              <a:rPr lang="en-IN" sz="2000" dirty="0" smtClean="0">
                <a:latin typeface="Microsoft JhengHei UI Light" panose="020B0304030504040204" pitchFamily="34" charset="-120"/>
                <a:ea typeface="Microsoft JhengHei UI Light" panose="020B0304030504040204" pitchFamily="34" charset="-120"/>
              </a:rPr>
              <a:t> HUSSAIN </a:t>
            </a:r>
            <a:r>
              <a:rPr lang="en-IN" sz="2000" dirty="0" smtClean="0">
                <a:latin typeface="Microsoft JhengHei UI Light" panose="020B0304030504040204" pitchFamily="34" charset="-120"/>
                <a:ea typeface="Microsoft JhengHei UI Light" panose="020B0304030504040204" pitchFamily="34" charset="-120"/>
              </a:rPr>
              <a:t>ARSIWALA                                 </a:t>
            </a:r>
            <a:r>
              <a:rPr lang="en-IN" sz="2000" dirty="0" smtClean="0">
                <a:latin typeface="Microsoft JhengHei UI Light" panose="020B0304030504040204" pitchFamily="34" charset="-120"/>
                <a:ea typeface="Microsoft JhengHei UI Light" panose="020B0304030504040204" pitchFamily="34" charset="-120"/>
              </a:rPr>
              <a:t>210448</a:t>
            </a:r>
            <a:r>
              <a:rPr lang="en-IN" sz="2000" dirty="0" smtClean="0">
                <a:latin typeface="Microsoft JhengHei UI Light" panose="020B0304030504040204" pitchFamily="34" charset="-120"/>
                <a:ea typeface="Microsoft JhengHei UI Light" panose="020B0304030504040204" pitchFamily="34" charset="-120"/>
              </a:rPr>
              <a:t/>
            </a:r>
            <a:br>
              <a:rPr lang="en-IN" sz="2000" dirty="0" smtClean="0">
                <a:latin typeface="Microsoft JhengHei UI Light" panose="020B0304030504040204" pitchFamily="34" charset="-120"/>
                <a:ea typeface="Microsoft JhengHei UI Light" panose="020B0304030504040204" pitchFamily="34" charset="-120"/>
              </a:rPr>
            </a:br>
            <a:r>
              <a:rPr lang="en-IN" sz="2000" dirty="0" smtClean="0">
                <a:latin typeface="Microsoft JhengHei UI Light" panose="020B0304030504040204" pitchFamily="34" charset="-120"/>
                <a:ea typeface="Microsoft JhengHei UI Light" panose="020B0304030504040204" pitchFamily="34" charset="-120"/>
              </a:rPr>
              <a:t>2. ABDURRAHMAN QURESHI                          </a:t>
            </a:r>
            <a:r>
              <a:rPr lang="en-IN" sz="2000" dirty="0" smtClean="0">
                <a:latin typeface="Microsoft JhengHei UI Light" panose="020B0304030504040204" pitchFamily="34" charset="-120"/>
                <a:ea typeface="Microsoft JhengHei UI Light" panose="020B0304030504040204" pitchFamily="34" charset="-120"/>
              </a:rPr>
              <a:t>210451</a:t>
            </a:r>
            <a:r>
              <a:rPr lang="en-IN" sz="2000" dirty="0" smtClean="0">
                <a:latin typeface="Microsoft JhengHei UI Light" panose="020B0304030504040204" pitchFamily="34" charset="-120"/>
                <a:ea typeface="Microsoft JhengHei UI Light" panose="020B0304030504040204" pitchFamily="34" charset="-120"/>
              </a:rPr>
              <a:t/>
            </a:r>
            <a:br>
              <a:rPr lang="en-IN" sz="2000" dirty="0" smtClean="0">
                <a:latin typeface="Microsoft JhengHei UI Light" panose="020B0304030504040204" pitchFamily="34" charset="-120"/>
                <a:ea typeface="Microsoft JhengHei UI Light" panose="020B0304030504040204" pitchFamily="34" charset="-120"/>
              </a:rPr>
            </a:br>
            <a:r>
              <a:rPr lang="en-IN" sz="2000" dirty="0" smtClean="0">
                <a:latin typeface="Microsoft JhengHei UI Light" panose="020B0304030504040204" pitchFamily="34" charset="-120"/>
                <a:ea typeface="Microsoft JhengHei UI Light" panose="020B0304030504040204" pitchFamily="34" charset="-120"/>
              </a:rPr>
              <a:t>3. ANSARI MOHD SAAD ARIF                         </a:t>
            </a:r>
            <a:r>
              <a:rPr lang="en-IN" sz="2000" dirty="0" smtClean="0">
                <a:latin typeface="Microsoft JhengHei UI Light" panose="020B0304030504040204" pitchFamily="34" charset="-120"/>
                <a:ea typeface="Microsoft JhengHei UI Light" panose="020B0304030504040204" pitchFamily="34" charset="-120"/>
              </a:rPr>
              <a:t>210453</a:t>
            </a:r>
            <a:r>
              <a:rPr lang="en-IN" sz="2000" dirty="0" smtClean="0">
                <a:latin typeface="Microsoft JhengHei UI Light" panose="020B0304030504040204" pitchFamily="34" charset="-120"/>
                <a:ea typeface="Microsoft JhengHei UI Light" panose="020B0304030504040204" pitchFamily="34" charset="-120"/>
              </a:rPr>
              <a:t/>
            </a:r>
            <a:br>
              <a:rPr lang="en-IN" sz="2000" dirty="0" smtClean="0">
                <a:latin typeface="Microsoft JhengHei UI Light" panose="020B0304030504040204" pitchFamily="34" charset="-120"/>
                <a:ea typeface="Microsoft JhengHei UI Light" panose="020B0304030504040204" pitchFamily="34" charset="-120"/>
              </a:rPr>
            </a:br>
            <a:r>
              <a:rPr lang="en-IN" sz="2000" dirty="0" smtClean="0">
                <a:latin typeface="Microsoft JhengHei UI Light" panose="020B0304030504040204" pitchFamily="34" charset="-120"/>
                <a:ea typeface="Microsoft JhengHei UI Light" panose="020B0304030504040204" pitchFamily="34" charset="-120"/>
              </a:rPr>
              <a:t>4</a:t>
            </a:r>
            <a:r>
              <a:rPr lang="en-IN" sz="2000" dirty="0" smtClean="0">
                <a:latin typeface="Microsoft JhengHei UI Light" panose="020B0304030504040204" pitchFamily="34" charset="-120"/>
                <a:ea typeface="Microsoft JhengHei UI Light" panose="020B0304030504040204" pitchFamily="34" charset="-120"/>
              </a:rPr>
              <a:t>. MORE </a:t>
            </a:r>
            <a:r>
              <a:rPr lang="en-IN" sz="2000" dirty="0" smtClean="0">
                <a:latin typeface="Microsoft JhengHei UI Light" panose="020B0304030504040204" pitchFamily="34" charset="-120"/>
                <a:ea typeface="Microsoft JhengHei UI Light" panose="020B0304030504040204" pitchFamily="34" charset="-120"/>
              </a:rPr>
              <a:t>ARYA LAXMAN                                </a:t>
            </a:r>
            <a:r>
              <a:rPr lang="en-IN" sz="2000" dirty="0" smtClean="0">
                <a:latin typeface="Microsoft JhengHei UI Light" panose="020B0304030504040204" pitchFamily="34" charset="-120"/>
                <a:ea typeface="Microsoft JhengHei UI Light" panose="020B0304030504040204" pitchFamily="34" charset="-120"/>
              </a:rPr>
              <a:t>210460</a:t>
            </a:r>
            <a:r>
              <a:rPr lang="en-IN" sz="2000" dirty="0" smtClean="0">
                <a:latin typeface="Microsoft JhengHei UI Light" panose="020B0304030504040204" pitchFamily="34" charset="-120"/>
                <a:ea typeface="Microsoft JhengHei UI Light" panose="020B0304030504040204" pitchFamily="34" charset="-120"/>
              </a:rPr>
              <a:t/>
            </a:r>
            <a:br>
              <a:rPr lang="en-IN" sz="2000" dirty="0" smtClean="0">
                <a:latin typeface="Microsoft JhengHei UI Light" panose="020B0304030504040204" pitchFamily="34" charset="-120"/>
                <a:ea typeface="Microsoft JhengHei UI Light" panose="020B0304030504040204" pitchFamily="34" charset="-120"/>
              </a:rPr>
            </a:br>
            <a:r>
              <a:rPr lang="en-IN" sz="2000" dirty="0" smtClean="0">
                <a:latin typeface="Microsoft JhengHei UI Light" panose="020B0304030504040204" pitchFamily="34" charset="-120"/>
                <a:ea typeface="Microsoft JhengHei UI Light" panose="020B0304030504040204" pitchFamily="34" charset="-120"/>
              </a:rPr>
              <a:t>5. ADNAN WASIM KAZI</a:t>
            </a:r>
            <a:r>
              <a:rPr lang="en-IN" sz="2000" dirty="0">
                <a:latin typeface="Microsoft JhengHei UI Light" panose="020B0304030504040204" pitchFamily="34" charset="-120"/>
                <a:ea typeface="Microsoft JhengHei UI Light" panose="020B0304030504040204" pitchFamily="34" charset="-120"/>
              </a:rPr>
              <a:t>				</a:t>
            </a:r>
            <a:r>
              <a:rPr lang="en-IN" sz="2000" dirty="0" smtClean="0">
                <a:latin typeface="Microsoft JhengHei UI Light" panose="020B0304030504040204" pitchFamily="34" charset="-120"/>
                <a:ea typeface="Microsoft JhengHei UI Light" panose="020B0304030504040204" pitchFamily="34" charset="-120"/>
              </a:rPr>
              <a:t> 210463</a:t>
            </a:r>
            <a:br>
              <a:rPr lang="en-IN" sz="2000" dirty="0" smtClean="0">
                <a:latin typeface="Microsoft JhengHei UI Light" panose="020B0304030504040204" pitchFamily="34" charset="-120"/>
                <a:ea typeface="Microsoft JhengHei UI Light" panose="020B0304030504040204" pitchFamily="34" charset="-120"/>
              </a:rPr>
            </a:br>
            <a:r>
              <a:rPr lang="en-IN" sz="2000" dirty="0">
                <a:latin typeface="Microsoft JhengHei UI Light" panose="020B0304030504040204" pitchFamily="34" charset="-120"/>
                <a:ea typeface="Microsoft JhengHei UI Light" panose="020B0304030504040204" pitchFamily="34" charset="-120"/>
              </a:rPr>
              <a:t/>
            </a:r>
            <a:br>
              <a:rPr lang="en-IN" sz="2000" dirty="0">
                <a:latin typeface="Microsoft JhengHei UI Light" panose="020B0304030504040204" pitchFamily="34" charset="-120"/>
                <a:ea typeface="Microsoft JhengHei UI Light" panose="020B0304030504040204" pitchFamily="34" charset="-120"/>
              </a:rPr>
            </a:br>
            <a:r>
              <a:rPr lang="en-IN" sz="2000" dirty="0">
                <a:latin typeface="Microsoft JhengHei UI Light" panose="020B0304030504040204" pitchFamily="34" charset="-120"/>
                <a:ea typeface="Microsoft JhengHei UI Light" panose="020B0304030504040204" pitchFamily="34" charset="-120"/>
              </a:rPr>
              <a:t> </a:t>
            </a:r>
            <a:br>
              <a:rPr lang="en-IN" sz="2000" dirty="0">
                <a:latin typeface="Microsoft JhengHei UI Light" panose="020B0304030504040204" pitchFamily="34" charset="-120"/>
                <a:ea typeface="Microsoft JhengHei UI Light" panose="020B0304030504040204" pitchFamily="34" charset="-120"/>
              </a:rPr>
            </a:br>
            <a:r>
              <a:rPr lang="en-IN" sz="2000" dirty="0">
                <a:latin typeface="Microsoft JhengHei UI Light" panose="020B0304030504040204" pitchFamily="34" charset="-120"/>
                <a:ea typeface="Microsoft JhengHei UI Light" panose="020B0304030504040204" pitchFamily="34" charset="-120"/>
              </a:rPr>
              <a:t>UNDER THE GUIDENCE OF </a:t>
            </a:r>
            <a:r>
              <a:rPr lang="en-IN" sz="2000" dirty="0" smtClean="0">
                <a:latin typeface="Microsoft JhengHei UI Light" panose="020B0304030504040204" pitchFamily="34" charset="-120"/>
                <a:ea typeface="Microsoft JhengHei UI Light" panose="020B0304030504040204" pitchFamily="34" charset="-120"/>
              </a:rPr>
              <a:t>LECTURER: </a:t>
            </a:r>
            <a:r>
              <a:rPr lang="en-IN" sz="2000" b="1" dirty="0" smtClean="0">
                <a:latin typeface="Microsoft JhengHei UI Light" panose="020B0304030504040204" pitchFamily="34" charset="-120"/>
                <a:ea typeface="Microsoft JhengHei UI Light" panose="020B0304030504040204" pitchFamily="34" charset="-120"/>
              </a:rPr>
              <a:t>MOHAMMED ZAID</a:t>
            </a:r>
            <a:br>
              <a:rPr lang="en-IN" sz="2000" b="1" dirty="0" smtClean="0">
                <a:latin typeface="Microsoft JhengHei UI Light" panose="020B0304030504040204" pitchFamily="34" charset="-120"/>
                <a:ea typeface="Microsoft JhengHei UI Light" panose="020B0304030504040204" pitchFamily="34" charset="-120"/>
              </a:rPr>
            </a:br>
            <a:r>
              <a:rPr lang="en-IN" sz="2000" b="1" dirty="0" smtClean="0">
                <a:latin typeface="Microsoft JhengHei UI Light" panose="020B0304030504040204" pitchFamily="34" charset="-120"/>
                <a:ea typeface="Microsoft JhengHei UI Light" panose="020B0304030504040204" pitchFamily="34" charset="-120"/>
              </a:rPr>
              <a:t/>
            </a:r>
            <a:br>
              <a:rPr lang="en-IN" sz="2000" b="1" dirty="0" smtClean="0">
                <a:latin typeface="Microsoft JhengHei UI Light" panose="020B0304030504040204" pitchFamily="34" charset="-120"/>
                <a:ea typeface="Microsoft JhengHei UI Light" panose="020B0304030504040204" pitchFamily="34" charset="-120"/>
              </a:rPr>
            </a:br>
            <a:r>
              <a:rPr lang="en-IN" sz="2000" dirty="0" smtClean="0">
                <a:latin typeface="Microsoft JhengHei UI Light" panose="020B0304030504040204" pitchFamily="34" charset="-120"/>
                <a:ea typeface="Microsoft JhengHei UI Light" panose="020B0304030504040204" pitchFamily="34" charset="-120"/>
              </a:rPr>
              <a:t/>
            </a:r>
            <a:br>
              <a:rPr lang="en-IN" sz="2000" dirty="0" smtClean="0">
                <a:latin typeface="Microsoft JhengHei UI Light" panose="020B0304030504040204" pitchFamily="34" charset="-120"/>
                <a:ea typeface="Microsoft JhengHei UI Light" panose="020B0304030504040204" pitchFamily="34" charset="-120"/>
              </a:rPr>
            </a:br>
            <a:r>
              <a:rPr lang="en-IN" sz="2000" b="1" dirty="0" smtClean="0">
                <a:latin typeface="Microsoft JhengHei UI Light" panose="020B0304030504040204" pitchFamily="34" charset="-120"/>
                <a:ea typeface="Microsoft JhengHei UI Light" panose="020B0304030504040204" pitchFamily="34" charset="-120"/>
              </a:rPr>
              <a:t> </a:t>
            </a:r>
            <a:r>
              <a:rPr lang="en-IN" sz="1800" b="1" dirty="0" smtClean="0">
                <a:latin typeface="Microsoft JhengHei UI Light" panose="020B0304030504040204" pitchFamily="34" charset="-120"/>
                <a:ea typeface="Microsoft JhengHei UI Light" panose="020B0304030504040204" pitchFamily="34" charset="-120"/>
              </a:rPr>
              <a:t>LECTURER: MOHAMMED ZAID</a:t>
            </a:r>
            <a:r>
              <a:rPr lang="en-IN" sz="1800" b="1" dirty="0">
                <a:latin typeface="Microsoft JhengHei UI Light" panose="020B0304030504040204" pitchFamily="34" charset="-120"/>
                <a:ea typeface="Microsoft JhengHei UI Light" panose="020B0304030504040204" pitchFamily="34" charset="-120"/>
              </a:rPr>
              <a:t>	</a:t>
            </a:r>
            <a:r>
              <a:rPr lang="en-IN" sz="1800" b="1" dirty="0" smtClean="0">
                <a:latin typeface="Microsoft JhengHei UI Light" panose="020B0304030504040204" pitchFamily="34" charset="-120"/>
                <a:ea typeface="Microsoft JhengHei UI Light" panose="020B0304030504040204" pitchFamily="34" charset="-120"/>
              </a:rPr>
              <a:t>      PRINCIPAL/HOD: ZAIBUNNISA MALIK</a:t>
            </a:r>
            <a:r>
              <a:rPr lang="en-IN" sz="2000" dirty="0">
                <a:latin typeface="Microsoft JhengHei UI Light" panose="020B0304030504040204" pitchFamily="34" charset="-120"/>
                <a:ea typeface="Microsoft JhengHei UI Light" panose="020B0304030504040204" pitchFamily="34" charset="-120"/>
              </a:rPr>
              <a:t>						</a:t>
            </a:r>
          </a:p>
        </p:txBody>
      </p:sp>
      <p:sp>
        <p:nvSpPr>
          <p:cNvPr id="3" name="Subtitle 2"/>
          <p:cNvSpPr>
            <a:spLocks noGrp="1"/>
          </p:cNvSpPr>
          <p:nvPr>
            <p:ph type="subTitle" idx="1"/>
          </p:nvPr>
        </p:nvSpPr>
        <p:spPr>
          <a:xfrm>
            <a:off x="1524000" y="6483927"/>
            <a:ext cx="9144000" cy="263237"/>
          </a:xfrm>
        </p:spPr>
        <p:txBody>
          <a:bodyPr>
            <a:normAutofit fontScale="70000" lnSpcReduction="20000"/>
          </a:bodyPr>
          <a:lstStyle/>
          <a:p>
            <a:endParaRPr lang="en-IN" dirty="0"/>
          </a:p>
        </p:txBody>
      </p:sp>
    </p:spTree>
    <p:extLst>
      <p:ext uri="{BB962C8B-B14F-4D97-AF65-F5344CB8AC3E}">
        <p14:creationId xmlns:p14="http://schemas.microsoft.com/office/powerpoint/2010/main" val="3700878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982"/>
            <a:ext cx="7729728" cy="1399309"/>
          </a:xfrm>
        </p:spPr>
        <p:txBody>
          <a:bodyPr/>
          <a:lstStyle/>
          <a:p>
            <a:r>
              <a:rPr lang="en-US" dirty="0" smtClean="0"/>
              <a:t>FEW BASIC FORMULAS</a:t>
            </a:r>
            <a:endParaRPr lang="en-IN" dirty="0"/>
          </a:p>
        </p:txBody>
      </p:sp>
      <p:sp>
        <p:nvSpPr>
          <p:cNvPr id="3" name="Content Placeholder 2"/>
          <p:cNvSpPr>
            <a:spLocks noGrp="1"/>
          </p:cNvSpPr>
          <p:nvPr>
            <p:ph idx="1"/>
          </p:nvPr>
        </p:nvSpPr>
        <p:spPr>
          <a:xfrm>
            <a:off x="886691" y="1828800"/>
            <a:ext cx="10501745" cy="4516582"/>
          </a:xfrm>
        </p:spPr>
        <p:txBody>
          <a:bodyPr>
            <a:normAutofit/>
          </a:bodyPr>
          <a:lstStyle/>
          <a:p>
            <a:r>
              <a:rPr lang="en-US" sz="4000" dirty="0" smtClean="0">
                <a:latin typeface="Microsoft JhengHei UI Light" panose="020B0304030504040204" pitchFamily="34" charset="-120"/>
                <a:ea typeface="Microsoft JhengHei UI Light" panose="020B0304030504040204" pitchFamily="34" charset="-120"/>
              </a:rPr>
              <a:t>ADD</a:t>
            </a:r>
          </a:p>
          <a:p>
            <a:r>
              <a:rPr lang="en-US" sz="4000" dirty="0" smtClean="0">
                <a:latin typeface="Microsoft JhengHei UI Light" panose="020B0304030504040204" pitchFamily="34" charset="-120"/>
                <a:ea typeface="Microsoft JhengHei UI Light" panose="020B0304030504040204" pitchFamily="34" charset="-120"/>
              </a:rPr>
              <a:t>SUBTRACT</a:t>
            </a:r>
          </a:p>
          <a:p>
            <a:r>
              <a:rPr lang="en-US" sz="4000" dirty="0" smtClean="0">
                <a:latin typeface="Microsoft JhengHei UI Light" panose="020B0304030504040204" pitchFamily="34" charset="-120"/>
                <a:ea typeface="Microsoft JhengHei UI Light" panose="020B0304030504040204" pitchFamily="34" charset="-120"/>
              </a:rPr>
              <a:t>COUNT</a:t>
            </a:r>
          </a:p>
          <a:p>
            <a:r>
              <a:rPr lang="en-US" sz="4000" dirty="0" smtClean="0">
                <a:latin typeface="Microsoft JhengHei UI Light" panose="020B0304030504040204" pitchFamily="34" charset="-120"/>
                <a:ea typeface="Microsoft JhengHei UI Light" panose="020B0304030504040204" pitchFamily="34" charset="-120"/>
              </a:rPr>
              <a:t>COUNTA</a:t>
            </a:r>
          </a:p>
          <a:p>
            <a:r>
              <a:rPr lang="en-US" sz="4000" dirty="0" smtClean="0">
                <a:latin typeface="Microsoft JhengHei UI Light" panose="020B0304030504040204" pitchFamily="34" charset="-120"/>
                <a:ea typeface="Microsoft JhengHei UI Light" panose="020B0304030504040204" pitchFamily="34" charset="-120"/>
              </a:rPr>
              <a:t>AVERAGE</a:t>
            </a:r>
            <a:endParaRPr lang="en-US" sz="4000" dirty="0">
              <a:latin typeface="Microsoft JhengHei UI Light" panose="020B0304030504040204" pitchFamily="34" charset="-120"/>
              <a:ea typeface="Microsoft JhengHei UI Light" panose="020B0304030504040204" pitchFamily="34" charset="-120"/>
            </a:endParaRPr>
          </a:p>
          <a:p>
            <a:r>
              <a:rPr lang="en-US" sz="4000" dirty="0" smtClean="0">
                <a:latin typeface="Microsoft JhengHei UI Light" panose="020B0304030504040204" pitchFamily="34" charset="-120"/>
                <a:ea typeface="Microsoft JhengHei UI Light" panose="020B0304030504040204" pitchFamily="34" charset="-120"/>
              </a:rPr>
              <a:t>IF</a:t>
            </a:r>
            <a:endParaRPr lang="en-IN" sz="40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7575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07818"/>
            <a:ext cx="7729728" cy="1039091"/>
          </a:xfrm>
        </p:spPr>
        <p:txBody>
          <a:bodyPr>
            <a:normAutofit/>
          </a:bodyPr>
          <a:lstStyle/>
          <a:p>
            <a:r>
              <a:rPr lang="en-US" b="1" dirty="0" smtClean="0">
                <a:latin typeface="Microsoft JhengHei UI Light" panose="020B0304030504040204" pitchFamily="34" charset="-120"/>
                <a:ea typeface="Microsoft JhengHei UI Light" panose="020B0304030504040204" pitchFamily="34" charset="-120"/>
              </a:rPr>
              <a:t>SUM FORMULA</a:t>
            </a:r>
            <a:endParaRPr lang="en-IN" b="1"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a:xfrm>
            <a:off x="1052945" y="1579418"/>
            <a:ext cx="9698182" cy="5112327"/>
          </a:xfrm>
        </p:spPr>
        <p:txBody>
          <a:bodyPr>
            <a:noAutofit/>
          </a:bodyPr>
          <a:lstStyle/>
          <a:p>
            <a:r>
              <a:rPr lang="en-US" sz="2800" dirty="0">
                <a:latin typeface="Microsoft JhengHei UI Light" panose="020B0304030504040204" pitchFamily="34" charset="-120"/>
                <a:ea typeface="Microsoft JhengHei UI Light" panose="020B0304030504040204" pitchFamily="34" charset="-120"/>
              </a:rPr>
              <a:t>The </a:t>
            </a:r>
            <a:r>
              <a:rPr lang="en-US" sz="2800" dirty="0">
                <a:latin typeface="Microsoft JhengHei UI Light" panose="020B0304030504040204" pitchFamily="34" charset="-120"/>
                <a:ea typeface="Microsoft JhengHei UI Light" panose="020B0304030504040204" pitchFamily="34" charset="-120"/>
                <a:hlinkClick r:id="rId2"/>
              </a:rPr>
              <a:t>SUM function</a:t>
            </a:r>
            <a:r>
              <a:rPr lang="en-US" sz="2800" dirty="0">
                <a:latin typeface="Microsoft JhengHei UI Light" panose="020B0304030504040204" pitchFamily="34" charset="-120"/>
                <a:ea typeface="Microsoft JhengHei UI Light" panose="020B0304030504040204" pitchFamily="34" charset="-120"/>
              </a:rPr>
              <a:t> adds values. You can add explicit numerical values, cell references, ranges, or a mix of all </a:t>
            </a:r>
            <a:r>
              <a:rPr lang="en-US" sz="2800" dirty="0" smtClean="0">
                <a:latin typeface="Microsoft JhengHei UI Light" panose="020B0304030504040204" pitchFamily="34" charset="-120"/>
                <a:ea typeface="Microsoft JhengHei UI Light" panose="020B0304030504040204" pitchFamily="34" charset="-120"/>
              </a:rPr>
              <a:t>three.</a:t>
            </a:r>
          </a:p>
          <a:p>
            <a:r>
              <a:rPr lang="en-US" sz="2800" dirty="0">
                <a:latin typeface="Microsoft JhengHei UI Light" panose="020B0304030504040204" pitchFamily="34" charset="-120"/>
                <a:ea typeface="Microsoft JhengHei UI Light" panose="020B0304030504040204" pitchFamily="34" charset="-120"/>
              </a:rPr>
              <a:t>SUM is usually the first function one learns in Excel, and it’s a good example of how Excel can save time by reducing keystrokes. While the operation of adding values is, of itself, quite uncomplicated, it is the act of entering the values themselves that tends to be time-consuming. </a:t>
            </a:r>
          </a:p>
          <a:p>
            <a:r>
              <a:rPr lang="en-US" sz="2800" dirty="0">
                <a:latin typeface="Microsoft JhengHei UI Light" panose="020B0304030504040204" pitchFamily="34" charset="-120"/>
                <a:ea typeface="Microsoft JhengHei UI Light" panose="020B0304030504040204" pitchFamily="34" charset="-120"/>
              </a:rPr>
              <a:t>By allowing the use of cell ranges instead of values, you eliminate having to enter each value one by one as you would on a calculator</a:t>
            </a:r>
            <a:r>
              <a:rPr lang="en-US" sz="2800" dirty="0" smtClean="0">
                <a:latin typeface="Microsoft JhengHei UI Light" panose="020B0304030504040204" pitchFamily="34" charset="-120"/>
                <a:ea typeface="Microsoft JhengHei UI Light" panose="020B0304030504040204" pitchFamily="34" charset="-120"/>
              </a:rPr>
              <a:t>.</a:t>
            </a:r>
            <a:endParaRPr lang="en-US" sz="28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4459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88838"/>
            <a:ext cx="7729728" cy="1188720"/>
          </a:xfrm>
        </p:spPr>
        <p:txBody>
          <a:bodyPr/>
          <a:lstStyle/>
          <a:p>
            <a:r>
              <a:rPr lang="en-US" b="1" dirty="0" smtClean="0">
                <a:latin typeface="Microsoft JhengHei UI Light" panose="020B0304030504040204" pitchFamily="34" charset="-120"/>
                <a:ea typeface="Microsoft JhengHei UI Light" panose="020B0304030504040204" pitchFamily="34" charset="-120"/>
              </a:rPr>
              <a:t>AVERAGE FORMULA</a:t>
            </a:r>
            <a:endParaRPr lang="en-IN" b="1"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a:xfrm>
            <a:off x="928255" y="1607127"/>
            <a:ext cx="10377054" cy="4876799"/>
          </a:xfrm>
        </p:spPr>
        <p:txBody>
          <a:bodyPr>
            <a:normAutofit lnSpcReduction="10000"/>
          </a:bodyPr>
          <a:lstStyle/>
          <a:p>
            <a:r>
              <a:rPr lang="en-US" sz="3200" dirty="0">
                <a:latin typeface="Microsoft JhengHei UI Light" panose="020B0304030504040204" pitchFamily="34" charset="-120"/>
                <a:ea typeface="Microsoft JhengHei UI Light" panose="020B0304030504040204" pitchFamily="34" charset="-120"/>
              </a:rPr>
              <a:t>Another basic arithmetic calculation that Excel takes care of is the </a:t>
            </a:r>
            <a:r>
              <a:rPr lang="en-US" sz="3200" dirty="0">
                <a:latin typeface="Microsoft JhengHei UI Light" panose="020B0304030504040204" pitchFamily="34" charset="-120"/>
                <a:ea typeface="Microsoft JhengHei UI Light" panose="020B0304030504040204" pitchFamily="34" charset="-120"/>
                <a:hlinkClick r:id="rId2"/>
              </a:rPr>
              <a:t>AVERAGE function</a:t>
            </a:r>
            <a:r>
              <a:rPr lang="en-US" sz="3200" dirty="0">
                <a:latin typeface="Microsoft JhengHei UI Light" panose="020B0304030504040204" pitchFamily="34" charset="-120"/>
                <a:ea typeface="Microsoft JhengHei UI Light" panose="020B0304030504040204" pitchFamily="34" charset="-120"/>
              </a:rPr>
              <a:t>. As seen before, it eliminates the need to perform a two-step calculation and is, therefore, one of our recommended basic </a:t>
            </a:r>
            <a:r>
              <a:rPr lang="en-US" sz="3200" dirty="0" smtClean="0">
                <a:latin typeface="Microsoft JhengHei UI Light" panose="020B0304030504040204" pitchFamily="34" charset="-120"/>
                <a:ea typeface="Microsoft JhengHei UI Light" panose="020B0304030504040204" pitchFamily="34" charset="-120"/>
              </a:rPr>
              <a:t>functions.</a:t>
            </a:r>
          </a:p>
          <a:p>
            <a:r>
              <a:rPr lang="en-US" sz="3200" dirty="0">
                <a:latin typeface="Microsoft JhengHei UI Light" panose="020B0304030504040204" pitchFamily="34" charset="-120"/>
                <a:ea typeface="Microsoft JhengHei UI Light" panose="020B0304030504040204" pitchFamily="34" charset="-120"/>
              </a:rPr>
              <a:t>But what if you want to find an average that </a:t>
            </a:r>
            <a:r>
              <a:rPr lang="en-US" sz="3200" i="1" dirty="0">
                <a:latin typeface="Microsoft JhengHei UI Light" panose="020B0304030504040204" pitchFamily="34" charset="-120"/>
                <a:ea typeface="Microsoft JhengHei UI Light" panose="020B0304030504040204" pitchFamily="34" charset="-120"/>
              </a:rPr>
              <a:t>isn’t </a:t>
            </a:r>
            <a:r>
              <a:rPr lang="en-US" sz="3200" dirty="0">
                <a:latin typeface="Microsoft JhengHei UI Light" panose="020B0304030504040204" pitchFamily="34" charset="-120"/>
                <a:ea typeface="Microsoft JhengHei UI Light" panose="020B0304030504040204" pitchFamily="34" charset="-120"/>
              </a:rPr>
              <a:t>the arithmetic mean? For instance, maybe you want to know the mode or the median of a set of numbers. Check out </a:t>
            </a:r>
            <a:r>
              <a:rPr lang="en-US" sz="3200" dirty="0">
                <a:latin typeface="Microsoft JhengHei UI Light" panose="020B0304030504040204" pitchFamily="34" charset="-120"/>
                <a:ea typeface="Microsoft JhengHei UI Light" panose="020B0304030504040204" pitchFamily="34" charset="-120"/>
                <a:hlinkClick r:id="rId2"/>
              </a:rPr>
              <a:t>this resource on averages</a:t>
            </a:r>
            <a:r>
              <a:rPr lang="en-US" sz="3200" dirty="0">
                <a:latin typeface="Microsoft JhengHei UI Light" panose="020B0304030504040204" pitchFamily="34" charset="-120"/>
                <a:ea typeface="Microsoft JhengHei UI Light" panose="020B0304030504040204" pitchFamily="34" charset="-120"/>
              </a:rPr>
              <a:t> to learn about these functions.</a:t>
            </a:r>
            <a:endParaRPr lang="en-IN" sz="32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7896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88838"/>
            <a:ext cx="7729728" cy="1188720"/>
          </a:xfrm>
        </p:spPr>
        <p:txBody>
          <a:bodyPr/>
          <a:lstStyle/>
          <a:p>
            <a:r>
              <a:rPr lang="en-US" b="1" dirty="0" smtClean="0">
                <a:latin typeface="Microsoft JhengHei UI Light" panose="020B0304030504040204" pitchFamily="34" charset="-120"/>
                <a:ea typeface="Microsoft JhengHei UI Light" panose="020B0304030504040204" pitchFamily="34" charset="-120"/>
              </a:rPr>
              <a:t>IF FORMULA</a:t>
            </a:r>
            <a:endParaRPr lang="en-IN" b="1"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a:xfrm>
            <a:off x="526473" y="1551710"/>
            <a:ext cx="11388436" cy="5001490"/>
          </a:xfrm>
        </p:spPr>
        <p:txBody>
          <a:bodyPr/>
          <a:lstStyle/>
          <a:p>
            <a:r>
              <a:rPr lang="en-US" dirty="0">
                <a:latin typeface="Microsoft JhengHei UI Light" panose="020B0304030504040204" pitchFamily="34" charset="-120"/>
                <a:ea typeface="Microsoft JhengHei UI Light" panose="020B0304030504040204" pitchFamily="34" charset="-120"/>
              </a:rPr>
              <a:t>The </a:t>
            </a:r>
            <a:r>
              <a:rPr lang="en-US" dirty="0">
                <a:latin typeface="Microsoft JhengHei UI Light" panose="020B0304030504040204" pitchFamily="34" charset="-120"/>
                <a:ea typeface="Microsoft JhengHei UI Light" panose="020B0304030504040204" pitchFamily="34" charset="-120"/>
                <a:hlinkClick r:id="rId2"/>
              </a:rPr>
              <a:t>IF function</a:t>
            </a:r>
            <a:r>
              <a:rPr lang="en-US" dirty="0">
                <a:latin typeface="Microsoft JhengHei UI Light" panose="020B0304030504040204" pitchFamily="34" charset="-120"/>
                <a:ea typeface="Microsoft JhengHei UI Light" panose="020B0304030504040204" pitchFamily="34" charset="-120"/>
              </a:rPr>
              <a:t> ventures into the realm of logical functions. Logical functions basically test whether a situation is true or false. The IF function takes it a step further by performing one action if the situation is true, and another action if it is false.  This function is a great example of how </a:t>
            </a:r>
            <a:r>
              <a:rPr lang="en-US" dirty="0">
                <a:latin typeface="Microsoft JhengHei UI Light" panose="020B0304030504040204" pitchFamily="34" charset="-120"/>
                <a:ea typeface="Microsoft JhengHei UI Light" panose="020B0304030504040204" pitchFamily="34" charset="-120"/>
                <a:hlinkClick r:id="rId3"/>
              </a:rPr>
              <a:t>Excel can turn a plain data sheet into an analytical tool</a:t>
            </a:r>
            <a:r>
              <a:rPr lang="en-US" dirty="0">
                <a:latin typeface="Microsoft JhengHei UI Light" panose="020B0304030504040204" pitchFamily="34" charset="-120"/>
                <a:ea typeface="Microsoft JhengHei UI Light" panose="020B0304030504040204" pitchFamily="34" charset="-120"/>
              </a:rPr>
              <a:t>.</a:t>
            </a:r>
          </a:p>
          <a:p>
            <a:r>
              <a:rPr lang="en-US" dirty="0">
                <a:latin typeface="Microsoft JhengHei UI Light" panose="020B0304030504040204" pitchFamily="34" charset="-120"/>
                <a:ea typeface="Microsoft JhengHei UI Light" panose="020B0304030504040204" pitchFamily="34" charset="-120"/>
              </a:rPr>
              <a:t>The situation tested may be where one value or statement is equal to, greater than, or less than another value or statement</a:t>
            </a:r>
          </a:p>
          <a:p>
            <a:r>
              <a:rPr lang="en-US" b="1" dirty="0" smtClean="0">
                <a:latin typeface="Microsoft JhengHei UI Light" panose="020B0304030504040204" pitchFamily="34" charset="-120"/>
                <a:ea typeface="Microsoft JhengHei UI Light" panose="020B0304030504040204" pitchFamily="34" charset="-120"/>
              </a:rPr>
              <a:t>Logical test</a:t>
            </a:r>
            <a:r>
              <a:rPr lang="en-US" b="1" dirty="0">
                <a:latin typeface="Microsoft JhengHei UI Light" panose="020B0304030504040204" pitchFamily="34" charset="-120"/>
                <a:ea typeface="Microsoft JhengHei UI Light" panose="020B0304030504040204" pitchFamily="34" charset="-120"/>
              </a:rPr>
              <a:t> is the statement to be tested.</a:t>
            </a:r>
          </a:p>
          <a:p>
            <a:r>
              <a:rPr lang="en-US" b="1" dirty="0">
                <a:latin typeface="Microsoft JhengHei UI Light" panose="020B0304030504040204" pitchFamily="34" charset="-120"/>
                <a:ea typeface="Microsoft JhengHei UI Light" panose="020B0304030504040204" pitchFamily="34" charset="-120"/>
              </a:rPr>
              <a:t>Value_if_true is the value or expression Excel should return if the cell passes the logical test.</a:t>
            </a:r>
          </a:p>
          <a:p>
            <a:r>
              <a:rPr lang="en-US" b="1" dirty="0">
                <a:latin typeface="Microsoft JhengHei UI Light" panose="020B0304030504040204" pitchFamily="34" charset="-120"/>
                <a:ea typeface="Microsoft JhengHei UI Light" panose="020B0304030504040204" pitchFamily="34" charset="-120"/>
              </a:rPr>
              <a:t>Value_if_false is the value or expression Excel should return if the logical test fails.</a:t>
            </a:r>
          </a:p>
          <a:p>
            <a:r>
              <a:rPr lang="en-US" dirty="0">
                <a:latin typeface="Microsoft JhengHei UI Light" panose="020B0304030504040204" pitchFamily="34" charset="-120"/>
                <a:ea typeface="Microsoft JhengHei UI Light" panose="020B0304030504040204" pitchFamily="34" charset="-120"/>
              </a:rPr>
              <a:t>With IF, we can get Excel to perform a different calculation or display a different value depending on the outcome of a logical test. The IF function asks you for the logical test to perform, what action to take if the test is true, and an alternative action if the result of the test is false.</a:t>
            </a:r>
          </a:p>
          <a:p>
            <a:r>
              <a:rPr lang="en-US" dirty="0">
                <a:latin typeface="Microsoft JhengHei UI Light" panose="020B0304030504040204" pitchFamily="34" charset="-120"/>
                <a:ea typeface="Microsoft JhengHei UI Light" panose="020B0304030504040204" pitchFamily="34" charset="-120"/>
              </a:rPr>
              <a:t>Though both the second and third arguments are declared as optional, at least one of those arguments must be provided</a:t>
            </a:r>
            <a:r>
              <a:rPr lang="en-US" dirty="0" smtClean="0">
                <a:latin typeface="Microsoft JhengHei UI Light" panose="020B0304030504040204" pitchFamily="34" charset="-120"/>
                <a:ea typeface="Microsoft JhengHei UI Light" panose="020B0304030504040204" pitchFamily="34" charset="-120"/>
              </a:rPr>
              <a:t>.</a:t>
            </a:r>
            <a:endParaRPr lang="en-US"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41128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16547"/>
            <a:ext cx="7729728" cy="1188720"/>
          </a:xfrm>
        </p:spPr>
        <p:txBody>
          <a:bodyPr/>
          <a:lstStyle/>
          <a:p>
            <a:r>
              <a:rPr lang="en-US" b="1" dirty="0" smtClean="0">
                <a:latin typeface="Microsoft JhengHei UI Light" panose="020B0304030504040204" pitchFamily="34" charset="-120"/>
                <a:ea typeface="Microsoft JhengHei UI Light" panose="020B0304030504040204" pitchFamily="34" charset="-120"/>
              </a:rPr>
              <a:t>COUNTIF FORMULA</a:t>
            </a:r>
            <a:endParaRPr lang="en-IN" b="1"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a:xfrm>
            <a:off x="831273" y="2153412"/>
            <a:ext cx="10529454" cy="4344370"/>
          </a:xfrm>
        </p:spPr>
        <p:txBody>
          <a:bodyPr>
            <a:noAutofit/>
          </a:bodyPr>
          <a:lstStyle/>
          <a:p>
            <a:r>
              <a:rPr lang="en-US" sz="2800" dirty="0">
                <a:latin typeface="Microsoft JhengHei UI Light" panose="020B0304030504040204" pitchFamily="34" charset="-120"/>
                <a:ea typeface="Microsoft JhengHei UI Light" panose="020B0304030504040204" pitchFamily="34" charset="-120"/>
              </a:rPr>
              <a:t>The </a:t>
            </a:r>
            <a:r>
              <a:rPr lang="en-US" sz="2800" dirty="0">
                <a:latin typeface="Microsoft JhengHei UI Light" panose="020B0304030504040204" pitchFamily="34" charset="-120"/>
                <a:ea typeface="Microsoft JhengHei UI Light" panose="020B0304030504040204" pitchFamily="34" charset="-120"/>
                <a:hlinkClick r:id="rId2"/>
              </a:rPr>
              <a:t>COUNTIFS function</a:t>
            </a:r>
            <a:r>
              <a:rPr lang="en-US" sz="2800" dirty="0">
                <a:latin typeface="Microsoft JhengHei UI Light" panose="020B0304030504040204" pitchFamily="34" charset="-120"/>
                <a:ea typeface="Microsoft JhengHei UI Light" panose="020B0304030504040204" pitchFamily="34" charset="-120"/>
              </a:rPr>
              <a:t> is another member of the IF family of functions. It counts only cells that satisfy </a:t>
            </a:r>
            <a:r>
              <a:rPr lang="en-US" sz="2800" i="1" dirty="0">
                <a:latin typeface="Microsoft JhengHei UI Light" panose="020B0304030504040204" pitchFamily="34" charset="-120"/>
                <a:ea typeface="Microsoft JhengHei UI Light" panose="020B0304030504040204" pitchFamily="34" charset="-120"/>
              </a:rPr>
              <a:t>all </a:t>
            </a:r>
            <a:r>
              <a:rPr lang="en-US" sz="2800" dirty="0">
                <a:latin typeface="Microsoft JhengHei UI Light" panose="020B0304030504040204" pitchFamily="34" charset="-120"/>
                <a:ea typeface="Microsoft JhengHei UI Light" panose="020B0304030504040204" pitchFamily="34" charset="-120"/>
              </a:rPr>
              <a:t>the stated criteria. COUNTIFS is superior to the </a:t>
            </a:r>
            <a:r>
              <a:rPr lang="en-US" sz="2800" dirty="0">
                <a:latin typeface="Microsoft JhengHei UI Light" panose="020B0304030504040204" pitchFamily="34" charset="-120"/>
                <a:ea typeface="Microsoft JhengHei UI Light" panose="020B0304030504040204" pitchFamily="34" charset="-120"/>
                <a:hlinkClick r:id="rId3"/>
              </a:rPr>
              <a:t>COUNTIF function</a:t>
            </a:r>
            <a:r>
              <a:rPr lang="en-US" sz="2800" dirty="0">
                <a:latin typeface="Microsoft JhengHei UI Light" panose="020B0304030504040204" pitchFamily="34" charset="-120"/>
                <a:ea typeface="Microsoft JhengHei UI Light" panose="020B0304030504040204" pitchFamily="34" charset="-120"/>
              </a:rPr>
              <a:t>, which allows only one condition to be evaluated at a time</a:t>
            </a:r>
            <a:r>
              <a:rPr lang="en-US" sz="2800" dirty="0" smtClean="0">
                <a:latin typeface="Microsoft JhengHei UI Light" panose="020B0304030504040204" pitchFamily="34" charset="-120"/>
                <a:ea typeface="Microsoft JhengHei UI Light" panose="020B0304030504040204" pitchFamily="34" charset="-120"/>
              </a:rPr>
              <a:t>.</a:t>
            </a:r>
          </a:p>
          <a:p>
            <a:r>
              <a:rPr lang="en-US" sz="2800" b="1" dirty="0">
                <a:latin typeface="Microsoft JhengHei UI Light" panose="020B0304030504040204" pitchFamily="34" charset="-120"/>
                <a:ea typeface="Microsoft JhengHei UI Light" panose="020B0304030504040204" pitchFamily="34" charset="-120"/>
              </a:rPr>
              <a:t>Note</a:t>
            </a:r>
            <a:r>
              <a:rPr lang="en-US" sz="2800" dirty="0">
                <a:latin typeface="Microsoft JhengHei UI Light" panose="020B0304030504040204" pitchFamily="34" charset="-120"/>
                <a:ea typeface="Microsoft JhengHei UI Light" panose="020B0304030504040204" pitchFamily="34" charset="-120"/>
              </a:rPr>
              <a:t>: In general, text values in COUNTIFS need to be enclosed in double quotes (""), and numbers do not. But when a logical operator (&gt; or &lt;) is used with a number, both the number and operator must be enclosed in quotation </a:t>
            </a:r>
            <a:r>
              <a:rPr lang="en-US" sz="2800" dirty="0" smtClean="0">
                <a:latin typeface="Microsoft JhengHei UI Light" panose="020B0304030504040204" pitchFamily="34" charset="-120"/>
                <a:ea typeface="Microsoft JhengHei UI Light" panose="020B0304030504040204" pitchFamily="34" charset="-120"/>
              </a:rPr>
              <a:t>marks.</a:t>
            </a:r>
            <a:endParaRPr lang="en-IN" sz="28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138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33419"/>
            <a:ext cx="7729728" cy="1188720"/>
          </a:xfrm>
        </p:spPr>
        <p:txBody>
          <a:bodyPr/>
          <a:lstStyle/>
          <a:p>
            <a:r>
              <a:rPr lang="en-US" dirty="0" smtClean="0"/>
              <a:t>CONCLUSION</a:t>
            </a:r>
            <a:endParaRPr lang="en-IN" dirty="0"/>
          </a:p>
        </p:txBody>
      </p:sp>
      <p:sp>
        <p:nvSpPr>
          <p:cNvPr id="3" name="Content Placeholder 2"/>
          <p:cNvSpPr>
            <a:spLocks noGrp="1"/>
          </p:cNvSpPr>
          <p:nvPr>
            <p:ph idx="1"/>
          </p:nvPr>
        </p:nvSpPr>
        <p:spPr>
          <a:xfrm>
            <a:off x="484909" y="1496292"/>
            <a:ext cx="11125200" cy="4959926"/>
          </a:xfrm>
        </p:spPr>
        <p:txBody>
          <a:bodyPr>
            <a:noAutofit/>
          </a:bodyPr>
          <a:lstStyle/>
          <a:p>
            <a:r>
              <a:rPr lang="en-US" sz="2800" dirty="0" smtClean="0">
                <a:latin typeface="Microsoft JhengHei UI Light" panose="020B0304030504040204" pitchFamily="34" charset="-120"/>
                <a:ea typeface="Microsoft JhengHei UI Light" panose="020B0304030504040204" pitchFamily="34" charset="-120"/>
              </a:rPr>
              <a:t>FORMULAS ARE MORE CONVINEINT FOR LONG TERM PROJECTS , DOCUMENTS ,  ANALYTICS AND ETC. </a:t>
            </a:r>
          </a:p>
          <a:p>
            <a:r>
              <a:rPr lang="en-US" sz="2800" dirty="0">
                <a:latin typeface="Microsoft JhengHei UI Light" panose="020B0304030504040204" pitchFamily="34" charset="-120"/>
                <a:ea typeface="Microsoft JhengHei UI Light" panose="020B0304030504040204" pitchFamily="34" charset="-120"/>
              </a:rPr>
              <a:t>Small teams and businesses prefer using excel for project management for its availability, familiarity, and cost-effectiveness. Further, templates make it easy to get started with Excel project management quickly</a:t>
            </a:r>
            <a:r>
              <a:rPr lang="en-US" sz="2800" dirty="0" smtClean="0">
                <a:latin typeface="Microsoft JhengHei UI Light" panose="020B0304030504040204" pitchFamily="34" charset="-120"/>
                <a:ea typeface="Microsoft JhengHei UI Light" panose="020B0304030504040204" pitchFamily="34" charset="-120"/>
              </a:rPr>
              <a:t>.</a:t>
            </a:r>
          </a:p>
          <a:p>
            <a:r>
              <a:rPr lang="en-US" sz="2800" dirty="0">
                <a:latin typeface="Microsoft JhengHei UI Light" panose="020B0304030504040204" pitchFamily="34" charset="-120"/>
                <a:ea typeface="Microsoft JhengHei UI Light" panose="020B0304030504040204" pitchFamily="34" charset="-120"/>
              </a:rPr>
              <a:t>It is seen that using excel and it's various functions and applications can be very useful for us in our day-to-day life. Keeping records become easier than it was ever before.</a:t>
            </a:r>
            <a:endParaRPr lang="en-IN" sz="28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42247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168148" cy="1316182"/>
          </a:xfrm>
        </p:spPr>
        <p:txBody>
          <a:bodyPr>
            <a:normAutofit fontScale="90000"/>
          </a:bodyPr>
          <a:lstStyle/>
          <a:p>
            <a:r>
              <a:rPr lang="en-IN" b="1" dirty="0"/>
              <a:t>MAHARASHTRA STATE </a:t>
            </a:r>
            <a:r>
              <a:rPr lang="en-IN" dirty="0"/>
              <a:t/>
            </a:r>
            <a:br>
              <a:rPr lang="en-IN" dirty="0"/>
            </a:br>
            <a:r>
              <a:rPr lang="en-IN" b="1" dirty="0"/>
              <a:t>BOARD OF TECHNICAL EDUCATION </a:t>
            </a:r>
            <a:r>
              <a:rPr lang="en-IN" dirty="0"/>
              <a:t/>
            </a:r>
            <a:br>
              <a:rPr lang="en-IN" dirty="0"/>
            </a:br>
            <a:r>
              <a:rPr lang="en-IN" b="1" dirty="0"/>
              <a:t>Certificate</a:t>
            </a:r>
            <a:endParaRPr lang="en-IN" dirty="0"/>
          </a:p>
        </p:txBody>
      </p:sp>
      <p:sp>
        <p:nvSpPr>
          <p:cNvPr id="5" name="Content Placeholder 4"/>
          <p:cNvSpPr>
            <a:spLocks noGrp="1"/>
          </p:cNvSpPr>
          <p:nvPr>
            <p:ph idx="1"/>
          </p:nvPr>
        </p:nvSpPr>
        <p:spPr>
          <a:xfrm>
            <a:off x="415636" y="1967345"/>
            <a:ext cx="11291455" cy="4890655"/>
          </a:xfrm>
        </p:spPr>
        <p:txBody>
          <a:bodyPr/>
          <a:lstStyle/>
          <a:p>
            <a:pPr marR="40005" indent="-6350" algn="just">
              <a:lnSpc>
                <a:spcPct val="105000"/>
              </a:lnSpc>
              <a:spcAft>
                <a:spcPts val="25"/>
              </a:spcAft>
            </a:pPr>
            <a:r>
              <a:rPr lang="en-IN" dirty="0">
                <a:latin typeface="Arial" panose="020B0604020202020204" pitchFamily="34" charset="0"/>
                <a:ea typeface="Arial" panose="020B0604020202020204" pitchFamily="34" charset="0"/>
              </a:rPr>
              <a:t>This is to certify that Mr</a:t>
            </a:r>
            <a:r>
              <a:rPr lang="en-IN" b="1" dirty="0">
                <a:latin typeface="Arial" panose="020B0604020202020204" pitchFamily="34" charset="0"/>
                <a:ea typeface="Arial" panose="020B0604020202020204" pitchFamily="34" charset="0"/>
              </a:rPr>
              <a:t>. HUSSAIN ARSIWALA </a:t>
            </a:r>
            <a:r>
              <a:rPr lang="en-IN" b="1" dirty="0" smtClean="0">
                <a:latin typeface="Arial" panose="020B0604020202020204" pitchFamily="34" charset="0"/>
                <a:ea typeface="Arial" panose="020B0604020202020204" pitchFamily="34" charset="0"/>
              </a:rPr>
              <a:t> </a:t>
            </a:r>
            <a:r>
              <a:rPr lang="en-IN" dirty="0" smtClean="0">
                <a:latin typeface="Arial" panose="020B0604020202020204" pitchFamily="34" charset="0"/>
                <a:ea typeface="Arial" panose="020B0604020202020204" pitchFamily="34" charset="0"/>
              </a:rPr>
              <a:t>Roll </a:t>
            </a:r>
            <a:r>
              <a:rPr lang="en-IN" dirty="0">
                <a:latin typeface="Arial" panose="020B0604020202020204" pitchFamily="34" charset="0"/>
                <a:ea typeface="Arial" panose="020B0604020202020204" pitchFamily="34" charset="0"/>
              </a:rPr>
              <a:t>No. </a:t>
            </a:r>
            <a:r>
              <a:rPr lang="en-IN" b="1" dirty="0" smtClean="0">
                <a:latin typeface="Arial" panose="020B0604020202020204" pitchFamily="34" charset="0"/>
                <a:ea typeface="Arial" panose="020B0604020202020204" pitchFamily="34" charset="0"/>
              </a:rPr>
              <a:t>210448 </a:t>
            </a:r>
            <a:r>
              <a:rPr lang="en-IN" dirty="0" smtClean="0">
                <a:latin typeface="Arial" panose="020B0604020202020204" pitchFamily="34" charset="0"/>
                <a:ea typeface="Arial" panose="020B0604020202020204" pitchFamily="34" charset="0"/>
              </a:rPr>
              <a:t>of </a:t>
            </a:r>
            <a:r>
              <a:rPr lang="en-IN" dirty="0">
                <a:latin typeface="Arial" panose="020B0604020202020204" pitchFamily="34" charset="0"/>
                <a:ea typeface="Arial" panose="020B0604020202020204" pitchFamily="34" charset="0"/>
              </a:rPr>
              <a:t>1ST Semester of Diploma in </a:t>
            </a:r>
            <a:r>
              <a:rPr lang="en-IN" b="1" dirty="0">
                <a:latin typeface="Arial" panose="020B0604020202020204" pitchFamily="34" charset="0"/>
                <a:ea typeface="Arial" panose="020B0604020202020204" pitchFamily="34" charset="0"/>
              </a:rPr>
              <a:t>COMPUTER ENGINEERING</a:t>
            </a:r>
            <a:r>
              <a:rPr lang="en-IN" dirty="0">
                <a:latin typeface="Arial" panose="020B0604020202020204" pitchFamily="34" charset="0"/>
                <a:ea typeface="Arial" panose="020B0604020202020204" pitchFamily="34" charset="0"/>
              </a:rPr>
              <a:t> of Institute </a:t>
            </a:r>
            <a:r>
              <a:rPr lang="en-IN" b="1" dirty="0">
                <a:latin typeface="Arial" panose="020B0604020202020204" pitchFamily="34" charset="0"/>
                <a:ea typeface="Arial" panose="020B0604020202020204" pitchFamily="34" charset="0"/>
              </a:rPr>
              <a:t>M. H. SABOO SIDDIK POLYTECHNIC (</a:t>
            </a:r>
            <a:r>
              <a:rPr lang="en-IN" dirty="0">
                <a:latin typeface="Arial" panose="020B0604020202020204" pitchFamily="34" charset="0"/>
                <a:ea typeface="Arial" panose="020B0604020202020204" pitchFamily="34" charset="0"/>
              </a:rPr>
              <a:t>Code: 0002) has completed the term work satisfactorily in course </a:t>
            </a:r>
            <a:r>
              <a:rPr lang="en-IN" dirty="0" smtClean="0">
                <a:latin typeface="Arial" panose="020B0604020202020204" pitchFamily="34" charset="0"/>
                <a:ea typeface="Arial" panose="020B0604020202020204" pitchFamily="34" charset="0"/>
              </a:rPr>
              <a:t>ICT for </a:t>
            </a:r>
            <a:r>
              <a:rPr lang="en-IN" dirty="0">
                <a:latin typeface="Arial" panose="020B0604020202020204" pitchFamily="34" charset="0"/>
                <a:ea typeface="Arial" panose="020B0604020202020204" pitchFamily="34" charset="0"/>
              </a:rPr>
              <a:t>the academic year </a:t>
            </a:r>
            <a:r>
              <a:rPr lang="en-IN" b="1" dirty="0">
                <a:latin typeface="Arial" panose="020B0604020202020204" pitchFamily="34" charset="0"/>
                <a:ea typeface="Arial" panose="020B0604020202020204" pitchFamily="34" charset="0"/>
              </a:rPr>
              <a:t>2021</a:t>
            </a:r>
            <a:r>
              <a:rPr lang="en-IN" dirty="0">
                <a:latin typeface="Arial" panose="020B0604020202020204" pitchFamily="34" charset="0"/>
                <a:ea typeface="Arial" panose="020B0604020202020204" pitchFamily="34" charset="0"/>
              </a:rPr>
              <a:t> to </a:t>
            </a:r>
            <a:r>
              <a:rPr lang="en-IN" b="1" dirty="0">
                <a:latin typeface="Arial" panose="020B0604020202020204" pitchFamily="34" charset="0"/>
                <a:ea typeface="Arial" panose="020B0604020202020204" pitchFamily="34" charset="0"/>
              </a:rPr>
              <a:t>2022 </a:t>
            </a:r>
            <a:r>
              <a:rPr lang="en-IN" dirty="0">
                <a:latin typeface="Arial" panose="020B0604020202020204" pitchFamily="34" charset="0"/>
                <a:ea typeface="Arial" panose="020B0604020202020204" pitchFamily="34" charset="0"/>
              </a:rPr>
              <a:t>as prescribed in the curriculum.</a:t>
            </a:r>
          </a:p>
          <a:p>
            <a:pPr marR="40005" indent="-6350" algn="just">
              <a:lnSpc>
                <a:spcPct val="105000"/>
              </a:lnSpc>
              <a:spcAft>
                <a:spcPts val="25"/>
              </a:spcAft>
            </a:pPr>
            <a:endParaRPr lang="en-US" sz="1200" dirty="0">
              <a:latin typeface="Arial" panose="020B0604020202020204" pitchFamily="34" charset="0"/>
              <a:ea typeface="Calibri" panose="020F0502020204030204" pitchFamily="34" charset="0"/>
            </a:endParaRPr>
          </a:p>
          <a:p>
            <a:r>
              <a:rPr lang="en-IN" dirty="0"/>
              <a:t>Place: MUMBAI  	</a:t>
            </a:r>
            <a:r>
              <a:rPr lang="en-IN" dirty="0" smtClean="0"/>
              <a:t>                                                          Enrolment </a:t>
            </a:r>
            <a:r>
              <a:rPr lang="en-IN" dirty="0"/>
              <a:t>No: </a:t>
            </a:r>
            <a:r>
              <a:rPr lang="en-IN" dirty="0" smtClean="0"/>
              <a:t>21000104</a:t>
            </a:r>
          </a:p>
          <a:p>
            <a:r>
              <a:rPr lang="en-IN" dirty="0" smtClean="0"/>
              <a:t>Date</a:t>
            </a:r>
            <a:r>
              <a:rPr lang="en-IN" dirty="0"/>
              <a:t>:  						Exam. Seat No: </a:t>
            </a:r>
          </a:p>
          <a:p>
            <a:endParaRPr lang="en-US" dirty="0"/>
          </a:p>
          <a:p>
            <a:r>
              <a:rPr lang="en-US" dirty="0"/>
              <a:t>SUBJECT: </a:t>
            </a:r>
            <a:r>
              <a:rPr lang="en-US" dirty="0" smtClean="0"/>
              <a:t>ICT   TEACHER</a:t>
            </a:r>
            <a:r>
              <a:rPr lang="en-US" dirty="0"/>
              <a:t>: </a:t>
            </a:r>
            <a:r>
              <a:rPr lang="en-US" dirty="0" smtClean="0"/>
              <a:t>MOHAMMED ZAID   H.O.D</a:t>
            </a:r>
            <a:r>
              <a:rPr lang="en-US" dirty="0"/>
              <a:t>. : MS. ZEBUNNISA MALIK</a:t>
            </a:r>
          </a:p>
          <a:p>
            <a:r>
              <a:rPr lang="en-US" dirty="0"/>
              <a:t>PRINCIPAL: DR. A.K. </a:t>
            </a:r>
            <a:r>
              <a:rPr lang="en-US" dirty="0" smtClean="0"/>
              <a:t>KURESHI</a:t>
            </a:r>
            <a:endParaRPr lang="en-IN" dirty="0"/>
          </a:p>
        </p:txBody>
      </p:sp>
      <p:pic>
        <p:nvPicPr>
          <p:cNvPr id="6" name="Picture 5"/>
          <p:cNvPicPr/>
          <p:nvPr/>
        </p:nvPicPr>
        <p:blipFill>
          <a:blip r:embed="rId2"/>
          <a:stretch>
            <a:fillRect/>
          </a:stretch>
        </p:blipFill>
        <p:spPr>
          <a:xfrm>
            <a:off x="10168148" y="0"/>
            <a:ext cx="2023852" cy="1717964"/>
          </a:xfrm>
          <a:prstGeom prst="rect">
            <a:avLst/>
          </a:prstGeom>
        </p:spPr>
      </p:pic>
      <p:sp>
        <p:nvSpPr>
          <p:cNvPr id="7" name="Oval 6"/>
          <p:cNvSpPr/>
          <p:nvPr/>
        </p:nvSpPr>
        <p:spPr>
          <a:xfrm>
            <a:off x="10342418" y="5223164"/>
            <a:ext cx="1607127" cy="15101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Microsoft JhengHei UI Light" panose="020B0304030504040204" pitchFamily="34" charset="-120"/>
                <a:ea typeface="Microsoft JhengHei UI Light" panose="020B0304030504040204" pitchFamily="34" charset="-120"/>
              </a:rPr>
              <a:t>SEAL OF INSTITUTE</a:t>
            </a:r>
            <a:endParaRPr lang="en-IN" sz="1400" b="1"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63609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99964" cy="1122218"/>
          </a:xfrm>
        </p:spPr>
        <p:txBody>
          <a:bodyPr>
            <a:normAutofit fontScale="90000"/>
          </a:bodyPr>
          <a:lstStyle/>
          <a:p>
            <a:r>
              <a:rPr lang="en-IN" b="1" dirty="0"/>
              <a:t>MAHARASHTRA STATE </a:t>
            </a:r>
            <a:r>
              <a:rPr lang="en-IN" dirty="0"/>
              <a:t/>
            </a:r>
            <a:br>
              <a:rPr lang="en-IN" dirty="0"/>
            </a:br>
            <a:r>
              <a:rPr lang="en-IN" b="1" dirty="0"/>
              <a:t>BOARD OF TECHNICAL EDUCATION </a:t>
            </a:r>
            <a:r>
              <a:rPr lang="en-IN" dirty="0"/>
              <a:t/>
            </a:r>
            <a:br>
              <a:rPr lang="en-IN" dirty="0"/>
            </a:br>
            <a:r>
              <a:rPr lang="en-IN" b="1" dirty="0"/>
              <a:t>Certificate</a:t>
            </a:r>
            <a:endParaRPr lang="en-IN" dirty="0"/>
          </a:p>
        </p:txBody>
      </p:sp>
      <p:sp>
        <p:nvSpPr>
          <p:cNvPr id="3" name="Content Placeholder 2"/>
          <p:cNvSpPr>
            <a:spLocks noGrp="1"/>
          </p:cNvSpPr>
          <p:nvPr>
            <p:ph idx="1"/>
          </p:nvPr>
        </p:nvSpPr>
        <p:spPr>
          <a:xfrm>
            <a:off x="166254" y="2022764"/>
            <a:ext cx="12025745" cy="4835235"/>
          </a:xfrm>
        </p:spPr>
        <p:txBody>
          <a:bodyPr/>
          <a:lstStyle/>
          <a:p>
            <a:pPr marR="40005" indent="-6350" algn="just">
              <a:lnSpc>
                <a:spcPct val="105000"/>
              </a:lnSpc>
              <a:spcAft>
                <a:spcPts val="25"/>
              </a:spcAft>
            </a:pPr>
            <a:r>
              <a:rPr lang="en-IN" dirty="0">
                <a:latin typeface="Arial" panose="020B0604020202020204" pitchFamily="34" charset="0"/>
                <a:ea typeface="Arial" panose="020B0604020202020204" pitchFamily="34" charset="0"/>
              </a:rPr>
              <a:t>This is to certify that Mr</a:t>
            </a:r>
            <a:r>
              <a:rPr lang="en-IN" b="1" dirty="0">
                <a:latin typeface="Arial" panose="020B0604020202020204" pitchFamily="34" charset="0"/>
                <a:ea typeface="Arial" panose="020B0604020202020204" pitchFamily="34" charset="0"/>
              </a:rPr>
              <a:t>. </a:t>
            </a:r>
            <a:r>
              <a:rPr lang="en-IN" b="1" dirty="0" smtClean="0">
                <a:latin typeface="Arial" panose="020B0604020202020204" pitchFamily="34" charset="0"/>
                <a:ea typeface="Arial" panose="020B0604020202020204" pitchFamily="34" charset="0"/>
              </a:rPr>
              <a:t>ABDURRAHMAN QURESHI </a:t>
            </a:r>
            <a:r>
              <a:rPr lang="en-IN" dirty="0" smtClean="0">
                <a:latin typeface="Arial" panose="020B0604020202020204" pitchFamily="34" charset="0"/>
                <a:ea typeface="Arial" panose="020B0604020202020204" pitchFamily="34" charset="0"/>
              </a:rPr>
              <a:t>Roll </a:t>
            </a:r>
            <a:r>
              <a:rPr lang="en-IN" dirty="0">
                <a:latin typeface="Arial" panose="020B0604020202020204" pitchFamily="34" charset="0"/>
                <a:ea typeface="Arial" panose="020B0604020202020204" pitchFamily="34" charset="0"/>
              </a:rPr>
              <a:t>No. </a:t>
            </a:r>
            <a:r>
              <a:rPr lang="en-IN" b="1" dirty="0" smtClean="0">
                <a:latin typeface="Arial" panose="020B0604020202020204" pitchFamily="34" charset="0"/>
                <a:ea typeface="Arial" panose="020B0604020202020204" pitchFamily="34" charset="0"/>
              </a:rPr>
              <a:t>210451 </a:t>
            </a:r>
            <a:r>
              <a:rPr lang="en-IN" dirty="0" smtClean="0">
                <a:latin typeface="Arial" panose="020B0604020202020204" pitchFamily="34" charset="0"/>
                <a:ea typeface="Arial" panose="020B0604020202020204" pitchFamily="34" charset="0"/>
              </a:rPr>
              <a:t>of </a:t>
            </a:r>
            <a:r>
              <a:rPr lang="en-IN" dirty="0">
                <a:latin typeface="Arial" panose="020B0604020202020204" pitchFamily="34" charset="0"/>
                <a:ea typeface="Arial" panose="020B0604020202020204" pitchFamily="34" charset="0"/>
              </a:rPr>
              <a:t>1ST Semester of Diploma in </a:t>
            </a:r>
            <a:r>
              <a:rPr lang="en-IN" b="1" dirty="0">
                <a:latin typeface="Arial" panose="020B0604020202020204" pitchFamily="34" charset="0"/>
                <a:ea typeface="Arial" panose="020B0604020202020204" pitchFamily="34" charset="0"/>
              </a:rPr>
              <a:t>COMPUTER ENGINEERING</a:t>
            </a:r>
            <a:r>
              <a:rPr lang="en-IN" dirty="0">
                <a:latin typeface="Arial" panose="020B0604020202020204" pitchFamily="34" charset="0"/>
                <a:ea typeface="Arial" panose="020B0604020202020204" pitchFamily="34" charset="0"/>
              </a:rPr>
              <a:t> of Institute </a:t>
            </a:r>
            <a:r>
              <a:rPr lang="en-IN" b="1" dirty="0">
                <a:latin typeface="Arial" panose="020B0604020202020204" pitchFamily="34" charset="0"/>
                <a:ea typeface="Arial" panose="020B0604020202020204" pitchFamily="34" charset="0"/>
              </a:rPr>
              <a:t>M. H. SABOO SIDDIK POLYTECHNIC (</a:t>
            </a:r>
            <a:r>
              <a:rPr lang="en-IN" dirty="0">
                <a:latin typeface="Arial" panose="020B0604020202020204" pitchFamily="34" charset="0"/>
                <a:ea typeface="Arial" panose="020B0604020202020204" pitchFamily="34" charset="0"/>
              </a:rPr>
              <a:t>Code: 0002) has completed the term work satisfactorily in course ICT </a:t>
            </a:r>
            <a:r>
              <a:rPr lang="en-IN" dirty="0" smtClean="0">
                <a:latin typeface="Arial" panose="020B0604020202020204" pitchFamily="34" charset="0"/>
                <a:ea typeface="Arial" panose="020B0604020202020204" pitchFamily="34" charset="0"/>
              </a:rPr>
              <a:t>for </a:t>
            </a:r>
            <a:r>
              <a:rPr lang="en-IN" dirty="0">
                <a:latin typeface="Arial" panose="020B0604020202020204" pitchFamily="34" charset="0"/>
                <a:ea typeface="Arial" panose="020B0604020202020204" pitchFamily="34" charset="0"/>
              </a:rPr>
              <a:t>the academic year </a:t>
            </a:r>
            <a:r>
              <a:rPr lang="en-IN" b="1" dirty="0">
                <a:latin typeface="Arial" panose="020B0604020202020204" pitchFamily="34" charset="0"/>
                <a:ea typeface="Arial" panose="020B0604020202020204" pitchFamily="34" charset="0"/>
              </a:rPr>
              <a:t>2021</a:t>
            </a:r>
            <a:r>
              <a:rPr lang="en-IN" dirty="0">
                <a:latin typeface="Arial" panose="020B0604020202020204" pitchFamily="34" charset="0"/>
                <a:ea typeface="Arial" panose="020B0604020202020204" pitchFamily="34" charset="0"/>
              </a:rPr>
              <a:t> to </a:t>
            </a:r>
            <a:r>
              <a:rPr lang="en-IN" b="1" dirty="0">
                <a:latin typeface="Arial" panose="020B0604020202020204" pitchFamily="34" charset="0"/>
                <a:ea typeface="Arial" panose="020B0604020202020204" pitchFamily="34" charset="0"/>
              </a:rPr>
              <a:t>2022 </a:t>
            </a:r>
            <a:r>
              <a:rPr lang="en-IN" dirty="0">
                <a:latin typeface="Arial" panose="020B0604020202020204" pitchFamily="34" charset="0"/>
                <a:ea typeface="Arial" panose="020B0604020202020204" pitchFamily="34" charset="0"/>
              </a:rPr>
              <a:t>as prescribed in the curriculum.</a:t>
            </a:r>
          </a:p>
          <a:p>
            <a:pPr marR="40005" indent="-6350" algn="just">
              <a:lnSpc>
                <a:spcPct val="105000"/>
              </a:lnSpc>
              <a:spcAft>
                <a:spcPts val="25"/>
              </a:spcAft>
            </a:pPr>
            <a:endParaRPr lang="en-US" sz="1200" dirty="0">
              <a:latin typeface="Arial" panose="020B0604020202020204" pitchFamily="34" charset="0"/>
              <a:ea typeface="Calibri" panose="020F0502020204030204" pitchFamily="34" charset="0"/>
            </a:endParaRPr>
          </a:p>
          <a:p>
            <a:r>
              <a:rPr lang="en-IN" dirty="0"/>
              <a:t>Place: MUMBAI  </a:t>
            </a:r>
            <a:r>
              <a:rPr lang="en-IN" dirty="0" smtClean="0"/>
              <a:t>                                                      </a:t>
            </a:r>
            <a:r>
              <a:rPr lang="en-IN" dirty="0"/>
              <a:t>	Enrolment No: </a:t>
            </a:r>
            <a:r>
              <a:rPr lang="en-IN" dirty="0" smtClean="0"/>
              <a:t> 2100020112</a:t>
            </a:r>
            <a:endParaRPr lang="en-IN" dirty="0"/>
          </a:p>
          <a:p>
            <a:r>
              <a:rPr lang="en-IN" dirty="0"/>
              <a:t>Date:  						Exam. Seat No: </a:t>
            </a:r>
          </a:p>
          <a:p>
            <a:endParaRPr lang="en-US" dirty="0"/>
          </a:p>
          <a:p>
            <a:r>
              <a:rPr lang="en-US" dirty="0"/>
              <a:t>SUBJECT: ICT </a:t>
            </a:r>
            <a:r>
              <a:rPr lang="en-US" dirty="0" smtClean="0"/>
              <a:t>   TEACHER</a:t>
            </a:r>
            <a:r>
              <a:rPr lang="en-US" dirty="0"/>
              <a:t>: MOHAMMED ZAID </a:t>
            </a:r>
            <a:r>
              <a:rPr lang="en-US" dirty="0" smtClean="0"/>
              <a:t>  H.O.D</a:t>
            </a:r>
            <a:r>
              <a:rPr lang="en-US" dirty="0"/>
              <a:t>. : MS. ZEBUNNISA MALIK</a:t>
            </a:r>
          </a:p>
          <a:p>
            <a:r>
              <a:rPr lang="en-US" dirty="0"/>
              <a:t>PRINCIPAL: DR. A.K. KURESHI</a:t>
            </a:r>
            <a:endParaRPr lang="en-IN" dirty="0"/>
          </a:p>
          <a:p>
            <a:endParaRPr lang="en-IN" dirty="0"/>
          </a:p>
        </p:txBody>
      </p:sp>
      <p:pic>
        <p:nvPicPr>
          <p:cNvPr id="4" name="Picture 3"/>
          <p:cNvPicPr/>
          <p:nvPr/>
        </p:nvPicPr>
        <p:blipFill>
          <a:blip r:embed="rId2"/>
          <a:stretch>
            <a:fillRect/>
          </a:stretch>
        </p:blipFill>
        <p:spPr>
          <a:xfrm>
            <a:off x="10099964" y="0"/>
            <a:ext cx="2092036" cy="1759526"/>
          </a:xfrm>
          <a:prstGeom prst="rect">
            <a:avLst/>
          </a:prstGeom>
        </p:spPr>
      </p:pic>
      <p:sp>
        <p:nvSpPr>
          <p:cNvPr id="6" name="Oval 5"/>
          <p:cNvSpPr/>
          <p:nvPr/>
        </p:nvSpPr>
        <p:spPr>
          <a:xfrm>
            <a:off x="10342418" y="5223164"/>
            <a:ext cx="1607127" cy="15101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Microsoft JhengHei UI Light" panose="020B0304030504040204" pitchFamily="34" charset="-120"/>
                <a:ea typeface="Microsoft JhengHei UI Light" panose="020B0304030504040204" pitchFamily="34" charset="-120"/>
              </a:rPr>
              <a:t>SEAL OF INSTITUTE</a:t>
            </a:r>
            <a:endParaRPr lang="en-IN" sz="1400" b="1"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20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60864" cy="1316182"/>
          </a:xfrm>
        </p:spPr>
        <p:txBody>
          <a:bodyPr>
            <a:normAutofit fontScale="90000"/>
          </a:bodyPr>
          <a:lstStyle/>
          <a:p>
            <a:r>
              <a:rPr lang="en-IN" b="1" dirty="0"/>
              <a:t>MAHARASHTRA STATE </a:t>
            </a:r>
            <a:r>
              <a:rPr lang="en-IN" dirty="0"/>
              <a:t/>
            </a:r>
            <a:br>
              <a:rPr lang="en-IN" dirty="0"/>
            </a:br>
            <a:r>
              <a:rPr lang="en-IN" b="1" dirty="0"/>
              <a:t>BOARD OF TECHNICAL EDUCATION </a:t>
            </a:r>
            <a:r>
              <a:rPr lang="en-IN" dirty="0"/>
              <a:t/>
            </a:r>
            <a:br>
              <a:rPr lang="en-IN" dirty="0"/>
            </a:br>
            <a:r>
              <a:rPr lang="en-IN" b="1" dirty="0"/>
              <a:t>Certificate</a:t>
            </a:r>
            <a:endParaRPr lang="en-IN" dirty="0"/>
          </a:p>
        </p:txBody>
      </p:sp>
      <p:sp>
        <p:nvSpPr>
          <p:cNvPr id="3" name="Content Placeholder 2"/>
          <p:cNvSpPr>
            <a:spLocks noGrp="1"/>
          </p:cNvSpPr>
          <p:nvPr>
            <p:ph idx="1"/>
          </p:nvPr>
        </p:nvSpPr>
        <p:spPr>
          <a:xfrm>
            <a:off x="0" y="2147454"/>
            <a:ext cx="12192000" cy="4710545"/>
          </a:xfrm>
        </p:spPr>
        <p:txBody>
          <a:bodyPr/>
          <a:lstStyle/>
          <a:p>
            <a:pPr marR="40005" indent="-6350" algn="just">
              <a:lnSpc>
                <a:spcPct val="105000"/>
              </a:lnSpc>
              <a:spcAft>
                <a:spcPts val="25"/>
              </a:spcAft>
            </a:pPr>
            <a:r>
              <a:rPr lang="en-IN" dirty="0">
                <a:latin typeface="Arial" panose="020B0604020202020204" pitchFamily="34" charset="0"/>
                <a:ea typeface="Arial" panose="020B0604020202020204" pitchFamily="34" charset="0"/>
              </a:rPr>
              <a:t>This is to certify that Mr</a:t>
            </a:r>
            <a:r>
              <a:rPr lang="en-IN" b="1" dirty="0">
                <a:latin typeface="Arial" panose="020B0604020202020204" pitchFamily="34" charset="0"/>
                <a:ea typeface="Arial" panose="020B0604020202020204" pitchFamily="34" charset="0"/>
              </a:rPr>
              <a:t>. </a:t>
            </a:r>
            <a:r>
              <a:rPr lang="en-IN" b="1" dirty="0" smtClean="0">
                <a:latin typeface="Arial" panose="020B0604020202020204" pitchFamily="34" charset="0"/>
                <a:ea typeface="Arial" panose="020B0604020202020204" pitchFamily="34" charset="0"/>
              </a:rPr>
              <a:t>Ansari </a:t>
            </a:r>
            <a:r>
              <a:rPr lang="en-IN" b="1" dirty="0" err="1">
                <a:latin typeface="Arial" panose="020B0604020202020204" pitchFamily="34" charset="0"/>
                <a:ea typeface="Arial" panose="020B0604020202020204" pitchFamily="34" charset="0"/>
              </a:rPr>
              <a:t>Saad</a:t>
            </a:r>
            <a:r>
              <a:rPr lang="en-IN" b="1" dirty="0">
                <a:latin typeface="Arial" panose="020B0604020202020204" pitchFamily="34" charset="0"/>
                <a:ea typeface="Arial" panose="020B0604020202020204" pitchFamily="34" charset="0"/>
              </a:rPr>
              <a:t> </a:t>
            </a:r>
            <a:r>
              <a:rPr lang="en-IN" b="1" dirty="0" err="1">
                <a:latin typeface="Arial" panose="020B0604020202020204" pitchFamily="34" charset="0"/>
                <a:ea typeface="Arial" panose="020B0604020202020204" pitchFamily="34" charset="0"/>
              </a:rPr>
              <a:t>Mohd</a:t>
            </a:r>
            <a:r>
              <a:rPr lang="en-IN" b="1" dirty="0">
                <a:latin typeface="Arial" panose="020B0604020202020204" pitchFamily="34" charset="0"/>
                <a:ea typeface="Arial" panose="020B0604020202020204" pitchFamily="34" charset="0"/>
              </a:rPr>
              <a:t>. </a:t>
            </a:r>
            <a:r>
              <a:rPr lang="en-IN" b="1" dirty="0" err="1" smtClean="0">
                <a:latin typeface="Arial" panose="020B0604020202020204" pitchFamily="34" charset="0"/>
                <a:ea typeface="Arial" panose="020B0604020202020204" pitchFamily="34" charset="0"/>
              </a:rPr>
              <a:t>Arif</a:t>
            </a:r>
            <a:r>
              <a:rPr lang="en-IN" b="1" dirty="0" smtClean="0">
                <a:latin typeface="Arial" panose="020B0604020202020204" pitchFamily="34" charset="0"/>
                <a:ea typeface="Arial" panose="020B0604020202020204" pitchFamily="34" charset="0"/>
              </a:rPr>
              <a:t>.</a:t>
            </a:r>
            <a:r>
              <a:rPr lang="en-IN" sz="1200" dirty="0" smtClean="0">
                <a:latin typeface="Calibri" panose="020F0502020204030204" pitchFamily="34" charset="0"/>
                <a:ea typeface="Arial" panose="020B0604020202020204" pitchFamily="34" charset="0"/>
              </a:rPr>
              <a:t> </a:t>
            </a:r>
            <a:r>
              <a:rPr lang="en-IN" dirty="0">
                <a:latin typeface="Arial" panose="020B0604020202020204" pitchFamily="34" charset="0"/>
                <a:ea typeface="Arial" panose="020B0604020202020204" pitchFamily="34" charset="0"/>
              </a:rPr>
              <a:t>Roll No. </a:t>
            </a:r>
            <a:r>
              <a:rPr lang="en-IN" b="1" dirty="0" smtClean="0">
                <a:latin typeface="Arial" panose="020B0604020202020204" pitchFamily="34" charset="0"/>
                <a:ea typeface="Arial" panose="020B0604020202020204" pitchFamily="34" charset="0"/>
              </a:rPr>
              <a:t>210453 </a:t>
            </a:r>
            <a:r>
              <a:rPr lang="en-IN" dirty="0" smtClean="0">
                <a:latin typeface="Arial" panose="020B0604020202020204" pitchFamily="34" charset="0"/>
                <a:ea typeface="Arial" panose="020B0604020202020204" pitchFamily="34" charset="0"/>
              </a:rPr>
              <a:t>of </a:t>
            </a:r>
            <a:r>
              <a:rPr lang="en-IN" dirty="0">
                <a:latin typeface="Arial" panose="020B0604020202020204" pitchFamily="34" charset="0"/>
                <a:ea typeface="Arial" panose="020B0604020202020204" pitchFamily="34" charset="0"/>
              </a:rPr>
              <a:t>1ST Semester of Diploma in </a:t>
            </a:r>
            <a:r>
              <a:rPr lang="en-IN" b="1" dirty="0">
                <a:latin typeface="Arial" panose="020B0604020202020204" pitchFamily="34" charset="0"/>
                <a:ea typeface="Arial" panose="020B0604020202020204" pitchFamily="34" charset="0"/>
              </a:rPr>
              <a:t>COMPUTER ENGINEERING</a:t>
            </a:r>
            <a:r>
              <a:rPr lang="en-IN" dirty="0">
                <a:latin typeface="Arial" panose="020B0604020202020204" pitchFamily="34" charset="0"/>
                <a:ea typeface="Arial" panose="020B0604020202020204" pitchFamily="34" charset="0"/>
              </a:rPr>
              <a:t> of Institute </a:t>
            </a:r>
            <a:r>
              <a:rPr lang="en-IN" b="1" dirty="0">
                <a:latin typeface="Arial" panose="020B0604020202020204" pitchFamily="34" charset="0"/>
                <a:ea typeface="Arial" panose="020B0604020202020204" pitchFamily="34" charset="0"/>
              </a:rPr>
              <a:t>M. H. SABOO SIDDIK POLYTECHNIC (</a:t>
            </a:r>
            <a:r>
              <a:rPr lang="en-IN" dirty="0">
                <a:latin typeface="Arial" panose="020B0604020202020204" pitchFamily="34" charset="0"/>
                <a:ea typeface="Arial" panose="020B0604020202020204" pitchFamily="34" charset="0"/>
              </a:rPr>
              <a:t>Code: 0002) has completed the term work satisfactorily in course ICT </a:t>
            </a:r>
            <a:r>
              <a:rPr lang="en-IN" dirty="0" smtClean="0">
                <a:latin typeface="Arial" panose="020B0604020202020204" pitchFamily="34" charset="0"/>
                <a:ea typeface="Arial" panose="020B0604020202020204" pitchFamily="34" charset="0"/>
              </a:rPr>
              <a:t>the </a:t>
            </a:r>
            <a:r>
              <a:rPr lang="en-IN" dirty="0">
                <a:latin typeface="Arial" panose="020B0604020202020204" pitchFamily="34" charset="0"/>
                <a:ea typeface="Arial" panose="020B0604020202020204" pitchFamily="34" charset="0"/>
              </a:rPr>
              <a:t>academic year </a:t>
            </a:r>
            <a:r>
              <a:rPr lang="en-IN" b="1" dirty="0">
                <a:latin typeface="Arial" panose="020B0604020202020204" pitchFamily="34" charset="0"/>
                <a:ea typeface="Arial" panose="020B0604020202020204" pitchFamily="34" charset="0"/>
              </a:rPr>
              <a:t>2021</a:t>
            </a:r>
            <a:r>
              <a:rPr lang="en-IN" dirty="0">
                <a:latin typeface="Arial" panose="020B0604020202020204" pitchFamily="34" charset="0"/>
                <a:ea typeface="Arial" panose="020B0604020202020204" pitchFamily="34" charset="0"/>
              </a:rPr>
              <a:t> to </a:t>
            </a:r>
            <a:r>
              <a:rPr lang="en-IN" b="1" dirty="0">
                <a:latin typeface="Arial" panose="020B0604020202020204" pitchFamily="34" charset="0"/>
                <a:ea typeface="Arial" panose="020B0604020202020204" pitchFamily="34" charset="0"/>
              </a:rPr>
              <a:t>2022 </a:t>
            </a:r>
            <a:r>
              <a:rPr lang="en-IN" dirty="0">
                <a:latin typeface="Arial" panose="020B0604020202020204" pitchFamily="34" charset="0"/>
                <a:ea typeface="Arial" panose="020B0604020202020204" pitchFamily="34" charset="0"/>
              </a:rPr>
              <a:t>as prescribed in the curriculum.</a:t>
            </a:r>
          </a:p>
          <a:p>
            <a:pPr marR="40005" indent="-6350" algn="just">
              <a:lnSpc>
                <a:spcPct val="105000"/>
              </a:lnSpc>
              <a:spcAft>
                <a:spcPts val="25"/>
              </a:spcAft>
            </a:pPr>
            <a:endParaRPr lang="en-US" sz="1200" dirty="0">
              <a:latin typeface="Arial" panose="020B0604020202020204" pitchFamily="34" charset="0"/>
              <a:ea typeface="Calibri" panose="020F0502020204030204" pitchFamily="34" charset="0"/>
            </a:endParaRPr>
          </a:p>
          <a:p>
            <a:r>
              <a:rPr lang="en-IN" dirty="0"/>
              <a:t>Place: MUMBAI  </a:t>
            </a:r>
            <a:r>
              <a:rPr lang="en-IN" dirty="0" smtClean="0"/>
              <a:t>                                                        </a:t>
            </a:r>
            <a:r>
              <a:rPr lang="en-IN" dirty="0"/>
              <a:t>	Enrolment </a:t>
            </a:r>
            <a:r>
              <a:rPr lang="en-IN" dirty="0" smtClean="0"/>
              <a:t>No: 2100020102</a:t>
            </a:r>
            <a:endParaRPr lang="en-IN" dirty="0"/>
          </a:p>
          <a:p>
            <a:r>
              <a:rPr lang="en-IN" dirty="0"/>
              <a:t>Date:  						Exam. Seat No: </a:t>
            </a:r>
          </a:p>
          <a:p>
            <a:endParaRPr lang="en-US" dirty="0"/>
          </a:p>
          <a:p>
            <a:r>
              <a:rPr lang="en-US" dirty="0"/>
              <a:t>SUBJECT: ICT </a:t>
            </a:r>
            <a:r>
              <a:rPr lang="en-US" dirty="0" smtClean="0"/>
              <a:t>   TEACHER</a:t>
            </a:r>
            <a:r>
              <a:rPr lang="en-US" dirty="0"/>
              <a:t> MOHAMMED ZAID </a:t>
            </a:r>
            <a:r>
              <a:rPr lang="en-US" dirty="0" smtClean="0"/>
              <a:t>   H.O.D</a:t>
            </a:r>
            <a:r>
              <a:rPr lang="en-US" dirty="0"/>
              <a:t>. : MS. ZEBUNNISA MALIK</a:t>
            </a:r>
          </a:p>
          <a:p>
            <a:r>
              <a:rPr lang="en-US" dirty="0"/>
              <a:t>PRINCIPAL: DR. A.K. KURESHI</a:t>
            </a:r>
            <a:endParaRPr lang="en-IN" dirty="0"/>
          </a:p>
          <a:p>
            <a:endParaRPr lang="en-IN" dirty="0"/>
          </a:p>
        </p:txBody>
      </p:sp>
      <p:pic>
        <p:nvPicPr>
          <p:cNvPr id="4" name="Picture 3"/>
          <p:cNvPicPr/>
          <p:nvPr/>
        </p:nvPicPr>
        <p:blipFill>
          <a:blip r:embed="rId2"/>
          <a:stretch>
            <a:fillRect/>
          </a:stretch>
        </p:blipFill>
        <p:spPr>
          <a:xfrm>
            <a:off x="9960864" y="-1"/>
            <a:ext cx="2231136" cy="1814945"/>
          </a:xfrm>
          <a:prstGeom prst="rect">
            <a:avLst/>
          </a:prstGeom>
        </p:spPr>
      </p:pic>
      <p:sp>
        <p:nvSpPr>
          <p:cNvPr id="5" name="Oval 4"/>
          <p:cNvSpPr/>
          <p:nvPr/>
        </p:nvSpPr>
        <p:spPr>
          <a:xfrm>
            <a:off x="10342418" y="5223164"/>
            <a:ext cx="1607127" cy="15101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Microsoft JhengHei UI Light" panose="020B0304030504040204" pitchFamily="34" charset="-120"/>
                <a:ea typeface="Microsoft JhengHei UI Light" panose="020B0304030504040204" pitchFamily="34" charset="-120"/>
              </a:rPr>
              <a:t>SEAL OF INSTITUTE</a:t>
            </a:r>
            <a:endParaRPr lang="en-IN" sz="1400" b="1"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3373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60864" cy="1149927"/>
          </a:xfrm>
        </p:spPr>
        <p:txBody>
          <a:bodyPr>
            <a:normAutofit fontScale="90000"/>
          </a:bodyPr>
          <a:lstStyle/>
          <a:p>
            <a:r>
              <a:rPr lang="en-IN" b="1" dirty="0"/>
              <a:t>MAHARASHTRA STATE </a:t>
            </a:r>
            <a:r>
              <a:rPr lang="en-IN" dirty="0"/>
              <a:t/>
            </a:r>
            <a:br>
              <a:rPr lang="en-IN" dirty="0"/>
            </a:br>
            <a:r>
              <a:rPr lang="en-IN" b="1" dirty="0"/>
              <a:t>BOARD OF TECHNICAL EDUCATION </a:t>
            </a:r>
            <a:r>
              <a:rPr lang="en-IN" dirty="0"/>
              <a:t/>
            </a:r>
            <a:br>
              <a:rPr lang="en-IN" dirty="0"/>
            </a:br>
            <a:r>
              <a:rPr lang="en-IN" b="1" dirty="0"/>
              <a:t>Certificate</a:t>
            </a:r>
            <a:endParaRPr lang="en-IN" dirty="0"/>
          </a:p>
        </p:txBody>
      </p:sp>
      <p:sp>
        <p:nvSpPr>
          <p:cNvPr id="3" name="Content Placeholder 2"/>
          <p:cNvSpPr>
            <a:spLocks noGrp="1"/>
          </p:cNvSpPr>
          <p:nvPr>
            <p:ph idx="1"/>
          </p:nvPr>
        </p:nvSpPr>
        <p:spPr>
          <a:xfrm>
            <a:off x="0" y="1898072"/>
            <a:ext cx="12192000" cy="4959927"/>
          </a:xfrm>
        </p:spPr>
        <p:txBody>
          <a:bodyPr>
            <a:normAutofit/>
          </a:bodyPr>
          <a:lstStyle/>
          <a:p>
            <a:pPr marR="40005" indent="-6350" algn="just">
              <a:lnSpc>
                <a:spcPct val="105000"/>
              </a:lnSpc>
              <a:spcAft>
                <a:spcPts val="25"/>
              </a:spcAft>
            </a:pPr>
            <a:r>
              <a:rPr lang="en-IN" dirty="0">
                <a:latin typeface="Arial" panose="020B0604020202020204" pitchFamily="34" charset="0"/>
                <a:ea typeface="Arial" panose="020B0604020202020204" pitchFamily="34" charset="0"/>
              </a:rPr>
              <a:t>This is to certify that Mr</a:t>
            </a:r>
            <a:r>
              <a:rPr lang="en-IN" b="1" dirty="0">
                <a:latin typeface="Arial" panose="020B0604020202020204" pitchFamily="34" charset="0"/>
                <a:ea typeface="Arial" panose="020B0604020202020204" pitchFamily="34" charset="0"/>
              </a:rPr>
              <a:t>. </a:t>
            </a:r>
            <a:r>
              <a:rPr lang="en-IN" b="1" dirty="0" smtClean="0">
                <a:latin typeface="Arial" panose="020B0604020202020204" pitchFamily="34" charset="0"/>
                <a:ea typeface="Arial" panose="020B0604020202020204" pitchFamily="34" charset="0"/>
              </a:rPr>
              <a:t>MORE </a:t>
            </a:r>
            <a:r>
              <a:rPr lang="en-IN" b="1" dirty="0">
                <a:latin typeface="Arial" panose="020B0604020202020204" pitchFamily="34" charset="0"/>
                <a:ea typeface="Arial" panose="020B0604020202020204" pitchFamily="34" charset="0"/>
              </a:rPr>
              <a:t>ARYA LAXMAN </a:t>
            </a:r>
            <a:r>
              <a:rPr lang="en-IN" dirty="0" smtClean="0">
                <a:latin typeface="Arial" panose="020B0604020202020204" pitchFamily="34" charset="0"/>
                <a:ea typeface="Arial" panose="020B0604020202020204" pitchFamily="34" charset="0"/>
              </a:rPr>
              <a:t>Roll </a:t>
            </a:r>
            <a:r>
              <a:rPr lang="en-IN" dirty="0">
                <a:latin typeface="Arial" panose="020B0604020202020204" pitchFamily="34" charset="0"/>
                <a:ea typeface="Arial" panose="020B0604020202020204" pitchFamily="34" charset="0"/>
              </a:rPr>
              <a:t>No. </a:t>
            </a:r>
            <a:r>
              <a:rPr lang="en-IN" b="1" dirty="0" smtClean="0">
                <a:latin typeface="Arial" panose="020B0604020202020204" pitchFamily="34" charset="0"/>
                <a:ea typeface="Arial" panose="020B0604020202020204" pitchFamily="34" charset="0"/>
              </a:rPr>
              <a:t>210460 </a:t>
            </a:r>
            <a:r>
              <a:rPr lang="en-IN" dirty="0" smtClean="0">
                <a:latin typeface="Arial" panose="020B0604020202020204" pitchFamily="34" charset="0"/>
                <a:ea typeface="Arial" panose="020B0604020202020204" pitchFamily="34" charset="0"/>
              </a:rPr>
              <a:t>of </a:t>
            </a:r>
            <a:r>
              <a:rPr lang="en-IN" dirty="0">
                <a:latin typeface="Arial" panose="020B0604020202020204" pitchFamily="34" charset="0"/>
                <a:ea typeface="Arial" panose="020B0604020202020204" pitchFamily="34" charset="0"/>
              </a:rPr>
              <a:t>1ST Semester of Diploma in </a:t>
            </a:r>
            <a:r>
              <a:rPr lang="en-IN" b="1" dirty="0">
                <a:latin typeface="Arial" panose="020B0604020202020204" pitchFamily="34" charset="0"/>
                <a:ea typeface="Arial" panose="020B0604020202020204" pitchFamily="34" charset="0"/>
              </a:rPr>
              <a:t>COMPUTER ENGINEERING</a:t>
            </a:r>
            <a:r>
              <a:rPr lang="en-IN" dirty="0">
                <a:latin typeface="Arial" panose="020B0604020202020204" pitchFamily="34" charset="0"/>
                <a:ea typeface="Arial" panose="020B0604020202020204" pitchFamily="34" charset="0"/>
              </a:rPr>
              <a:t> of Institute </a:t>
            </a:r>
            <a:r>
              <a:rPr lang="en-IN" b="1" dirty="0">
                <a:latin typeface="Arial" panose="020B0604020202020204" pitchFamily="34" charset="0"/>
                <a:ea typeface="Arial" panose="020B0604020202020204" pitchFamily="34" charset="0"/>
              </a:rPr>
              <a:t>M. H. SABOO SIDDIK POLYTECHNIC (</a:t>
            </a:r>
            <a:r>
              <a:rPr lang="en-IN" dirty="0">
                <a:latin typeface="Arial" panose="020B0604020202020204" pitchFamily="34" charset="0"/>
                <a:ea typeface="Arial" panose="020B0604020202020204" pitchFamily="34" charset="0"/>
              </a:rPr>
              <a:t>Code: 0002) has completed the term work satisfactorily in course ICT </a:t>
            </a:r>
            <a:r>
              <a:rPr lang="en-IN" dirty="0" smtClean="0">
                <a:latin typeface="Arial" panose="020B0604020202020204" pitchFamily="34" charset="0"/>
                <a:ea typeface="Arial" panose="020B0604020202020204" pitchFamily="34" charset="0"/>
              </a:rPr>
              <a:t>for </a:t>
            </a:r>
            <a:r>
              <a:rPr lang="en-IN" dirty="0">
                <a:latin typeface="Arial" panose="020B0604020202020204" pitchFamily="34" charset="0"/>
                <a:ea typeface="Arial" panose="020B0604020202020204" pitchFamily="34" charset="0"/>
              </a:rPr>
              <a:t>the academic year </a:t>
            </a:r>
            <a:r>
              <a:rPr lang="en-IN" b="1" dirty="0">
                <a:latin typeface="Arial" panose="020B0604020202020204" pitchFamily="34" charset="0"/>
                <a:ea typeface="Arial" panose="020B0604020202020204" pitchFamily="34" charset="0"/>
              </a:rPr>
              <a:t>2021</a:t>
            </a:r>
            <a:r>
              <a:rPr lang="en-IN" dirty="0">
                <a:latin typeface="Arial" panose="020B0604020202020204" pitchFamily="34" charset="0"/>
                <a:ea typeface="Arial" panose="020B0604020202020204" pitchFamily="34" charset="0"/>
              </a:rPr>
              <a:t> to </a:t>
            </a:r>
            <a:r>
              <a:rPr lang="en-IN" b="1" dirty="0">
                <a:latin typeface="Arial" panose="020B0604020202020204" pitchFamily="34" charset="0"/>
                <a:ea typeface="Arial" panose="020B0604020202020204" pitchFamily="34" charset="0"/>
              </a:rPr>
              <a:t>2022 </a:t>
            </a:r>
            <a:r>
              <a:rPr lang="en-IN" dirty="0">
                <a:latin typeface="Arial" panose="020B0604020202020204" pitchFamily="34" charset="0"/>
                <a:ea typeface="Arial" panose="020B0604020202020204" pitchFamily="34" charset="0"/>
              </a:rPr>
              <a:t>as prescribed in the curriculum.</a:t>
            </a:r>
          </a:p>
          <a:p>
            <a:pPr marR="40005" indent="-6350" algn="just">
              <a:lnSpc>
                <a:spcPct val="105000"/>
              </a:lnSpc>
              <a:spcAft>
                <a:spcPts val="25"/>
              </a:spcAft>
            </a:pPr>
            <a:endParaRPr lang="en-US" sz="1200" dirty="0">
              <a:latin typeface="Arial" panose="020B0604020202020204" pitchFamily="34" charset="0"/>
              <a:ea typeface="Calibri" panose="020F0502020204030204" pitchFamily="34" charset="0"/>
            </a:endParaRPr>
          </a:p>
          <a:p>
            <a:r>
              <a:rPr lang="en-IN" dirty="0"/>
              <a:t>Place: MUMBAI  	</a:t>
            </a:r>
            <a:r>
              <a:rPr lang="en-IN" dirty="0" smtClean="0"/>
              <a:t>                                                          Enrolment </a:t>
            </a:r>
            <a:r>
              <a:rPr lang="en-IN" dirty="0"/>
              <a:t>No: </a:t>
            </a:r>
            <a:r>
              <a:rPr lang="en-IN" dirty="0" smtClean="0"/>
              <a:t>2100020097 </a:t>
            </a:r>
          </a:p>
          <a:p>
            <a:r>
              <a:rPr lang="en-IN" dirty="0" smtClean="0"/>
              <a:t>Date</a:t>
            </a:r>
            <a:r>
              <a:rPr lang="en-IN" dirty="0"/>
              <a:t>:  						Exam. Seat No: </a:t>
            </a:r>
          </a:p>
          <a:p>
            <a:endParaRPr lang="en-US" dirty="0"/>
          </a:p>
          <a:p>
            <a:r>
              <a:rPr lang="en-US" dirty="0" smtClean="0"/>
              <a:t>SUBJECT</a:t>
            </a:r>
            <a:r>
              <a:rPr lang="en-US" dirty="0"/>
              <a:t> ICT </a:t>
            </a:r>
            <a:r>
              <a:rPr lang="en-US" dirty="0" smtClean="0"/>
              <a:t>   TEACHER</a:t>
            </a:r>
            <a:r>
              <a:rPr lang="en-US" dirty="0"/>
              <a:t>: MOHAMMED ZAID </a:t>
            </a:r>
            <a:r>
              <a:rPr lang="en-US" dirty="0" smtClean="0"/>
              <a:t>   H.O.D</a:t>
            </a:r>
            <a:r>
              <a:rPr lang="en-US" dirty="0"/>
              <a:t>. : MS. ZEBUNNISA MALIK</a:t>
            </a:r>
          </a:p>
          <a:p>
            <a:r>
              <a:rPr lang="en-US" dirty="0"/>
              <a:t>PRINCIPAL: DR. A.K. KURESHI</a:t>
            </a:r>
            <a:endParaRPr lang="en-IN" dirty="0"/>
          </a:p>
          <a:p>
            <a:endParaRPr lang="en-IN" dirty="0"/>
          </a:p>
          <a:p>
            <a:endParaRPr lang="en-IN" dirty="0"/>
          </a:p>
        </p:txBody>
      </p:sp>
      <p:pic>
        <p:nvPicPr>
          <p:cNvPr id="4" name="Picture 3"/>
          <p:cNvPicPr/>
          <p:nvPr/>
        </p:nvPicPr>
        <p:blipFill>
          <a:blip r:embed="rId2"/>
          <a:stretch>
            <a:fillRect/>
          </a:stretch>
        </p:blipFill>
        <p:spPr>
          <a:xfrm>
            <a:off x="9960864" y="0"/>
            <a:ext cx="2231136" cy="1773382"/>
          </a:xfrm>
          <a:prstGeom prst="rect">
            <a:avLst/>
          </a:prstGeom>
        </p:spPr>
      </p:pic>
      <p:sp>
        <p:nvSpPr>
          <p:cNvPr id="5" name="Oval 4"/>
          <p:cNvSpPr/>
          <p:nvPr/>
        </p:nvSpPr>
        <p:spPr>
          <a:xfrm>
            <a:off x="10342418" y="5223164"/>
            <a:ext cx="1607127" cy="15101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Microsoft JhengHei UI Light" panose="020B0304030504040204" pitchFamily="34" charset="-120"/>
                <a:ea typeface="Microsoft JhengHei UI Light" panose="020B0304030504040204" pitchFamily="34" charset="-120"/>
              </a:rPr>
              <a:t>SEAL OF INSTITUTE</a:t>
            </a:r>
            <a:endParaRPr lang="en-IN" sz="1400" b="1"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86150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60864" cy="1163782"/>
          </a:xfrm>
        </p:spPr>
        <p:txBody>
          <a:bodyPr>
            <a:normAutofit fontScale="90000"/>
          </a:bodyPr>
          <a:lstStyle/>
          <a:p>
            <a:r>
              <a:rPr lang="en-IN" b="1" dirty="0"/>
              <a:t>MAHARASHTRA STATE </a:t>
            </a:r>
            <a:r>
              <a:rPr lang="en-IN" dirty="0"/>
              <a:t/>
            </a:r>
            <a:br>
              <a:rPr lang="en-IN" dirty="0"/>
            </a:br>
            <a:r>
              <a:rPr lang="en-IN" b="1" dirty="0"/>
              <a:t>BOARD OF TECHNICAL EDUCATION </a:t>
            </a:r>
            <a:r>
              <a:rPr lang="en-IN" dirty="0"/>
              <a:t/>
            </a:r>
            <a:br>
              <a:rPr lang="en-IN" dirty="0"/>
            </a:br>
            <a:r>
              <a:rPr lang="en-IN" b="1" dirty="0"/>
              <a:t>Certificate</a:t>
            </a:r>
            <a:endParaRPr lang="en-IN" dirty="0"/>
          </a:p>
        </p:txBody>
      </p:sp>
      <p:sp>
        <p:nvSpPr>
          <p:cNvPr id="3" name="Content Placeholder 2"/>
          <p:cNvSpPr>
            <a:spLocks noGrp="1"/>
          </p:cNvSpPr>
          <p:nvPr>
            <p:ph idx="1"/>
          </p:nvPr>
        </p:nvSpPr>
        <p:spPr>
          <a:xfrm>
            <a:off x="-1" y="2161309"/>
            <a:ext cx="12192001" cy="4696690"/>
          </a:xfrm>
        </p:spPr>
        <p:txBody>
          <a:bodyPr>
            <a:normAutofit/>
          </a:bodyPr>
          <a:lstStyle/>
          <a:p>
            <a:pPr marR="40005" indent="-6350" algn="just">
              <a:lnSpc>
                <a:spcPct val="105000"/>
              </a:lnSpc>
              <a:spcAft>
                <a:spcPts val="25"/>
              </a:spcAft>
            </a:pPr>
            <a:r>
              <a:rPr lang="en-IN" dirty="0">
                <a:latin typeface="Arial" panose="020B0604020202020204" pitchFamily="34" charset="0"/>
                <a:ea typeface="Arial" panose="020B0604020202020204" pitchFamily="34" charset="0"/>
              </a:rPr>
              <a:t>This is to certify that Mr</a:t>
            </a:r>
            <a:r>
              <a:rPr lang="en-IN" b="1" dirty="0">
                <a:latin typeface="Arial" panose="020B0604020202020204" pitchFamily="34" charset="0"/>
                <a:ea typeface="Arial" panose="020B0604020202020204" pitchFamily="34" charset="0"/>
              </a:rPr>
              <a:t>. </a:t>
            </a:r>
            <a:r>
              <a:rPr lang="en-IN" b="1" dirty="0" smtClean="0">
                <a:latin typeface="Arial" panose="020B0604020202020204" pitchFamily="34" charset="0"/>
                <a:ea typeface="Arial" panose="020B0604020202020204" pitchFamily="34" charset="0"/>
              </a:rPr>
              <a:t>KAZI </a:t>
            </a:r>
            <a:r>
              <a:rPr lang="en-IN" b="1" dirty="0">
                <a:latin typeface="Arial" panose="020B0604020202020204" pitchFamily="34" charset="0"/>
                <a:ea typeface="Arial" panose="020B0604020202020204" pitchFamily="34" charset="0"/>
              </a:rPr>
              <a:t>ADNAN WASIM.</a:t>
            </a:r>
            <a:r>
              <a:rPr lang="en-IN" sz="1200" dirty="0">
                <a:latin typeface="Calibri" panose="020F0502020204030204" pitchFamily="34" charset="0"/>
                <a:ea typeface="Arial" panose="020B0604020202020204" pitchFamily="34" charset="0"/>
              </a:rPr>
              <a:t> </a:t>
            </a:r>
            <a:r>
              <a:rPr lang="en-IN" dirty="0">
                <a:latin typeface="Arial" panose="020B0604020202020204" pitchFamily="34" charset="0"/>
                <a:ea typeface="Arial" panose="020B0604020202020204" pitchFamily="34" charset="0"/>
              </a:rPr>
              <a:t>Roll </a:t>
            </a:r>
            <a:r>
              <a:rPr lang="en-IN" dirty="0" smtClean="0">
                <a:latin typeface="Arial" panose="020B0604020202020204" pitchFamily="34" charset="0"/>
                <a:ea typeface="Arial" panose="020B0604020202020204" pitchFamily="34" charset="0"/>
              </a:rPr>
              <a:t>No:</a:t>
            </a:r>
            <a:r>
              <a:rPr lang="en-IN" b="1" dirty="0" smtClean="0">
                <a:latin typeface="Arial" panose="020B0604020202020204" pitchFamily="34" charset="0"/>
                <a:ea typeface="Arial" panose="020B0604020202020204" pitchFamily="34" charset="0"/>
              </a:rPr>
              <a:t> </a:t>
            </a:r>
            <a:r>
              <a:rPr lang="en-IN" b="1" dirty="0">
                <a:latin typeface="Arial" panose="020B0604020202020204" pitchFamily="34" charset="0"/>
                <a:ea typeface="Arial" panose="020B0604020202020204" pitchFamily="34" charset="0"/>
              </a:rPr>
              <a:t>210463</a:t>
            </a:r>
            <a:r>
              <a:rPr lang="en-IN" dirty="0">
                <a:latin typeface="Arial" panose="020B0604020202020204" pitchFamily="34" charset="0"/>
                <a:ea typeface="Arial" panose="020B0604020202020204" pitchFamily="34" charset="0"/>
              </a:rPr>
              <a:t> of 1ST Semester of Diploma in </a:t>
            </a:r>
            <a:r>
              <a:rPr lang="en-IN" b="1" dirty="0">
                <a:latin typeface="Arial" panose="020B0604020202020204" pitchFamily="34" charset="0"/>
                <a:ea typeface="Arial" panose="020B0604020202020204" pitchFamily="34" charset="0"/>
              </a:rPr>
              <a:t>COMPUTER ENGINEERING</a:t>
            </a:r>
            <a:r>
              <a:rPr lang="en-IN" dirty="0">
                <a:latin typeface="Arial" panose="020B0604020202020204" pitchFamily="34" charset="0"/>
                <a:ea typeface="Arial" panose="020B0604020202020204" pitchFamily="34" charset="0"/>
              </a:rPr>
              <a:t> of Institute </a:t>
            </a:r>
            <a:r>
              <a:rPr lang="en-IN" b="1" dirty="0">
                <a:latin typeface="Arial" panose="020B0604020202020204" pitchFamily="34" charset="0"/>
                <a:ea typeface="Arial" panose="020B0604020202020204" pitchFamily="34" charset="0"/>
              </a:rPr>
              <a:t>M. H. SABOO SIDDIK POLYTECHNIC (</a:t>
            </a:r>
            <a:r>
              <a:rPr lang="en-IN" dirty="0">
                <a:latin typeface="Arial" panose="020B0604020202020204" pitchFamily="34" charset="0"/>
                <a:ea typeface="Arial" panose="020B0604020202020204" pitchFamily="34" charset="0"/>
              </a:rPr>
              <a:t>Code: 0002) has completed the term work satisfactorily in course ICT </a:t>
            </a:r>
            <a:r>
              <a:rPr lang="en-IN" dirty="0" smtClean="0">
                <a:latin typeface="Arial" panose="020B0604020202020204" pitchFamily="34" charset="0"/>
                <a:ea typeface="Arial" panose="020B0604020202020204" pitchFamily="34" charset="0"/>
              </a:rPr>
              <a:t>for </a:t>
            </a:r>
            <a:r>
              <a:rPr lang="en-IN" dirty="0">
                <a:latin typeface="Arial" panose="020B0604020202020204" pitchFamily="34" charset="0"/>
                <a:ea typeface="Arial" panose="020B0604020202020204" pitchFamily="34" charset="0"/>
              </a:rPr>
              <a:t>the academic year </a:t>
            </a:r>
            <a:r>
              <a:rPr lang="en-IN" b="1" dirty="0">
                <a:latin typeface="Arial" panose="020B0604020202020204" pitchFamily="34" charset="0"/>
                <a:ea typeface="Arial" panose="020B0604020202020204" pitchFamily="34" charset="0"/>
              </a:rPr>
              <a:t>2021</a:t>
            </a:r>
            <a:r>
              <a:rPr lang="en-IN" dirty="0">
                <a:latin typeface="Arial" panose="020B0604020202020204" pitchFamily="34" charset="0"/>
                <a:ea typeface="Arial" panose="020B0604020202020204" pitchFamily="34" charset="0"/>
              </a:rPr>
              <a:t> to </a:t>
            </a:r>
            <a:r>
              <a:rPr lang="en-IN" b="1" dirty="0">
                <a:latin typeface="Arial" panose="020B0604020202020204" pitchFamily="34" charset="0"/>
                <a:ea typeface="Arial" panose="020B0604020202020204" pitchFamily="34" charset="0"/>
              </a:rPr>
              <a:t>2022 </a:t>
            </a:r>
            <a:r>
              <a:rPr lang="en-IN" dirty="0">
                <a:latin typeface="Arial" panose="020B0604020202020204" pitchFamily="34" charset="0"/>
                <a:ea typeface="Arial" panose="020B0604020202020204" pitchFamily="34" charset="0"/>
              </a:rPr>
              <a:t>as prescribed in the curriculum.</a:t>
            </a:r>
          </a:p>
          <a:p>
            <a:pPr marR="40005" indent="-6350" algn="just">
              <a:lnSpc>
                <a:spcPct val="105000"/>
              </a:lnSpc>
              <a:spcAft>
                <a:spcPts val="25"/>
              </a:spcAft>
            </a:pPr>
            <a:endParaRPr lang="en-US" sz="1200" dirty="0">
              <a:latin typeface="Arial" panose="020B0604020202020204" pitchFamily="34" charset="0"/>
              <a:ea typeface="Calibri" panose="020F0502020204030204" pitchFamily="34" charset="0"/>
            </a:endParaRPr>
          </a:p>
          <a:p>
            <a:r>
              <a:rPr lang="en-IN" dirty="0"/>
              <a:t>Place: MUMBAI  	</a:t>
            </a:r>
            <a:r>
              <a:rPr lang="en-IN" dirty="0" smtClean="0"/>
              <a:t>                                                          Enrolment </a:t>
            </a:r>
            <a:r>
              <a:rPr lang="en-IN" dirty="0"/>
              <a:t>No: </a:t>
            </a:r>
            <a:r>
              <a:rPr lang="en-IN" dirty="0" smtClean="0"/>
              <a:t> 2100020117</a:t>
            </a:r>
            <a:endParaRPr lang="en-IN" dirty="0"/>
          </a:p>
          <a:p>
            <a:r>
              <a:rPr lang="en-IN" dirty="0"/>
              <a:t>Date:  						Exam. Seat No: </a:t>
            </a:r>
          </a:p>
          <a:p>
            <a:endParaRPr lang="en-US" dirty="0"/>
          </a:p>
          <a:p>
            <a:r>
              <a:rPr lang="en-US" dirty="0"/>
              <a:t>SUBJECT: ICT </a:t>
            </a:r>
            <a:r>
              <a:rPr lang="en-US" dirty="0" smtClean="0"/>
              <a:t>   TEACHER</a:t>
            </a:r>
            <a:r>
              <a:rPr lang="en-US" dirty="0"/>
              <a:t>: MOHAMMED ZAID </a:t>
            </a:r>
            <a:r>
              <a:rPr lang="en-US" dirty="0" smtClean="0"/>
              <a:t>   H.O.D</a:t>
            </a:r>
            <a:r>
              <a:rPr lang="en-US" dirty="0"/>
              <a:t>. : MS. ZEBUNNISA MALIK</a:t>
            </a:r>
          </a:p>
          <a:p>
            <a:r>
              <a:rPr lang="en-US" dirty="0"/>
              <a:t>PRINCIPAL: DR. A.K. KURESHI</a:t>
            </a:r>
            <a:endParaRPr lang="en-IN" dirty="0"/>
          </a:p>
          <a:p>
            <a:endParaRPr lang="en-IN" dirty="0"/>
          </a:p>
          <a:p>
            <a:endParaRPr lang="en-IN" dirty="0"/>
          </a:p>
        </p:txBody>
      </p:sp>
      <p:pic>
        <p:nvPicPr>
          <p:cNvPr id="4" name="Picture 3"/>
          <p:cNvPicPr/>
          <p:nvPr/>
        </p:nvPicPr>
        <p:blipFill>
          <a:blip r:embed="rId2"/>
          <a:stretch>
            <a:fillRect/>
          </a:stretch>
        </p:blipFill>
        <p:spPr>
          <a:xfrm>
            <a:off x="9960864" y="-1"/>
            <a:ext cx="2231136" cy="1801091"/>
          </a:xfrm>
          <a:prstGeom prst="rect">
            <a:avLst/>
          </a:prstGeom>
        </p:spPr>
      </p:pic>
      <p:sp>
        <p:nvSpPr>
          <p:cNvPr id="5" name="Oval 4"/>
          <p:cNvSpPr/>
          <p:nvPr/>
        </p:nvSpPr>
        <p:spPr>
          <a:xfrm>
            <a:off x="10342418" y="5223164"/>
            <a:ext cx="1607127" cy="15101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Microsoft JhengHei UI Light" panose="020B0304030504040204" pitchFamily="34" charset="-120"/>
                <a:ea typeface="Microsoft JhengHei UI Light" panose="020B0304030504040204" pitchFamily="34" charset="-120"/>
              </a:rPr>
              <a:t>SEAL OF INSTITUTE</a:t>
            </a:r>
            <a:endParaRPr lang="en-IN" sz="1400" b="1"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91701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87385"/>
          </a:xfrm>
        </p:spPr>
        <p:txBody>
          <a:bodyPr>
            <a:normAutofit fontScale="90000"/>
          </a:bodyPr>
          <a:lstStyle/>
          <a:p>
            <a:endParaRPr lang="en-IN" dirty="0"/>
          </a:p>
        </p:txBody>
      </p:sp>
      <p:sp>
        <p:nvSpPr>
          <p:cNvPr id="3" name="Content Placeholder 2"/>
          <p:cNvSpPr>
            <a:spLocks noGrp="1"/>
          </p:cNvSpPr>
          <p:nvPr>
            <p:ph idx="1"/>
          </p:nvPr>
        </p:nvSpPr>
        <p:spPr>
          <a:xfrm>
            <a:off x="0" y="6664036"/>
            <a:ext cx="12192000" cy="193964"/>
          </a:xfrm>
        </p:spPr>
        <p:txBody>
          <a:bodyPr>
            <a:normAutofit fontScale="40000" lnSpcReduction="20000"/>
          </a:bodyPr>
          <a:lstStyle/>
          <a:p>
            <a:endParaRPr lang="en-IN" dirty="0"/>
          </a:p>
        </p:txBody>
      </p:sp>
      <p:sp>
        <p:nvSpPr>
          <p:cNvPr id="4" name="Title 1"/>
          <p:cNvSpPr txBox="1">
            <a:spLocks/>
          </p:cNvSpPr>
          <p:nvPr/>
        </p:nvSpPr>
        <p:spPr bwMode="black">
          <a:xfrm>
            <a:off x="9744892" y="287385"/>
            <a:ext cx="2246810" cy="5976715"/>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mtClean="0"/>
              <a:t>NAME &amp; SIGNATURE OF FACULTY:</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778484731"/>
              </p:ext>
            </p:extLst>
          </p:nvPr>
        </p:nvGraphicFramePr>
        <p:xfrm>
          <a:off x="418010" y="287385"/>
          <a:ext cx="9196255" cy="5976715"/>
        </p:xfrm>
        <a:graphic>
          <a:graphicData uri="http://schemas.openxmlformats.org/drawingml/2006/table">
            <a:tbl>
              <a:tblPr firstRow="1" bandRow="1">
                <a:tableStyleId>{616DA210-FB5B-4158-B5E0-FEB733F419BA}</a:tableStyleId>
              </a:tblPr>
              <a:tblGrid>
                <a:gridCol w="1839251">
                  <a:extLst>
                    <a:ext uri="{9D8B030D-6E8A-4147-A177-3AD203B41FA5}">
                      <a16:colId xmlns:a16="http://schemas.microsoft.com/office/drawing/2014/main" val="1978820510"/>
                    </a:ext>
                  </a:extLst>
                </a:gridCol>
                <a:gridCol w="2027356">
                  <a:extLst>
                    <a:ext uri="{9D8B030D-6E8A-4147-A177-3AD203B41FA5}">
                      <a16:colId xmlns:a16="http://schemas.microsoft.com/office/drawing/2014/main" val="2335630397"/>
                    </a:ext>
                  </a:extLst>
                </a:gridCol>
                <a:gridCol w="1651146">
                  <a:extLst>
                    <a:ext uri="{9D8B030D-6E8A-4147-A177-3AD203B41FA5}">
                      <a16:colId xmlns:a16="http://schemas.microsoft.com/office/drawing/2014/main" val="4226350119"/>
                    </a:ext>
                  </a:extLst>
                </a:gridCol>
                <a:gridCol w="1839251">
                  <a:extLst>
                    <a:ext uri="{9D8B030D-6E8A-4147-A177-3AD203B41FA5}">
                      <a16:colId xmlns:a16="http://schemas.microsoft.com/office/drawing/2014/main" val="189083535"/>
                    </a:ext>
                  </a:extLst>
                </a:gridCol>
                <a:gridCol w="1839251">
                  <a:extLst>
                    <a:ext uri="{9D8B030D-6E8A-4147-A177-3AD203B41FA5}">
                      <a16:colId xmlns:a16="http://schemas.microsoft.com/office/drawing/2014/main" val="546755427"/>
                    </a:ext>
                  </a:extLst>
                </a:gridCol>
              </a:tblGrid>
              <a:tr h="1645226">
                <a:tc>
                  <a:txBody>
                    <a:bodyPr/>
                    <a:lstStyle/>
                    <a:p>
                      <a:r>
                        <a:rPr lang="en-IN" sz="1800" b="1" kern="1200" dirty="0" smtClean="0">
                          <a:solidFill>
                            <a:schemeClr val="tx1"/>
                          </a:solidFill>
                          <a:effectLst/>
                          <a:latin typeface="+mn-lt"/>
                          <a:ea typeface="+mn-ea"/>
                          <a:cs typeface="+mn-cs"/>
                        </a:rPr>
                        <a:t>Roll no. </a:t>
                      </a:r>
                      <a:endParaRPr lang="en-IN" dirty="0"/>
                    </a:p>
                  </a:txBody>
                  <a:tcPr/>
                </a:tc>
                <a:tc>
                  <a:txBody>
                    <a:bodyPr/>
                    <a:lstStyle/>
                    <a:p>
                      <a:r>
                        <a:rPr lang="en-IN" sz="1800" b="1" kern="1200" dirty="0" smtClean="0">
                          <a:solidFill>
                            <a:schemeClr val="tx1"/>
                          </a:solidFill>
                          <a:effectLst/>
                          <a:latin typeface="+mn-lt"/>
                          <a:ea typeface="+mn-ea"/>
                          <a:cs typeface="+mn-cs"/>
                        </a:rPr>
                        <a:t>Student Name </a:t>
                      </a:r>
                      <a:endParaRPr lang="en-IN" b="1" dirty="0"/>
                    </a:p>
                  </a:txBody>
                  <a:tcPr/>
                </a:tc>
                <a:tc>
                  <a:txBody>
                    <a:bodyPr/>
                    <a:lstStyle/>
                    <a:p>
                      <a:pPr marL="1270">
                        <a:lnSpc>
                          <a:spcPct val="107000"/>
                        </a:lnSpc>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Marks out of 6 </a:t>
                      </a:r>
                    </a:p>
                    <a:p>
                      <a:pPr marL="1270">
                        <a:lnSpc>
                          <a:spcPct val="107000"/>
                        </a:lnSpc>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a:t>
                      </a:r>
                    </a:p>
                    <a:p>
                      <a:pPr marL="1270" marR="13335">
                        <a:lnSpc>
                          <a:spcPct val="107000"/>
                        </a:lnSpc>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performance in group activity   </a:t>
                      </a:r>
                    </a:p>
                  </a:txBody>
                  <a:tcPr marL="67310" marR="15240" marT="90170" marB="0"/>
                </a:tc>
                <a:tc>
                  <a:txBody>
                    <a:bodyPr/>
                    <a:lstStyle/>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Marks out of 4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performance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oral</a:t>
                      </a:r>
                      <a:r>
                        <a:rPr lang="en-IN" sz="16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6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presentation   </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15240" marT="90170" marB="0"/>
                </a:tc>
                <a:tc>
                  <a:txBody>
                    <a:bodyPr/>
                    <a:lstStyle/>
                    <a:p>
                      <a:r>
                        <a:rPr lang="en-US" dirty="0" smtClean="0"/>
                        <a:t>TOTAL MARKS OUT OF 10</a:t>
                      </a:r>
                      <a:endParaRPr lang="en-IN" dirty="0"/>
                    </a:p>
                  </a:txBody>
                  <a:tcPr/>
                </a:tc>
                <a:extLst>
                  <a:ext uri="{0D108BD9-81ED-4DB2-BD59-A6C34878D82A}">
                    <a16:rowId xmlns:a16="http://schemas.microsoft.com/office/drawing/2014/main" val="1015860706"/>
                  </a:ext>
                </a:extLst>
              </a:tr>
              <a:tr h="851654">
                <a:tc>
                  <a:txBody>
                    <a:bodyPr/>
                    <a:lstStyle/>
                    <a:p>
                      <a:r>
                        <a:rPr lang="en-US" dirty="0" smtClean="0"/>
                        <a:t>210448</a:t>
                      </a:r>
                      <a:endParaRPr lang="en-IN" dirty="0"/>
                    </a:p>
                  </a:txBody>
                  <a:tcPr/>
                </a:tc>
                <a:tc>
                  <a:txBody>
                    <a:bodyPr/>
                    <a:lstStyle/>
                    <a:p>
                      <a:r>
                        <a:rPr lang="en-IN" b="1" dirty="0" smtClean="0">
                          <a:latin typeface="Arial" panose="020B0604020202020204" pitchFamily="34" charset="0"/>
                          <a:ea typeface="Arial" panose="020B0604020202020204" pitchFamily="34" charset="0"/>
                        </a:rPr>
                        <a:t>HUSSAIN ARSIWALA </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31195083"/>
                  </a:ext>
                </a:extLst>
              </a:tr>
              <a:tr h="851654">
                <a:tc>
                  <a:txBody>
                    <a:bodyPr/>
                    <a:lstStyle/>
                    <a:p>
                      <a:r>
                        <a:rPr lang="en-US" dirty="0" smtClean="0"/>
                        <a:t>210451</a:t>
                      </a:r>
                      <a:endParaRPr lang="en-IN" dirty="0"/>
                    </a:p>
                  </a:txBody>
                  <a:tcPr/>
                </a:tc>
                <a:tc>
                  <a:txBody>
                    <a:bodyPr/>
                    <a:lstStyle/>
                    <a:p>
                      <a:r>
                        <a:rPr lang="en-IN" b="1" dirty="0" smtClean="0">
                          <a:latin typeface="Arial" panose="020B0604020202020204" pitchFamily="34" charset="0"/>
                          <a:ea typeface="Arial" panose="020B0604020202020204" pitchFamily="34" charset="0"/>
                        </a:rPr>
                        <a:t>ABDURRAHMAN QURESHI </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27355528"/>
                  </a:ext>
                </a:extLst>
              </a:tr>
              <a:tr h="851654">
                <a:tc>
                  <a:txBody>
                    <a:bodyPr/>
                    <a:lstStyle/>
                    <a:p>
                      <a:r>
                        <a:rPr lang="en-US" dirty="0" smtClean="0"/>
                        <a:t>210453</a:t>
                      </a:r>
                      <a:endParaRPr lang="en-IN" dirty="0"/>
                    </a:p>
                  </a:txBody>
                  <a:tcPr/>
                </a:tc>
                <a:tc>
                  <a:txBody>
                    <a:bodyPr/>
                    <a:lstStyle/>
                    <a:p>
                      <a:r>
                        <a:rPr lang="en-US" b="1" dirty="0" smtClean="0"/>
                        <a:t>ANSARI</a:t>
                      </a:r>
                      <a:r>
                        <a:rPr lang="en-US" b="1" baseline="0" dirty="0" smtClean="0"/>
                        <a:t> SAAD </a:t>
                      </a:r>
                    </a:p>
                    <a:p>
                      <a:r>
                        <a:rPr lang="en-US" b="1" baseline="0" dirty="0" smtClean="0"/>
                        <a:t>MOHD. ARIF</a:t>
                      </a:r>
                      <a:endParaRPr lang="en-IN" b="1"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23995680"/>
                  </a:ext>
                </a:extLst>
              </a:tr>
              <a:tr h="852565">
                <a:tc>
                  <a:txBody>
                    <a:bodyPr/>
                    <a:lstStyle/>
                    <a:p>
                      <a:r>
                        <a:rPr lang="en-US" dirty="0" smtClean="0"/>
                        <a:t>210460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Arial" panose="020B0604020202020204" pitchFamily="34" charset="0"/>
                          <a:ea typeface="Arial" panose="020B0604020202020204" pitchFamily="34" charset="0"/>
                        </a:rPr>
                        <a:t>MORE ARYA LAXMAN </a:t>
                      </a:r>
                      <a:endParaRPr lang="en-IN" dirty="0" smtClean="0"/>
                    </a:p>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85515345"/>
                  </a:ext>
                </a:extLst>
              </a:tr>
              <a:tr h="851654">
                <a:tc>
                  <a:txBody>
                    <a:bodyPr/>
                    <a:lstStyle/>
                    <a:p>
                      <a:r>
                        <a:rPr lang="en-US" dirty="0" smtClean="0"/>
                        <a:t>210463</a:t>
                      </a:r>
                      <a:endParaRPr lang="en-IN" dirty="0"/>
                    </a:p>
                  </a:txBody>
                  <a:tcPr/>
                </a:tc>
                <a:tc>
                  <a:txBody>
                    <a:bodyPr/>
                    <a:lstStyle/>
                    <a:p>
                      <a:r>
                        <a:rPr lang="en-US" b="1" dirty="0" smtClean="0"/>
                        <a:t>ADNAN KAZI</a:t>
                      </a:r>
                    </a:p>
                    <a:p>
                      <a:r>
                        <a:rPr lang="en-US" b="1" dirty="0" smtClean="0"/>
                        <a:t>WASIM</a:t>
                      </a:r>
                      <a:endParaRPr lang="en-IN" b="1"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810453775"/>
                  </a:ext>
                </a:extLst>
              </a:tr>
            </a:tbl>
          </a:graphicData>
        </a:graphic>
      </p:graphicFrame>
    </p:spTree>
    <p:extLst>
      <p:ext uri="{BB962C8B-B14F-4D97-AF65-F5344CB8AC3E}">
        <p14:creationId xmlns:p14="http://schemas.microsoft.com/office/powerpoint/2010/main" val="221291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80108"/>
            <a:ext cx="7729728" cy="1136073"/>
          </a:xfrm>
        </p:spPr>
        <p:txBody>
          <a:bodyPr/>
          <a:lstStyle/>
          <a:p>
            <a:r>
              <a:rPr lang="en-US" b="1" dirty="0" smtClean="0">
                <a:latin typeface="Microsoft JhengHei UI Light" panose="020B0304030504040204" pitchFamily="34" charset="-120"/>
                <a:ea typeface="Microsoft JhengHei UI Light" panose="020B0304030504040204" pitchFamily="34" charset="-120"/>
              </a:rPr>
              <a:t>USES OF EXCEL</a:t>
            </a:r>
            <a:endParaRPr lang="en-IN" b="1"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a:xfrm>
            <a:off x="0" y="1745673"/>
            <a:ext cx="12192000" cy="5015344"/>
          </a:xfrm>
        </p:spPr>
        <p:txBody>
          <a:bodyPr>
            <a:normAutofit/>
          </a:bodyPr>
          <a:lstStyle/>
          <a:p>
            <a:r>
              <a:rPr lang="en-US" sz="2000" dirty="0" smtClean="0">
                <a:latin typeface="Microsoft JhengHei UI Light" panose="020B0304030504040204" pitchFamily="34" charset="-120"/>
                <a:ea typeface="Microsoft JhengHei UI Light" panose="020B0304030504040204" pitchFamily="34" charset="-120"/>
              </a:rPr>
              <a:t>1) What </a:t>
            </a:r>
            <a:r>
              <a:rPr lang="en-US" sz="2000" dirty="0">
                <a:latin typeface="Microsoft JhengHei UI Light" panose="020B0304030504040204" pitchFamily="34" charset="-120"/>
                <a:ea typeface="Microsoft JhengHei UI Light" panose="020B0304030504040204" pitchFamily="34" charset="-120"/>
              </a:rPr>
              <a:t>are The Uses of Excel in Our Daily Life? #1. Education. There are various uses of </a:t>
            </a:r>
            <a:r>
              <a:rPr lang="en-US" sz="2000" dirty="0" err="1">
                <a:latin typeface="Microsoft JhengHei UI Light" panose="020B0304030504040204" pitchFamily="34" charset="-120"/>
                <a:ea typeface="Microsoft JhengHei UI Light" panose="020B0304030504040204" pitchFamily="34" charset="-120"/>
              </a:rPr>
              <a:t>ms</a:t>
            </a:r>
            <a:r>
              <a:rPr lang="en-US" sz="2000" dirty="0">
                <a:latin typeface="Microsoft JhengHei UI Light" panose="020B0304030504040204" pitchFamily="34" charset="-120"/>
                <a:ea typeface="Microsoft JhengHei UI Light" panose="020B0304030504040204" pitchFamily="34" charset="-120"/>
              </a:rPr>
              <a:t> excel in education. Even excel is making teaching a lot easier for teachers.</a:t>
            </a:r>
          </a:p>
          <a:p>
            <a:r>
              <a:rPr lang="en-US" sz="2000" dirty="0" smtClean="0">
                <a:latin typeface="Microsoft JhengHei UI Light" panose="020B0304030504040204" pitchFamily="34" charset="-120"/>
                <a:ea typeface="Microsoft JhengHei UI Light" panose="020B0304030504040204" pitchFamily="34" charset="-120"/>
              </a:rPr>
              <a:t>2) Business</a:t>
            </a:r>
            <a:r>
              <a:rPr lang="en-US" sz="2000" dirty="0">
                <a:latin typeface="Microsoft JhengHei UI Light" panose="020B0304030504040204" pitchFamily="34" charset="-120"/>
                <a:ea typeface="Microsoft JhengHei UI Light" panose="020B0304030504040204" pitchFamily="34" charset="-120"/>
              </a:rPr>
              <a:t>. Excel is playing a crucial role in the business. Even every business owner is using excel. The use of excel in business varies from organization to organization.</a:t>
            </a:r>
          </a:p>
          <a:p>
            <a:r>
              <a:rPr lang="en-US" sz="2000" dirty="0" smtClean="0">
                <a:latin typeface="Microsoft JhengHei UI Light" panose="020B0304030504040204" pitchFamily="34" charset="-120"/>
                <a:ea typeface="Microsoft JhengHei UI Light" panose="020B0304030504040204" pitchFamily="34" charset="-120"/>
              </a:rPr>
              <a:t>3) Goal </a:t>
            </a:r>
            <a:r>
              <a:rPr lang="en-US" sz="2000" dirty="0">
                <a:latin typeface="Microsoft JhengHei UI Light" panose="020B0304030504040204" pitchFamily="34" charset="-120"/>
                <a:ea typeface="Microsoft JhengHei UI Light" panose="020B0304030504040204" pitchFamily="34" charset="-120"/>
              </a:rPr>
              <a:t>Setting and Planning. We all have daily goals or weekly goals. Therefore to manage our daily tasks for the goals. We can use the MS excel.</a:t>
            </a:r>
          </a:p>
          <a:p>
            <a:r>
              <a:rPr lang="en-US" sz="2000" dirty="0" smtClean="0">
                <a:latin typeface="Microsoft JhengHei UI Light" panose="020B0304030504040204" pitchFamily="34" charset="-120"/>
                <a:ea typeface="Microsoft JhengHei UI Light" panose="020B0304030504040204" pitchFamily="34" charset="-120"/>
              </a:rPr>
              <a:t>4) Business </a:t>
            </a:r>
            <a:r>
              <a:rPr lang="en-US" sz="2000" dirty="0">
                <a:latin typeface="Microsoft JhengHei UI Light" panose="020B0304030504040204" pitchFamily="34" charset="-120"/>
                <a:ea typeface="Microsoft JhengHei UI Light" panose="020B0304030504040204" pitchFamily="34" charset="-120"/>
              </a:rPr>
              <a:t>Owners. The previous point was highlighting the use of MS Excel for business. ...</a:t>
            </a:r>
          </a:p>
          <a:p>
            <a:r>
              <a:rPr lang="en-US" sz="2000" dirty="0" smtClean="0">
                <a:latin typeface="Microsoft JhengHei UI Light" panose="020B0304030504040204" pitchFamily="34" charset="-120"/>
                <a:ea typeface="Microsoft JhengHei UI Light" panose="020B0304030504040204" pitchFamily="34" charset="-120"/>
              </a:rPr>
              <a:t>5) Housewives</a:t>
            </a:r>
            <a:r>
              <a:rPr lang="en-US" sz="2000" dirty="0">
                <a:latin typeface="Microsoft JhengHei UI Light" panose="020B0304030504040204" pitchFamily="34" charset="-120"/>
                <a:ea typeface="Microsoft JhengHei UI Light" panose="020B0304030504040204" pitchFamily="34" charset="-120"/>
              </a:rPr>
              <a:t>. It helps housewives to manage their daily expenses as well as grocery. With the use of excel, we can then create the report for weekly and monthly expenses.</a:t>
            </a:r>
          </a:p>
          <a:p>
            <a:r>
              <a:rPr lang="en-US" sz="2000" dirty="0" smtClean="0">
                <a:latin typeface="Microsoft JhengHei UI Light" panose="020B0304030504040204" pitchFamily="34" charset="-120"/>
                <a:ea typeface="Microsoft JhengHei UI Light" panose="020B0304030504040204" pitchFamily="34" charset="-120"/>
              </a:rPr>
              <a:t>60 Data </a:t>
            </a:r>
            <a:r>
              <a:rPr lang="en-US" sz="2000" dirty="0">
                <a:latin typeface="Microsoft JhengHei UI Light" panose="020B0304030504040204" pitchFamily="34" charset="-120"/>
                <a:ea typeface="Microsoft JhengHei UI Light" panose="020B0304030504040204" pitchFamily="34" charset="-120"/>
              </a:rPr>
              <a:t>Analysis And Data Science. Data analysis is one of the most emerging fields in the business perspective. The business needs to perform various operations on the data.</a:t>
            </a:r>
          </a:p>
          <a:p>
            <a:r>
              <a:rPr lang="en-US" sz="2000" dirty="0" smtClean="0">
                <a:latin typeface="Microsoft JhengHei UI Light" panose="020B0304030504040204" pitchFamily="34" charset="-120"/>
                <a:ea typeface="Microsoft JhengHei UI Light" panose="020B0304030504040204" pitchFamily="34" charset="-120"/>
              </a:rPr>
              <a:t>7) Daily </a:t>
            </a:r>
            <a:r>
              <a:rPr lang="en-US" sz="2000" dirty="0">
                <a:latin typeface="Microsoft JhengHei UI Light" panose="020B0304030504040204" pitchFamily="34" charset="-120"/>
                <a:ea typeface="Microsoft JhengHei UI Light" panose="020B0304030504040204" pitchFamily="34" charset="-120"/>
              </a:rPr>
              <a:t>Progress Report. Excel is also helpful in creating a daily progress report. Most of the companies track their daily progress with the help of excel.</a:t>
            </a:r>
          </a:p>
          <a:p>
            <a:endParaRPr lang="en-IN" dirty="0"/>
          </a:p>
        </p:txBody>
      </p:sp>
    </p:spTree>
    <p:extLst>
      <p:ext uri="{BB962C8B-B14F-4D97-AF65-F5344CB8AC3E}">
        <p14:creationId xmlns:p14="http://schemas.microsoft.com/office/powerpoint/2010/main" val="394591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icrosoft JhengHei UI Light" panose="020B0304030504040204" pitchFamily="34" charset="-120"/>
                <a:ea typeface="Microsoft JhengHei UI Light" panose="020B0304030504040204" pitchFamily="34" charset="-120"/>
              </a:rPr>
              <a:t>WHAT ARE FORMULAS?</a:t>
            </a:r>
            <a:endParaRPr lang="en-IN" b="1"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a:xfrm>
            <a:off x="887244" y="2812472"/>
            <a:ext cx="10279519" cy="3588327"/>
          </a:xfrm>
        </p:spPr>
        <p:txBody>
          <a:bodyPr>
            <a:normAutofit/>
          </a:bodyPr>
          <a:lstStyle/>
          <a:p>
            <a:r>
              <a:rPr lang="en-US" sz="2400" dirty="0">
                <a:latin typeface="Microsoft JhengHei UI Light" panose="020B0304030504040204" pitchFamily="34" charset="-120"/>
                <a:ea typeface="Microsoft JhengHei UI Light" panose="020B0304030504040204" pitchFamily="34" charset="-120"/>
              </a:rPr>
              <a:t>Excel has a variety of formulas and functions. If we want to insert a formula in Excel, then we need to get into the edit mode of the cell where we want to apply and then type equal (“=”) sign. This process activates all the functions or formulas of excel. There we can search for anything we want. We can use any basic operation here such as Sum, Average, Percentile, Vlookup, Mean, Etc. If we want to apply the Sum function, we need to select all the cells with the number here. And if you want to calculate Sum using basic Formulas, then we need to choose each cell followed by the Plus (“+”) sign to find the Sum.</a:t>
            </a:r>
            <a:endParaRPr lang="en-IN" sz="24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684957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102</TotalTime>
  <Words>872</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Microsoft JhengHei UI Light</vt:lpstr>
      <vt:lpstr>Arial</vt:lpstr>
      <vt:lpstr>Calibri</vt:lpstr>
      <vt:lpstr>Gill Sans MT</vt:lpstr>
      <vt:lpstr>Times New Roman</vt:lpstr>
      <vt:lpstr>Parcel</vt:lpstr>
      <vt:lpstr>MICRO PROJECT OF ICT    (ICT 22003)   NAME OF STUDENT     ROLL NO  1.  HUSSAIN ARSIWALA                                 210448 2. ABDURRAHMAN QURESHI                          210451 3. ANSARI MOHD SAAD ARIF                         210453 4. MORE ARYA LAXMAN                                210460 5. ADNAN WASIM KAZI     210463    UNDER THE GUIDENCE OF LECTURER: MOHAMMED ZAID    LECTURER: MOHAMMED ZAID       PRINCIPAL/HOD: ZAIBUNNISA MALIK      </vt:lpstr>
      <vt:lpstr>MAHARASHTRA STATE  BOARD OF TECHNICAL EDUCATION  Certificate</vt:lpstr>
      <vt:lpstr>MAHARASHTRA STATE  BOARD OF TECHNICAL EDUCATION  Certificate</vt:lpstr>
      <vt:lpstr>MAHARASHTRA STATE  BOARD OF TECHNICAL EDUCATION  Certificate</vt:lpstr>
      <vt:lpstr>MAHARASHTRA STATE  BOARD OF TECHNICAL EDUCATION  Certificate</vt:lpstr>
      <vt:lpstr>MAHARASHTRA STATE  BOARD OF TECHNICAL EDUCATION  Certificate</vt:lpstr>
      <vt:lpstr>PowerPoint Presentation</vt:lpstr>
      <vt:lpstr>USES OF EXCEL</vt:lpstr>
      <vt:lpstr>WHAT ARE FORMULAS?</vt:lpstr>
      <vt:lpstr>FEW BASIC FORMULAS</vt:lpstr>
      <vt:lpstr>SUM FORMULA</vt:lpstr>
      <vt:lpstr>AVERAGE FORMULA</vt:lpstr>
      <vt:lpstr>IF FORMULA</vt:lpstr>
      <vt:lpstr>COUNTIF FORMULA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PROJECT OF ICT    (ICT 22003)      NAME OF STUDENT     ROLL NO  1. Abdurrahman QURESHI    210451 2. ANSARI SAAD MOHD. ARIF   210453 3. MORE ARYA LAXMAN     210460 4. ADNAN WASIM KAZI    210463   UNDER THE GUIDENCE OF LECTURER MOHAMMED ZAID                            LECTURER: MOHAMMED ZAID            PRINCIPAL/HOD:ZAIBUNNISAMALIK</dc:title>
  <dc:creator>Gold Roger</dc:creator>
  <cp:lastModifiedBy>Gold Roger</cp:lastModifiedBy>
  <cp:revision>11</cp:revision>
  <dcterms:created xsi:type="dcterms:W3CDTF">2022-01-02T14:38:09Z</dcterms:created>
  <dcterms:modified xsi:type="dcterms:W3CDTF">2022-01-02T16:40:29Z</dcterms:modified>
</cp:coreProperties>
</file>