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80" r:id="rId2"/>
    <p:sldId id="287" r:id="rId3"/>
    <p:sldId id="283" r:id="rId4"/>
    <p:sldId id="284" r:id="rId5"/>
    <p:sldId id="281" r:id="rId6"/>
    <p:sldId id="282" r:id="rId7"/>
    <p:sldId id="263" r:id="rId8"/>
    <p:sldId id="262" r:id="rId9"/>
    <p:sldId id="257" r:id="rId10"/>
    <p:sldId id="258" r:id="rId11"/>
    <p:sldId id="259" r:id="rId12"/>
    <p:sldId id="260" r:id="rId13"/>
    <p:sldId id="261" r:id="rId14"/>
    <p:sldId id="264" r:id="rId15"/>
    <p:sldId id="265" r:id="rId16"/>
    <p:sldId id="266" r:id="rId17"/>
    <p:sldId id="267" r:id="rId18"/>
    <p:sldId id="268" r:id="rId19"/>
    <p:sldId id="269" r:id="rId20"/>
    <p:sldId id="270" r:id="rId21"/>
    <p:sldId id="271" r:id="rId22"/>
    <p:sldId id="272" r:id="rId23"/>
    <p:sldId id="273" r:id="rId24"/>
    <p:sldId id="286" r:id="rId25"/>
    <p:sldId id="274" r:id="rId26"/>
    <p:sldId id="275" r:id="rId27"/>
    <p:sldId id="276" r:id="rId28"/>
    <p:sldId id="277" r:id="rId29"/>
    <p:sldId id="278" r:id="rId30"/>
    <p:sldId id="279"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BFF81C-1FCB-4DBA-8044-F1A0FCFD45A6}" type="datetime1">
              <a:rPr lang="en-US" smtClean="0"/>
              <a:t>12/21/2021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56600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543EDD-D0D2-447F-B24F-3717AF4B109D}" type="datetime1">
              <a:rPr lang="en-US" smtClean="0"/>
              <a:pPr/>
              <a:t>12/21/2021</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40133875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543EDD-D0D2-447F-B24F-3717AF4B109D}" type="datetime1">
              <a:rPr lang="en-US" smtClean="0"/>
              <a:pPr/>
              <a:t>12/21/2021</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4886839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543EDD-D0D2-447F-B24F-3717AF4B109D}" type="datetime1">
              <a:rPr lang="en-US" smtClean="0"/>
              <a:pPr/>
              <a:t>12/21/2021</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34653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543EDD-D0D2-447F-B24F-3717AF4B109D}" type="datetime1">
              <a:rPr lang="en-US" smtClean="0"/>
              <a:pPr/>
              <a:t>12/21/2021</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41566585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A543EDD-D0D2-447F-B24F-3717AF4B109D}" type="datetime1">
              <a:rPr lang="en-US" smtClean="0"/>
              <a:pPr/>
              <a:t>12/21/2021</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4921001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A543EDD-D0D2-447F-B24F-3717AF4B109D}" type="datetime1">
              <a:rPr lang="en-US" smtClean="0"/>
              <a:pPr/>
              <a:t>12/21/2021</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5386995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092B3-2D87-4CDF-B84B-C46E5F5D31F7}" type="datetime1">
              <a:rPr lang="en-US" smtClean="0"/>
              <a:t>12/21/2021</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764802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769E57-47B1-47B0-B526-3153E4B1E729}" type="datetime1">
              <a:rPr lang="en-US" smtClean="0"/>
              <a:t>12/21/2021</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22092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87773D-8987-489A-A650-3D6F7D5C7C38}" type="datetime1">
              <a:rPr lang="en-US" smtClean="0"/>
              <a:t>12/21/2021</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43471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E150C1-1D78-4D80-810D-E9E86F6E88AB}" type="datetime1">
              <a:rPr lang="en-US" smtClean="0"/>
              <a:t>12/21/2021</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2282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E9CBD8-1588-4B6B-B74D-87480DDE94C0}" type="datetime1">
              <a:rPr lang="en-US" smtClean="0"/>
              <a:t>12/21/2021</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90012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794440-721C-4D75-BD4F-4CFB3D51CDCA}" type="datetime1">
              <a:rPr lang="en-US" smtClean="0"/>
              <a:t>12/21/2021</a:t>
            </a:fld>
            <a:endParaRPr lang="en-US" dirty="0"/>
          </a:p>
        </p:txBody>
      </p:sp>
      <p:sp>
        <p:nvSpPr>
          <p:cNvPr id="8" name="Footer Placeholder 7"/>
          <p:cNvSpPr>
            <a:spLocks noGrp="1"/>
          </p:cNvSpPr>
          <p:nvPr>
            <p:ph type="ftr" sz="quarter" idx="11"/>
          </p:nvPr>
        </p:nvSpPr>
        <p:spPr/>
        <p:txBody>
          <a:bodyPr/>
          <a:lstStyle/>
          <a:p>
            <a:r>
              <a:rPr lang="en-US" smtClean="0"/>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18610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701A64-483B-4532-94FB-D8F90CB6DEE0}" type="datetime1">
              <a:rPr lang="en-US" smtClean="0"/>
              <a:t>12/21/2021</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44133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FB39-20FB-4E2E-B861-45B709B9C3C5}" type="datetime1">
              <a:rPr lang="en-US" smtClean="0"/>
              <a:t>12/21/2021</a:t>
            </a:fld>
            <a:endParaRPr lang="en-US" dirty="0"/>
          </a:p>
        </p:txBody>
      </p:sp>
      <p:sp>
        <p:nvSpPr>
          <p:cNvPr id="3" name="Footer Placeholder 2"/>
          <p:cNvSpPr>
            <a:spLocks noGrp="1"/>
          </p:cNvSpPr>
          <p:nvPr>
            <p:ph type="ftr" sz="quarter" idx="11"/>
          </p:nvPr>
        </p:nvSpPr>
        <p:spPr/>
        <p:txBody>
          <a:bodyPr/>
          <a:lstStyle/>
          <a:p>
            <a:r>
              <a:rPr lang="en-US" smtClean="0"/>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57191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48AC19-8BD6-476C-9770-8884373BCF00}" type="datetime1">
              <a:rPr lang="en-US" smtClean="0"/>
              <a:t>12/21/2021</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90803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F68C53-8AD1-4F09-9486-FB3406B99CFA}" type="datetime1">
              <a:rPr lang="en-US" smtClean="0"/>
              <a:t>12/21/2021</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91781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543EDD-D0D2-447F-B24F-3717AF4B109D}" type="datetime1">
              <a:rPr lang="en-US" smtClean="0"/>
              <a:pPr/>
              <a:t>12/21/2021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93044236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1257"/>
            <a:ext cx="9905998" cy="1476103"/>
          </a:xfrm>
        </p:spPr>
        <p:txBody>
          <a:bodyPr>
            <a:normAutofit fontScale="90000"/>
          </a:bodyPr>
          <a:lstStyle/>
          <a:p>
            <a:r>
              <a:rPr lang="en-IN" b="1" dirty="0"/>
              <a:t>MAHARASHTRA STATE </a:t>
            </a:r>
            <a:r>
              <a:rPr lang="en-IN" dirty="0"/>
              <a:t/>
            </a:r>
            <a:br>
              <a:rPr lang="en-IN" dirty="0"/>
            </a:br>
            <a:r>
              <a:rPr lang="en-IN" b="1" dirty="0"/>
              <a:t>BOARD OF TECHNICAL EDUCATION </a:t>
            </a:r>
            <a:r>
              <a:rPr lang="en-IN" dirty="0"/>
              <a:t/>
            </a:r>
            <a:br>
              <a:rPr lang="en-IN" dirty="0"/>
            </a:br>
            <a:r>
              <a:rPr lang="en-IN" b="1" dirty="0" smtClean="0"/>
              <a:t>Certificate</a:t>
            </a:r>
            <a:endParaRPr lang="en-IN" dirty="0"/>
          </a:p>
        </p:txBody>
      </p:sp>
      <p:pic>
        <p:nvPicPr>
          <p:cNvPr id="3" name="Picture 2"/>
          <p:cNvPicPr/>
          <p:nvPr/>
        </p:nvPicPr>
        <p:blipFill>
          <a:blip r:embed="rId2"/>
          <a:stretch>
            <a:fillRect/>
          </a:stretch>
        </p:blipFill>
        <p:spPr>
          <a:xfrm>
            <a:off x="7771312" y="261257"/>
            <a:ext cx="1874520" cy="1554480"/>
          </a:xfrm>
          <a:prstGeom prst="rect">
            <a:avLst/>
          </a:prstGeom>
        </p:spPr>
      </p:pic>
      <p:sp>
        <p:nvSpPr>
          <p:cNvPr id="4" name="Rectangle 3"/>
          <p:cNvSpPr/>
          <p:nvPr/>
        </p:nvSpPr>
        <p:spPr>
          <a:xfrm>
            <a:off x="352697" y="2364863"/>
            <a:ext cx="10855234" cy="3596369"/>
          </a:xfrm>
          <a:prstGeom prst="rect">
            <a:avLst/>
          </a:prstGeom>
        </p:spPr>
        <p:txBody>
          <a:bodyPr wrap="square">
            <a:spAutoFit/>
          </a:bodyPr>
          <a:lstStyle/>
          <a:p>
            <a:pPr marR="40005" indent="-6350" algn="just">
              <a:lnSpc>
                <a:spcPct val="105000"/>
              </a:lnSpc>
              <a:spcAft>
                <a:spcPts val="25"/>
              </a:spcAft>
            </a:pPr>
            <a:r>
              <a:rPr lang="en-IN" dirty="0">
                <a:latin typeface="Arial" panose="020B0604020202020204" pitchFamily="34" charset="0"/>
                <a:ea typeface="Arial" panose="020B0604020202020204" pitchFamily="34" charset="0"/>
              </a:rPr>
              <a:t>This is to certify that Mr</a:t>
            </a:r>
            <a:r>
              <a:rPr lang="en-IN" b="1" dirty="0">
                <a:latin typeface="Arial" panose="020B0604020202020204" pitchFamily="34" charset="0"/>
                <a:ea typeface="Arial" panose="020B0604020202020204" pitchFamily="34" charset="0"/>
              </a:rPr>
              <a:t>. HUSSAIN ARSIWALA , ABDURRAHMAN QURESHI </a:t>
            </a:r>
            <a:r>
              <a:rPr lang="en-IN" b="1" dirty="0" smtClean="0">
                <a:latin typeface="Arial" panose="020B0604020202020204" pitchFamily="34" charset="0"/>
                <a:ea typeface="Arial" panose="020B0604020202020204" pitchFamily="34" charset="0"/>
              </a:rPr>
              <a:t>, Ansari </a:t>
            </a:r>
            <a:r>
              <a:rPr lang="en-IN" b="1" dirty="0">
                <a:latin typeface="Arial" panose="020B0604020202020204" pitchFamily="34" charset="0"/>
                <a:ea typeface="Arial" panose="020B0604020202020204" pitchFamily="34" charset="0"/>
              </a:rPr>
              <a:t>Saad Mohd. Arif , MORE ARYA LAXMAN , </a:t>
            </a:r>
            <a:r>
              <a:rPr lang="en-IN" b="1" dirty="0" smtClean="0">
                <a:latin typeface="Arial" panose="020B0604020202020204" pitchFamily="34" charset="0"/>
                <a:ea typeface="Arial" panose="020B0604020202020204" pitchFamily="34" charset="0"/>
              </a:rPr>
              <a:t>KAZI ADNAN WASIM.</a:t>
            </a:r>
            <a:r>
              <a:rPr lang="en-IN" sz="1200" dirty="0" smtClean="0">
                <a:latin typeface="Calibri" panose="020F0502020204030204" pitchFamily="34" charset="0"/>
                <a:ea typeface="Arial" panose="020B0604020202020204" pitchFamily="34" charset="0"/>
              </a:rPr>
              <a:t> </a:t>
            </a:r>
            <a:r>
              <a:rPr lang="en-IN" dirty="0" smtClean="0">
                <a:latin typeface="Arial" panose="020B0604020202020204" pitchFamily="34" charset="0"/>
                <a:ea typeface="Arial" panose="020B0604020202020204" pitchFamily="34" charset="0"/>
              </a:rPr>
              <a:t>Roll </a:t>
            </a:r>
            <a:r>
              <a:rPr lang="en-IN" dirty="0">
                <a:latin typeface="Arial" panose="020B0604020202020204" pitchFamily="34" charset="0"/>
                <a:ea typeface="Arial" panose="020B0604020202020204" pitchFamily="34" charset="0"/>
              </a:rPr>
              <a:t>No. </a:t>
            </a:r>
            <a:r>
              <a:rPr lang="en-IN" b="1" dirty="0">
                <a:latin typeface="Arial" panose="020B0604020202020204" pitchFamily="34" charset="0"/>
                <a:ea typeface="Arial" panose="020B0604020202020204" pitchFamily="34" charset="0"/>
              </a:rPr>
              <a:t>210448 , 210451 , 210453 , 210460 , </a:t>
            </a:r>
            <a:r>
              <a:rPr lang="en-IN" b="1" dirty="0" smtClean="0">
                <a:latin typeface="Arial" panose="020B0604020202020204" pitchFamily="34" charset="0"/>
                <a:ea typeface="Arial" panose="020B0604020202020204" pitchFamily="34" charset="0"/>
              </a:rPr>
              <a:t>210463</a:t>
            </a:r>
            <a:r>
              <a:rPr lang="en-IN" dirty="0" smtClean="0">
                <a:latin typeface="Arial" panose="020B0604020202020204" pitchFamily="34" charset="0"/>
                <a:ea typeface="Arial" panose="020B0604020202020204" pitchFamily="34" charset="0"/>
              </a:rPr>
              <a:t> </a:t>
            </a:r>
            <a:r>
              <a:rPr lang="en-IN" dirty="0">
                <a:latin typeface="Arial" panose="020B0604020202020204" pitchFamily="34" charset="0"/>
                <a:ea typeface="Arial" panose="020B0604020202020204" pitchFamily="34" charset="0"/>
              </a:rPr>
              <a:t>of </a:t>
            </a:r>
            <a:r>
              <a:rPr lang="en-IN" dirty="0" smtClean="0">
                <a:latin typeface="Arial" panose="020B0604020202020204" pitchFamily="34" charset="0"/>
                <a:ea typeface="Arial" panose="020B0604020202020204" pitchFamily="34" charset="0"/>
              </a:rPr>
              <a:t>1ST </a:t>
            </a:r>
            <a:r>
              <a:rPr lang="en-IN" dirty="0">
                <a:latin typeface="Arial" panose="020B0604020202020204" pitchFamily="34" charset="0"/>
                <a:ea typeface="Arial" panose="020B0604020202020204" pitchFamily="34" charset="0"/>
              </a:rPr>
              <a:t>Semester of Diploma in </a:t>
            </a:r>
            <a:r>
              <a:rPr lang="en-IN" b="1" dirty="0">
                <a:latin typeface="Arial" panose="020B0604020202020204" pitchFamily="34" charset="0"/>
                <a:ea typeface="Arial" panose="020B0604020202020204" pitchFamily="34" charset="0"/>
              </a:rPr>
              <a:t>COMPUTER ENGINEERING</a:t>
            </a:r>
            <a:r>
              <a:rPr lang="en-IN" dirty="0">
                <a:latin typeface="Arial" panose="020B0604020202020204" pitchFamily="34" charset="0"/>
                <a:ea typeface="Arial" panose="020B0604020202020204" pitchFamily="34" charset="0"/>
              </a:rPr>
              <a:t> of Institute </a:t>
            </a:r>
            <a:r>
              <a:rPr lang="en-IN" b="1" dirty="0">
                <a:latin typeface="Arial" panose="020B0604020202020204" pitchFamily="34" charset="0"/>
                <a:ea typeface="Arial" panose="020B0604020202020204" pitchFamily="34" charset="0"/>
              </a:rPr>
              <a:t>M. H. SABOO SIDDIK POLYTECHNIC (</a:t>
            </a:r>
            <a:r>
              <a:rPr lang="en-IN" dirty="0">
                <a:latin typeface="Arial" panose="020B0604020202020204" pitchFamily="34" charset="0"/>
                <a:ea typeface="Arial" panose="020B0604020202020204" pitchFamily="34" charset="0"/>
              </a:rPr>
              <a:t>Code: 0002) has completed the term work satisfactorily in course </a:t>
            </a:r>
            <a:r>
              <a:rPr lang="en-IN" dirty="0" smtClean="0">
                <a:latin typeface="Arial" panose="020B0604020202020204" pitchFamily="34" charset="0"/>
                <a:ea typeface="Arial" panose="020B0604020202020204" pitchFamily="34" charset="0"/>
              </a:rPr>
              <a:t>WORKSHOP PRACTICE </a:t>
            </a:r>
            <a:r>
              <a:rPr lang="en-IN" dirty="0">
                <a:latin typeface="Arial" panose="020B0604020202020204" pitchFamily="34" charset="0"/>
                <a:ea typeface="Arial" panose="020B0604020202020204" pitchFamily="34" charset="0"/>
              </a:rPr>
              <a:t>for the academic year </a:t>
            </a:r>
            <a:r>
              <a:rPr lang="en-IN" b="1" dirty="0">
                <a:latin typeface="Arial" panose="020B0604020202020204" pitchFamily="34" charset="0"/>
                <a:ea typeface="Arial" panose="020B0604020202020204" pitchFamily="34" charset="0"/>
              </a:rPr>
              <a:t>2021</a:t>
            </a:r>
            <a:r>
              <a:rPr lang="en-IN" dirty="0">
                <a:latin typeface="Arial" panose="020B0604020202020204" pitchFamily="34" charset="0"/>
                <a:ea typeface="Arial" panose="020B0604020202020204" pitchFamily="34" charset="0"/>
              </a:rPr>
              <a:t> to </a:t>
            </a:r>
            <a:r>
              <a:rPr lang="en-IN" b="1" dirty="0">
                <a:latin typeface="Arial" panose="020B0604020202020204" pitchFamily="34" charset="0"/>
                <a:ea typeface="Arial" panose="020B0604020202020204" pitchFamily="34" charset="0"/>
              </a:rPr>
              <a:t>2022 </a:t>
            </a:r>
            <a:r>
              <a:rPr lang="en-IN" dirty="0">
                <a:latin typeface="Arial" panose="020B0604020202020204" pitchFamily="34" charset="0"/>
                <a:ea typeface="Arial" panose="020B0604020202020204" pitchFamily="34" charset="0"/>
              </a:rPr>
              <a:t>as prescribed in the curriculum</a:t>
            </a:r>
            <a:r>
              <a:rPr lang="en-IN" dirty="0" smtClean="0">
                <a:latin typeface="Arial" panose="020B0604020202020204" pitchFamily="34" charset="0"/>
                <a:ea typeface="Arial" panose="020B0604020202020204" pitchFamily="34" charset="0"/>
              </a:rPr>
              <a:t>.</a:t>
            </a:r>
          </a:p>
          <a:p>
            <a:pPr marR="40005" indent="-6350" algn="just">
              <a:lnSpc>
                <a:spcPct val="105000"/>
              </a:lnSpc>
              <a:spcAft>
                <a:spcPts val="25"/>
              </a:spcAft>
            </a:pPr>
            <a:endParaRPr lang="en-US" sz="1200" dirty="0">
              <a:effectLst/>
              <a:latin typeface="Arial" panose="020B0604020202020204" pitchFamily="34" charset="0"/>
              <a:ea typeface="Calibri" panose="020F0502020204030204" pitchFamily="34" charset="0"/>
            </a:endParaRPr>
          </a:p>
          <a:p>
            <a:r>
              <a:rPr lang="en-IN" dirty="0" smtClean="0"/>
              <a:t>Place: MUMBAI  </a:t>
            </a:r>
            <a:r>
              <a:rPr lang="en-IN" dirty="0"/>
              <a:t>	</a:t>
            </a:r>
            <a:r>
              <a:rPr lang="en-IN" dirty="0" smtClean="0"/>
              <a:t>Enrolment </a:t>
            </a:r>
            <a:r>
              <a:rPr lang="en-IN" dirty="0"/>
              <a:t>No: </a:t>
            </a:r>
            <a:r>
              <a:rPr lang="en-IN" dirty="0" smtClean="0"/>
              <a:t>2100020104 , 2100020112 , 2100020102 , 2100020097 , 2100020117</a:t>
            </a:r>
            <a:endParaRPr lang="en-IN" dirty="0"/>
          </a:p>
          <a:p>
            <a:r>
              <a:rPr lang="en-IN" dirty="0"/>
              <a:t>Date:  						Exam. Seat No: </a:t>
            </a:r>
            <a:endParaRPr lang="en-IN" dirty="0" smtClean="0"/>
          </a:p>
          <a:p>
            <a:endParaRPr lang="en-US" dirty="0"/>
          </a:p>
          <a:p>
            <a:r>
              <a:rPr lang="en-US" dirty="0" smtClean="0"/>
              <a:t>SUBJECT: WORKSHOP PRACTICE     TEACHER: KOUSAR </a:t>
            </a:r>
            <a:r>
              <a:rPr lang="en-US" smtClean="0"/>
              <a:t>AYUB </a:t>
            </a:r>
            <a:r>
              <a:rPr lang="en-US" smtClean="0"/>
              <a:t>AKUMALLA , MUNIRA ANSARI    </a:t>
            </a:r>
            <a:r>
              <a:rPr lang="en-US" dirty="0" smtClean="0"/>
              <a:t>H.O.D. : MS. ZEBUNNISA MALIK</a:t>
            </a:r>
          </a:p>
          <a:p>
            <a:r>
              <a:rPr lang="en-US" dirty="0" smtClean="0"/>
              <a:t>PRINCIPAL: DR. A.K. KURESHI</a:t>
            </a:r>
            <a:endParaRPr lang="en-IN" dirty="0"/>
          </a:p>
          <a:p>
            <a:pPr marR="40005" indent="-6350" algn="just">
              <a:lnSpc>
                <a:spcPct val="105000"/>
              </a:lnSpc>
              <a:spcAft>
                <a:spcPts val="25"/>
              </a:spcAft>
            </a:pPr>
            <a:endParaRPr lang="en-IN" sz="1200" dirty="0">
              <a:effectLst/>
              <a:latin typeface="Calibri" panose="020F0502020204030204" pitchFamily="34" charset="0"/>
              <a:ea typeface="Calibri" panose="020F0502020204030204" pitchFamily="34" charset="0"/>
            </a:endParaRPr>
          </a:p>
        </p:txBody>
      </p:sp>
      <p:sp>
        <p:nvSpPr>
          <p:cNvPr id="32" name="Oval 31"/>
          <p:cNvSpPr/>
          <p:nvPr/>
        </p:nvSpPr>
        <p:spPr>
          <a:xfrm>
            <a:off x="10185262" y="5029199"/>
            <a:ext cx="1724297" cy="16589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SEAL OF INSTITUTE</a:t>
            </a:r>
            <a:endParaRPr lang="en-IN" dirty="0">
              <a:solidFill>
                <a:schemeClr val="bg1"/>
              </a:solidFill>
            </a:endParaRPr>
          </a:p>
        </p:txBody>
      </p:sp>
    </p:spTree>
    <p:extLst>
      <p:ext uri="{BB962C8B-B14F-4D97-AF65-F5344CB8AC3E}">
        <p14:creationId xmlns:p14="http://schemas.microsoft.com/office/powerpoint/2010/main" val="364942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4E7A-9212-4FF8-8BA9-C45D7EC2ED86}"/>
              </a:ext>
            </a:extLst>
          </p:cNvPr>
          <p:cNvSpPr>
            <a:spLocks noGrp="1"/>
          </p:cNvSpPr>
          <p:nvPr>
            <p:ph type="title"/>
          </p:nvPr>
        </p:nvSpPr>
        <p:spPr>
          <a:xfrm>
            <a:off x="1268390" y="470263"/>
            <a:ext cx="3631475" cy="1854925"/>
          </a:xfrm>
        </p:spPr>
        <p:txBody>
          <a:bodyPr/>
          <a:lstStyle/>
          <a:p>
            <a:pPr marL="457200" indent="-457200">
              <a:buFont typeface="Wingdings" panose="05000000000000000000" pitchFamily="2" charset="2"/>
              <a:buChar char="Ø"/>
            </a:pPr>
            <a:r>
              <a:rPr lang="en-IN" u="sng" dirty="0">
                <a:latin typeface="Microsoft JhengHei UI" panose="020B0604030504040204" pitchFamily="34" charset="-120"/>
                <a:ea typeface="Microsoft JhengHei UI" panose="020B0604030504040204" pitchFamily="34" charset="-120"/>
              </a:rPr>
              <a:t>Main Feeder Wires</a:t>
            </a:r>
            <a:r>
              <a:rPr lang="en-IN" dirty="0">
                <a:latin typeface="Microsoft JhengHei UI" panose="020B0604030504040204" pitchFamily="34" charset="-120"/>
                <a:ea typeface="Microsoft JhengHei UI" panose="020B0604030504040204" pitchFamily="34" charset="-120"/>
              </a:rPr>
              <a:t>:</a:t>
            </a:r>
          </a:p>
        </p:txBody>
      </p:sp>
      <p:sp>
        <p:nvSpPr>
          <p:cNvPr id="4" name="Text Placeholder 3">
            <a:extLst>
              <a:ext uri="{FF2B5EF4-FFF2-40B4-BE49-F238E27FC236}">
                <a16:creationId xmlns:a16="http://schemas.microsoft.com/office/drawing/2014/main" id="{55A2BA8C-5E44-44CE-94ED-F2094DFDD242}"/>
              </a:ext>
            </a:extLst>
          </p:cNvPr>
          <p:cNvSpPr>
            <a:spLocks noGrp="1"/>
          </p:cNvSpPr>
          <p:nvPr>
            <p:ph type="body" sz="half" idx="2"/>
          </p:nvPr>
        </p:nvSpPr>
        <p:spPr>
          <a:xfrm>
            <a:off x="692331" y="2521132"/>
            <a:ext cx="3997235" cy="2524634"/>
          </a:xfrm>
        </p:spPr>
        <p:txBody>
          <a:bodyPr>
            <a:normAutofit lnSpcReduction="10000"/>
          </a:bodyPr>
          <a:lstStyle/>
          <a:p>
            <a:pPr>
              <a:lnSpc>
                <a:spcPct val="150000"/>
              </a:lnSpc>
            </a:pPr>
            <a:r>
              <a:rPr lang="en-IN" b="0" i="0" dirty="0">
                <a:solidFill>
                  <a:srgbClr val="747474"/>
                </a:solidFill>
                <a:effectLst/>
                <a:latin typeface="Microsoft JhengHei UI" panose="020B0604030504040204" pitchFamily="34" charset="-120"/>
                <a:ea typeface="Microsoft JhengHei UI" panose="020B0604030504040204" pitchFamily="34" charset="-120"/>
              </a:rPr>
              <a:t> </a:t>
            </a:r>
            <a:r>
              <a:rPr lang="en-IN" sz="1800" b="0" i="0" dirty="0">
                <a:effectLst/>
                <a:latin typeface="Microsoft JhengHei UI" panose="020B0604030504040204" pitchFamily="34" charset="-120"/>
                <a:ea typeface="Microsoft JhengHei UI" panose="020B0604030504040204" pitchFamily="34" charset="-120"/>
              </a:rPr>
              <a:t>Main power feeder wires are the wires that connect the service weather head to the house. They’re made with stranded or solid THHN wire and the cable installed is 25% more than the load required.</a:t>
            </a:r>
            <a:endParaRPr lang="en-IN" sz="1800" dirty="0">
              <a:latin typeface="Microsoft JhengHei UI" panose="020B0604030504040204" pitchFamily="34" charset="-120"/>
              <a:ea typeface="Microsoft JhengHei UI" panose="020B0604030504040204" pitchFamily="34" charset="-120"/>
            </a:endParaRPr>
          </a:p>
        </p:txBody>
      </p:sp>
      <p:pic>
        <p:nvPicPr>
          <p:cNvPr id="5" name="Picture 4">
            <a:extLst>
              <a:ext uri="{FF2B5EF4-FFF2-40B4-BE49-F238E27FC236}">
                <a16:creationId xmlns:a16="http://schemas.microsoft.com/office/drawing/2014/main" id="{BD1A3D66-24A0-46B2-9702-7A31D94D9D31}"/>
              </a:ext>
            </a:extLst>
          </p:cNvPr>
          <p:cNvPicPr>
            <a:picLocks noChangeAspect="1"/>
          </p:cNvPicPr>
          <p:nvPr/>
        </p:nvPicPr>
        <p:blipFill>
          <a:blip r:embed="rId2"/>
          <a:stretch>
            <a:fillRect/>
          </a:stretch>
        </p:blipFill>
        <p:spPr>
          <a:xfrm>
            <a:off x="5110164" y="1904439"/>
            <a:ext cx="6207124" cy="3389520"/>
          </a:xfrm>
          <a:prstGeom prst="rect">
            <a:avLst/>
          </a:prstGeom>
        </p:spPr>
      </p:pic>
    </p:spTree>
    <p:extLst>
      <p:ext uri="{BB962C8B-B14F-4D97-AF65-F5344CB8AC3E}">
        <p14:creationId xmlns:p14="http://schemas.microsoft.com/office/powerpoint/2010/main" val="3555964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484-A781-4C3B-9F53-01833CA3E5D5}"/>
              </a:ext>
            </a:extLst>
          </p:cNvPr>
          <p:cNvSpPr>
            <a:spLocks noGrp="1"/>
          </p:cNvSpPr>
          <p:nvPr>
            <p:ph type="title"/>
          </p:nvPr>
        </p:nvSpPr>
        <p:spPr>
          <a:xfrm>
            <a:off x="836612" y="339634"/>
            <a:ext cx="3932237" cy="1260566"/>
          </a:xfrm>
        </p:spPr>
        <p:txBody>
          <a:bodyPr/>
          <a:lstStyle/>
          <a:p>
            <a:pPr marL="457200" indent="-457200">
              <a:buFont typeface="Wingdings" panose="05000000000000000000" pitchFamily="2" charset="2"/>
              <a:buChar char="Ø"/>
            </a:pPr>
            <a:r>
              <a:rPr lang="en-IN" i="0" u="sng" dirty="0">
                <a:effectLst/>
                <a:latin typeface="Microsoft JhengHei UI" panose="020B0604030504040204" pitchFamily="34" charset="-120"/>
                <a:ea typeface="Microsoft JhengHei UI" panose="020B0604030504040204" pitchFamily="34" charset="-120"/>
              </a:rPr>
              <a:t>Panel Feed Wires:</a:t>
            </a:r>
            <a:endParaRPr lang="en-IN" u="sng" dirty="0">
              <a:latin typeface="Microsoft JhengHei UI" panose="020B0604030504040204" pitchFamily="34" charset="-120"/>
              <a:ea typeface="Microsoft JhengHei UI" panose="020B0604030504040204" pitchFamily="34" charset="-120"/>
            </a:endParaRPr>
          </a:p>
        </p:txBody>
      </p:sp>
      <p:pic>
        <p:nvPicPr>
          <p:cNvPr id="5" name="Picture Placeholder 4">
            <a:extLst>
              <a:ext uri="{FF2B5EF4-FFF2-40B4-BE49-F238E27FC236}">
                <a16:creationId xmlns:a16="http://schemas.microsoft.com/office/drawing/2014/main" id="{C47D0C9D-BF28-48EC-AE6D-4AD3BE9EB1E1}"/>
              </a:ext>
            </a:extLst>
          </p:cNvPr>
          <p:cNvPicPr>
            <a:picLocks noGrp="1" noChangeAspect="1"/>
          </p:cNvPicPr>
          <p:nvPr>
            <p:ph type="pic" idx="1"/>
          </p:nvPr>
        </p:nvPicPr>
        <p:blipFill rotWithShape="1">
          <a:blip r:embed="rId2"/>
          <a:srcRect l="14614" r="14614"/>
          <a:stretch/>
        </p:blipFill>
        <p:spPr>
          <a:prstGeom prst="rect">
            <a:avLst/>
          </a:prstGeom>
        </p:spPr>
      </p:pic>
      <p:sp>
        <p:nvSpPr>
          <p:cNvPr id="4" name="Text Placeholder 3">
            <a:extLst>
              <a:ext uri="{FF2B5EF4-FFF2-40B4-BE49-F238E27FC236}">
                <a16:creationId xmlns:a16="http://schemas.microsoft.com/office/drawing/2014/main" id="{221324F8-3FDC-4116-838C-818F456F5EF8}"/>
              </a:ext>
            </a:extLst>
          </p:cNvPr>
          <p:cNvSpPr>
            <a:spLocks noGrp="1"/>
          </p:cNvSpPr>
          <p:nvPr>
            <p:ph type="body" sz="half" idx="2"/>
          </p:nvPr>
        </p:nvSpPr>
        <p:spPr>
          <a:xfrm>
            <a:off x="1234176" y="1749286"/>
            <a:ext cx="3932237" cy="4651513"/>
          </a:xfrm>
        </p:spPr>
        <p:txBody>
          <a:bodyPr>
            <a:noAutofit/>
          </a:bodyPr>
          <a:lstStyle/>
          <a:p>
            <a:pPr>
              <a:lnSpc>
                <a:spcPct val="120000"/>
              </a:lnSpc>
            </a:pPr>
            <a:r>
              <a:rPr lang="en-IN" sz="1800" b="0" i="0" dirty="0">
                <a:effectLst/>
                <a:latin typeface="Microsoft JhengHei UI" panose="020B0604030504040204" pitchFamily="34" charset="-120"/>
                <a:ea typeface="Microsoft JhengHei UI" panose="020B0604030504040204" pitchFamily="34" charset="-120"/>
              </a:rPr>
              <a:t>Panel feed cables are generally black insulated THHN wire. Just like main power feeder wires, the cables should be rated for 25% more than the actual load. The</a:t>
            </a:r>
            <a:r>
              <a:rPr lang="en-IN" sz="1800" i="0" dirty="0">
                <a:effectLst/>
                <a:latin typeface="Microsoft JhengHei UI" panose="020B0604030504040204" pitchFamily="34" charset="-120"/>
                <a:ea typeface="Microsoft JhengHei UI" panose="020B0604030504040204" pitchFamily="34" charset="-120"/>
              </a:rPr>
              <a:t> black wire is the "hot" wire, </a:t>
            </a:r>
            <a:r>
              <a:rPr lang="en-IN" sz="1800" b="0" i="0" dirty="0">
                <a:effectLst/>
                <a:latin typeface="Microsoft JhengHei UI" panose="020B0604030504040204" pitchFamily="34" charset="-120"/>
                <a:ea typeface="Microsoft JhengHei UI" panose="020B0604030504040204" pitchFamily="34" charset="-120"/>
              </a:rPr>
              <a:t>it carries the electricity from the breaker panel into the switch or light source. The white wire is the "neutral" wire, it takes any unused electricity and current and sends it back to the breaker panel.</a:t>
            </a:r>
            <a:endParaRPr lang="en-IN" sz="18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468044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981F-5D9E-4859-B004-22DE41DC0827}"/>
              </a:ext>
            </a:extLst>
          </p:cNvPr>
          <p:cNvSpPr>
            <a:spLocks noGrp="1"/>
          </p:cNvSpPr>
          <p:nvPr>
            <p:ph type="title"/>
          </p:nvPr>
        </p:nvSpPr>
        <p:spPr>
          <a:xfrm>
            <a:off x="836612" y="187325"/>
            <a:ext cx="3932237" cy="1600200"/>
          </a:xfrm>
        </p:spPr>
        <p:txBody>
          <a:bodyPr>
            <a:normAutofit/>
          </a:bodyPr>
          <a:lstStyle/>
          <a:p>
            <a:pPr marL="457200" indent="-457200">
              <a:buFont typeface="Wingdings" panose="05000000000000000000" pitchFamily="2" charset="2"/>
              <a:buChar char="Ø"/>
            </a:pPr>
            <a:r>
              <a:rPr lang="en-IN" i="0" u="sng" dirty="0">
                <a:effectLst/>
                <a:latin typeface="Microsoft JhengHei UI" panose="020B0604030504040204" pitchFamily="34" charset="-120"/>
                <a:ea typeface="Microsoft JhengHei UI" panose="020B0604030504040204" pitchFamily="34" charset="-120"/>
              </a:rPr>
              <a:t>Non-Metallic Sheathed Wires:</a:t>
            </a:r>
            <a:endParaRPr lang="en-IN" u="sng" dirty="0">
              <a:latin typeface="Microsoft JhengHei UI" panose="020B0604030504040204" pitchFamily="34" charset="-120"/>
              <a:ea typeface="Microsoft JhengHei UI" panose="020B0604030504040204" pitchFamily="34" charset="-120"/>
            </a:endParaRPr>
          </a:p>
        </p:txBody>
      </p:sp>
      <p:pic>
        <p:nvPicPr>
          <p:cNvPr id="11" name="Picture Placeholder 10">
            <a:extLst>
              <a:ext uri="{FF2B5EF4-FFF2-40B4-BE49-F238E27FC236}">
                <a16:creationId xmlns:a16="http://schemas.microsoft.com/office/drawing/2014/main" id="{C482A500-DDE6-43FA-9100-3C0414F01EE1}"/>
              </a:ext>
            </a:extLst>
          </p:cNvPr>
          <p:cNvPicPr>
            <a:picLocks noGrp="1" noChangeAspect="1"/>
          </p:cNvPicPr>
          <p:nvPr>
            <p:ph type="pic" idx="1"/>
          </p:nvPr>
        </p:nvPicPr>
        <p:blipFill>
          <a:blip r:embed="rId2"/>
          <a:srcRect l="26450" r="26450"/>
          <a:stretch>
            <a:fillRect/>
          </a:stretch>
        </p:blipFill>
        <p:spPr>
          <a:prstGeom prst="rect">
            <a:avLst/>
          </a:prstGeom>
        </p:spPr>
      </p:pic>
      <p:sp>
        <p:nvSpPr>
          <p:cNvPr id="4" name="Text Placeholder 3">
            <a:extLst>
              <a:ext uri="{FF2B5EF4-FFF2-40B4-BE49-F238E27FC236}">
                <a16:creationId xmlns:a16="http://schemas.microsoft.com/office/drawing/2014/main" id="{08257B23-FD3C-4440-8988-91C1B5C9B7BC}"/>
              </a:ext>
            </a:extLst>
          </p:cNvPr>
          <p:cNvSpPr>
            <a:spLocks noGrp="1"/>
          </p:cNvSpPr>
          <p:nvPr>
            <p:ph type="body" sz="half" idx="2"/>
          </p:nvPr>
        </p:nvSpPr>
        <p:spPr>
          <a:xfrm>
            <a:off x="1214947" y="2235803"/>
            <a:ext cx="4229991" cy="3793936"/>
          </a:xfrm>
        </p:spPr>
        <p:txBody>
          <a:bodyPr>
            <a:normAutofit/>
          </a:bodyPr>
          <a:lstStyle/>
          <a:p>
            <a:r>
              <a:rPr lang="en-IN" sz="1800" b="0" i="0" dirty="0">
                <a:effectLst/>
                <a:latin typeface="Microsoft JhengHei UI" panose="020B0604030504040204" pitchFamily="34" charset="-120"/>
                <a:ea typeface="Microsoft JhengHei UI" panose="020B0604030504040204" pitchFamily="34" charset="-120"/>
              </a:rPr>
              <a:t>Non-metallic sheath wire, or Romex, is used in most homes and has 2-3 conductors, each with plastic insulation, and a bare ground wire. The individual wires are covered with another layer of non-metallic sheathing. Since it’s relatively cheaper and available in ratings for 15, 20 and 20 amps, this type is preferred for in-house wiring</a:t>
            </a:r>
            <a:r>
              <a:rPr lang="en-IN" b="0" i="0" dirty="0">
                <a:solidFill>
                  <a:srgbClr val="747474"/>
                </a:solidFill>
                <a:effectLst/>
                <a:latin typeface="Microsoft JhengHei UI" panose="020B0604030504040204" pitchFamily="34" charset="-120"/>
                <a:ea typeface="Microsoft JhengHei UI" panose="020B0604030504040204" pitchFamily="34" charset="-120"/>
              </a:rPr>
              <a:t>.</a:t>
            </a:r>
            <a:endParaRPr lang="en-IN"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190743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2000"/>
                                        <p:tgtEl>
                                          <p:spTgt spid="4">
                                            <p:txEl>
                                              <p:pRg st="0" end="0"/>
                                            </p:txEl>
                                          </p:spTgt>
                                        </p:tgtEl>
                                      </p:cBhvr>
                                    </p:animEffect>
                                    <p:anim calcmode="lin" valueType="num">
                                      <p:cBhvr>
                                        <p:cTn id="14"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15"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F9E7-1BB1-42EE-8D56-3CE01C0895E3}"/>
              </a:ext>
            </a:extLst>
          </p:cNvPr>
          <p:cNvSpPr>
            <a:spLocks noGrp="1"/>
          </p:cNvSpPr>
          <p:nvPr>
            <p:ph type="title"/>
          </p:nvPr>
        </p:nvSpPr>
        <p:spPr>
          <a:xfrm>
            <a:off x="1473953" y="553582"/>
            <a:ext cx="3970986" cy="1900473"/>
          </a:xfrm>
        </p:spPr>
        <p:txBody>
          <a:bodyPr/>
          <a:lstStyle/>
          <a:p>
            <a:pPr marL="457200" indent="-457200">
              <a:buFont typeface="Wingdings" panose="05000000000000000000" pitchFamily="2" charset="2"/>
              <a:buChar char="Ø"/>
            </a:pPr>
            <a:r>
              <a:rPr lang="en-IN" i="0" u="sng" dirty="0">
                <a:effectLst/>
                <a:latin typeface="Microsoft JhengHei UI" panose="020B0604030504040204" pitchFamily="34" charset="-120"/>
                <a:ea typeface="Microsoft JhengHei UI" panose="020B0604030504040204" pitchFamily="34" charset="-120"/>
              </a:rPr>
              <a:t>Single Strand Wires:</a:t>
            </a:r>
            <a:endParaRPr lang="en-IN" u="sng" dirty="0">
              <a:latin typeface="Microsoft JhengHei UI" panose="020B0604030504040204" pitchFamily="34" charset="-120"/>
              <a:ea typeface="Microsoft JhengHei UI" panose="020B0604030504040204" pitchFamily="34" charset="-120"/>
            </a:endParaRPr>
          </a:p>
        </p:txBody>
      </p:sp>
      <p:pic>
        <p:nvPicPr>
          <p:cNvPr id="5" name="Picture Placeholder 4">
            <a:extLst>
              <a:ext uri="{FF2B5EF4-FFF2-40B4-BE49-F238E27FC236}">
                <a16:creationId xmlns:a16="http://schemas.microsoft.com/office/drawing/2014/main" id="{867180A5-6B85-435D-A28C-7FC1B46B48AB}"/>
              </a:ext>
            </a:extLst>
          </p:cNvPr>
          <p:cNvPicPr>
            <a:picLocks noGrp="1" noChangeAspect="1"/>
          </p:cNvPicPr>
          <p:nvPr>
            <p:ph type="pic" idx="1"/>
          </p:nvPr>
        </p:nvPicPr>
        <p:blipFill>
          <a:blip r:embed="rId2"/>
          <a:srcRect l="14614" r="14614"/>
          <a:stretch>
            <a:fillRect/>
          </a:stretch>
        </p:blipFill>
        <p:spPr>
          <a:prstGeom prst="rect">
            <a:avLst/>
          </a:prstGeom>
        </p:spPr>
      </p:pic>
      <p:sp>
        <p:nvSpPr>
          <p:cNvPr id="4" name="Text Placeholder 3">
            <a:extLst>
              <a:ext uri="{FF2B5EF4-FFF2-40B4-BE49-F238E27FC236}">
                <a16:creationId xmlns:a16="http://schemas.microsoft.com/office/drawing/2014/main" id="{DD8BBB7D-F990-4DF7-AA33-B638EAC4D212}"/>
              </a:ext>
            </a:extLst>
          </p:cNvPr>
          <p:cNvSpPr>
            <a:spLocks noGrp="1"/>
          </p:cNvSpPr>
          <p:nvPr>
            <p:ph type="body" sz="half" idx="2"/>
          </p:nvPr>
        </p:nvSpPr>
        <p:spPr>
          <a:xfrm>
            <a:off x="1501086" y="2719102"/>
            <a:ext cx="4594914" cy="3853976"/>
          </a:xfrm>
        </p:spPr>
        <p:txBody>
          <a:bodyPr>
            <a:normAutofit/>
          </a:bodyPr>
          <a:lstStyle/>
          <a:p>
            <a:r>
              <a:rPr lang="en-IN" b="0" i="0" dirty="0">
                <a:solidFill>
                  <a:srgbClr val="747474"/>
                </a:solidFill>
                <a:effectLst/>
                <a:latin typeface="Microsoft JhengHei UI" panose="020B0604030504040204" pitchFamily="34" charset="-120"/>
                <a:ea typeface="Microsoft JhengHei UI" panose="020B0604030504040204" pitchFamily="34" charset="-120"/>
              </a:rPr>
              <a:t> </a:t>
            </a:r>
            <a:r>
              <a:rPr lang="en-IN" sz="1800" b="0" i="0" dirty="0">
                <a:effectLst/>
                <a:latin typeface="Microsoft JhengHei UI" panose="020B0604030504040204" pitchFamily="34" charset="-120"/>
                <a:ea typeface="Microsoft JhengHei UI" panose="020B0604030504040204" pitchFamily="34" charset="-120"/>
              </a:rPr>
              <a:t>Single strand wire also uses THHN wire, though there are other variants. Each wire is separate and multiple wires can be drawn together through a pipe easily. Single strand wires are the most popular choice for layouts that use pipes to contain wires. It is useful for wiring breadboards. Single strand wire is cheaper to manufacture than stranded wire and is used where there is little need for flexibility in the wire.</a:t>
            </a:r>
            <a:endParaRPr lang="en-IN" sz="18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67371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062446"/>
          </a:xfrm>
        </p:spPr>
        <p:txBody>
          <a:bodyPr/>
          <a:lstStyle/>
          <a:p>
            <a:r>
              <a:rPr lang="en-US" dirty="0" smtClean="0"/>
              <a:t>cable</a:t>
            </a:r>
            <a:endParaRPr lang="en-IN" dirty="0"/>
          </a:p>
        </p:txBody>
      </p:sp>
      <p:sp>
        <p:nvSpPr>
          <p:cNvPr id="4" name="Text Placeholder 3"/>
          <p:cNvSpPr>
            <a:spLocks noGrp="1"/>
          </p:cNvSpPr>
          <p:nvPr>
            <p:ph type="body" sz="half" idx="2"/>
          </p:nvPr>
        </p:nvSpPr>
        <p:spPr/>
        <p:txBody>
          <a:bodyPr>
            <a:noAutofit/>
          </a:bodyPr>
          <a:lstStyle/>
          <a:p>
            <a:r>
              <a:rPr lang="en-US" sz="2000" dirty="0">
                <a:latin typeface="Microsoft JhengHei UI" panose="020B0604030504040204" pitchFamily="34" charset="-120"/>
                <a:ea typeface="Microsoft JhengHei UI" panose="020B0604030504040204" pitchFamily="34" charset="-120"/>
              </a:rPr>
              <a:t>A cable assembly is the composition of one or more electrical cables and their corresponding connectors. [1] A cable assembly is not necessarily suitable for connecting two devices but can be a partial product (e.g. to be soldered onto a printed circuit board with a connector mounted to the housing). Cable assemblies can also take the form of a cable tree or cable harness, used to connect many terminals together.</a:t>
            </a:r>
            <a:endParaRPr lang="en-IN" sz="2000" dirty="0">
              <a:latin typeface="Microsoft JhengHei UI" panose="020B0604030504040204" pitchFamily="34" charset="-120"/>
              <a:ea typeface="Microsoft JhengHei UI" panose="020B0604030504040204" pitchFamily="34" charset="-120"/>
            </a:endParaRPr>
          </a:p>
        </p:txBody>
      </p:sp>
      <p:pic>
        <p:nvPicPr>
          <p:cNvPr id="5" name="image1.jpeg"/>
          <p:cNvPicPr/>
          <p:nvPr/>
        </p:nvPicPr>
        <p:blipFill>
          <a:blip r:embed="rId2" cstate="print"/>
          <a:stretch>
            <a:fillRect/>
          </a:stretch>
        </p:blipFill>
        <p:spPr>
          <a:xfrm>
            <a:off x="7108975" y="609600"/>
            <a:ext cx="4191000" cy="4266565"/>
          </a:xfrm>
          <a:prstGeom prst="rect">
            <a:avLst/>
          </a:prstGeom>
        </p:spPr>
      </p:pic>
    </p:spTree>
    <p:extLst>
      <p:ext uri="{BB962C8B-B14F-4D97-AF65-F5344CB8AC3E}">
        <p14:creationId xmlns:p14="http://schemas.microsoft.com/office/powerpoint/2010/main" val="36556186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2880"/>
            <a:ext cx="1092336" cy="786901"/>
          </a:xfrm>
        </p:spPr>
        <p:txBody>
          <a:bodyPr/>
          <a:lstStyle/>
          <a:p>
            <a:r>
              <a:rPr lang="en-US" dirty="0" err="1" smtClean="0">
                <a:latin typeface="Microsoft JhengHei UI" panose="020B0604030504040204" pitchFamily="34" charset="-120"/>
                <a:ea typeface="Microsoft JhengHei UI" panose="020B0604030504040204" pitchFamily="34" charset="-120"/>
              </a:rPr>
              <a:t>usb</a:t>
            </a:r>
            <a:endParaRPr lang="en-IN" dirty="0">
              <a:latin typeface="Microsoft JhengHei UI" panose="020B0604030504040204" pitchFamily="34" charset="-120"/>
              <a:ea typeface="Microsoft JhengHei UI" panose="020B0604030504040204" pitchFamily="34" charset="-120"/>
            </a:endParaRPr>
          </a:p>
        </p:txBody>
      </p:sp>
      <p:sp>
        <p:nvSpPr>
          <p:cNvPr id="4" name="Text Placeholder 3"/>
          <p:cNvSpPr>
            <a:spLocks noGrp="1"/>
          </p:cNvSpPr>
          <p:nvPr>
            <p:ph type="body" sz="half" idx="2"/>
          </p:nvPr>
        </p:nvSpPr>
        <p:spPr>
          <a:xfrm>
            <a:off x="1141413" y="4258492"/>
            <a:ext cx="10171021" cy="1998618"/>
          </a:xfrm>
        </p:spPr>
        <p:txBody>
          <a:bodyPr>
            <a:normAutofit/>
          </a:bodyPr>
          <a:lstStyle/>
          <a:p>
            <a:r>
              <a:rPr lang="en-US" dirty="0">
                <a:latin typeface="Microsoft JhengHei UI" panose="020B0604030504040204" pitchFamily="34" charset="-120"/>
                <a:ea typeface="Microsoft JhengHei UI" panose="020B0604030504040204" pitchFamily="34" charset="-120"/>
              </a:rPr>
              <a:t>THE TERM USB STANDS FOR "UNIVERSAL SERIAL BUS". USB CABLE ASSEMBLIES ARE SOME OF THE MOST POPULAR CABLE TYPES AVAILABLE, USED MOSTLY TO CONNECT COMPUTERS TO PERIPHERAL DEVICES SUCH AS CAMERAS, CAMCORDERS, PRINTERS, SCANNERS, AND MORE. USB •USB cables are "Hot Pluggable", in other words you can connect and disconnect the cables while the computer is running without fear of freezing the computer. USB cables are fast, transferring up to 480Mbps. Compare that to serial communication which transfers data at about 20Kbps </a:t>
            </a:r>
            <a:endParaRPr lang="en-IN" dirty="0">
              <a:latin typeface="Microsoft JhengHei UI" panose="020B0604030504040204" pitchFamily="34" charset="-120"/>
              <a:ea typeface="Microsoft JhengHei UI" panose="020B0604030504040204" pitchFamily="34" charset="-120"/>
            </a:endParaRPr>
          </a:p>
        </p:txBody>
      </p:sp>
      <p:pic>
        <p:nvPicPr>
          <p:cNvPr id="5" name="image3.jpeg" descr="wpc 4444444444.jpeg"/>
          <p:cNvPicPr/>
          <p:nvPr/>
        </p:nvPicPr>
        <p:blipFill>
          <a:blip r:embed="rId2" cstate="print"/>
          <a:stretch>
            <a:fillRect/>
          </a:stretch>
        </p:blipFill>
        <p:spPr>
          <a:xfrm>
            <a:off x="1141413" y="1376293"/>
            <a:ext cx="9004300" cy="2345055"/>
          </a:xfrm>
          <a:prstGeom prst="rect">
            <a:avLst/>
          </a:prstGeom>
        </p:spPr>
      </p:pic>
    </p:spTree>
    <p:extLst>
      <p:ext uri="{BB962C8B-B14F-4D97-AF65-F5344CB8AC3E}">
        <p14:creationId xmlns:p14="http://schemas.microsoft.com/office/powerpoint/2010/main" val="423979692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609600"/>
            <a:ext cx="5934508" cy="1349829"/>
          </a:xfrm>
        </p:spPr>
        <p:txBody>
          <a:bodyPr/>
          <a:lstStyle/>
          <a:p>
            <a:r>
              <a:rPr lang="en-US" dirty="0" smtClean="0"/>
              <a:t>Shielded cable</a:t>
            </a:r>
            <a:endParaRPr lang="en-IN" dirty="0"/>
          </a:p>
        </p:txBody>
      </p:sp>
      <p:sp>
        <p:nvSpPr>
          <p:cNvPr id="4" name="Text Placeholder 3"/>
          <p:cNvSpPr>
            <a:spLocks noGrp="1"/>
          </p:cNvSpPr>
          <p:nvPr>
            <p:ph type="body" sz="half" idx="2"/>
          </p:nvPr>
        </p:nvSpPr>
        <p:spPr/>
        <p:txBody>
          <a:bodyPr>
            <a:normAutofit/>
          </a:bodyPr>
          <a:lstStyle/>
          <a:p>
            <a:r>
              <a:rPr lang="en-US" sz="2000" dirty="0">
                <a:latin typeface="Microsoft JhengHei UI" panose="020B0604030504040204" pitchFamily="34" charset="-120"/>
                <a:ea typeface="Microsoft JhengHei UI" panose="020B0604030504040204" pitchFamily="34" charset="-120"/>
              </a:rPr>
              <a:t>A shielded cable or screened cable is </a:t>
            </a:r>
            <a:r>
              <a:rPr lang="en-US" sz="2000" b="1" dirty="0">
                <a:latin typeface="Microsoft JhengHei UI" panose="020B0604030504040204" pitchFamily="34" charset="-120"/>
                <a:ea typeface="Microsoft JhengHei UI" panose="020B0604030504040204" pitchFamily="34" charset="-120"/>
              </a:rPr>
              <a:t>an </a:t>
            </a:r>
            <a:r>
              <a:rPr lang="en-US" sz="2000" b="1" dirty="0" smtClean="0">
                <a:latin typeface="Microsoft JhengHei UI" panose="020B0604030504040204" pitchFamily="34" charset="-120"/>
                <a:ea typeface="Microsoft JhengHei UI" panose="020B0604030504040204" pitchFamily="34" charset="-120"/>
              </a:rPr>
              <a:t>electrical</a:t>
            </a:r>
            <a:r>
              <a:rPr lang="en-IN" sz="2000" dirty="0">
                <a:latin typeface="Microsoft JhengHei UI" panose="020B0604030504040204" pitchFamily="34" charset="-120"/>
                <a:ea typeface="Microsoft JhengHei UI" panose="020B0604030504040204" pitchFamily="34" charset="-120"/>
              </a:rPr>
              <a:t> </a:t>
            </a:r>
            <a:r>
              <a:rPr lang="en-US" sz="2000" b="1" dirty="0" smtClean="0">
                <a:latin typeface="Microsoft JhengHei UI" panose="020B0604030504040204" pitchFamily="34" charset="-120"/>
                <a:ea typeface="Microsoft JhengHei UI" panose="020B0604030504040204" pitchFamily="34" charset="-120"/>
              </a:rPr>
              <a:t>Cable </a:t>
            </a:r>
            <a:r>
              <a:rPr lang="en-US" sz="2000" b="1" dirty="0">
                <a:latin typeface="Microsoft JhengHei UI" panose="020B0604030504040204" pitchFamily="34" charset="-120"/>
                <a:ea typeface="Microsoft JhengHei UI" panose="020B0604030504040204" pitchFamily="34" charset="-120"/>
              </a:rPr>
              <a:t>of one or more insulated conductors enclosed by a common conductive layer</a:t>
            </a:r>
            <a:r>
              <a:rPr lang="en-US" sz="2000" dirty="0">
                <a:latin typeface="Microsoft JhengHei UI" panose="020B0604030504040204" pitchFamily="34" charset="-120"/>
                <a:ea typeface="Microsoft JhengHei UI" panose="020B0604030504040204" pitchFamily="34" charset="-120"/>
              </a:rPr>
              <a:t>. The shield may be composed of braided strands of copper (or other metal, such as aluminum), a non-braided spiral winding of copper tape, or a layer of conducting polymer.</a:t>
            </a:r>
            <a:endParaRPr lang="en-IN" sz="2000" dirty="0">
              <a:latin typeface="Microsoft JhengHei UI" panose="020B0604030504040204" pitchFamily="34" charset="-120"/>
              <a:ea typeface="Microsoft JhengHei UI" panose="020B0604030504040204" pitchFamily="34" charset="-120"/>
            </a:endParaRPr>
          </a:p>
          <a:p>
            <a:endParaRPr lang="en-IN" sz="2000" dirty="0">
              <a:latin typeface="Microsoft JhengHei UI" panose="020B0604030504040204" pitchFamily="34" charset="-120"/>
              <a:ea typeface="Microsoft JhengHei UI" panose="020B0604030504040204" pitchFamily="34" charset="-120"/>
            </a:endParaRPr>
          </a:p>
        </p:txBody>
      </p:sp>
      <p:pic>
        <p:nvPicPr>
          <p:cNvPr id="15" name="image5.jpeg" descr="C:\Users\Aasim\Documents\wpc 666666666666.jpeg"/>
          <p:cNvPicPr/>
          <p:nvPr/>
        </p:nvPicPr>
        <p:blipFill>
          <a:blip r:embed="rId2" cstate="print"/>
          <a:stretch>
            <a:fillRect/>
          </a:stretch>
        </p:blipFill>
        <p:spPr>
          <a:xfrm>
            <a:off x="7372123" y="3350941"/>
            <a:ext cx="4266565" cy="2742565"/>
          </a:xfrm>
          <a:prstGeom prst="rect">
            <a:avLst/>
          </a:prstGeom>
        </p:spPr>
      </p:pic>
    </p:spTree>
    <p:extLst>
      <p:ext uri="{BB962C8B-B14F-4D97-AF65-F5344CB8AC3E}">
        <p14:creationId xmlns:p14="http://schemas.microsoft.com/office/powerpoint/2010/main" val="343802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arn(inVertical)">
                                      <p:cBhvr>
                                        <p:cTn id="10" dur="500"/>
                                        <p:tgtEl>
                                          <p:spTgt spid="4">
                                            <p:txEl>
                                              <p:pRg st="0" end="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57" y="609600"/>
            <a:ext cx="8621486" cy="539931"/>
          </a:xfrm>
        </p:spPr>
        <p:txBody>
          <a:bodyPr/>
          <a:lstStyle/>
          <a:p>
            <a:r>
              <a:rPr lang="en-US" dirty="0" smtClean="0"/>
              <a:t>Twisted pare</a:t>
            </a:r>
            <a:endParaRPr lang="en-IN" dirty="0"/>
          </a:p>
        </p:txBody>
      </p:sp>
      <p:sp>
        <p:nvSpPr>
          <p:cNvPr id="4" name="Text Placeholder 3"/>
          <p:cNvSpPr>
            <a:spLocks noGrp="1"/>
          </p:cNvSpPr>
          <p:nvPr>
            <p:ph type="body" sz="half" idx="2"/>
          </p:nvPr>
        </p:nvSpPr>
        <p:spPr>
          <a:xfrm>
            <a:off x="1141410" y="1476103"/>
            <a:ext cx="9805264" cy="2612571"/>
          </a:xfrm>
        </p:spPr>
        <p:txBody>
          <a:bodyPr>
            <a:normAutofit/>
          </a:bodyPr>
          <a:lstStyle/>
          <a:p>
            <a:r>
              <a:rPr lang="en-US" sz="2400" dirty="0"/>
              <a:t>These are a type of guided media. It was invented by Alexander Graham Bell. Twisted pair cables have two conductors that are generally made up of copper and each conductor has insulation. These two conductors are twisted together, thus giving the name twisted pair cables.</a:t>
            </a:r>
            <a:endParaRPr lang="en-IN" sz="2400" dirty="0"/>
          </a:p>
          <a:p>
            <a:endParaRPr lang="en-IN" sz="2400" dirty="0"/>
          </a:p>
        </p:txBody>
      </p:sp>
      <p:pic>
        <p:nvPicPr>
          <p:cNvPr id="5" name="image6.jpeg" descr="wpc 77777777777777.jpg"/>
          <p:cNvPicPr/>
          <p:nvPr/>
        </p:nvPicPr>
        <p:blipFill>
          <a:blip r:embed="rId2" cstate="print"/>
          <a:stretch>
            <a:fillRect/>
          </a:stretch>
        </p:blipFill>
        <p:spPr>
          <a:xfrm>
            <a:off x="1835920" y="4415246"/>
            <a:ext cx="8415655" cy="893445"/>
          </a:xfrm>
          <a:prstGeom prst="rect">
            <a:avLst/>
          </a:prstGeom>
        </p:spPr>
      </p:pic>
    </p:spTree>
    <p:extLst>
      <p:ext uri="{BB962C8B-B14F-4D97-AF65-F5344CB8AC3E}">
        <p14:creationId xmlns:p14="http://schemas.microsoft.com/office/powerpoint/2010/main" val="22874632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5651653"/>
          </a:xfrm>
        </p:spPr>
        <p:txBody>
          <a:bodyPr>
            <a:normAutofit/>
          </a:bodyPr>
          <a:lstStyle/>
          <a:p>
            <a:r>
              <a:rPr lang="en-US" sz="6000" b="1" dirty="0">
                <a:solidFill>
                  <a:srgbClr val="FFFFFF"/>
                </a:solidFill>
              </a:rPr>
              <a:t>Types of </a:t>
            </a:r>
            <a:r>
              <a:rPr lang="en-US" sz="6000" b="1" dirty="0" smtClean="0">
                <a:solidFill>
                  <a:srgbClr val="FFFFFF"/>
                </a:solidFill>
              </a:rPr>
              <a:t>Switches:</a:t>
            </a:r>
            <a:endParaRPr lang="en-IN" sz="6000" b="1" dirty="0"/>
          </a:p>
        </p:txBody>
      </p:sp>
    </p:spTree>
    <p:extLst>
      <p:ext uri="{BB962C8B-B14F-4D97-AF65-F5344CB8AC3E}">
        <p14:creationId xmlns:p14="http://schemas.microsoft.com/office/powerpoint/2010/main" val="3618703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127760"/>
          </a:xfrm>
        </p:spPr>
        <p:txBody>
          <a:bodyPr/>
          <a:lstStyle/>
          <a:p>
            <a:r>
              <a:rPr lang="en-US" dirty="0"/>
              <a:t>Switches</a:t>
            </a:r>
            <a:endParaRPr lang="en-IN" dirty="0"/>
          </a:p>
        </p:txBody>
      </p:sp>
      <p:sp>
        <p:nvSpPr>
          <p:cNvPr id="4" name="Text Placeholder 3"/>
          <p:cNvSpPr>
            <a:spLocks noGrp="1"/>
          </p:cNvSpPr>
          <p:nvPr>
            <p:ph type="body" sz="half" idx="2"/>
          </p:nvPr>
        </p:nvSpPr>
        <p:spPr/>
        <p:txBody>
          <a:bodyPr>
            <a:normAutofit/>
          </a:bodyPr>
          <a:lstStyle/>
          <a:p>
            <a:pPr lvl="0"/>
            <a:r>
              <a:rPr lang="en-US" sz="2000" dirty="0"/>
              <a:t>A switch is an electrical component that can disconnect or connect the conducting path in an electrical circuit, interrupting the electric current or diverting it from one conductor to another.[1][2] The most common type of switch is an electromechanical device consisting of one or more sets of movable electrical contacts connected to external circuits. When a pair of contacts is touching current can pass between them, while when the contacts are separated no current can flow.</a:t>
            </a:r>
          </a:p>
          <a:p>
            <a:endParaRPr lang="en-IN" sz="2000" dirty="0"/>
          </a:p>
        </p:txBody>
      </p:sp>
      <p:pic>
        <p:nvPicPr>
          <p:cNvPr id="6" name="Graphic 7" descr="Disconnected">
            <a:extLst>
              <a:ext uri="{FF2B5EF4-FFF2-40B4-BE49-F238E27FC236}">
                <a16:creationId xmlns:a16="http://schemas.microsoft.com/office/drawing/2014/main" id="{D89C78CE-5BF4-4DD3-8B12-B35BD314A8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863660" y="1066800"/>
            <a:ext cx="4724400" cy="4724400"/>
          </a:xfrm>
          <a:prstGeom prst="rect">
            <a:avLst/>
          </a:prstGeom>
        </p:spPr>
      </p:pic>
    </p:spTree>
    <p:extLst>
      <p:ext uri="{BB962C8B-B14F-4D97-AF65-F5344CB8AC3E}">
        <p14:creationId xmlns:p14="http://schemas.microsoft.com/office/powerpoint/2010/main" val="1246237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flipH="1" flipV="1">
            <a:off x="-2" y="0"/>
            <a:ext cx="744583" cy="6740434"/>
          </a:xfrm>
        </p:spPr>
        <p:txBody>
          <a:bodyPr/>
          <a:lstStyle/>
          <a:p>
            <a:endParaRPr lang="en-IN" dirty="0"/>
          </a:p>
        </p:txBody>
      </p:sp>
      <p:sp>
        <p:nvSpPr>
          <p:cNvPr id="9" name="Content Placeholder 8"/>
          <p:cNvSpPr>
            <a:spLocks noGrp="1"/>
          </p:cNvSpPr>
          <p:nvPr>
            <p:ph sz="half" idx="1"/>
          </p:nvPr>
        </p:nvSpPr>
        <p:spPr>
          <a:xfrm>
            <a:off x="1141410" y="640080"/>
            <a:ext cx="4878389" cy="6100354"/>
          </a:xfrm>
        </p:spPr>
        <p:txBody>
          <a:bodyPr>
            <a:normAutofit fontScale="70000" lnSpcReduction="20000"/>
          </a:bodyPr>
          <a:lstStyle/>
          <a:p>
            <a:r>
              <a:rPr lang="en-US" dirty="0"/>
              <a:t>WEEK 1: MICRO-PROJECT IS ALLOTED TO THE GROUP-----[1 HOUR]</a:t>
            </a:r>
          </a:p>
          <a:p>
            <a:endParaRPr lang="en-US" dirty="0"/>
          </a:p>
          <a:p>
            <a:r>
              <a:rPr lang="en-US" dirty="0"/>
              <a:t>WEEK 2: INFO. REGARDING PROJECT IS GATHERED-----[1 HOUR]</a:t>
            </a:r>
          </a:p>
          <a:p>
            <a:endParaRPr lang="en-US" dirty="0"/>
          </a:p>
          <a:p>
            <a:r>
              <a:rPr lang="en-US" dirty="0"/>
              <a:t>WEEK 3: WORK IS DIVIDED AMONG THE GROUP MEMBERS---[1 HOUR]</a:t>
            </a:r>
          </a:p>
          <a:p>
            <a:endParaRPr lang="en-US" dirty="0"/>
          </a:p>
          <a:p>
            <a:r>
              <a:rPr lang="en-US" dirty="0"/>
              <a:t>WEEK 4: </a:t>
            </a:r>
            <a:r>
              <a:rPr lang="en-IN" dirty="0"/>
              <a:t>INDIVIDAUL INFORMATION IS COLLECTED</a:t>
            </a:r>
            <a:r>
              <a:rPr lang="en-US" dirty="0"/>
              <a:t>---[1 HOUR]</a:t>
            </a:r>
          </a:p>
          <a:p>
            <a:endParaRPr lang="en-US" dirty="0"/>
          </a:p>
          <a:p>
            <a:r>
              <a:rPr lang="en-US" dirty="0"/>
              <a:t>WEEK 5: INDIVIDUAL PICTURES AND GRAPHS ARE COLLECTED---[1 HOUR]</a:t>
            </a:r>
          </a:p>
          <a:p>
            <a:endParaRPr lang="en-US" dirty="0"/>
          </a:p>
          <a:p>
            <a:r>
              <a:rPr lang="en-US" dirty="0"/>
              <a:t>WEEK 6: INDIVIDUALLY COLLECTED INFO. IS ENTERED IN PPT---[1 HOUR]</a:t>
            </a:r>
          </a:p>
          <a:p>
            <a:endParaRPr lang="en-IN" dirty="0"/>
          </a:p>
        </p:txBody>
      </p:sp>
      <p:sp>
        <p:nvSpPr>
          <p:cNvPr id="10" name="Content Placeholder 9"/>
          <p:cNvSpPr>
            <a:spLocks noGrp="1"/>
          </p:cNvSpPr>
          <p:nvPr>
            <p:ph sz="half" idx="2"/>
          </p:nvPr>
        </p:nvSpPr>
        <p:spPr>
          <a:xfrm>
            <a:off x="6172200" y="640080"/>
            <a:ext cx="4875211" cy="5969726"/>
          </a:xfrm>
        </p:spPr>
        <p:txBody>
          <a:bodyPr>
            <a:normAutofit fontScale="70000" lnSpcReduction="20000"/>
          </a:bodyPr>
          <a:lstStyle/>
          <a:p>
            <a:r>
              <a:rPr lang="en-US" dirty="0"/>
              <a:t>WEEK 7: INDIVIDUAL WORKS ARE COMPILED---[1 HOUR]</a:t>
            </a:r>
          </a:p>
          <a:p>
            <a:endParaRPr lang="en-US" dirty="0"/>
          </a:p>
          <a:p>
            <a:r>
              <a:rPr lang="en-US" dirty="0"/>
              <a:t>WEEK 8: PPT IS COMPILED---[1 HOUR]</a:t>
            </a:r>
          </a:p>
          <a:p>
            <a:pPr marL="0" indent="0">
              <a:buNone/>
            </a:pPr>
            <a:endParaRPr lang="en-US" dirty="0"/>
          </a:p>
          <a:p>
            <a:r>
              <a:rPr lang="en-US" dirty="0"/>
              <a:t>WEEK 9: PPT IS SHOWN---[1 HOUR]</a:t>
            </a:r>
          </a:p>
          <a:p>
            <a:endParaRPr lang="en-US" dirty="0"/>
          </a:p>
          <a:p>
            <a:r>
              <a:rPr lang="en-US" dirty="0"/>
              <a:t>WEEK 10: MADE CHANGES AS INSTRUCTED---[1 HOUR]</a:t>
            </a:r>
          </a:p>
          <a:p>
            <a:endParaRPr lang="en-US" dirty="0"/>
          </a:p>
          <a:p>
            <a:r>
              <a:rPr lang="en-US" dirty="0"/>
              <a:t>WEEK 11: ALL CERTIFICATE AND ANNEXURE ARE COMPILED--[1 HOUR]</a:t>
            </a:r>
          </a:p>
          <a:p>
            <a:pPr marL="0" indent="0">
              <a:buNone/>
            </a:pPr>
            <a:endParaRPr lang="en-US" dirty="0"/>
          </a:p>
          <a:p>
            <a:r>
              <a:rPr lang="en-US"/>
              <a:t>Total Time: 3hours</a:t>
            </a:r>
            <a:endParaRPr lang="en-IN" dirty="0"/>
          </a:p>
        </p:txBody>
      </p:sp>
    </p:spTree>
    <p:extLst>
      <p:ext uri="{BB962C8B-B14F-4D97-AF65-F5344CB8AC3E}">
        <p14:creationId xmlns:p14="http://schemas.microsoft.com/office/powerpoint/2010/main" val="314068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010194"/>
          </a:xfrm>
        </p:spPr>
        <p:txBody>
          <a:bodyPr/>
          <a:lstStyle/>
          <a:p>
            <a:r>
              <a:rPr lang="en-US" dirty="0"/>
              <a:t>Different types of switches </a:t>
            </a:r>
            <a:endParaRPr lang="en-IN" dirty="0"/>
          </a:p>
        </p:txBody>
      </p:sp>
      <p:sp>
        <p:nvSpPr>
          <p:cNvPr id="4" name="Text Placeholder 3"/>
          <p:cNvSpPr>
            <a:spLocks noGrp="1"/>
          </p:cNvSpPr>
          <p:nvPr>
            <p:ph type="body" sz="half" idx="2"/>
          </p:nvPr>
        </p:nvSpPr>
        <p:spPr>
          <a:xfrm>
            <a:off x="418011" y="1619794"/>
            <a:ext cx="7315199" cy="4781005"/>
          </a:xfrm>
        </p:spPr>
        <p:txBody>
          <a:bodyPr>
            <a:noAutofit/>
          </a:bodyPr>
          <a:lstStyle/>
          <a:p>
            <a:pPr lvl="0"/>
            <a:r>
              <a:rPr lang="en-US" sz="2000" dirty="0"/>
              <a:t>Switches are made in many different configurations; they may have multiple sets of contacts controlled by the same knob or actuator, and the contacts may operate simultaneously, sequentially, or alternately. A switch may be operated manually, for example, a light switch or a keyboard button, or may function as a sensing element to sense the position of a machine part, liquid level, pressure, or temperature, such as a thermostat. Many specialized forms exist, such as the toggle switch, rotary switch, mercury switch, push-button switch, reversing switch, relay, and circuit breaker. A common use is control of lighting, where multiple switches may be wired into one circuit to allow convenient control of light fixtures. Switches in high-powered circuits must have special construction to prevent destructive arcing when they are opened.</a:t>
            </a:r>
          </a:p>
          <a:p>
            <a:endParaRPr lang="en-IN" sz="2000" dirty="0"/>
          </a:p>
        </p:txBody>
      </p:sp>
      <p:pic>
        <p:nvPicPr>
          <p:cNvPr id="5" name="Picture 11">
            <a:extLst>
              <a:ext uri="{FF2B5EF4-FFF2-40B4-BE49-F238E27FC236}">
                <a16:creationId xmlns:a16="http://schemas.microsoft.com/office/drawing/2014/main" id="{824F24B0-D63C-7A4D-B6E9-83CCACBDF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323" y="1619794"/>
            <a:ext cx="4054041" cy="4531976"/>
          </a:xfrm>
          <a:prstGeom prst="rect">
            <a:avLst/>
          </a:prstGeom>
        </p:spPr>
      </p:pic>
    </p:spTree>
    <p:extLst>
      <p:ext uri="{BB962C8B-B14F-4D97-AF65-F5344CB8AC3E}">
        <p14:creationId xmlns:p14="http://schemas.microsoft.com/office/powerpoint/2010/main" val="3408915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circle(in)">
                                      <p:cBhvr>
                                        <p:cTn id="14" dur="2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switches </a:t>
            </a:r>
            <a:endParaRPr lang="en-IN" i="1" dirty="0"/>
          </a:p>
        </p:txBody>
      </p:sp>
      <p:sp>
        <p:nvSpPr>
          <p:cNvPr id="4" name="Text Placeholder 3"/>
          <p:cNvSpPr>
            <a:spLocks noGrp="1"/>
          </p:cNvSpPr>
          <p:nvPr>
            <p:ph type="body" sz="half" idx="2"/>
          </p:nvPr>
        </p:nvSpPr>
        <p:spPr>
          <a:xfrm>
            <a:off x="1141410" y="2913016"/>
            <a:ext cx="5934511" cy="2878183"/>
          </a:xfrm>
        </p:spPr>
        <p:txBody>
          <a:bodyPr>
            <a:normAutofit/>
          </a:bodyPr>
          <a:lstStyle/>
          <a:p>
            <a:pPr lvl="0"/>
            <a:r>
              <a:rPr lang="en-US" sz="2800" dirty="0">
                <a:latin typeface="Microsoft JhengHei UI" panose="020B0604030504040204" pitchFamily="34" charset="-120"/>
                <a:ea typeface="Microsoft JhengHei UI" panose="020B0604030504040204" pitchFamily="34" charset="-120"/>
              </a:rPr>
              <a:t>Slide switches are mechanical switches using a slider that moves (slides) from the open (off) position to the closed (on) position.</a:t>
            </a:r>
          </a:p>
          <a:p>
            <a:endParaRPr lang="en-IN" sz="2800" dirty="0">
              <a:latin typeface="Microsoft JhengHei UI" panose="020B0604030504040204" pitchFamily="34" charset="-120"/>
              <a:ea typeface="Microsoft JhengHei UI" panose="020B0604030504040204" pitchFamily="34" charset="-120"/>
            </a:endParaRPr>
          </a:p>
        </p:txBody>
      </p:sp>
      <p:pic>
        <p:nvPicPr>
          <p:cNvPr id="5" name="Picture 8">
            <a:extLst>
              <a:ext uri="{FF2B5EF4-FFF2-40B4-BE49-F238E27FC236}">
                <a16:creationId xmlns:a16="http://schemas.microsoft.com/office/drawing/2014/main" id="{6909EDF7-E0B8-EB4C-8191-C77A740B3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21" y="1208487"/>
            <a:ext cx="4762500" cy="4762500"/>
          </a:xfrm>
          <a:prstGeom prst="rect">
            <a:avLst/>
          </a:prstGeom>
        </p:spPr>
      </p:pic>
    </p:spTree>
    <p:extLst>
      <p:ext uri="{BB962C8B-B14F-4D97-AF65-F5344CB8AC3E}">
        <p14:creationId xmlns:p14="http://schemas.microsoft.com/office/powerpoint/2010/main" val="913429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801189"/>
          </a:xfrm>
        </p:spPr>
        <p:txBody>
          <a:bodyPr/>
          <a:lstStyle/>
          <a:p>
            <a:r>
              <a:rPr lang="en-US" dirty="0"/>
              <a:t>Push button switches</a:t>
            </a:r>
            <a:endParaRPr lang="en-IN" dirty="0"/>
          </a:p>
        </p:txBody>
      </p:sp>
      <p:sp>
        <p:nvSpPr>
          <p:cNvPr id="4" name="Text Placeholder 3"/>
          <p:cNvSpPr>
            <a:spLocks noGrp="1"/>
          </p:cNvSpPr>
          <p:nvPr>
            <p:ph type="body" sz="half" idx="2"/>
          </p:nvPr>
        </p:nvSpPr>
        <p:spPr/>
        <p:txBody>
          <a:bodyPr>
            <a:normAutofit/>
          </a:bodyPr>
          <a:lstStyle/>
          <a:p>
            <a:r>
              <a:rPr lang="en-US" sz="2400" dirty="0"/>
              <a:t>A Push Button switch is a type of switch which consists of a simple electric mechanism or air switch mechanism to turn something on or off. Depending on model they could operate with momentary or latching action function. … This means that when a button is pressed it can cause another button to release.</a:t>
            </a:r>
          </a:p>
          <a:p>
            <a:endParaRPr lang="en-IN" sz="2400" dirty="0"/>
          </a:p>
        </p:txBody>
      </p:sp>
      <p:pic>
        <p:nvPicPr>
          <p:cNvPr id="5" name="Picture 4">
            <a:extLst>
              <a:ext uri="{FF2B5EF4-FFF2-40B4-BE49-F238E27FC236}">
                <a16:creationId xmlns:a16="http://schemas.microsoft.com/office/drawing/2014/main" id="{3C528079-EC43-614C-9AD2-5A5AC1FDD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158" y="822687"/>
            <a:ext cx="4815225" cy="5238750"/>
          </a:xfrm>
          <a:prstGeom prst="rect">
            <a:avLst/>
          </a:prstGeom>
        </p:spPr>
      </p:pic>
    </p:spTree>
    <p:extLst>
      <p:ext uri="{BB962C8B-B14F-4D97-AF65-F5344CB8AC3E}">
        <p14:creationId xmlns:p14="http://schemas.microsoft.com/office/powerpoint/2010/main" val="30012284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arn(inVertical)">
                                      <p:cBhvr>
                                        <p:cTn id="10" dur="500"/>
                                        <p:tgtEl>
                                          <p:spTgt spid="4">
                                            <p:txEl>
                                              <p:pRg st="0" end="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049383"/>
          </a:xfrm>
        </p:spPr>
        <p:txBody>
          <a:bodyPr/>
          <a:lstStyle/>
          <a:p>
            <a:r>
              <a:rPr lang="en-US" dirty="0"/>
              <a:t>Centrifugal switch </a:t>
            </a:r>
            <a:endParaRPr lang="en-IN" dirty="0"/>
          </a:p>
        </p:txBody>
      </p:sp>
      <p:sp>
        <p:nvSpPr>
          <p:cNvPr id="4" name="Text Placeholder 3"/>
          <p:cNvSpPr>
            <a:spLocks noGrp="1"/>
          </p:cNvSpPr>
          <p:nvPr>
            <p:ph type="body" sz="half" idx="2"/>
          </p:nvPr>
        </p:nvSpPr>
        <p:spPr/>
        <p:txBody>
          <a:bodyPr>
            <a:noAutofit/>
          </a:bodyPr>
          <a:lstStyle/>
          <a:p>
            <a:pPr lvl="0"/>
            <a:r>
              <a:rPr lang="en-US" sz="2800" dirty="0">
                <a:solidFill>
                  <a:schemeClr val="tx1">
                    <a:alpha val="80000"/>
                  </a:schemeClr>
                </a:solidFill>
              </a:rPr>
              <a:t>A centrifugal switch is an electric switch that operates using the centrifugal force created from a rotating shaft, most commonly that of an electric motor or gasoline engine. The switch is designed to activate or de-activate as a function of the rotational speed of the shaft</a:t>
            </a:r>
          </a:p>
          <a:p>
            <a:endParaRPr lang="en-IN" sz="2800" dirty="0"/>
          </a:p>
        </p:txBody>
      </p:sp>
      <p:pic>
        <p:nvPicPr>
          <p:cNvPr id="5" name="Picture 6">
            <a:extLst>
              <a:ext uri="{FF2B5EF4-FFF2-40B4-BE49-F238E27FC236}">
                <a16:creationId xmlns:a16="http://schemas.microsoft.com/office/drawing/2014/main" id="{1F7BB4A6-8EE3-AA4B-8275-316C5C753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21" y="1317096"/>
            <a:ext cx="4544292" cy="4379331"/>
          </a:xfrm>
          <a:prstGeom prst="rect">
            <a:avLst/>
          </a:prstGeom>
        </p:spPr>
      </p:pic>
    </p:spTree>
    <p:extLst>
      <p:ext uri="{BB962C8B-B14F-4D97-AF65-F5344CB8AC3E}">
        <p14:creationId xmlns:p14="http://schemas.microsoft.com/office/powerpoint/2010/main" val="274775539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ppt_w</p:attrName>
                                        </p:attrNameLst>
                                      </p:cBhvr>
                                      <p:tavLst>
                                        <p:tav tm="0" fmla="#ppt_w*sin(2.5*pi*$)">
                                          <p:val>
                                            <p:fltVal val="0"/>
                                          </p:val>
                                        </p:tav>
                                        <p:tav tm="100000">
                                          <p:val>
                                            <p:fltVal val="1"/>
                                          </p:val>
                                        </p:tav>
                                      </p:tavLst>
                                    </p:anim>
                                    <p:anim calcmode="lin" valueType="num">
                                      <p:cBhvr>
                                        <p:cTn id="1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618517"/>
            <a:ext cx="9905998" cy="5377333"/>
          </a:xfrm>
        </p:spPr>
        <p:txBody>
          <a:bodyPr>
            <a:normAutofit/>
          </a:bodyPr>
          <a:lstStyle/>
          <a:p>
            <a:r>
              <a:rPr lang="en-US" sz="6000" b="1" dirty="0" smtClean="0"/>
              <a:t>Light sources:</a:t>
            </a:r>
            <a:endParaRPr lang="en-IN" sz="6000" b="1" dirty="0"/>
          </a:p>
        </p:txBody>
      </p:sp>
    </p:spTree>
    <p:extLst>
      <p:ext uri="{BB962C8B-B14F-4D97-AF65-F5344CB8AC3E}">
        <p14:creationId xmlns:p14="http://schemas.microsoft.com/office/powerpoint/2010/main" val="239441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 sources</a:t>
            </a:r>
            <a:endParaRPr lang="en-IN" dirty="0"/>
          </a:p>
        </p:txBody>
      </p:sp>
      <p:sp>
        <p:nvSpPr>
          <p:cNvPr id="4" name="Text Placeholder 3"/>
          <p:cNvSpPr>
            <a:spLocks noGrp="1"/>
          </p:cNvSpPr>
          <p:nvPr>
            <p:ph type="body" sz="half" idx="2"/>
          </p:nvPr>
        </p:nvSpPr>
        <p:spPr>
          <a:xfrm>
            <a:off x="1141410" y="3709850"/>
            <a:ext cx="5934511" cy="2081349"/>
          </a:xfrm>
        </p:spPr>
        <p:txBody>
          <a:bodyPr>
            <a:noAutofit/>
          </a:bodyPr>
          <a:lstStyle/>
          <a:p>
            <a:r>
              <a:rPr lang="en-US" sz="2000" dirty="0">
                <a:latin typeface="arial"/>
              </a:rPr>
              <a:t>A light source is </a:t>
            </a:r>
            <a:r>
              <a:rPr lang="en-US" sz="2000" b="1" dirty="0">
                <a:latin typeface="arial"/>
              </a:rPr>
              <a:t>anything that makes light</a:t>
            </a:r>
            <a:r>
              <a:rPr lang="en-US" sz="2000" dirty="0">
                <a:latin typeface="arial"/>
              </a:rPr>
              <a:t>. There are natural and artificial light sources. A few examples of natural light sources include the Sun, stars and candles. A few examples of artificial light sources include light bulbs, lamp posts and televisions.</a:t>
            </a:r>
          </a:p>
          <a:p>
            <a:r>
              <a:rPr lang="en-US" sz="2000" dirty="0">
                <a:latin typeface="arial"/>
              </a:rPr>
              <a:t/>
            </a:r>
            <a:br>
              <a:rPr lang="en-US" sz="2000" dirty="0">
                <a:latin typeface="arial"/>
              </a:rPr>
            </a:br>
            <a:endParaRPr lang="en-US" sz="2000" dirty="0"/>
          </a:p>
          <a:p>
            <a:endParaRPr lang="en-IN" sz="2000" dirty="0"/>
          </a:p>
        </p:txBody>
      </p:sp>
      <p:pic>
        <p:nvPicPr>
          <p:cNvPr id="5" name="Picture 4" descr="light sources.jfif"/>
          <p:cNvPicPr>
            <a:picLocks noChangeAspect="1"/>
          </p:cNvPicPr>
          <p:nvPr/>
        </p:nvPicPr>
        <p:blipFill>
          <a:blip r:embed="rId2"/>
          <a:stretch>
            <a:fillRect/>
          </a:stretch>
        </p:blipFill>
        <p:spPr>
          <a:xfrm>
            <a:off x="5061833" y="443714"/>
            <a:ext cx="6786610" cy="2857505"/>
          </a:xfrm>
          <a:prstGeom prst="rect">
            <a:avLst/>
          </a:prstGeom>
        </p:spPr>
      </p:pic>
    </p:spTree>
    <p:extLst>
      <p:ext uri="{BB962C8B-B14F-4D97-AF65-F5344CB8AC3E}">
        <p14:creationId xmlns:p14="http://schemas.microsoft.com/office/powerpoint/2010/main" val="30107026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00"/>
                                        <p:tgtEl>
                                          <p:spTgt spid="4">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down)">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735874"/>
          </a:xfrm>
        </p:spPr>
        <p:txBody>
          <a:bodyPr/>
          <a:lstStyle/>
          <a:p>
            <a:r>
              <a:rPr lang="en-US" dirty="0"/>
              <a:t>Non- luminous objects </a:t>
            </a:r>
            <a:endParaRPr lang="en-IN" dirty="0"/>
          </a:p>
        </p:txBody>
      </p:sp>
      <p:sp>
        <p:nvSpPr>
          <p:cNvPr id="4" name="Text Placeholder 3"/>
          <p:cNvSpPr>
            <a:spLocks noGrp="1"/>
          </p:cNvSpPr>
          <p:nvPr>
            <p:ph type="body" sz="half" idx="2"/>
          </p:nvPr>
        </p:nvSpPr>
        <p:spPr/>
        <p:txBody>
          <a:bodyPr>
            <a:noAutofit/>
          </a:bodyPr>
          <a:lstStyle/>
          <a:p>
            <a:r>
              <a:rPr lang="en-US" sz="2000" dirty="0">
                <a:latin typeface="Microsoft JhengHei UI" panose="020B0604030504040204" pitchFamily="34" charset="-120"/>
                <a:ea typeface="Microsoft JhengHei UI" panose="020B0604030504040204" pitchFamily="34" charset="-120"/>
              </a:rPr>
              <a:t> Most objects do not produce light on their own. Objects are able to be seen because light reflects (bounces off) them to our eyes.</a:t>
            </a:r>
          </a:p>
          <a:p>
            <a:r>
              <a:rPr lang="en-US" sz="2000" dirty="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Colored </a:t>
            </a:r>
            <a:r>
              <a:rPr lang="en-US" sz="2000" dirty="0">
                <a:latin typeface="Microsoft JhengHei UI" panose="020B0604030504040204" pitchFamily="34" charset="-120"/>
                <a:ea typeface="Microsoft JhengHei UI" panose="020B0604030504040204" pitchFamily="34" charset="-120"/>
              </a:rPr>
              <a:t>liquids and stained glass windows allow light to pass through them and this allows us to see the objects. </a:t>
            </a:r>
          </a:p>
          <a:p>
            <a:r>
              <a:rPr lang="en-US" sz="2000" dirty="0">
                <a:latin typeface="Microsoft JhengHei UI" panose="020B0604030504040204" pitchFamily="34" charset="-120"/>
                <a:ea typeface="Microsoft JhengHei UI" panose="020B0604030504040204" pitchFamily="34" charset="-120"/>
              </a:rPr>
              <a:t>    Objects that we see because light reflects from them or passes through them are called non-luminous sources of light.</a:t>
            </a:r>
            <a:br>
              <a:rPr lang="en-US" sz="2000" dirty="0">
                <a:latin typeface="Microsoft JhengHei UI" panose="020B0604030504040204" pitchFamily="34" charset="-120"/>
                <a:ea typeface="Microsoft JhengHei UI" panose="020B0604030504040204" pitchFamily="34" charset="-120"/>
              </a:rPr>
            </a:br>
            <a:endParaRPr lang="en-IN" sz="2000" dirty="0">
              <a:latin typeface="Microsoft JhengHei UI" panose="020B0604030504040204" pitchFamily="34" charset="-120"/>
              <a:ea typeface="Microsoft JhengHei UI" panose="020B0604030504040204" pitchFamily="34" charset="-120"/>
            </a:endParaRPr>
          </a:p>
        </p:txBody>
      </p:sp>
      <p:pic>
        <p:nvPicPr>
          <p:cNvPr id="3" name="Picture 2" descr="&lt;strong&gt;Stained glass&lt;/strong&gt; - Simple English Wikipedia, the free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55" y="2249486"/>
            <a:ext cx="3254184" cy="2611483"/>
          </a:xfrm>
          <a:prstGeom prst="rect">
            <a:avLst/>
          </a:prstGeom>
        </p:spPr>
      </p:pic>
    </p:spTree>
    <p:extLst>
      <p:ext uri="{BB962C8B-B14F-4D97-AF65-F5344CB8AC3E}">
        <p14:creationId xmlns:p14="http://schemas.microsoft.com/office/powerpoint/2010/main" val="296688973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010194"/>
          </a:xfrm>
        </p:spPr>
        <p:txBody>
          <a:bodyPr/>
          <a:lstStyle/>
          <a:p>
            <a:r>
              <a:rPr lang="en-US" dirty="0"/>
              <a:t>Luminous sources of light </a:t>
            </a:r>
            <a:endParaRPr lang="en-IN" dirty="0"/>
          </a:p>
        </p:txBody>
      </p:sp>
      <p:sp>
        <p:nvSpPr>
          <p:cNvPr id="4" name="Text Placeholder 3"/>
          <p:cNvSpPr>
            <a:spLocks noGrp="1"/>
          </p:cNvSpPr>
          <p:nvPr>
            <p:ph type="body" sz="half" idx="2"/>
          </p:nvPr>
        </p:nvSpPr>
        <p:spPr/>
        <p:txBody>
          <a:bodyPr>
            <a:noAutofit/>
          </a:bodyPr>
          <a:lstStyle/>
          <a:p>
            <a:r>
              <a:rPr lang="en-US" sz="2400" dirty="0"/>
              <a:t> Luminous Sources of Light can be both natural and artificial.</a:t>
            </a:r>
          </a:p>
          <a:p>
            <a:r>
              <a:rPr lang="en-US" sz="2400" dirty="0"/>
              <a:t>   Natural sources of light are those that produce light without human intervention.</a:t>
            </a:r>
          </a:p>
          <a:p>
            <a:r>
              <a:rPr lang="en-US" sz="2400" dirty="0"/>
              <a:t>   Sun, Northern Lights, glow of red-hot lava</a:t>
            </a:r>
          </a:p>
          <a:p>
            <a:r>
              <a:rPr lang="en-US" sz="2400" dirty="0"/>
              <a:t/>
            </a:r>
            <a:br>
              <a:rPr lang="en-US" sz="2400" dirty="0"/>
            </a:br>
            <a:endParaRPr lang="en-IN" sz="2400" dirty="0"/>
          </a:p>
        </p:txBody>
      </p:sp>
      <p:pic>
        <p:nvPicPr>
          <p:cNvPr id="6" name="Content Placeholder 3" descr="non luminous.jfif"/>
          <p:cNvPicPr>
            <a:picLocks noChangeAspect="1"/>
          </p:cNvPicPr>
          <p:nvPr/>
        </p:nvPicPr>
        <p:blipFill>
          <a:blip r:embed="rId2"/>
          <a:stretch>
            <a:fillRect/>
          </a:stretch>
        </p:blipFill>
        <p:spPr>
          <a:xfrm>
            <a:off x="7075921" y="2249486"/>
            <a:ext cx="4822582" cy="312038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8902535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circle(in)">
                                      <p:cBhvr>
                                        <p:cTn id="15" dur="2000"/>
                                        <p:tgtEl>
                                          <p:spTgt spid="4">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circle(in)">
                                      <p:cBhvr>
                                        <p:cTn id="18" dur="2000"/>
                                        <p:tgtEl>
                                          <p:spTgt spid="4">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circle(in)">
                                      <p:cBhvr>
                                        <p:cTn id="21" dur="2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IN" dirty="0"/>
          </a:p>
        </p:txBody>
      </p:sp>
      <p:pic>
        <p:nvPicPr>
          <p:cNvPr id="5" name="Content Placeholder 3" descr="artificail.jpg"/>
          <p:cNvPicPr>
            <a:picLocks noGrp="1" noChangeAspect="1"/>
          </p:cNvPicPr>
          <p:nvPr>
            <p:ph idx="1"/>
          </p:nvPr>
        </p:nvPicPr>
        <p:blipFill>
          <a:blip r:embed="rId2"/>
          <a:stretch>
            <a:fillRect/>
          </a:stretch>
        </p:blipFill>
        <p:spPr>
          <a:xfrm>
            <a:off x="1767947" y="609600"/>
            <a:ext cx="8286808" cy="5214949"/>
          </a:xfrm>
        </p:spPr>
      </p:pic>
      <p:pic>
        <p:nvPicPr>
          <p:cNvPr id="6" name="Content Placeholder 3" descr="artificail.jpg"/>
          <p:cNvPicPr>
            <a:picLocks noChangeAspect="1"/>
          </p:cNvPicPr>
          <p:nvPr/>
        </p:nvPicPr>
        <p:blipFill>
          <a:blip r:embed="rId2"/>
          <a:stretch>
            <a:fillRect/>
          </a:stretch>
        </p:blipFill>
        <p:spPr>
          <a:xfrm>
            <a:off x="1767947" y="626274"/>
            <a:ext cx="8286808" cy="521494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7848068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957943"/>
          </a:xfrm>
        </p:spPr>
        <p:txBody>
          <a:bodyPr/>
          <a:lstStyle/>
          <a:p>
            <a:r>
              <a:rPr lang="en-US" dirty="0" smtClean="0"/>
              <a:t>light</a:t>
            </a:r>
            <a:endParaRPr lang="en-IN" dirty="0"/>
          </a:p>
        </p:txBody>
      </p:sp>
      <p:sp>
        <p:nvSpPr>
          <p:cNvPr id="4" name="Text Placeholder 3"/>
          <p:cNvSpPr>
            <a:spLocks noGrp="1"/>
          </p:cNvSpPr>
          <p:nvPr>
            <p:ph type="body" sz="half" idx="2"/>
          </p:nvPr>
        </p:nvSpPr>
        <p:spPr>
          <a:xfrm>
            <a:off x="1141410" y="1920240"/>
            <a:ext cx="5934511" cy="3870960"/>
          </a:xfrm>
        </p:spPr>
        <p:txBody>
          <a:bodyPr>
            <a:noAutofit/>
          </a:bodyPr>
          <a:lstStyle/>
          <a:p>
            <a:r>
              <a:rPr lang="en-US" sz="1800" dirty="0"/>
              <a:t>Light is produced when other forms of energy (heat or chemical) are converted into light energy. </a:t>
            </a:r>
          </a:p>
          <a:p>
            <a:r>
              <a:rPr lang="en-US" sz="1800" dirty="0"/>
              <a:t>    Luminous objects produce light are: </a:t>
            </a:r>
          </a:p>
          <a:p>
            <a:r>
              <a:rPr lang="en-US" sz="1800" dirty="0"/>
              <a:t>• Incandescence  </a:t>
            </a:r>
          </a:p>
          <a:p>
            <a:r>
              <a:rPr lang="en-US" sz="1800" dirty="0"/>
              <a:t>• Electric Discharge </a:t>
            </a:r>
          </a:p>
          <a:p>
            <a:r>
              <a:rPr lang="en-US" sz="1800" dirty="0"/>
              <a:t>• Fluorescence and Phosphorescence</a:t>
            </a:r>
          </a:p>
          <a:p>
            <a:r>
              <a:rPr lang="en-US" sz="1800" dirty="0"/>
              <a:t>• </a:t>
            </a:r>
            <a:r>
              <a:rPr lang="en-US" sz="1800" dirty="0" err="1"/>
              <a:t>Chemiluminescence</a:t>
            </a:r>
            <a:r>
              <a:rPr lang="en-US" sz="1800" dirty="0"/>
              <a:t> </a:t>
            </a:r>
          </a:p>
          <a:p>
            <a:r>
              <a:rPr lang="en-US" sz="1800" dirty="0"/>
              <a:t>• Bioluminescence </a:t>
            </a:r>
          </a:p>
          <a:p>
            <a:r>
              <a:rPr lang="en-US" sz="1800" dirty="0"/>
              <a:t>• </a:t>
            </a:r>
            <a:r>
              <a:rPr lang="en-US" sz="1800" dirty="0" err="1"/>
              <a:t>Triboluminescnce</a:t>
            </a:r>
            <a:r>
              <a:rPr lang="en-US" sz="1800" dirty="0"/>
              <a:t> </a:t>
            </a:r>
          </a:p>
          <a:p>
            <a:r>
              <a:rPr lang="en-US" sz="1800" dirty="0"/>
              <a:t>• Light Emitting Diode (LED)</a:t>
            </a:r>
            <a:endParaRPr lang="en-IN" sz="1800" dirty="0"/>
          </a:p>
        </p:txBody>
      </p:sp>
    </p:spTree>
    <p:extLst>
      <p:ext uri="{BB962C8B-B14F-4D97-AF65-F5344CB8AC3E}">
        <p14:creationId xmlns:p14="http://schemas.microsoft.com/office/powerpoint/2010/main" val="37007533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2000"/>
                                        <p:tgtEl>
                                          <p:spTgt spid="4">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circle(in)">
                                      <p:cBhvr>
                                        <p:cTn id="16" dur="2000"/>
                                        <p:tgtEl>
                                          <p:spTgt spid="4">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in)">
                                      <p:cBhvr>
                                        <p:cTn id="19" dur="2000"/>
                                        <p:tgtEl>
                                          <p:spTgt spid="4">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ircle(in)">
                                      <p:cBhvr>
                                        <p:cTn id="22" dur="2000"/>
                                        <p:tgtEl>
                                          <p:spTgt spid="4">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circle(in)">
                                      <p:cBhvr>
                                        <p:cTn id="25" dur="2000"/>
                                        <p:tgtEl>
                                          <p:spTgt spid="4">
                                            <p:txEl>
                                              <p:pRg st="4" end="4"/>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circle(in)">
                                      <p:cBhvr>
                                        <p:cTn id="28" dur="2000"/>
                                        <p:tgtEl>
                                          <p:spTgt spid="4">
                                            <p:txEl>
                                              <p:pRg st="5" end="5"/>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circle(in)">
                                      <p:cBhvr>
                                        <p:cTn id="31" dur="2000"/>
                                        <p:tgtEl>
                                          <p:spTgt spid="4">
                                            <p:txEl>
                                              <p:pRg st="6" end="6"/>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circle(in)">
                                      <p:cBhvr>
                                        <p:cTn id="34" dur="2000"/>
                                        <p:tgtEl>
                                          <p:spTgt spid="4">
                                            <p:txEl>
                                              <p:pRg st="7" end="7"/>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circle(in)">
                                      <p:cBhvr>
                                        <p:cTn id="37"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22453"/>
          </a:xfrm>
        </p:spPr>
        <p:txBody>
          <a:bodyPr/>
          <a:lstStyle/>
          <a:p>
            <a:pPr algn="ctr"/>
            <a:r>
              <a:rPr lang="en-US" b="1" dirty="0" smtClean="0"/>
              <a:t>annexure</a:t>
            </a:r>
            <a:endParaRPr lang="en-IN" b="1" dirty="0"/>
          </a:p>
        </p:txBody>
      </p:sp>
      <p:sp>
        <p:nvSpPr>
          <p:cNvPr id="3" name="Content Placeholder 2"/>
          <p:cNvSpPr>
            <a:spLocks noGrp="1"/>
          </p:cNvSpPr>
          <p:nvPr>
            <p:ph idx="1"/>
          </p:nvPr>
        </p:nvSpPr>
        <p:spPr>
          <a:xfrm>
            <a:off x="1141412" y="1240971"/>
            <a:ext cx="9905999" cy="5016138"/>
          </a:xfrm>
        </p:spPr>
        <p:txBody>
          <a:bodyPr/>
          <a:lstStyle/>
          <a:p>
            <a:pPr algn="ctr"/>
            <a:r>
              <a:rPr lang="en-IN" dirty="0"/>
              <a:t>Evaluation sheet for the micro </a:t>
            </a:r>
            <a:r>
              <a:rPr lang="en-IN" dirty="0" smtClean="0"/>
              <a:t>project</a:t>
            </a:r>
          </a:p>
          <a:p>
            <a:pPr marL="0" indent="0" algn="ctr">
              <a:buNone/>
            </a:pPr>
            <a:endParaRPr lang="en-IN" dirty="0"/>
          </a:p>
          <a:p>
            <a:r>
              <a:rPr lang="en-IN" dirty="0"/>
              <a:t>Academic Year: 2021-2022     </a:t>
            </a:r>
            <a:r>
              <a:rPr lang="en-IN" dirty="0" smtClean="0"/>
              <a:t>Name </a:t>
            </a:r>
            <a:r>
              <a:rPr lang="en-IN" dirty="0"/>
              <a:t>of F</a:t>
            </a:r>
            <a:r>
              <a:rPr lang="en-IN" dirty="0" smtClean="0"/>
              <a:t>aculty: Mrs. Kousar Ayyub Akumalla</a:t>
            </a:r>
            <a:endParaRPr lang="en-IN" dirty="0"/>
          </a:p>
          <a:p>
            <a:r>
              <a:rPr lang="en-IN" dirty="0" smtClean="0"/>
              <a:t>Course</a:t>
            </a:r>
            <a:r>
              <a:rPr lang="en-IN" dirty="0"/>
              <a:t>: Computer Engineering 			Course code:22005              	 Semester: </a:t>
            </a:r>
            <a:r>
              <a:rPr lang="en-IN" dirty="0" smtClean="0"/>
              <a:t>1</a:t>
            </a:r>
          </a:p>
          <a:p>
            <a:pPr marL="0" indent="0" algn="ctr">
              <a:buNone/>
            </a:pPr>
            <a:endParaRPr lang="en-IN" b="1" dirty="0" smtClean="0"/>
          </a:p>
          <a:p>
            <a:pPr marL="0" indent="0" algn="ctr">
              <a:buNone/>
            </a:pPr>
            <a:r>
              <a:rPr lang="en-IN" b="1" dirty="0" smtClean="0"/>
              <a:t>Title </a:t>
            </a:r>
            <a:r>
              <a:rPr lang="en-IN" b="1" dirty="0"/>
              <a:t>of the </a:t>
            </a:r>
            <a:r>
              <a:rPr lang="en-IN" b="1" dirty="0" smtClean="0"/>
              <a:t>project: Types of Wires , Cables , Switches &amp; Light Sources</a:t>
            </a:r>
          </a:p>
          <a:p>
            <a:pPr marL="0" indent="0" algn="ctr">
              <a:buNone/>
            </a:pPr>
            <a:r>
              <a:rPr lang="en-IN" dirty="0"/>
              <a:t> Cos addressed by Micro project: a, b, d </a:t>
            </a:r>
          </a:p>
        </p:txBody>
      </p:sp>
    </p:spTree>
    <p:extLst>
      <p:ext uri="{BB962C8B-B14F-4D97-AF65-F5344CB8AC3E}">
        <p14:creationId xmlns:p14="http://schemas.microsoft.com/office/powerpoint/2010/main" val="18821923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IN"/>
          </a:p>
        </p:txBody>
      </p:sp>
      <p:pic>
        <p:nvPicPr>
          <p:cNvPr id="5" name="Content Placeholder 3" descr="light energyu.jpg"/>
          <p:cNvPicPr>
            <a:picLocks noChangeAspect="1"/>
          </p:cNvPicPr>
          <p:nvPr/>
        </p:nvPicPr>
        <p:blipFill>
          <a:blip r:embed="rId2"/>
          <a:stretch>
            <a:fillRect/>
          </a:stretch>
        </p:blipFill>
        <p:spPr>
          <a:xfrm>
            <a:off x="2054515" y="785802"/>
            <a:ext cx="8143932" cy="482919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87530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0800000" flipH="1" flipV="1">
            <a:off x="130629" y="169817"/>
            <a:ext cx="496388" cy="6505302"/>
          </a:xfrm>
        </p:spPr>
        <p:txBody>
          <a:bodyPr>
            <a:normAutofit/>
          </a:bodyPr>
          <a:lstStyle/>
          <a:p>
            <a:endParaRPr lang="en-IN" dirty="0"/>
          </a:p>
        </p:txBody>
      </p:sp>
      <p:sp>
        <p:nvSpPr>
          <p:cNvPr id="5" name="Content Placeholder 4"/>
          <p:cNvSpPr>
            <a:spLocks noGrp="1"/>
          </p:cNvSpPr>
          <p:nvPr>
            <p:ph sz="half" idx="1"/>
          </p:nvPr>
        </p:nvSpPr>
        <p:spPr>
          <a:xfrm>
            <a:off x="1141410" y="287383"/>
            <a:ext cx="4878389" cy="6387737"/>
          </a:xfrm>
        </p:spPr>
        <p:txBody>
          <a:bodyPr>
            <a:normAutofit fontScale="92500" lnSpcReduction="10000"/>
          </a:bodyPr>
          <a:lstStyle/>
          <a:p>
            <a:r>
              <a:rPr lang="en-US" sz="1800" dirty="0"/>
              <a:t>WEEK 1: MICRO-PROJECT IS ALLOTED TO THE GROUP-----[1 </a:t>
            </a:r>
            <a:r>
              <a:rPr lang="en-US" sz="1800" dirty="0" smtClean="0"/>
              <a:t>HOUR]</a:t>
            </a:r>
          </a:p>
          <a:p>
            <a:endParaRPr lang="en-US" sz="1800" dirty="0"/>
          </a:p>
          <a:p>
            <a:r>
              <a:rPr lang="en-US" sz="1800" dirty="0" smtClean="0"/>
              <a:t>WEEK </a:t>
            </a:r>
            <a:r>
              <a:rPr lang="en-US" sz="1800" dirty="0"/>
              <a:t>2: INFO. REGARDING PROJECT IS GATHERED-----[1 </a:t>
            </a:r>
            <a:r>
              <a:rPr lang="en-US" sz="1800" dirty="0" smtClean="0"/>
              <a:t>HOUR]</a:t>
            </a:r>
          </a:p>
          <a:p>
            <a:endParaRPr lang="en-US" sz="1800" dirty="0"/>
          </a:p>
          <a:p>
            <a:r>
              <a:rPr lang="en-US" sz="1800" dirty="0" smtClean="0"/>
              <a:t>WEEK </a:t>
            </a:r>
            <a:r>
              <a:rPr lang="en-US" sz="1800" dirty="0"/>
              <a:t>3: WORK IS DIVIDED AMONG THE GROUP MEMBERS---[1 HOUR</a:t>
            </a:r>
            <a:r>
              <a:rPr lang="en-US" sz="1800" dirty="0" smtClean="0"/>
              <a:t>]</a:t>
            </a:r>
          </a:p>
          <a:p>
            <a:endParaRPr lang="en-US" sz="1800" dirty="0"/>
          </a:p>
          <a:p>
            <a:r>
              <a:rPr lang="en-US" sz="1800" dirty="0"/>
              <a:t>WEEK </a:t>
            </a:r>
            <a:r>
              <a:rPr lang="en-US" sz="1800" dirty="0" smtClean="0"/>
              <a:t>4: </a:t>
            </a:r>
            <a:r>
              <a:rPr lang="en-IN" sz="1800" dirty="0" smtClean="0"/>
              <a:t>INDIVIDAUL INFORMATION IS COLLECTED</a:t>
            </a:r>
            <a:r>
              <a:rPr lang="en-US" sz="1800" dirty="0" smtClean="0"/>
              <a:t>---[</a:t>
            </a:r>
            <a:r>
              <a:rPr lang="en-US" sz="1800" dirty="0"/>
              <a:t>1 HOUR</a:t>
            </a:r>
            <a:r>
              <a:rPr lang="en-US" sz="1800" dirty="0" smtClean="0"/>
              <a:t>]</a:t>
            </a:r>
          </a:p>
          <a:p>
            <a:endParaRPr lang="en-US" sz="1800" dirty="0"/>
          </a:p>
          <a:p>
            <a:r>
              <a:rPr lang="en-US" sz="1800" dirty="0"/>
              <a:t>WEEK 5</a:t>
            </a:r>
            <a:r>
              <a:rPr lang="en-US" sz="1800" dirty="0" smtClean="0"/>
              <a:t>: INDIVIDUAL PICTURES AND GRAPHS ARE COLLECTED---[</a:t>
            </a:r>
            <a:r>
              <a:rPr lang="en-US" sz="1800" dirty="0"/>
              <a:t>1 HOUR</a:t>
            </a:r>
            <a:r>
              <a:rPr lang="en-US" sz="1800" dirty="0" smtClean="0"/>
              <a:t>]</a:t>
            </a:r>
          </a:p>
          <a:p>
            <a:endParaRPr lang="en-US" sz="1800" dirty="0"/>
          </a:p>
          <a:p>
            <a:r>
              <a:rPr lang="en-US" sz="1800" dirty="0"/>
              <a:t>WEEK </a:t>
            </a:r>
            <a:r>
              <a:rPr lang="en-US" sz="1800" dirty="0" smtClean="0"/>
              <a:t>6: INDIVIDUALLY COLLECTED INFO. IS ENTERED IN PPT---[</a:t>
            </a:r>
            <a:r>
              <a:rPr lang="en-US" sz="1800" dirty="0"/>
              <a:t>1 HOUR</a:t>
            </a:r>
            <a:r>
              <a:rPr lang="en-US" sz="1800" dirty="0" smtClean="0"/>
              <a:t>]</a:t>
            </a:r>
            <a:endParaRPr lang="en-US" sz="1800" dirty="0"/>
          </a:p>
          <a:p>
            <a:pPr marL="0" indent="0">
              <a:buNone/>
            </a:pPr>
            <a:endParaRPr lang="en-US" sz="1800" dirty="0"/>
          </a:p>
          <a:p>
            <a:endParaRPr lang="en-US" sz="1800" dirty="0" smtClean="0"/>
          </a:p>
          <a:p>
            <a:endParaRPr lang="en-US" sz="1800" dirty="0"/>
          </a:p>
          <a:p>
            <a:pPr marL="0" indent="0">
              <a:buNone/>
            </a:pPr>
            <a:endParaRPr lang="en-IN" sz="1800" dirty="0"/>
          </a:p>
        </p:txBody>
      </p:sp>
      <p:sp>
        <p:nvSpPr>
          <p:cNvPr id="6" name="Content Placeholder 5"/>
          <p:cNvSpPr>
            <a:spLocks noGrp="1"/>
          </p:cNvSpPr>
          <p:nvPr>
            <p:ph sz="half" idx="2"/>
          </p:nvPr>
        </p:nvSpPr>
        <p:spPr>
          <a:xfrm>
            <a:off x="6172200" y="287383"/>
            <a:ext cx="5375366" cy="6178731"/>
          </a:xfrm>
        </p:spPr>
        <p:txBody>
          <a:bodyPr>
            <a:normAutofit fontScale="92500" lnSpcReduction="10000"/>
          </a:bodyPr>
          <a:lstStyle/>
          <a:p>
            <a:r>
              <a:rPr lang="en-US" sz="2000" dirty="0"/>
              <a:t>WEEK </a:t>
            </a:r>
            <a:r>
              <a:rPr lang="en-US" sz="2000" dirty="0" smtClean="0"/>
              <a:t>7: INDIVIDUAL WORKS ARE COMPILED---[</a:t>
            </a:r>
            <a:r>
              <a:rPr lang="en-US" sz="2000" dirty="0"/>
              <a:t>1 HOUR</a:t>
            </a:r>
            <a:r>
              <a:rPr lang="en-US" sz="2000" dirty="0" smtClean="0"/>
              <a:t>]</a:t>
            </a:r>
          </a:p>
          <a:p>
            <a:endParaRPr lang="en-US" sz="2000" dirty="0"/>
          </a:p>
          <a:p>
            <a:r>
              <a:rPr lang="en-US" sz="2000" dirty="0"/>
              <a:t>WEEK </a:t>
            </a:r>
            <a:r>
              <a:rPr lang="en-US" sz="2000" dirty="0" smtClean="0"/>
              <a:t>8: PPT IS COMPILED---[</a:t>
            </a:r>
            <a:r>
              <a:rPr lang="en-US" sz="2000" dirty="0"/>
              <a:t>1 HOUR</a:t>
            </a:r>
            <a:r>
              <a:rPr lang="en-US" sz="2000" dirty="0" smtClean="0"/>
              <a:t>]</a:t>
            </a:r>
          </a:p>
          <a:p>
            <a:pPr marL="0" indent="0">
              <a:buNone/>
            </a:pPr>
            <a:endParaRPr lang="en-US" sz="2000" dirty="0"/>
          </a:p>
          <a:p>
            <a:r>
              <a:rPr lang="en-US" sz="2000" dirty="0"/>
              <a:t>WEEK </a:t>
            </a:r>
            <a:r>
              <a:rPr lang="en-US" sz="2000" dirty="0" smtClean="0"/>
              <a:t>9: PPT IS SHOWN---[</a:t>
            </a:r>
            <a:r>
              <a:rPr lang="en-US" sz="2000" dirty="0"/>
              <a:t>1 HOUR</a:t>
            </a:r>
            <a:r>
              <a:rPr lang="en-US" sz="2000" dirty="0" smtClean="0"/>
              <a:t>]</a:t>
            </a:r>
          </a:p>
          <a:p>
            <a:endParaRPr lang="en-US" sz="2000" dirty="0"/>
          </a:p>
          <a:p>
            <a:r>
              <a:rPr lang="en-US" sz="2000" dirty="0"/>
              <a:t>WEEK </a:t>
            </a:r>
            <a:r>
              <a:rPr lang="en-US" sz="2000" dirty="0" smtClean="0"/>
              <a:t>10: MADE CHANGES AS INSTRUCTED---[</a:t>
            </a:r>
            <a:r>
              <a:rPr lang="en-US" sz="2000" dirty="0"/>
              <a:t>1 HOUR</a:t>
            </a:r>
            <a:r>
              <a:rPr lang="en-US" sz="2000" dirty="0" smtClean="0"/>
              <a:t>]</a:t>
            </a:r>
          </a:p>
          <a:p>
            <a:endParaRPr lang="en-US" sz="2000" dirty="0"/>
          </a:p>
          <a:p>
            <a:r>
              <a:rPr lang="en-US" sz="2000" dirty="0"/>
              <a:t>WEEK </a:t>
            </a:r>
            <a:r>
              <a:rPr lang="en-US" sz="2000" dirty="0" smtClean="0"/>
              <a:t>11: ALL CERTIFICATE AND ANNEXURE ARE COMPILED--[</a:t>
            </a:r>
            <a:r>
              <a:rPr lang="en-US" sz="2000" dirty="0"/>
              <a:t>1 HOUR</a:t>
            </a:r>
            <a:r>
              <a:rPr lang="en-US" sz="2000" dirty="0" smtClean="0"/>
              <a:t>]</a:t>
            </a:r>
          </a:p>
          <a:p>
            <a:pPr marL="0" indent="0">
              <a:buNone/>
            </a:pPr>
            <a:endParaRPr lang="en-US" sz="2000" dirty="0"/>
          </a:p>
          <a:p>
            <a:r>
              <a:rPr lang="en-US" sz="2000" dirty="0" smtClean="0"/>
              <a:t>Total Time</a:t>
            </a:r>
            <a:r>
              <a:rPr lang="en-US" sz="2000" dirty="0"/>
              <a:t>: 3hours</a:t>
            </a:r>
            <a:endParaRPr lang="en-IN" sz="2000" dirty="0"/>
          </a:p>
        </p:txBody>
      </p:sp>
    </p:spTree>
    <p:extLst>
      <p:ext uri="{BB962C8B-B14F-4D97-AF65-F5344CB8AC3E}">
        <p14:creationId xmlns:p14="http://schemas.microsoft.com/office/powerpoint/2010/main" val="158914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353973"/>
          </a:xfrm>
        </p:spPr>
        <p:txBody>
          <a:bodyPr>
            <a:normAutofit fontScale="90000"/>
          </a:bodyPr>
          <a:lstStyle/>
          <a:p>
            <a:r>
              <a:rPr lang="en-IN" dirty="0"/>
              <a:t>Major learning outcomes achieved by students by doing the Project: </a:t>
            </a:r>
            <a:br>
              <a:rPr lang="en-IN" dirty="0"/>
            </a:br>
            <a:endParaRPr lang="en-IN" dirty="0"/>
          </a:p>
        </p:txBody>
      </p:sp>
      <p:sp>
        <p:nvSpPr>
          <p:cNvPr id="3" name="Content Placeholder 2"/>
          <p:cNvSpPr>
            <a:spLocks noGrp="1"/>
          </p:cNvSpPr>
          <p:nvPr>
            <p:ph idx="1"/>
          </p:nvPr>
        </p:nvSpPr>
        <p:spPr>
          <a:xfrm>
            <a:off x="1141412" y="1658983"/>
            <a:ext cx="9905999" cy="4937760"/>
          </a:xfrm>
        </p:spPr>
        <p:txBody>
          <a:bodyPr/>
          <a:lstStyle/>
          <a:p>
            <a:pPr marL="0" indent="0">
              <a:buNone/>
            </a:pPr>
            <a:r>
              <a:rPr lang="en-US" dirty="0" smtClean="0"/>
              <a:t>(a)Practical Outcomes:</a:t>
            </a:r>
          </a:p>
          <a:p>
            <a:pPr marL="0" indent="0">
              <a:buNone/>
            </a:pPr>
            <a:r>
              <a:rPr lang="en-US" dirty="0" smtClean="0"/>
              <a:t>______________________________________________________________________________________________________________________________</a:t>
            </a:r>
          </a:p>
          <a:p>
            <a:pPr marL="0" indent="0">
              <a:buNone/>
            </a:pPr>
            <a:r>
              <a:rPr lang="en-US" dirty="0" smtClean="0"/>
              <a:t>(b)</a:t>
            </a:r>
            <a:r>
              <a:rPr lang="en-IN" dirty="0" smtClean="0"/>
              <a:t>Unit </a:t>
            </a:r>
            <a:r>
              <a:rPr lang="en-IN" dirty="0"/>
              <a:t>outcomes in Cognitive </a:t>
            </a:r>
            <a:r>
              <a:rPr lang="en-IN" dirty="0" smtClean="0"/>
              <a:t>domain:</a:t>
            </a:r>
          </a:p>
          <a:p>
            <a:pPr marL="0" indent="0">
              <a:buNone/>
            </a:pPr>
            <a:r>
              <a:rPr lang="en-IN" dirty="0" smtClean="0"/>
              <a:t>______________________________________________________________________________________________________________________________</a:t>
            </a:r>
          </a:p>
          <a:p>
            <a:pPr marL="0" indent="0">
              <a:buNone/>
            </a:pPr>
            <a:r>
              <a:rPr lang="en-US" dirty="0" smtClean="0"/>
              <a:t>(c)</a:t>
            </a:r>
            <a:r>
              <a:rPr lang="en-IN" dirty="0"/>
              <a:t> Outcomes in effective </a:t>
            </a:r>
            <a:r>
              <a:rPr lang="en-IN" dirty="0" smtClean="0"/>
              <a:t>domain:</a:t>
            </a:r>
          </a:p>
          <a:p>
            <a:pPr marL="0" indent="0">
              <a:buNone/>
            </a:pPr>
            <a:r>
              <a:rPr lang="en-US" dirty="0" smtClean="0"/>
              <a:t>______________________________________________________________________________________________________________________________</a:t>
            </a:r>
            <a:endParaRPr lang="en-IN" dirty="0"/>
          </a:p>
        </p:txBody>
      </p:sp>
    </p:spTree>
    <p:extLst>
      <p:ext uri="{BB962C8B-B14F-4D97-AF65-F5344CB8AC3E}">
        <p14:creationId xmlns:p14="http://schemas.microsoft.com/office/powerpoint/2010/main" val="2865365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5651653"/>
          </a:xfrm>
        </p:spPr>
        <p:txBody>
          <a:bodyPr>
            <a:normAutofit/>
          </a:bodyPr>
          <a:lstStyle/>
          <a:p>
            <a:r>
              <a:rPr lang="en-US" b="1" dirty="0" smtClean="0"/>
              <a:t>WPC LOG FOR MICRO-PROJECT</a:t>
            </a:r>
            <a:br>
              <a:rPr lang="en-US" b="1" dirty="0" smtClean="0"/>
            </a:br>
            <a:r>
              <a:rPr lang="en-US" b="1" dirty="0"/>
              <a:t/>
            </a:r>
            <a:br>
              <a:rPr lang="en-US" b="1" dirty="0"/>
            </a:br>
            <a:r>
              <a:rPr lang="en-US" sz="2200" b="1" dirty="0" smtClean="0"/>
              <a:t>Name: </a:t>
            </a:r>
            <a:r>
              <a:rPr lang="en-IN" sz="2200" b="1" dirty="0">
                <a:latin typeface="Arial" panose="020B0604020202020204" pitchFamily="34" charset="0"/>
                <a:ea typeface="Arial" panose="020B0604020202020204" pitchFamily="34" charset="0"/>
              </a:rPr>
              <a:t>HUSSAIN ARSIWALA </a:t>
            </a:r>
            <a:r>
              <a:rPr lang="en-IN" sz="2200" b="1" dirty="0" smtClean="0">
                <a:latin typeface="Arial" panose="020B0604020202020204" pitchFamily="34" charset="0"/>
                <a:ea typeface="Arial" panose="020B0604020202020204" pitchFamily="34" charset="0"/>
              </a:rPr>
              <a:t>, </a:t>
            </a:r>
            <a:r>
              <a:rPr lang="en-IN" sz="2200" b="1" dirty="0">
                <a:latin typeface="Arial" panose="020B0604020202020204" pitchFamily="34" charset="0"/>
                <a:ea typeface="Arial" panose="020B0604020202020204" pitchFamily="34" charset="0"/>
              </a:rPr>
              <a:t>ABDURRAHMAN QURESHI </a:t>
            </a:r>
            <a:r>
              <a:rPr lang="en-IN" sz="2200" b="1" dirty="0" smtClean="0">
                <a:latin typeface="Arial" panose="020B0604020202020204" pitchFamily="34" charset="0"/>
                <a:ea typeface="Arial" panose="020B0604020202020204" pitchFamily="34" charset="0"/>
              </a:rPr>
              <a:t> , </a:t>
            </a:r>
            <a:r>
              <a:rPr lang="en-US" sz="2200" b="1" dirty="0"/>
              <a:t>ANSARI SAAD </a:t>
            </a:r>
            <a:r>
              <a:rPr lang="en-US" sz="2200" b="1" dirty="0" smtClean="0"/>
              <a:t>MOHD</a:t>
            </a:r>
            <a:r>
              <a:rPr lang="en-US" sz="2200" b="1" dirty="0"/>
              <a:t>. </a:t>
            </a:r>
            <a:r>
              <a:rPr lang="en-US" sz="2200" b="1" dirty="0" err="1" smtClean="0"/>
              <a:t>ARIf</a:t>
            </a:r>
            <a:r>
              <a:rPr lang="en-IN" sz="2200" b="1" dirty="0" smtClean="0">
                <a:latin typeface="Arial" panose="020B0604020202020204" pitchFamily="34" charset="0"/>
                <a:ea typeface="Arial" panose="020B0604020202020204" pitchFamily="34" charset="0"/>
              </a:rPr>
              <a:t> , </a:t>
            </a:r>
            <a:r>
              <a:rPr lang="en-IN" sz="2200" b="1" dirty="0">
                <a:latin typeface="Arial" panose="020B0604020202020204" pitchFamily="34" charset="0"/>
                <a:ea typeface="Arial" panose="020B0604020202020204" pitchFamily="34" charset="0"/>
              </a:rPr>
              <a:t>MORE ARYA </a:t>
            </a:r>
            <a:r>
              <a:rPr lang="en-IN" sz="2200" b="1" dirty="0" smtClean="0">
                <a:latin typeface="Arial" panose="020B0604020202020204" pitchFamily="34" charset="0"/>
                <a:ea typeface="Arial" panose="020B0604020202020204" pitchFamily="34" charset="0"/>
              </a:rPr>
              <a:t>LAXMAN , </a:t>
            </a:r>
            <a:r>
              <a:rPr lang="en-US" sz="2200" b="1" dirty="0"/>
              <a:t>ADNAN </a:t>
            </a:r>
            <a:r>
              <a:rPr lang="en-US" sz="2200" b="1" dirty="0" smtClean="0"/>
              <a:t>KAZI</a:t>
            </a:r>
            <a:r>
              <a:rPr lang="en-US" sz="2200" b="1" dirty="0"/>
              <a:t> </a:t>
            </a:r>
            <a:r>
              <a:rPr lang="en-US" sz="2200" b="1" dirty="0" smtClean="0"/>
              <a:t>WASIM.</a:t>
            </a:r>
            <a:r>
              <a:rPr lang="en-US" sz="1600" b="1" dirty="0" smtClean="0"/>
              <a:t/>
            </a:r>
            <a:br>
              <a:rPr lang="en-US" sz="1600" b="1" dirty="0" smtClean="0"/>
            </a:br>
            <a:r>
              <a:rPr lang="en-US" dirty="0" smtClean="0"/>
              <a:t/>
            </a:r>
            <a:br>
              <a:rPr lang="en-US" dirty="0" smtClean="0"/>
            </a:br>
            <a:r>
              <a:rPr lang="en-US" sz="2800" dirty="0" smtClean="0"/>
              <a:t>ROLL NO : 210448 , 210451 , 210453 , 210460 , 210463</a:t>
            </a:r>
            <a:br>
              <a:rPr lang="en-US" sz="2800" dirty="0" smtClean="0"/>
            </a:br>
            <a:r>
              <a:rPr lang="en-US" sz="2800" dirty="0" smtClean="0"/>
              <a:t/>
            </a:r>
            <a:br>
              <a:rPr lang="en-US" sz="28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a:t/>
            </a:r>
            <a:br>
              <a:rPr lang="en-US" sz="2400" dirty="0"/>
            </a:br>
            <a:endParaRPr lang="en-IN" sz="2400" dirty="0"/>
          </a:p>
        </p:txBody>
      </p:sp>
    </p:spTree>
    <p:extLst>
      <p:ext uri="{BB962C8B-B14F-4D97-AF65-F5344CB8AC3E}">
        <p14:creationId xmlns:p14="http://schemas.microsoft.com/office/powerpoint/2010/main" val="1043664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4892" y="287385"/>
            <a:ext cx="2246810" cy="5976715"/>
          </a:xfrm>
        </p:spPr>
        <p:txBody>
          <a:bodyPr>
            <a:normAutofit/>
          </a:bodyPr>
          <a:lstStyle/>
          <a:p>
            <a:r>
              <a:rPr lang="en-US" sz="2800" dirty="0" smtClean="0"/>
              <a:t>NAME &amp; SIGNATURE OF FACULTY:</a:t>
            </a:r>
            <a:endParaRPr lang="en-IN" sz="2800" dirty="0"/>
          </a:p>
        </p:txBody>
      </p:sp>
      <p:graphicFrame>
        <p:nvGraphicFramePr>
          <p:cNvPr id="3" name="Table 2"/>
          <p:cNvGraphicFramePr>
            <a:graphicFrameLocks noGrp="1"/>
          </p:cNvGraphicFramePr>
          <p:nvPr>
            <p:extLst>
              <p:ext uri="{D42A27DB-BD31-4B8C-83A1-F6EECF244321}">
                <p14:modId xmlns:p14="http://schemas.microsoft.com/office/powerpoint/2010/main" val="3584800487"/>
              </p:ext>
            </p:extLst>
          </p:nvPr>
        </p:nvGraphicFramePr>
        <p:xfrm>
          <a:off x="418010" y="287385"/>
          <a:ext cx="9196255" cy="5976715"/>
        </p:xfrm>
        <a:graphic>
          <a:graphicData uri="http://schemas.openxmlformats.org/drawingml/2006/table">
            <a:tbl>
              <a:tblPr firstRow="1" bandRow="1">
                <a:tableStyleId>{616DA210-FB5B-4158-B5E0-FEB733F419BA}</a:tableStyleId>
              </a:tblPr>
              <a:tblGrid>
                <a:gridCol w="1839251">
                  <a:extLst>
                    <a:ext uri="{9D8B030D-6E8A-4147-A177-3AD203B41FA5}">
                      <a16:colId xmlns:a16="http://schemas.microsoft.com/office/drawing/2014/main" val="1978820510"/>
                    </a:ext>
                  </a:extLst>
                </a:gridCol>
                <a:gridCol w="2027356">
                  <a:extLst>
                    <a:ext uri="{9D8B030D-6E8A-4147-A177-3AD203B41FA5}">
                      <a16:colId xmlns:a16="http://schemas.microsoft.com/office/drawing/2014/main" val="2335630397"/>
                    </a:ext>
                  </a:extLst>
                </a:gridCol>
                <a:gridCol w="1651146">
                  <a:extLst>
                    <a:ext uri="{9D8B030D-6E8A-4147-A177-3AD203B41FA5}">
                      <a16:colId xmlns:a16="http://schemas.microsoft.com/office/drawing/2014/main" val="4226350119"/>
                    </a:ext>
                  </a:extLst>
                </a:gridCol>
                <a:gridCol w="1839251">
                  <a:extLst>
                    <a:ext uri="{9D8B030D-6E8A-4147-A177-3AD203B41FA5}">
                      <a16:colId xmlns:a16="http://schemas.microsoft.com/office/drawing/2014/main" val="189083535"/>
                    </a:ext>
                  </a:extLst>
                </a:gridCol>
                <a:gridCol w="1839251">
                  <a:extLst>
                    <a:ext uri="{9D8B030D-6E8A-4147-A177-3AD203B41FA5}">
                      <a16:colId xmlns:a16="http://schemas.microsoft.com/office/drawing/2014/main" val="546755427"/>
                    </a:ext>
                  </a:extLst>
                </a:gridCol>
              </a:tblGrid>
              <a:tr h="1645226">
                <a:tc>
                  <a:txBody>
                    <a:bodyPr/>
                    <a:lstStyle/>
                    <a:p>
                      <a:r>
                        <a:rPr lang="en-IN" sz="1800" b="1" kern="1200" dirty="0" smtClean="0">
                          <a:solidFill>
                            <a:schemeClr val="tx1"/>
                          </a:solidFill>
                          <a:effectLst/>
                          <a:latin typeface="+mn-lt"/>
                          <a:ea typeface="+mn-ea"/>
                          <a:cs typeface="+mn-cs"/>
                        </a:rPr>
                        <a:t>Roll no. </a:t>
                      </a:r>
                      <a:endParaRPr lang="en-IN" dirty="0"/>
                    </a:p>
                  </a:txBody>
                  <a:tcPr/>
                </a:tc>
                <a:tc>
                  <a:txBody>
                    <a:bodyPr/>
                    <a:lstStyle/>
                    <a:p>
                      <a:r>
                        <a:rPr lang="en-IN" sz="1800" b="1" kern="1200" dirty="0" smtClean="0">
                          <a:solidFill>
                            <a:schemeClr val="tx1"/>
                          </a:solidFill>
                          <a:effectLst/>
                          <a:latin typeface="+mn-lt"/>
                          <a:ea typeface="+mn-ea"/>
                          <a:cs typeface="+mn-cs"/>
                        </a:rPr>
                        <a:t>Student Name </a:t>
                      </a:r>
                      <a:endParaRPr lang="en-IN" b="1" dirty="0"/>
                    </a:p>
                  </a:txBody>
                  <a:tcPr/>
                </a:tc>
                <a:tc>
                  <a:txBody>
                    <a:bodyPr/>
                    <a:lstStyle/>
                    <a:p>
                      <a:pPr marL="1270">
                        <a:lnSpc>
                          <a:spcPct val="107000"/>
                        </a:lnSpc>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Marks out of 6 </a:t>
                      </a:r>
                    </a:p>
                    <a:p>
                      <a:pPr marL="1270">
                        <a:lnSpc>
                          <a:spcPct val="107000"/>
                        </a:lnSpc>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a:t>
                      </a:r>
                    </a:p>
                    <a:p>
                      <a:pPr marL="1270" marR="13335">
                        <a:lnSpc>
                          <a:spcPct val="107000"/>
                        </a:lnSpc>
                        <a:spcAft>
                          <a:spcPts val="0"/>
                        </a:spcAft>
                      </a:pPr>
                      <a: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performance in group activity   </a:t>
                      </a:r>
                    </a:p>
                  </a:txBody>
                  <a:tcPr marL="67310" marR="15240" marT="90170" marB="0"/>
                </a:tc>
                <a:tc>
                  <a:txBody>
                    <a:bodyPr/>
                    <a:lstStyle/>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Marks out of 4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performance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t>
                      </a:r>
                    </a:p>
                    <a:p>
                      <a:pPr>
                        <a:lnSpc>
                          <a:spcPct val="107000"/>
                        </a:lnSpc>
                        <a:spcAft>
                          <a:spcPts val="0"/>
                        </a:spcAft>
                      </a:pPr>
                      <a:r>
                        <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oral</a:t>
                      </a:r>
                      <a:r>
                        <a:rPr lang="en-IN" sz="16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1600" b="1"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presentation   </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15240" marT="90170" marB="0"/>
                </a:tc>
                <a:tc>
                  <a:txBody>
                    <a:bodyPr/>
                    <a:lstStyle/>
                    <a:p>
                      <a:r>
                        <a:rPr lang="en-US" dirty="0" smtClean="0"/>
                        <a:t>TOTAL MARKS OUT OF 10</a:t>
                      </a:r>
                      <a:endParaRPr lang="en-IN" dirty="0"/>
                    </a:p>
                  </a:txBody>
                  <a:tcPr/>
                </a:tc>
                <a:extLst>
                  <a:ext uri="{0D108BD9-81ED-4DB2-BD59-A6C34878D82A}">
                    <a16:rowId xmlns:a16="http://schemas.microsoft.com/office/drawing/2014/main" val="1015860706"/>
                  </a:ext>
                </a:extLst>
              </a:tr>
              <a:tr h="851654">
                <a:tc>
                  <a:txBody>
                    <a:bodyPr/>
                    <a:lstStyle/>
                    <a:p>
                      <a:r>
                        <a:rPr lang="en-US" dirty="0" smtClean="0"/>
                        <a:t>210448</a:t>
                      </a:r>
                      <a:endParaRPr lang="en-IN" dirty="0"/>
                    </a:p>
                  </a:txBody>
                  <a:tcPr/>
                </a:tc>
                <a:tc>
                  <a:txBody>
                    <a:bodyPr/>
                    <a:lstStyle/>
                    <a:p>
                      <a:r>
                        <a:rPr lang="en-IN" b="1" dirty="0" smtClean="0">
                          <a:latin typeface="Arial" panose="020B0604020202020204" pitchFamily="34" charset="0"/>
                          <a:ea typeface="Arial" panose="020B0604020202020204" pitchFamily="34" charset="0"/>
                        </a:rPr>
                        <a:t>HUSSAIN ARSIWALA </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31195083"/>
                  </a:ext>
                </a:extLst>
              </a:tr>
              <a:tr h="851654">
                <a:tc>
                  <a:txBody>
                    <a:bodyPr/>
                    <a:lstStyle/>
                    <a:p>
                      <a:r>
                        <a:rPr lang="en-US" dirty="0" smtClean="0"/>
                        <a:t>210451</a:t>
                      </a:r>
                      <a:endParaRPr lang="en-IN" dirty="0"/>
                    </a:p>
                  </a:txBody>
                  <a:tcPr/>
                </a:tc>
                <a:tc>
                  <a:txBody>
                    <a:bodyPr/>
                    <a:lstStyle/>
                    <a:p>
                      <a:r>
                        <a:rPr lang="en-IN" b="1" dirty="0" smtClean="0">
                          <a:latin typeface="Arial" panose="020B0604020202020204" pitchFamily="34" charset="0"/>
                          <a:ea typeface="Arial" panose="020B0604020202020204" pitchFamily="34" charset="0"/>
                        </a:rPr>
                        <a:t>ABDURRAHMAN QURESHI </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27355528"/>
                  </a:ext>
                </a:extLst>
              </a:tr>
              <a:tr h="851654">
                <a:tc>
                  <a:txBody>
                    <a:bodyPr/>
                    <a:lstStyle/>
                    <a:p>
                      <a:r>
                        <a:rPr lang="en-US" dirty="0" smtClean="0"/>
                        <a:t>210453</a:t>
                      </a:r>
                      <a:endParaRPr lang="en-IN" dirty="0"/>
                    </a:p>
                  </a:txBody>
                  <a:tcPr/>
                </a:tc>
                <a:tc>
                  <a:txBody>
                    <a:bodyPr/>
                    <a:lstStyle/>
                    <a:p>
                      <a:r>
                        <a:rPr lang="en-US" b="1" dirty="0" smtClean="0"/>
                        <a:t>ANSARI</a:t>
                      </a:r>
                      <a:r>
                        <a:rPr lang="en-US" b="1" baseline="0" dirty="0" smtClean="0"/>
                        <a:t> SAAD </a:t>
                      </a:r>
                    </a:p>
                    <a:p>
                      <a:r>
                        <a:rPr lang="en-US" b="1" baseline="0" dirty="0" smtClean="0"/>
                        <a:t>MOHD. ARIF</a:t>
                      </a:r>
                      <a:endParaRPr lang="en-IN" b="1"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23995680"/>
                  </a:ext>
                </a:extLst>
              </a:tr>
              <a:tr h="852565">
                <a:tc>
                  <a:txBody>
                    <a:bodyPr/>
                    <a:lstStyle/>
                    <a:p>
                      <a:r>
                        <a:rPr lang="en-US" dirty="0" smtClean="0"/>
                        <a:t>210460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Arial" panose="020B0604020202020204" pitchFamily="34" charset="0"/>
                          <a:ea typeface="Arial" panose="020B0604020202020204" pitchFamily="34" charset="0"/>
                        </a:rPr>
                        <a:t>MORE ARYA LAXMAN </a:t>
                      </a:r>
                      <a:endParaRPr lang="en-IN" dirty="0" smtClean="0"/>
                    </a:p>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85515345"/>
                  </a:ext>
                </a:extLst>
              </a:tr>
              <a:tr h="851654">
                <a:tc>
                  <a:txBody>
                    <a:bodyPr/>
                    <a:lstStyle/>
                    <a:p>
                      <a:r>
                        <a:rPr lang="en-US" dirty="0" smtClean="0"/>
                        <a:t>210463</a:t>
                      </a:r>
                      <a:endParaRPr lang="en-IN" dirty="0"/>
                    </a:p>
                  </a:txBody>
                  <a:tcPr/>
                </a:tc>
                <a:tc>
                  <a:txBody>
                    <a:bodyPr/>
                    <a:lstStyle/>
                    <a:p>
                      <a:r>
                        <a:rPr lang="en-US" b="1" dirty="0" smtClean="0"/>
                        <a:t>ADNAN KAZI</a:t>
                      </a:r>
                    </a:p>
                    <a:p>
                      <a:r>
                        <a:rPr lang="en-US" b="1" dirty="0" smtClean="0"/>
                        <a:t>WASIM</a:t>
                      </a:r>
                      <a:endParaRPr lang="en-IN" b="1"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810453775"/>
                  </a:ext>
                </a:extLst>
              </a:tr>
            </a:tbl>
          </a:graphicData>
        </a:graphic>
      </p:graphicFrame>
    </p:spTree>
    <p:extLst>
      <p:ext uri="{BB962C8B-B14F-4D97-AF65-F5344CB8AC3E}">
        <p14:creationId xmlns:p14="http://schemas.microsoft.com/office/powerpoint/2010/main" val="1317095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5834533"/>
          </a:xfrm>
        </p:spPr>
        <p:txBody>
          <a:bodyPr>
            <a:normAutofit/>
          </a:bodyPr>
          <a:lstStyle/>
          <a:p>
            <a:r>
              <a:rPr lang="en-US" sz="6000" b="1" dirty="0" smtClean="0"/>
              <a:t>Types of wires:</a:t>
            </a:r>
            <a:endParaRPr lang="en-IN" sz="6000" b="1" dirty="0"/>
          </a:p>
        </p:txBody>
      </p:sp>
    </p:spTree>
    <p:extLst>
      <p:ext uri="{BB962C8B-B14F-4D97-AF65-F5344CB8AC3E}">
        <p14:creationId xmlns:p14="http://schemas.microsoft.com/office/powerpoint/2010/main" val="234795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698C-1E08-457F-BD69-557ADB8F307A}"/>
              </a:ext>
            </a:extLst>
          </p:cNvPr>
          <p:cNvSpPr>
            <a:spLocks noGrp="1"/>
          </p:cNvSpPr>
          <p:nvPr>
            <p:ph type="title"/>
          </p:nvPr>
        </p:nvSpPr>
        <p:spPr>
          <a:xfrm>
            <a:off x="1227909" y="509452"/>
            <a:ext cx="9274628" cy="1375834"/>
          </a:xfrm>
        </p:spPr>
        <p:txBody>
          <a:bodyPr>
            <a:normAutofit/>
          </a:bodyPr>
          <a:lstStyle/>
          <a:p>
            <a:pPr marL="457200" indent="-457200">
              <a:buFont typeface="Wingdings" panose="05000000000000000000" pitchFamily="2" charset="2"/>
              <a:buChar char="§"/>
            </a:pPr>
            <a:r>
              <a:rPr lang="en-IN" dirty="0">
                <a:latin typeface="Microsoft JhengHei UI" panose="020B0604030504040204" pitchFamily="34" charset="-120"/>
                <a:ea typeface="Microsoft JhengHei UI" panose="020B0604030504040204" pitchFamily="34" charset="-120"/>
              </a:rPr>
              <a:t>What is a wire:- </a:t>
            </a:r>
          </a:p>
        </p:txBody>
      </p:sp>
      <p:sp>
        <p:nvSpPr>
          <p:cNvPr id="3" name="Content Placeholder 2">
            <a:extLst>
              <a:ext uri="{FF2B5EF4-FFF2-40B4-BE49-F238E27FC236}">
                <a16:creationId xmlns:a16="http://schemas.microsoft.com/office/drawing/2014/main" id="{07C468EA-21EB-4B3F-B844-478289167CAF}"/>
              </a:ext>
            </a:extLst>
          </p:cNvPr>
          <p:cNvSpPr>
            <a:spLocks noGrp="1"/>
          </p:cNvSpPr>
          <p:nvPr>
            <p:ph idx="1"/>
          </p:nvPr>
        </p:nvSpPr>
        <p:spPr>
          <a:xfrm>
            <a:off x="1227909" y="2142308"/>
            <a:ext cx="9614262" cy="3827418"/>
          </a:xfrm>
        </p:spPr>
        <p:txBody>
          <a:bodyPr>
            <a:normAutofit/>
          </a:bodyPr>
          <a:lstStyle/>
          <a:p>
            <a:r>
              <a:rPr lang="en-IN" sz="2400" b="0" i="0" dirty="0">
                <a:effectLst/>
                <a:latin typeface="Microsoft JhengHei UI" panose="020B0604030504040204" pitchFamily="34" charset="-120"/>
                <a:ea typeface="Microsoft JhengHei UI" panose="020B0604030504040204" pitchFamily="34" charset="-120"/>
              </a:rPr>
              <a:t>A wire is a single usually cylindrical, flexible strand or rod of metal. Wires are used to bear mechanical loads or electricity and telecommunications signals. Wire is commonly formed by drawing the metal through a hole in a die or draw plate</a:t>
            </a:r>
            <a:r>
              <a:rPr lang="en-IN" b="0" i="0" dirty="0">
                <a:effectLst/>
                <a:latin typeface="Microsoft JhengHei UI" panose="020B0604030504040204" pitchFamily="34" charset="-120"/>
                <a:ea typeface="Microsoft JhengHei UI" panose="020B0604030504040204" pitchFamily="34" charset="-120"/>
              </a:rPr>
              <a:t>.</a:t>
            </a:r>
            <a:r>
              <a:rPr lang="en-IN" b="0" i="0" dirty="0">
                <a:solidFill>
                  <a:srgbClr val="202124"/>
                </a:solidFill>
                <a:effectLst/>
                <a:latin typeface="Microsoft JhengHei UI" panose="020B0604030504040204" pitchFamily="34" charset="-120"/>
                <a:ea typeface="Microsoft JhengHei UI" panose="020B0604030504040204" pitchFamily="34" charset="-120"/>
              </a:rPr>
              <a:t> </a:t>
            </a:r>
            <a:r>
              <a:rPr lang="en-IN" sz="2400" b="0" i="0" dirty="0">
                <a:effectLst/>
                <a:latin typeface="Microsoft JhengHei UI" panose="020B0604030504040204" pitchFamily="34" charset="-120"/>
                <a:ea typeface="Microsoft JhengHei UI" panose="020B0604030504040204" pitchFamily="34" charset="-120"/>
              </a:rPr>
              <a:t>The purpose of the wires in a series circuit is </a:t>
            </a:r>
            <a:r>
              <a:rPr lang="en-IN" sz="2400" b="1" i="0" dirty="0">
                <a:effectLst/>
                <a:latin typeface="Microsoft JhengHei UI" panose="020B0604030504040204" pitchFamily="34" charset="-120"/>
                <a:ea typeface="Microsoft JhengHei UI" panose="020B0604030504040204" pitchFamily="34" charset="-120"/>
              </a:rPr>
              <a:t>to allow the electricity to flow from one device to the next</a:t>
            </a:r>
            <a:r>
              <a:rPr lang="en-IN" sz="2400" b="0" i="0" dirty="0">
                <a:effectLst/>
                <a:latin typeface="Microsoft JhengHei UI" panose="020B0604030504040204" pitchFamily="34" charset="-120"/>
                <a:ea typeface="Microsoft JhengHei UI" panose="020B0604030504040204" pitchFamily="34" charset="-120"/>
              </a:rPr>
              <a:t>. </a:t>
            </a:r>
          </a:p>
          <a:p>
            <a:r>
              <a:rPr lang="en-IN" sz="2400" dirty="0">
                <a:latin typeface="Microsoft JhengHei UI" panose="020B0604030504040204" pitchFamily="34" charset="-120"/>
                <a:ea typeface="Microsoft JhengHei UI" panose="020B0604030504040204" pitchFamily="34" charset="-120"/>
              </a:rPr>
              <a:t>There are five types of wires :-</a:t>
            </a:r>
          </a:p>
        </p:txBody>
      </p:sp>
    </p:spTree>
    <p:extLst>
      <p:ext uri="{BB962C8B-B14F-4D97-AF65-F5344CB8AC3E}">
        <p14:creationId xmlns:p14="http://schemas.microsoft.com/office/powerpoint/2010/main" val="22010000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438D-EFD0-4566-A23B-A8D79882000B}"/>
              </a:ext>
            </a:extLst>
          </p:cNvPr>
          <p:cNvSpPr>
            <a:spLocks noGrp="1"/>
          </p:cNvSpPr>
          <p:nvPr>
            <p:ph type="title"/>
          </p:nvPr>
        </p:nvSpPr>
        <p:spPr>
          <a:xfrm>
            <a:off x="1577346" y="338441"/>
            <a:ext cx="3970986" cy="1900473"/>
          </a:xfrm>
        </p:spPr>
        <p:txBody>
          <a:bodyPr/>
          <a:lstStyle/>
          <a:p>
            <a:pPr marL="457200" indent="-457200">
              <a:buFont typeface="Wingdings" panose="05000000000000000000" pitchFamily="2" charset="2"/>
              <a:buChar char="Ø"/>
            </a:pPr>
            <a:r>
              <a:rPr lang="en-IN" u="sng" dirty="0">
                <a:latin typeface="Microsoft JhengHei UI" panose="020B0604030504040204" pitchFamily="34" charset="-120"/>
                <a:ea typeface="Microsoft JhengHei UI" panose="020B0604030504040204" pitchFamily="34" charset="-120"/>
              </a:rPr>
              <a:t>Triplex Wires</a:t>
            </a:r>
            <a:r>
              <a:rPr lang="en-IN" dirty="0">
                <a:latin typeface="Microsoft JhengHei UI" panose="020B0604030504040204" pitchFamily="34" charset="-120"/>
                <a:ea typeface="Microsoft JhengHei UI" panose="020B0604030504040204" pitchFamily="34" charset="-120"/>
              </a:rPr>
              <a:t>:</a:t>
            </a:r>
          </a:p>
        </p:txBody>
      </p:sp>
      <p:pic>
        <p:nvPicPr>
          <p:cNvPr id="14" name="Picture Placeholder 13">
            <a:extLst>
              <a:ext uri="{FF2B5EF4-FFF2-40B4-BE49-F238E27FC236}">
                <a16:creationId xmlns:a16="http://schemas.microsoft.com/office/drawing/2014/main" id="{624C05F5-0188-48D3-BDF7-4E45AD032929}"/>
              </a:ext>
            </a:extLst>
          </p:cNvPr>
          <p:cNvPicPr>
            <a:picLocks noGrp="1" noChangeAspect="1"/>
          </p:cNvPicPr>
          <p:nvPr>
            <p:ph type="pic" idx="1"/>
          </p:nvPr>
        </p:nvPicPr>
        <p:blipFill>
          <a:blip r:embed="rId2"/>
          <a:srcRect l="14614" r="14614"/>
          <a:stretch>
            <a:fillRect/>
          </a:stretch>
        </p:blipFill>
        <p:spPr>
          <a:xfrm>
            <a:off x="7380721" y="1070672"/>
            <a:ext cx="3666690" cy="5181599"/>
          </a:xfrm>
          <a:prstGeom prst="rect">
            <a:avLst/>
          </a:prstGeom>
        </p:spPr>
      </p:pic>
      <p:sp>
        <p:nvSpPr>
          <p:cNvPr id="4" name="Text Placeholder 3">
            <a:extLst>
              <a:ext uri="{FF2B5EF4-FFF2-40B4-BE49-F238E27FC236}">
                <a16:creationId xmlns:a16="http://schemas.microsoft.com/office/drawing/2014/main" id="{F44D01F3-AE38-43C1-83F9-8CE57FD13D3C}"/>
              </a:ext>
            </a:extLst>
          </p:cNvPr>
          <p:cNvSpPr>
            <a:spLocks noGrp="1"/>
          </p:cNvSpPr>
          <p:nvPr>
            <p:ph type="body" sz="half" idx="2"/>
          </p:nvPr>
        </p:nvSpPr>
        <p:spPr>
          <a:xfrm>
            <a:off x="1189618" y="2757266"/>
            <a:ext cx="4746441" cy="3495005"/>
          </a:xfrm>
        </p:spPr>
        <p:txBody>
          <a:bodyPr>
            <a:normAutofit fontScale="92500" lnSpcReduction="10000"/>
          </a:bodyPr>
          <a:lstStyle/>
          <a:p>
            <a:pPr algn="just">
              <a:lnSpc>
                <a:spcPct val="120000"/>
              </a:lnSpc>
            </a:pPr>
            <a:r>
              <a:rPr lang="en-IN" sz="1800" b="0" i="0" dirty="0">
                <a:solidFill>
                  <a:srgbClr val="202124"/>
                </a:solidFill>
                <a:effectLst/>
                <a:latin typeface="Microsoft JhengHei UI" panose="020B0604030504040204" pitchFamily="34" charset="-120"/>
                <a:ea typeface="Microsoft JhengHei UI" panose="020B0604030504040204" pitchFamily="34" charset="-120"/>
              </a:rPr>
              <a:t> </a:t>
            </a:r>
            <a:r>
              <a:rPr lang="en-IN" sz="2100" b="0" i="0" dirty="0">
                <a:effectLst/>
                <a:latin typeface="Microsoft JhengHei UI" panose="020B0604030504040204" pitchFamily="34" charset="-120"/>
                <a:ea typeface="Microsoft JhengHei UI" panose="020B0604030504040204" pitchFamily="34" charset="-120"/>
              </a:rPr>
              <a:t>Triplex wires are usually used in single-phase service drop conductors, between the power pole and weather heads. They are composed of two insulated aluminium wires wrapped with a third bare wire which is used as a common neutral. The two insulated conductors are called the "hot" legs of the service while the bare (uninsulated) wire is the neutral wire of the service.</a:t>
            </a:r>
            <a:endParaRPr lang="en-IN" sz="21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31967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circle(in)">
                                      <p:cBhvr>
                                        <p:cTn id="15" dur="20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in)">
                                      <p:cBhvr>
                                        <p:cTn id="2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257</TotalTime>
  <Words>1232</Words>
  <Application>Microsoft Office PowerPoint</Application>
  <PresentationFormat>Widescreen</PresentationFormat>
  <Paragraphs>152</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Microsoft JhengHei UI</vt:lpstr>
      <vt:lpstr>Arial</vt:lpstr>
      <vt:lpstr>Arial</vt:lpstr>
      <vt:lpstr>Calibri</vt:lpstr>
      <vt:lpstr>Times New Roman</vt:lpstr>
      <vt:lpstr>Trebuchet MS</vt:lpstr>
      <vt:lpstr>Tw Cen MT</vt:lpstr>
      <vt:lpstr>Wingdings</vt:lpstr>
      <vt:lpstr>Circuit</vt:lpstr>
      <vt:lpstr>MAHARASHTRA STATE  BOARD OF TECHNICAL EDUCATION  Certificate</vt:lpstr>
      <vt:lpstr>PowerPoint Presentation</vt:lpstr>
      <vt:lpstr>annexure</vt:lpstr>
      <vt:lpstr>Major learning outcomes achieved by students by doing the Project:  </vt:lpstr>
      <vt:lpstr>WPC LOG FOR MICRO-PROJECT  Name: HUSSAIN ARSIWALA , ABDURRAHMAN QURESHI  , ANSARI SAAD MOHD. ARIf , MORE ARYA LAXMAN , ADNAN KAZI WASIM.  ROLL NO : 210448 , 210451 , 210453 , 210460 , 210463      </vt:lpstr>
      <vt:lpstr>NAME &amp; SIGNATURE OF FACULTY:</vt:lpstr>
      <vt:lpstr>Types of wires:</vt:lpstr>
      <vt:lpstr>What is a wire:- </vt:lpstr>
      <vt:lpstr>Triplex Wires:</vt:lpstr>
      <vt:lpstr>Main Feeder Wires:</vt:lpstr>
      <vt:lpstr>Panel Feed Wires:</vt:lpstr>
      <vt:lpstr>Non-Metallic Sheathed Wires:</vt:lpstr>
      <vt:lpstr>Single Strand Wires:</vt:lpstr>
      <vt:lpstr>cable</vt:lpstr>
      <vt:lpstr>usb</vt:lpstr>
      <vt:lpstr>Shielded cable</vt:lpstr>
      <vt:lpstr>Twisted pare</vt:lpstr>
      <vt:lpstr>Types of Switches:</vt:lpstr>
      <vt:lpstr>Switches</vt:lpstr>
      <vt:lpstr>Different types of switches </vt:lpstr>
      <vt:lpstr>Slide switches </vt:lpstr>
      <vt:lpstr>Push button switches</vt:lpstr>
      <vt:lpstr>Centrifugal switch </vt:lpstr>
      <vt:lpstr>Light sources:</vt:lpstr>
      <vt:lpstr>Light sources</vt:lpstr>
      <vt:lpstr>Non- luminous objects </vt:lpstr>
      <vt:lpstr>Luminous sources of light </vt:lpstr>
      <vt:lpstr>PowerPoint Presentation</vt:lpstr>
      <vt:lpstr>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WIRES:-</dc:title>
  <dc:creator>saad ansari</dc:creator>
  <cp:lastModifiedBy>Gold Roger</cp:lastModifiedBy>
  <cp:revision>32</cp:revision>
  <dcterms:created xsi:type="dcterms:W3CDTF">2021-12-07T04:37:00Z</dcterms:created>
  <dcterms:modified xsi:type="dcterms:W3CDTF">2021-12-21T06:44:46Z</dcterms:modified>
</cp:coreProperties>
</file>