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86" r:id="rId19"/>
    <p:sldId id="274" r:id="rId20"/>
    <p:sldId id="275" r:id="rId21"/>
    <p:sldId id="276" r:id="rId22"/>
    <p:sldId id="279" r:id="rId23"/>
    <p:sldId id="283" r:id="rId24"/>
    <p:sldId id="277" r:id="rId25"/>
    <p:sldId id="278" r:id="rId26"/>
    <p:sldId id="282" r:id="rId27"/>
    <p:sldId id="281" r:id="rId28"/>
    <p:sldId id="287" r:id="rId29"/>
    <p:sldId id="271"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5C43FFF-6497-4BAA-A135-38F836B37678}" type="datetimeFigureOut">
              <a:rPr lang="en-IN" smtClean="0"/>
              <a:t>29-03-2022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A99AA85-5808-4E6A-8F3E-182CAB2C3514}"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89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C43FFF-6497-4BAA-A135-38F836B376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9AA85-5808-4E6A-8F3E-182CAB2C3514}" type="slidenum">
              <a:rPr lang="en-IN" smtClean="0"/>
              <a:t>‹#›</a:t>
            </a:fld>
            <a:endParaRPr lang="en-IN"/>
          </a:p>
        </p:txBody>
      </p:sp>
    </p:spTree>
    <p:extLst>
      <p:ext uri="{BB962C8B-B14F-4D97-AF65-F5344CB8AC3E}">
        <p14:creationId xmlns:p14="http://schemas.microsoft.com/office/powerpoint/2010/main" val="89212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C43FFF-6497-4BAA-A135-38F836B376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9AA85-5808-4E6A-8F3E-182CAB2C3514}" type="slidenum">
              <a:rPr lang="en-IN" smtClean="0"/>
              <a:t>‹#›</a:t>
            </a:fld>
            <a:endParaRPr lang="en-IN"/>
          </a:p>
        </p:txBody>
      </p:sp>
    </p:spTree>
    <p:extLst>
      <p:ext uri="{BB962C8B-B14F-4D97-AF65-F5344CB8AC3E}">
        <p14:creationId xmlns:p14="http://schemas.microsoft.com/office/powerpoint/2010/main" val="104510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C43FFF-6497-4BAA-A135-38F836B376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9AA85-5808-4E6A-8F3E-182CAB2C3514}" type="slidenum">
              <a:rPr lang="en-IN" smtClean="0"/>
              <a:t>‹#›</a:t>
            </a:fld>
            <a:endParaRPr lang="en-IN"/>
          </a:p>
        </p:txBody>
      </p:sp>
    </p:spTree>
    <p:extLst>
      <p:ext uri="{BB962C8B-B14F-4D97-AF65-F5344CB8AC3E}">
        <p14:creationId xmlns:p14="http://schemas.microsoft.com/office/powerpoint/2010/main" val="405710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C43FFF-6497-4BAA-A135-38F836B376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9AA85-5808-4E6A-8F3E-182CAB2C3514}"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61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C43FFF-6497-4BAA-A135-38F836B37678}"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9AA85-5808-4E6A-8F3E-182CAB2C3514}" type="slidenum">
              <a:rPr lang="en-IN" smtClean="0"/>
              <a:t>‹#›</a:t>
            </a:fld>
            <a:endParaRPr lang="en-IN"/>
          </a:p>
        </p:txBody>
      </p:sp>
    </p:spTree>
    <p:extLst>
      <p:ext uri="{BB962C8B-B14F-4D97-AF65-F5344CB8AC3E}">
        <p14:creationId xmlns:p14="http://schemas.microsoft.com/office/powerpoint/2010/main" val="499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C43FFF-6497-4BAA-A135-38F836B37678}"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99AA85-5808-4E6A-8F3E-182CAB2C3514}" type="slidenum">
              <a:rPr lang="en-IN" smtClean="0"/>
              <a:t>‹#›</a:t>
            </a:fld>
            <a:endParaRPr lang="en-IN"/>
          </a:p>
        </p:txBody>
      </p:sp>
    </p:spTree>
    <p:extLst>
      <p:ext uri="{BB962C8B-B14F-4D97-AF65-F5344CB8AC3E}">
        <p14:creationId xmlns:p14="http://schemas.microsoft.com/office/powerpoint/2010/main" val="108499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C43FFF-6497-4BAA-A135-38F836B37678}"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99AA85-5808-4E6A-8F3E-182CAB2C3514}" type="slidenum">
              <a:rPr lang="en-IN" smtClean="0"/>
              <a:t>‹#›</a:t>
            </a:fld>
            <a:endParaRPr lang="en-IN"/>
          </a:p>
        </p:txBody>
      </p:sp>
    </p:spTree>
    <p:extLst>
      <p:ext uri="{BB962C8B-B14F-4D97-AF65-F5344CB8AC3E}">
        <p14:creationId xmlns:p14="http://schemas.microsoft.com/office/powerpoint/2010/main" val="339585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43FFF-6497-4BAA-A135-38F836B37678}" type="datetimeFigureOut">
              <a:rPr lang="en-IN" smtClean="0"/>
              <a:t>29-03-2022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99AA85-5808-4E6A-8F3E-182CAB2C3514}" type="slidenum">
              <a:rPr lang="en-IN" smtClean="0"/>
              <a:t>‹#›</a:t>
            </a:fld>
            <a:endParaRPr lang="en-IN"/>
          </a:p>
        </p:txBody>
      </p:sp>
    </p:spTree>
    <p:extLst>
      <p:ext uri="{BB962C8B-B14F-4D97-AF65-F5344CB8AC3E}">
        <p14:creationId xmlns:p14="http://schemas.microsoft.com/office/powerpoint/2010/main" val="54754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C43FFF-6497-4BAA-A135-38F836B37678}"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9AA85-5808-4E6A-8F3E-182CAB2C3514}" type="slidenum">
              <a:rPr lang="en-IN" smtClean="0"/>
              <a:t>‹#›</a:t>
            </a:fld>
            <a:endParaRPr lang="en-IN"/>
          </a:p>
        </p:txBody>
      </p:sp>
    </p:spTree>
    <p:extLst>
      <p:ext uri="{BB962C8B-B14F-4D97-AF65-F5344CB8AC3E}">
        <p14:creationId xmlns:p14="http://schemas.microsoft.com/office/powerpoint/2010/main" val="118729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C43FFF-6497-4BAA-A135-38F836B37678}"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9AA85-5808-4E6A-8F3E-182CAB2C3514}" type="slidenum">
              <a:rPr lang="en-IN" smtClean="0"/>
              <a:t>‹#›</a:t>
            </a:fld>
            <a:endParaRPr lang="en-IN"/>
          </a:p>
        </p:txBody>
      </p:sp>
    </p:spTree>
    <p:extLst>
      <p:ext uri="{BB962C8B-B14F-4D97-AF65-F5344CB8AC3E}">
        <p14:creationId xmlns:p14="http://schemas.microsoft.com/office/powerpoint/2010/main" val="403886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5C43FFF-6497-4BAA-A135-38F836B37678}" type="datetimeFigureOut">
              <a:rPr lang="en-IN" smtClean="0"/>
              <a:t>29-03-2022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A99AA85-5808-4E6A-8F3E-182CAB2C3514}" type="slidenum">
              <a:rPr lang="en-IN" smtClean="0"/>
              <a:t>‹#›</a:t>
            </a:fld>
            <a:endParaRPr lang="en-IN"/>
          </a:p>
        </p:txBody>
      </p:sp>
    </p:spTree>
    <p:extLst>
      <p:ext uri="{BB962C8B-B14F-4D97-AF65-F5344CB8AC3E}">
        <p14:creationId xmlns:p14="http://schemas.microsoft.com/office/powerpoint/2010/main" val="412741424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980" y="2493818"/>
            <a:ext cx="9966960" cy="1274618"/>
          </a:xfrm>
        </p:spPr>
        <p:txBody>
          <a:bodyPr/>
          <a:lstStyle/>
          <a:p>
            <a:r>
              <a:rPr lang="en-US" dirty="0" smtClean="0"/>
              <a:t>Micro-project</a:t>
            </a:r>
            <a:endParaRPr lang="en-IN" dirty="0"/>
          </a:p>
        </p:txBody>
      </p:sp>
      <p:sp>
        <p:nvSpPr>
          <p:cNvPr id="3" name="Subtitle 2"/>
          <p:cNvSpPr>
            <a:spLocks noGrp="1"/>
          </p:cNvSpPr>
          <p:nvPr>
            <p:ph type="subTitle" idx="1"/>
          </p:nvPr>
        </p:nvSpPr>
        <p:spPr>
          <a:xfrm>
            <a:off x="1709530" y="3869634"/>
            <a:ext cx="8767860" cy="2364911"/>
          </a:xfrm>
        </p:spPr>
        <p:txBody>
          <a:bodyPr>
            <a:normAutofit/>
          </a:bodyPr>
          <a:lstStyle/>
          <a:p>
            <a:r>
              <a:rPr lang="en-US" sz="4000" b="1" dirty="0">
                <a:latin typeface="Microsoft JhengHei Light" panose="020B0304030504040204" pitchFamily="34" charset="-120"/>
                <a:ea typeface="Microsoft JhengHei Light" panose="020B0304030504040204" pitchFamily="34" charset="-120"/>
              </a:rPr>
              <a:t>[</a:t>
            </a:r>
            <a:r>
              <a:rPr lang="en-US" sz="4000" b="1" dirty="0" smtClean="0">
                <a:latin typeface="Microsoft JhengHei Light" panose="020B0304030504040204" pitchFamily="34" charset="-120"/>
                <a:ea typeface="Microsoft JhengHei Light" panose="020B0304030504040204" pitchFamily="34" charset="-120"/>
              </a:rPr>
              <a:t>BCC]-Basic Communication using Computer</a:t>
            </a:r>
          </a:p>
          <a:p>
            <a:r>
              <a:rPr lang="en-US" sz="4800" b="1" dirty="0" smtClean="0">
                <a:latin typeface="Microsoft JhengHei UI" panose="020B0604030504040204" pitchFamily="34" charset="-120"/>
                <a:ea typeface="Microsoft JhengHei UI" panose="020B0604030504040204" pitchFamily="34" charset="-120"/>
              </a:rPr>
              <a:t>By: MS. Nagma Khan</a:t>
            </a:r>
            <a:endParaRPr lang="en-IN" sz="2800" b="1"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47300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Personal</a:t>
            </a:r>
            <a:endParaRPr lang="en-IN" b="1" dirty="0"/>
          </a:p>
        </p:txBody>
      </p:sp>
      <p:sp>
        <p:nvSpPr>
          <p:cNvPr id="4" name="Text Placeholder 3"/>
          <p:cNvSpPr>
            <a:spLocks noGrp="1"/>
          </p:cNvSpPr>
          <p:nvPr>
            <p:ph type="body" idx="1"/>
          </p:nvPr>
        </p:nvSpPr>
        <p:spPr/>
        <p:txBody>
          <a:bodyPr/>
          <a:lstStyle/>
          <a:p>
            <a:pPr algn="ctr"/>
            <a:r>
              <a:rPr lang="en-US" dirty="0" smtClean="0"/>
              <a:t> What is Personal Bio-Data?</a:t>
            </a:r>
            <a:endParaRPr lang="en-IN" dirty="0"/>
          </a:p>
        </p:txBody>
      </p:sp>
      <p:sp>
        <p:nvSpPr>
          <p:cNvPr id="3" name="Content Placeholder 2"/>
          <p:cNvSpPr>
            <a:spLocks noGrp="1"/>
          </p:cNvSpPr>
          <p:nvPr>
            <p:ph sz="half" idx="2"/>
          </p:nvPr>
        </p:nvSpPr>
        <p:spPr/>
        <p:txBody>
          <a:bodyPr>
            <a:noAutofit/>
          </a:bodyPr>
          <a:lstStyle/>
          <a:p>
            <a:r>
              <a:rPr lang="en-US" sz="2400" dirty="0"/>
              <a:t>Personal biodata refers to a range of personal details or information about an individual. These pieces of information are key to profiling the individual in question. It is not unusual for personal biodata to be requested when you are completing certain applications</a:t>
            </a:r>
            <a:r>
              <a:rPr lang="en-US" sz="2400" dirty="0" smtClean="0"/>
              <a:t>.</a:t>
            </a:r>
          </a:p>
        </p:txBody>
      </p:sp>
      <p:sp>
        <p:nvSpPr>
          <p:cNvPr id="5" name="Text Placeholder 4"/>
          <p:cNvSpPr>
            <a:spLocks noGrp="1"/>
          </p:cNvSpPr>
          <p:nvPr>
            <p:ph type="body" sz="quarter" idx="3"/>
          </p:nvPr>
        </p:nvSpPr>
        <p:spPr/>
        <p:txBody>
          <a:bodyPr/>
          <a:lstStyle/>
          <a:p>
            <a:pPr algn="ctr"/>
            <a:r>
              <a:rPr lang="en-US" dirty="0" smtClean="0"/>
              <a:t>Examples</a:t>
            </a:r>
            <a:endParaRPr lang="en-IN" dirty="0"/>
          </a:p>
        </p:txBody>
      </p:sp>
      <p:sp>
        <p:nvSpPr>
          <p:cNvPr id="6" name="Content Placeholder 5"/>
          <p:cNvSpPr>
            <a:spLocks noGrp="1"/>
          </p:cNvSpPr>
          <p:nvPr>
            <p:ph sz="quarter" idx="4"/>
          </p:nvPr>
        </p:nvSpPr>
        <p:spPr/>
        <p:txBody>
          <a:bodyPr/>
          <a:lstStyle/>
          <a:p>
            <a:r>
              <a:rPr lang="en-US" sz="2400" dirty="0"/>
              <a:t>Examples of personal biodata include but are not limited to: Name, Age, Date of Birth, Gender, Contact Information, Height, Occupation, Weight, Marital Status, Religion, and the State of Residence you are completing certain applications.</a:t>
            </a:r>
            <a:endParaRPr lang="en-IN" sz="2400" dirty="0"/>
          </a:p>
          <a:p>
            <a:endParaRPr lang="en-IN" dirty="0"/>
          </a:p>
        </p:txBody>
      </p:sp>
    </p:spTree>
    <p:extLst>
      <p:ext uri="{BB962C8B-B14F-4D97-AF65-F5344CB8AC3E}">
        <p14:creationId xmlns:p14="http://schemas.microsoft.com/office/powerpoint/2010/main" val="12657768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Job Bio-Data</a:t>
            </a:r>
            <a:endParaRPr lang="en-IN" b="1" dirty="0"/>
          </a:p>
        </p:txBody>
      </p:sp>
      <p:sp>
        <p:nvSpPr>
          <p:cNvPr id="5" name="Text Placeholder 4"/>
          <p:cNvSpPr>
            <a:spLocks noGrp="1"/>
          </p:cNvSpPr>
          <p:nvPr>
            <p:ph type="body" idx="1"/>
          </p:nvPr>
        </p:nvSpPr>
        <p:spPr/>
        <p:txBody>
          <a:bodyPr/>
          <a:lstStyle/>
          <a:p>
            <a:pPr algn="ctr"/>
            <a:r>
              <a:rPr lang="en-US" dirty="0" smtClean="0"/>
              <a:t>What is Job Bio-Data?</a:t>
            </a:r>
            <a:endParaRPr lang="en-IN" dirty="0"/>
          </a:p>
        </p:txBody>
      </p:sp>
      <p:sp>
        <p:nvSpPr>
          <p:cNvPr id="3" name="Content Placeholder 2"/>
          <p:cNvSpPr>
            <a:spLocks noGrp="1"/>
          </p:cNvSpPr>
          <p:nvPr>
            <p:ph sz="half" idx="2"/>
          </p:nvPr>
        </p:nvSpPr>
        <p:spPr/>
        <p:txBody>
          <a:bodyPr/>
          <a:lstStyle/>
          <a:p>
            <a:r>
              <a:rPr lang="en-US" dirty="0"/>
              <a:t>A job or employment biodata is a set of information with regards to an individual's professional competencies and skills. It usually highlights the professional experiences of a person with regard to a specific job role.</a:t>
            </a:r>
            <a:endParaRPr lang="en-IN" dirty="0"/>
          </a:p>
        </p:txBody>
      </p:sp>
      <p:sp>
        <p:nvSpPr>
          <p:cNvPr id="6" name="Text Placeholder 5"/>
          <p:cNvSpPr>
            <a:spLocks noGrp="1"/>
          </p:cNvSpPr>
          <p:nvPr>
            <p:ph type="body" sz="quarter" idx="3"/>
          </p:nvPr>
        </p:nvSpPr>
        <p:spPr/>
        <p:txBody>
          <a:bodyPr/>
          <a:lstStyle/>
          <a:p>
            <a:pPr algn="ctr"/>
            <a:r>
              <a:rPr lang="en-US" dirty="0" smtClean="0"/>
              <a:t>Examples</a:t>
            </a:r>
            <a:endParaRPr lang="en-IN" dirty="0"/>
          </a:p>
        </p:txBody>
      </p:sp>
      <p:sp>
        <p:nvSpPr>
          <p:cNvPr id="7" name="Content Placeholder 6"/>
          <p:cNvSpPr>
            <a:spLocks noGrp="1"/>
          </p:cNvSpPr>
          <p:nvPr>
            <p:ph sz="quarter" idx="4"/>
          </p:nvPr>
        </p:nvSpPr>
        <p:spPr/>
        <p:txBody>
          <a:bodyPr>
            <a:normAutofit/>
          </a:bodyPr>
          <a:lstStyle/>
          <a:p>
            <a:r>
              <a:rPr lang="en-US" sz="2400" dirty="0"/>
              <a:t>Examples of job biodata include name, contact information, educational background, work history, skills, interests, awards, certifications, and professional qualification(s).</a:t>
            </a:r>
            <a:endParaRPr lang="en-IN" sz="2400" dirty="0"/>
          </a:p>
        </p:txBody>
      </p:sp>
    </p:spTree>
    <p:extLst>
      <p:ext uri="{BB962C8B-B14F-4D97-AF65-F5344CB8AC3E}">
        <p14:creationId xmlns:p14="http://schemas.microsoft.com/office/powerpoint/2010/main" val="26727958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Educational </a:t>
            </a:r>
            <a:r>
              <a:rPr lang="en-US" b="1" dirty="0" smtClean="0"/>
              <a:t>Bio-Data</a:t>
            </a:r>
            <a:endParaRPr lang="en-IN" b="1" dirty="0"/>
          </a:p>
        </p:txBody>
      </p:sp>
      <p:sp>
        <p:nvSpPr>
          <p:cNvPr id="4" name="Content Placeholder 3"/>
          <p:cNvSpPr>
            <a:spLocks noGrp="1"/>
          </p:cNvSpPr>
          <p:nvPr>
            <p:ph idx="1"/>
          </p:nvPr>
        </p:nvSpPr>
        <p:spPr/>
        <p:txBody>
          <a:bodyPr>
            <a:normAutofit/>
          </a:bodyPr>
          <a:lstStyle/>
          <a:p>
            <a:r>
              <a:rPr lang="en-US" sz="3200" dirty="0"/>
              <a:t>Educational biodata refers to information about a person's education. It profiles the educational qualification and background of an individual. </a:t>
            </a:r>
            <a:endParaRPr lang="en-US" sz="3200" dirty="0" smtClean="0"/>
          </a:p>
          <a:p>
            <a:r>
              <a:rPr lang="en-US" sz="3200" dirty="0" smtClean="0"/>
              <a:t>Educational </a:t>
            </a:r>
            <a:r>
              <a:rPr lang="en-US" sz="3200" dirty="0"/>
              <a:t>biodata can be subdivided into two parts. These are; Student and Teacher biodata.</a:t>
            </a:r>
            <a:endParaRPr lang="en-IN" sz="3200" dirty="0"/>
          </a:p>
        </p:txBody>
      </p:sp>
      <p:sp>
        <p:nvSpPr>
          <p:cNvPr id="3" name="Text Placeholder 2"/>
          <p:cNvSpPr>
            <a:spLocks noGrp="1"/>
          </p:cNvSpPr>
          <p:nvPr>
            <p:ph type="body" idx="4294967295"/>
          </p:nvPr>
        </p:nvSpPr>
        <p:spPr>
          <a:xfrm>
            <a:off x="1" y="2001838"/>
            <a:ext cx="651164" cy="776287"/>
          </a:xfrm>
        </p:spPr>
        <p:txBody>
          <a:bodyPr/>
          <a:lstStyle/>
          <a:p>
            <a:pPr algn="ctr"/>
            <a:endParaRPr lang="en-IN" dirty="0"/>
          </a:p>
        </p:txBody>
      </p:sp>
    </p:spTree>
    <p:extLst>
      <p:ext uri="{BB962C8B-B14F-4D97-AF65-F5344CB8AC3E}">
        <p14:creationId xmlns:p14="http://schemas.microsoft.com/office/powerpoint/2010/main" val="1055603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3000" y="609600"/>
            <a:ext cx="9875520" cy="124691"/>
          </a:xfrm>
        </p:spPr>
        <p:txBody>
          <a:bodyPr>
            <a:normAutofit fontScale="90000"/>
          </a:bodyPr>
          <a:lstStyle/>
          <a:p>
            <a:endParaRPr lang="en-IN" dirty="0"/>
          </a:p>
        </p:txBody>
      </p:sp>
      <p:sp>
        <p:nvSpPr>
          <p:cNvPr id="8" name="Text Placeholder 7"/>
          <p:cNvSpPr>
            <a:spLocks noGrp="1"/>
          </p:cNvSpPr>
          <p:nvPr>
            <p:ph type="body" idx="1"/>
          </p:nvPr>
        </p:nvSpPr>
        <p:spPr>
          <a:xfrm>
            <a:off x="1143000" y="734291"/>
            <a:ext cx="4754880" cy="692727"/>
          </a:xfrm>
        </p:spPr>
        <p:txBody>
          <a:bodyPr>
            <a:normAutofit/>
          </a:bodyPr>
          <a:lstStyle/>
          <a:p>
            <a:pPr algn="ctr"/>
            <a:r>
              <a:rPr lang="en-US" sz="3200" dirty="0" smtClean="0"/>
              <a:t>Teacher</a:t>
            </a:r>
            <a:endParaRPr lang="en-IN" sz="3200" dirty="0"/>
          </a:p>
        </p:txBody>
      </p:sp>
      <p:sp>
        <p:nvSpPr>
          <p:cNvPr id="9" name="Content Placeholder 8"/>
          <p:cNvSpPr>
            <a:spLocks noGrp="1"/>
          </p:cNvSpPr>
          <p:nvPr>
            <p:ph sz="half" idx="2"/>
          </p:nvPr>
        </p:nvSpPr>
        <p:spPr>
          <a:xfrm>
            <a:off x="1143000" y="1662545"/>
            <a:ext cx="4754880" cy="4442218"/>
          </a:xfrm>
        </p:spPr>
        <p:txBody>
          <a:bodyPr>
            <a:normAutofit/>
          </a:bodyPr>
          <a:lstStyle/>
          <a:p>
            <a:r>
              <a:rPr lang="en-US" sz="2400" dirty="0"/>
              <a:t>Teacher's educational biodata refers to information about the educational qualification and experiences of an individual</a:t>
            </a:r>
            <a:r>
              <a:rPr lang="en-US" sz="2400" dirty="0" smtClean="0"/>
              <a:t>.</a:t>
            </a:r>
          </a:p>
          <a:p>
            <a:r>
              <a:rPr lang="en-US" sz="2400" dirty="0" smtClean="0"/>
              <a:t>Examples </a:t>
            </a:r>
            <a:r>
              <a:rPr lang="en-US" sz="2400" dirty="0"/>
              <a:t>of teacher's educational biodata include name, educational qualification, certifications, awards, work experience.</a:t>
            </a:r>
            <a:endParaRPr lang="en-IN" sz="2400" dirty="0"/>
          </a:p>
        </p:txBody>
      </p:sp>
      <p:sp>
        <p:nvSpPr>
          <p:cNvPr id="10" name="Text Placeholder 9"/>
          <p:cNvSpPr>
            <a:spLocks noGrp="1"/>
          </p:cNvSpPr>
          <p:nvPr>
            <p:ph type="body" sz="quarter" idx="3"/>
          </p:nvPr>
        </p:nvSpPr>
        <p:spPr>
          <a:xfrm>
            <a:off x="6269173" y="734291"/>
            <a:ext cx="4754880" cy="692727"/>
          </a:xfrm>
        </p:spPr>
        <p:txBody>
          <a:bodyPr>
            <a:normAutofit/>
          </a:bodyPr>
          <a:lstStyle/>
          <a:p>
            <a:pPr algn="ctr"/>
            <a:r>
              <a:rPr lang="en-US" sz="3200" dirty="0" smtClean="0"/>
              <a:t>Student</a:t>
            </a:r>
            <a:endParaRPr lang="en-IN" sz="3200" dirty="0"/>
          </a:p>
        </p:txBody>
      </p:sp>
      <p:sp>
        <p:nvSpPr>
          <p:cNvPr id="11" name="Content Placeholder 10"/>
          <p:cNvSpPr>
            <a:spLocks noGrp="1"/>
          </p:cNvSpPr>
          <p:nvPr>
            <p:ph sz="quarter" idx="4"/>
          </p:nvPr>
        </p:nvSpPr>
        <p:spPr>
          <a:xfrm>
            <a:off x="6269173" y="1662545"/>
            <a:ext cx="4754880" cy="4440057"/>
          </a:xfrm>
        </p:spPr>
        <p:txBody>
          <a:bodyPr>
            <a:normAutofit/>
          </a:bodyPr>
          <a:lstStyle/>
          <a:p>
            <a:r>
              <a:rPr lang="en-US" sz="2400" dirty="0"/>
              <a:t>Student's educational biodata refers to information about a student. It reflects the student's level of education</a:t>
            </a:r>
            <a:r>
              <a:rPr lang="en-US" sz="2400" dirty="0" smtClean="0"/>
              <a:t>.</a:t>
            </a:r>
          </a:p>
          <a:p>
            <a:r>
              <a:rPr lang="en-US" sz="2400" dirty="0" smtClean="0"/>
              <a:t>Examples </a:t>
            </a:r>
            <a:r>
              <a:rPr lang="en-US" sz="2400" dirty="0"/>
              <a:t>of student's educational biodata include name, age, the highest level of education, grades, educational certifications, department, and faculty</a:t>
            </a:r>
            <a:endParaRPr lang="en-IN" sz="2400" dirty="0"/>
          </a:p>
        </p:txBody>
      </p:sp>
    </p:spTree>
    <p:extLst>
      <p:ext uri="{BB962C8B-B14F-4D97-AF65-F5344CB8AC3E}">
        <p14:creationId xmlns:p14="http://schemas.microsoft.com/office/powerpoint/2010/main" val="71572622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Medical Bio-Data</a:t>
            </a:r>
            <a:endParaRPr lang="en-IN" b="1" dirty="0"/>
          </a:p>
        </p:txBody>
      </p:sp>
      <p:sp>
        <p:nvSpPr>
          <p:cNvPr id="3" name="Text Placeholder 2"/>
          <p:cNvSpPr>
            <a:spLocks noGrp="1"/>
          </p:cNvSpPr>
          <p:nvPr>
            <p:ph type="body" idx="1"/>
          </p:nvPr>
        </p:nvSpPr>
        <p:spPr/>
        <p:txBody>
          <a:bodyPr/>
          <a:lstStyle/>
          <a:p>
            <a:pPr algn="ctr"/>
            <a:r>
              <a:rPr lang="en-US" dirty="0" smtClean="0"/>
              <a:t>What is Medical Bio-Data?</a:t>
            </a:r>
            <a:endParaRPr lang="en-IN" dirty="0"/>
          </a:p>
        </p:txBody>
      </p:sp>
      <p:sp>
        <p:nvSpPr>
          <p:cNvPr id="4" name="Content Placeholder 3"/>
          <p:cNvSpPr>
            <a:spLocks noGrp="1"/>
          </p:cNvSpPr>
          <p:nvPr>
            <p:ph sz="half" idx="2"/>
          </p:nvPr>
        </p:nvSpPr>
        <p:spPr/>
        <p:txBody>
          <a:bodyPr/>
          <a:lstStyle/>
          <a:p>
            <a:r>
              <a:rPr lang="en-US" dirty="0"/>
              <a:t>Medical biodata refers to the medical information about an individual. Medical biodata may be requested as part of educational or recruitment criteria</a:t>
            </a:r>
            <a:r>
              <a:rPr lang="en-US" dirty="0" smtClean="0"/>
              <a:t>.</a:t>
            </a:r>
          </a:p>
          <a:p>
            <a:r>
              <a:rPr lang="en-US" dirty="0" smtClean="0"/>
              <a:t> </a:t>
            </a:r>
            <a:r>
              <a:rPr lang="en-US" dirty="0"/>
              <a:t>Many schools require prospective candidates to provide medical biodata before admission.</a:t>
            </a:r>
            <a:endParaRPr lang="en-IN" dirty="0"/>
          </a:p>
        </p:txBody>
      </p:sp>
      <p:sp>
        <p:nvSpPr>
          <p:cNvPr id="5" name="Text Placeholder 4"/>
          <p:cNvSpPr>
            <a:spLocks noGrp="1"/>
          </p:cNvSpPr>
          <p:nvPr>
            <p:ph type="body" sz="quarter" idx="3"/>
          </p:nvPr>
        </p:nvSpPr>
        <p:spPr/>
        <p:txBody>
          <a:bodyPr/>
          <a:lstStyle/>
          <a:p>
            <a:pPr algn="ctr"/>
            <a:r>
              <a:rPr lang="en-US" dirty="0" smtClean="0"/>
              <a:t>Examples</a:t>
            </a:r>
            <a:endParaRPr lang="en-IN" dirty="0"/>
          </a:p>
        </p:txBody>
      </p:sp>
      <p:sp>
        <p:nvSpPr>
          <p:cNvPr id="6" name="Content Placeholder 5"/>
          <p:cNvSpPr>
            <a:spLocks noGrp="1"/>
          </p:cNvSpPr>
          <p:nvPr>
            <p:ph sz="quarter" idx="4"/>
          </p:nvPr>
        </p:nvSpPr>
        <p:spPr/>
        <p:txBody>
          <a:bodyPr/>
          <a:lstStyle/>
          <a:p>
            <a:r>
              <a:rPr lang="en-US" dirty="0"/>
              <a:t>Examples of medical biodata include blood group, genotype, rhesus factor, information on disability, information on allergies, information on health conditions like asthma and ulcer. </a:t>
            </a:r>
            <a:endParaRPr lang="en-US" dirty="0" smtClean="0"/>
          </a:p>
          <a:p>
            <a:r>
              <a:rPr lang="en-US" dirty="0" smtClean="0"/>
              <a:t>It </a:t>
            </a:r>
            <a:r>
              <a:rPr lang="en-US" dirty="0"/>
              <a:t>is important for you to provide accurate information with regard to your medical biodata.</a:t>
            </a:r>
            <a:endParaRPr lang="en-IN" dirty="0"/>
          </a:p>
        </p:txBody>
      </p:sp>
    </p:spTree>
    <p:extLst>
      <p:ext uri="{BB962C8B-B14F-4D97-AF65-F5344CB8AC3E}">
        <p14:creationId xmlns:p14="http://schemas.microsoft.com/office/powerpoint/2010/main" val="27694519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6000" b="1" dirty="0" smtClean="0"/>
              <a:t>CURRICULUM VITEA</a:t>
            </a:r>
            <a:endParaRPr lang="en-IN" sz="6000" b="1" dirty="0"/>
          </a:p>
        </p:txBody>
      </p:sp>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78007787"/>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a:t>What Is a Curriculum Vitae?</a:t>
            </a:r>
            <a:endParaRPr lang="en-IN" b="1" dirty="0"/>
          </a:p>
        </p:txBody>
      </p:sp>
      <p:sp>
        <p:nvSpPr>
          <p:cNvPr id="8" name="Content Placeholder 7"/>
          <p:cNvSpPr>
            <a:spLocks noGrp="1"/>
          </p:cNvSpPr>
          <p:nvPr>
            <p:ph sz="half" idx="1"/>
          </p:nvPr>
        </p:nvSpPr>
        <p:spPr/>
        <p:txBody>
          <a:bodyPr>
            <a:normAutofit/>
          </a:bodyPr>
          <a:lstStyle/>
          <a:p>
            <a:r>
              <a:rPr lang="en-US" sz="2400" dirty="0"/>
              <a:t>A curriculum vitae is an exhaustive listing of all of the significant achievements in your career. This includes education, research, work experience, publications, presentations, and anything else you’ve done in your professional life. Think of a CV as a complete account of everything that qualifies you as an expert in your field, </a:t>
            </a:r>
            <a:r>
              <a:rPr lang="en-US" sz="2400" dirty="0" smtClean="0"/>
              <a:t>Good fellow </a:t>
            </a:r>
            <a:r>
              <a:rPr lang="en-US" sz="2400" dirty="0"/>
              <a:t>says.</a:t>
            </a:r>
            <a:endParaRPr lang="en-IN" sz="2400" dirty="0"/>
          </a:p>
        </p:txBody>
      </p:sp>
      <p:sp>
        <p:nvSpPr>
          <p:cNvPr id="9" name="Content Placeholder 8"/>
          <p:cNvSpPr>
            <a:spLocks noGrp="1"/>
          </p:cNvSpPr>
          <p:nvPr>
            <p:ph sz="half" idx="2"/>
          </p:nvPr>
        </p:nvSpPr>
        <p:spPr/>
        <p:txBody>
          <a:bodyPr>
            <a:normAutofit/>
          </a:bodyPr>
          <a:lstStyle/>
          <a:p>
            <a:r>
              <a:rPr lang="en-US" sz="2400" dirty="0"/>
              <a:t>If you’ve only ever made a resume, you’re probably used to cutting down your skills, experience, and education to one page—or in rare cases two pages. That’s because you’re trying to focus on only the things that are most relevant to the job you’re applying to.</a:t>
            </a:r>
            <a:endParaRPr lang="en-IN" sz="2400" dirty="0"/>
          </a:p>
        </p:txBody>
      </p:sp>
    </p:spTree>
    <p:extLst>
      <p:ext uri="{BB962C8B-B14F-4D97-AF65-F5344CB8AC3E}">
        <p14:creationId xmlns:p14="http://schemas.microsoft.com/office/powerpoint/2010/main" val="604091832"/>
      </p:ext>
    </p:extLst>
  </p:cSld>
  <p:clrMapOvr>
    <a:masterClrMapping/>
  </p:clrMapOvr>
  <p:transition spd="slow">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Text Placeholder 3"/>
          <p:cNvSpPr>
            <a:spLocks noGrp="1"/>
          </p:cNvSpPr>
          <p:nvPr>
            <p:ph type="body" idx="1"/>
          </p:nvPr>
        </p:nvSpPr>
        <p:spPr/>
        <p:txBody>
          <a:bodyPr/>
          <a:lstStyle/>
          <a:p>
            <a:endParaRPr lang="en-IN"/>
          </a:p>
        </p:txBody>
      </p:sp>
      <p:sp>
        <p:nvSpPr>
          <p:cNvPr id="2" name="Rectangle 1"/>
          <p:cNvSpPr/>
          <p:nvPr/>
        </p:nvSpPr>
        <p:spPr>
          <a:xfrm>
            <a:off x="1106424" y="2438400"/>
            <a:ext cx="9966959" cy="1323439"/>
          </a:xfrm>
          <a:prstGeom prst="rect">
            <a:avLst/>
          </a:prstGeom>
          <a:noFill/>
        </p:spPr>
        <p:txBody>
          <a:bodyPr wrap="square" lIns="91440" tIns="45720" rIns="91440" bIns="45720">
            <a:spAutoFit/>
          </a:bodyPr>
          <a:lstStyle/>
          <a:p>
            <a:pPr algn="ctr"/>
            <a:r>
              <a:rPr lang="en-US" sz="8000" b="1" dirty="0" smtClean="0">
                <a:ln w="12700" cmpd="sng">
                  <a:solidFill>
                    <a:schemeClr val="tx2"/>
                  </a:solidFill>
                  <a:prstDash val="solid"/>
                </a:ln>
                <a:solidFill>
                  <a:schemeClr val="accent4">
                    <a:lumMod val="60000"/>
                    <a:lumOff val="40000"/>
                  </a:schemeClr>
                </a:solidFill>
                <a:effectLst>
                  <a:glow rad="228600">
                    <a:schemeClr val="accent6">
                      <a:satMod val="175000"/>
                      <a:alpha val="40000"/>
                    </a:schemeClr>
                  </a:glow>
                </a:effectLst>
              </a:rPr>
              <a:t>How </a:t>
            </a:r>
            <a:r>
              <a:rPr lang="en-US" sz="8000" b="1" dirty="0">
                <a:ln w="12700" cmpd="sng">
                  <a:solidFill>
                    <a:schemeClr val="tx2"/>
                  </a:solidFill>
                  <a:prstDash val="solid"/>
                </a:ln>
                <a:solidFill>
                  <a:schemeClr val="accent4">
                    <a:lumMod val="60000"/>
                    <a:lumOff val="40000"/>
                  </a:schemeClr>
                </a:solidFill>
                <a:effectLst>
                  <a:glow rad="228600">
                    <a:schemeClr val="accent6">
                      <a:satMod val="175000"/>
                      <a:alpha val="40000"/>
                    </a:schemeClr>
                  </a:glow>
                </a:effectLst>
              </a:rPr>
              <a:t>t</a:t>
            </a:r>
            <a:r>
              <a:rPr lang="en-US" sz="8000" b="1" dirty="0" smtClean="0">
                <a:ln w="12700" cmpd="sng">
                  <a:solidFill>
                    <a:schemeClr val="tx2"/>
                  </a:solidFill>
                  <a:prstDash val="solid"/>
                </a:ln>
                <a:solidFill>
                  <a:schemeClr val="accent4">
                    <a:lumMod val="60000"/>
                    <a:lumOff val="40000"/>
                  </a:schemeClr>
                </a:solidFill>
                <a:effectLst>
                  <a:glow rad="228600">
                    <a:schemeClr val="accent6">
                      <a:satMod val="175000"/>
                      <a:alpha val="40000"/>
                    </a:schemeClr>
                  </a:glow>
                </a:effectLst>
              </a:rPr>
              <a:t>o write a CV...</a:t>
            </a:r>
            <a:endParaRPr lang="en-US" sz="8000" b="1" dirty="0">
              <a:ln w="12700" cmpd="sng">
                <a:solidFill>
                  <a:schemeClr val="tx2"/>
                </a:solidFill>
                <a:prstDash val="solid"/>
              </a:ln>
              <a:solidFill>
                <a:schemeClr val="accent4">
                  <a:lumMod val="60000"/>
                  <a:lumOff val="40000"/>
                </a:schemeClr>
              </a:solidFill>
              <a:effectLst>
                <a:glow rad="228600">
                  <a:schemeClr val="accent6">
                    <a:satMod val="175000"/>
                    <a:alpha val="40000"/>
                  </a:schemeClr>
                </a:glow>
              </a:effectLst>
            </a:endParaRPr>
          </a:p>
        </p:txBody>
      </p:sp>
    </p:spTree>
    <p:extLst>
      <p:ext uri="{BB962C8B-B14F-4D97-AF65-F5344CB8AC3E}">
        <p14:creationId xmlns:p14="http://schemas.microsoft.com/office/powerpoint/2010/main" val="49718392"/>
      </p:ext>
    </p:extLst>
  </p:cSld>
  <p:clrMapOvr>
    <a:masterClrMapping/>
  </p:clrMapOvr>
  <mc:AlternateContent xmlns:mc="http://schemas.openxmlformats.org/markup-compatibility/2006" xmlns:p14="http://schemas.microsoft.com/office/powerpoint/2010/main">
    <mc:Choice Requires="p14">
      <p:transition spd="slow" p14:dur="1500">
        <p14:ripple dir="r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4800" b="1" dirty="0" smtClean="0"/>
              <a:t>But how do we create one properly?</a:t>
            </a:r>
            <a:endParaRPr lang="en-IN" sz="48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588" y="1965960"/>
            <a:ext cx="3991812" cy="4312244"/>
          </a:xfrm>
          <a:prstGeom prst="rect">
            <a:avLst/>
          </a:prstGeom>
          <a:ln>
            <a:noFill/>
          </a:ln>
          <a:effectLst>
            <a:softEdge rad="1125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080" y="1963951"/>
            <a:ext cx="5257440" cy="4314253"/>
          </a:xfrm>
          <a:prstGeom prst="roundRect">
            <a:avLst>
              <a:gd name="adj" fmla="val 16667"/>
            </a:avLst>
          </a:prstGeom>
          <a:ln>
            <a:solidFill>
              <a:schemeClr val="tx2">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137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t>Steps To Write A CV</a:t>
            </a:r>
            <a:endParaRPr lang="en-IN" b="1" dirty="0"/>
          </a:p>
        </p:txBody>
      </p:sp>
      <p:sp>
        <p:nvSpPr>
          <p:cNvPr id="4" name="Content Placeholder 3"/>
          <p:cNvSpPr>
            <a:spLocks noGrp="1"/>
          </p:cNvSpPr>
          <p:nvPr>
            <p:ph sz="half" idx="1"/>
          </p:nvPr>
        </p:nvSpPr>
        <p:spPr>
          <a:xfrm>
            <a:off x="845127" y="2028305"/>
            <a:ext cx="4017817" cy="4023360"/>
          </a:xfrm>
        </p:spPr>
        <p:txBody>
          <a:bodyPr>
            <a:normAutofit/>
          </a:bodyPr>
          <a:lstStyle/>
          <a:p>
            <a:r>
              <a:rPr lang="en-US" sz="2800" dirty="0"/>
              <a:t>Contact </a:t>
            </a:r>
            <a:r>
              <a:rPr lang="en-US" sz="2800" dirty="0" smtClean="0"/>
              <a:t>information</a:t>
            </a:r>
          </a:p>
          <a:p>
            <a:r>
              <a:rPr lang="en-US" sz="2800" dirty="0" smtClean="0"/>
              <a:t>Academic history</a:t>
            </a:r>
          </a:p>
          <a:p>
            <a:r>
              <a:rPr lang="en-US" sz="2800" dirty="0" smtClean="0"/>
              <a:t>Professional experience</a:t>
            </a:r>
          </a:p>
          <a:p>
            <a:r>
              <a:rPr lang="en-US" sz="2800" dirty="0" smtClean="0"/>
              <a:t>Qualifications </a:t>
            </a:r>
            <a:r>
              <a:rPr lang="en-US" sz="2800" dirty="0"/>
              <a:t>and </a:t>
            </a:r>
            <a:r>
              <a:rPr lang="en-US" sz="2800" dirty="0" smtClean="0"/>
              <a:t>skills</a:t>
            </a:r>
          </a:p>
          <a:p>
            <a:r>
              <a:rPr lang="en-US" sz="2800" dirty="0" smtClean="0"/>
              <a:t>Awards </a:t>
            </a:r>
            <a:r>
              <a:rPr lang="en-US" sz="2800" dirty="0"/>
              <a:t>and </a:t>
            </a:r>
            <a:r>
              <a:rPr lang="en-US" sz="2800" dirty="0" smtClean="0"/>
              <a:t>honors</a:t>
            </a:r>
          </a:p>
          <a:p>
            <a:r>
              <a:rPr lang="en-US" sz="2800" dirty="0"/>
              <a:t>Personal information (Optional</a:t>
            </a:r>
            <a:r>
              <a:rPr lang="en-US" sz="2800" dirty="0" smtClean="0"/>
              <a:t>)</a:t>
            </a:r>
          </a:p>
        </p:txBody>
      </p:sp>
      <p:sp>
        <p:nvSpPr>
          <p:cNvPr id="6" name="Content Placeholder 5"/>
          <p:cNvSpPr>
            <a:spLocks noGrp="1"/>
          </p:cNvSpPr>
          <p:nvPr>
            <p:ph sz="half" idx="2"/>
          </p:nvPr>
        </p:nvSpPr>
        <p:spPr>
          <a:xfrm>
            <a:off x="6080760" y="2028305"/>
            <a:ext cx="5390804" cy="4023360"/>
          </a:xfrm>
        </p:spPr>
        <p:txBody>
          <a:bodyPr>
            <a:normAutofit/>
          </a:bodyPr>
          <a:lstStyle/>
          <a:p>
            <a:r>
              <a:rPr lang="en-US" sz="2800" dirty="0"/>
              <a:t>Publications</a:t>
            </a:r>
          </a:p>
          <a:p>
            <a:r>
              <a:rPr lang="en-US" sz="2800" dirty="0"/>
              <a:t>Professional associations</a:t>
            </a:r>
          </a:p>
          <a:p>
            <a:r>
              <a:rPr lang="en-US" sz="2800" dirty="0"/>
              <a:t>Grants and fellowships</a:t>
            </a:r>
          </a:p>
          <a:p>
            <a:r>
              <a:rPr lang="en-US" sz="2800" dirty="0"/>
              <a:t>Licenses and certificates</a:t>
            </a:r>
          </a:p>
          <a:p>
            <a:r>
              <a:rPr lang="en-US" sz="2800" dirty="0"/>
              <a:t>Volunteer work </a:t>
            </a:r>
            <a:endParaRPr lang="en-US" sz="2800" dirty="0" smtClean="0"/>
          </a:p>
          <a:p>
            <a:r>
              <a:rPr lang="en-US" sz="2800" dirty="0"/>
              <a:t>Hobbies and interests (Optional</a:t>
            </a:r>
            <a:r>
              <a:rPr lang="en-US" sz="2800" dirty="0" smtClean="0"/>
              <a:t>)</a:t>
            </a:r>
            <a:endParaRPr lang="en-IN" sz="2800" dirty="0"/>
          </a:p>
          <a:p>
            <a:endParaRPr lang="en-IN" sz="2800" dirty="0"/>
          </a:p>
        </p:txBody>
      </p:sp>
    </p:spTree>
    <p:extLst>
      <p:ext uri="{BB962C8B-B14F-4D97-AF65-F5344CB8AC3E}">
        <p14:creationId xmlns:p14="http://schemas.microsoft.com/office/powerpoint/2010/main" val="385195907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PARTICIPANTS</a:t>
            </a:r>
            <a:endParaRPr lang="en-IN" sz="5400" b="1" dirty="0"/>
          </a:p>
        </p:txBody>
      </p:sp>
      <p:sp>
        <p:nvSpPr>
          <p:cNvPr id="3" name="Content Placeholder 2"/>
          <p:cNvSpPr>
            <a:spLocks noGrp="1"/>
          </p:cNvSpPr>
          <p:nvPr>
            <p:ph idx="1"/>
          </p:nvPr>
        </p:nvSpPr>
        <p:spPr>
          <a:xfrm>
            <a:off x="1143000" y="2507672"/>
            <a:ext cx="9872871" cy="3588327"/>
          </a:xfrm>
        </p:spPr>
        <p:txBody>
          <a:bodyPr>
            <a:normAutofit/>
          </a:bodyPr>
          <a:lstStyle/>
          <a:p>
            <a:r>
              <a:rPr lang="en-US" sz="2800" b="1" dirty="0" smtClean="0">
                <a:latin typeface="Microsoft JhengHei UI" panose="020B0604030504040204" pitchFamily="34" charset="-120"/>
                <a:ea typeface="Microsoft JhengHei UI" panose="020B0604030504040204" pitchFamily="34" charset="-120"/>
              </a:rPr>
              <a:t>210448 – HUSSAIN ARSIWALA</a:t>
            </a:r>
          </a:p>
          <a:p>
            <a:r>
              <a:rPr lang="en-US" sz="2800" b="1" dirty="0" smtClean="0">
                <a:latin typeface="Microsoft JhengHei UI" panose="020B0604030504040204" pitchFamily="34" charset="-120"/>
                <a:ea typeface="Microsoft JhengHei UI" panose="020B0604030504040204" pitchFamily="34" charset="-120"/>
              </a:rPr>
              <a:t>210449 </a:t>
            </a:r>
            <a:r>
              <a:rPr lang="en-US" sz="2800" b="1" dirty="0">
                <a:latin typeface="Microsoft JhengHei UI" panose="020B0604030504040204" pitchFamily="34" charset="-120"/>
                <a:ea typeface="Microsoft JhengHei UI" panose="020B0604030504040204" pitchFamily="34" charset="-120"/>
              </a:rPr>
              <a:t>–</a:t>
            </a:r>
            <a:r>
              <a:rPr lang="en-US" sz="2800" b="1" dirty="0" smtClean="0">
                <a:latin typeface="Microsoft JhengHei UI" panose="020B0604030504040204" pitchFamily="34" charset="-120"/>
                <a:ea typeface="Microsoft JhengHei UI" panose="020B0604030504040204" pitchFamily="34" charset="-120"/>
              </a:rPr>
              <a:t> VINAYAK KARANDE</a:t>
            </a:r>
          </a:p>
          <a:p>
            <a:r>
              <a:rPr lang="en-US" sz="2800" b="1" dirty="0" smtClean="0">
                <a:latin typeface="Microsoft JhengHei UI" panose="020B0604030504040204" pitchFamily="34" charset="-120"/>
                <a:ea typeface="Microsoft JhengHei UI" panose="020B0604030504040204" pitchFamily="34" charset="-120"/>
              </a:rPr>
              <a:t>210450 </a:t>
            </a:r>
            <a:r>
              <a:rPr lang="en-US" sz="2800" b="1" dirty="0">
                <a:latin typeface="Microsoft JhengHei UI" panose="020B0604030504040204" pitchFamily="34" charset="-120"/>
                <a:ea typeface="Microsoft JhengHei UI" panose="020B0604030504040204" pitchFamily="34" charset="-120"/>
              </a:rPr>
              <a:t>–</a:t>
            </a:r>
            <a:r>
              <a:rPr lang="en-US" sz="2800" b="1" dirty="0" smtClean="0">
                <a:latin typeface="Microsoft JhengHei UI" panose="020B0604030504040204" pitchFamily="34" charset="-120"/>
                <a:ea typeface="Microsoft JhengHei UI" panose="020B0604030504040204" pitchFamily="34" charset="-120"/>
              </a:rPr>
              <a:t> ADNAN SHAIKH</a:t>
            </a:r>
          </a:p>
          <a:p>
            <a:r>
              <a:rPr lang="en-US" sz="2800" b="1" dirty="0" smtClean="0">
                <a:latin typeface="Microsoft JhengHei UI" panose="020B0604030504040204" pitchFamily="34" charset="-120"/>
                <a:ea typeface="Microsoft JhengHei UI" panose="020B0604030504040204" pitchFamily="34" charset="-120"/>
              </a:rPr>
              <a:t>210451 – ABDURRAHMAN QURESHI</a:t>
            </a:r>
          </a:p>
          <a:p>
            <a:r>
              <a:rPr lang="en-US" sz="2800" b="1" dirty="0" smtClean="0">
                <a:latin typeface="Microsoft JhengHei UI" panose="020B0604030504040204" pitchFamily="34" charset="-120"/>
                <a:ea typeface="Microsoft JhengHei UI" panose="020B0604030504040204" pitchFamily="34" charset="-120"/>
              </a:rPr>
              <a:t>210452 – HAFSA WELDER</a:t>
            </a:r>
            <a:endParaRPr lang="en-IN" sz="2800" b="1"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04108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Long Should a CV Be?</a:t>
            </a:r>
            <a:endParaRPr lang="en-IN" b="1" dirty="0"/>
          </a:p>
        </p:txBody>
      </p:sp>
      <p:sp>
        <p:nvSpPr>
          <p:cNvPr id="3" name="Content Placeholder 2"/>
          <p:cNvSpPr>
            <a:spLocks noGrp="1"/>
          </p:cNvSpPr>
          <p:nvPr>
            <p:ph idx="1"/>
          </p:nvPr>
        </p:nvSpPr>
        <p:spPr/>
        <p:txBody>
          <a:bodyPr>
            <a:normAutofit/>
          </a:bodyPr>
          <a:lstStyle/>
          <a:p>
            <a:r>
              <a:rPr lang="en-US" sz="3200" dirty="0"/>
              <a:t>A good, entry-level curriculum vitae should ideally cover two to three pages (CVs for mid-level professionals, especially in academia and medical research roles, may run longer</a:t>
            </a:r>
            <a:r>
              <a:rPr lang="en-US" sz="3200" dirty="0" smtClean="0"/>
              <a:t>).</a:t>
            </a:r>
          </a:p>
          <a:p>
            <a:r>
              <a:rPr lang="en-US" sz="3200" dirty="0" smtClean="0"/>
              <a:t>Aim </a:t>
            </a:r>
            <a:r>
              <a:rPr lang="en-US" sz="3200" dirty="0"/>
              <a:t>to ensure the content is clear, structured, concise, and relevant. Using bullet points rather than full sentences can help minimize word usage.</a:t>
            </a:r>
            <a:endParaRPr lang="en-IN" sz="3200" dirty="0"/>
          </a:p>
        </p:txBody>
      </p:sp>
    </p:spTree>
    <p:extLst>
      <p:ext uri="{BB962C8B-B14F-4D97-AF65-F5344CB8AC3E}">
        <p14:creationId xmlns:p14="http://schemas.microsoft.com/office/powerpoint/2010/main" val="2990566371"/>
      </p:ext>
    </p:extLst>
  </p:cSld>
  <p:clrMapOvr>
    <a:masterClrMapping/>
  </p:clrMapOvr>
  <mc:AlternateContent xmlns:mc="http://schemas.openxmlformats.org/markup-compatibility/2006" xmlns:p14="http://schemas.microsoft.com/office/powerpoint/2010/main">
    <mc:Choice Requires="p14">
      <p:transition spd="slow" p14:dur="3900">
        <p14:glitter dir="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609600"/>
            <a:ext cx="3803073" cy="5638800"/>
          </a:xfrm>
        </p:spPr>
        <p:txBody>
          <a:bodyPr/>
          <a:lstStyle/>
          <a:p>
            <a:pPr algn="ctr"/>
            <a:r>
              <a:rPr lang="en-IN" b="1" dirty="0"/>
              <a:t>Curriculum Vitae Sample</a:t>
            </a:r>
          </a:p>
        </p:txBody>
      </p:sp>
      <p:pic>
        <p:nvPicPr>
          <p:cNvPr id="5" name="Content Placeholder 4" descr="Fancy &lt;strong&gt;CV&lt;/strong&gt; template wanted - TeX - LaTeX Stack Exchange"/>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86539" y="490340"/>
            <a:ext cx="3701352" cy="58773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51248263"/>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609600"/>
            <a:ext cx="9875520" cy="1177636"/>
          </a:xfrm>
        </p:spPr>
        <p:txBody>
          <a:bodyPr>
            <a:normAutofit/>
          </a:bodyPr>
          <a:lstStyle/>
          <a:p>
            <a:pPr algn="ctr"/>
            <a:r>
              <a:rPr lang="en-US" b="1" dirty="0" smtClean="0"/>
              <a:t>Importance of Resume</a:t>
            </a:r>
            <a:endParaRPr lang="en-IN" b="1" dirty="0"/>
          </a:p>
        </p:txBody>
      </p:sp>
      <p:sp>
        <p:nvSpPr>
          <p:cNvPr id="4" name="Content Placeholder 3"/>
          <p:cNvSpPr>
            <a:spLocks noGrp="1"/>
          </p:cNvSpPr>
          <p:nvPr>
            <p:ph idx="1"/>
          </p:nvPr>
        </p:nvSpPr>
        <p:spPr>
          <a:xfrm>
            <a:off x="1143000" y="2327564"/>
            <a:ext cx="9566564" cy="3768436"/>
          </a:xfrm>
        </p:spPr>
        <p:txBody>
          <a:bodyPr>
            <a:noAutofit/>
          </a:bodyPr>
          <a:lstStyle/>
          <a:p>
            <a:r>
              <a:rPr lang="en-US" sz="3200" dirty="0"/>
              <a:t>The resume acts as a bridge between you and the prospective recruiter. Hence the importance of a resume can never be underestimated. So, to make the first impression, it is imperative that your resume stands out from the crowd first. It is up to you how do you want to be remembered by the hiring manager? </a:t>
            </a:r>
            <a:endParaRPr lang="en-US" sz="3200" dirty="0" smtClean="0"/>
          </a:p>
        </p:txBody>
      </p:sp>
    </p:spTree>
    <p:extLst>
      <p:ext uri="{BB962C8B-B14F-4D97-AF65-F5344CB8AC3E}">
        <p14:creationId xmlns:p14="http://schemas.microsoft.com/office/powerpoint/2010/main" val="1576203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494330"/>
          </a:xfrm>
        </p:spPr>
        <p:txBody>
          <a:bodyPr>
            <a:normAutofit fontScale="90000"/>
          </a:bodyPr>
          <a:lstStyle/>
          <a:p>
            <a:endParaRPr lang="en-IN" dirty="0"/>
          </a:p>
        </p:txBody>
      </p:sp>
      <p:sp>
        <p:nvSpPr>
          <p:cNvPr id="3" name="Content Placeholder 2"/>
          <p:cNvSpPr>
            <a:spLocks noGrp="1"/>
          </p:cNvSpPr>
          <p:nvPr>
            <p:ph idx="1"/>
          </p:nvPr>
        </p:nvSpPr>
        <p:spPr>
          <a:xfrm>
            <a:off x="5957455" y="1103930"/>
            <a:ext cx="5061065" cy="4946350"/>
          </a:xfrm>
        </p:spPr>
        <p:txBody>
          <a:bodyPr>
            <a:normAutofit/>
          </a:bodyPr>
          <a:lstStyle/>
          <a:p>
            <a:r>
              <a:rPr lang="en-US" sz="3600" dirty="0"/>
              <a:t>Since companies do not have that much amount of time to interview each and every candidate, they require resumes from candidate to select the best ones to work with them</a:t>
            </a:r>
            <a:r>
              <a:rPr lang="en-US" sz="3600" dirty="0" smtClean="0"/>
              <a:t>.</a:t>
            </a:r>
            <a:endParaRPr lang="en-IN"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234164"/>
            <a:ext cx="4107873" cy="4436503"/>
          </a:xfrm>
          <a:prstGeom prst="rect">
            <a:avLst/>
          </a:prstGeom>
          <a:solidFill>
            <a:srgbClr val="FFFFFF">
              <a:shade val="85000"/>
            </a:srgbClr>
          </a:solidFill>
          <a:ln w="190500" cap="sq">
            <a:solidFill>
              <a:schemeClr val="accent6">
                <a:lumMod val="50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86780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Text Placeholder 4"/>
          <p:cNvSpPr>
            <a:spLocks noGrp="1"/>
          </p:cNvSpPr>
          <p:nvPr>
            <p:ph type="body" idx="1"/>
          </p:nvPr>
        </p:nvSpPr>
        <p:spPr/>
        <p:txBody>
          <a:bodyPr/>
          <a:lstStyle/>
          <a:p>
            <a:endParaRPr lang="en-IN"/>
          </a:p>
        </p:txBody>
      </p:sp>
      <p:sp>
        <p:nvSpPr>
          <p:cNvPr id="2" name="Rectangle 1"/>
          <p:cNvSpPr/>
          <p:nvPr/>
        </p:nvSpPr>
        <p:spPr>
          <a:xfrm>
            <a:off x="3491345" y="2355273"/>
            <a:ext cx="5292437"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cap="none" spc="0" dirty="0" smtClean="0">
                <a:ln/>
                <a:solidFill>
                  <a:schemeClr val="accent3"/>
                </a:solidFill>
                <a:effectLst/>
              </a:rPr>
              <a:t>RESUME</a:t>
            </a:r>
            <a:endParaRPr lang="en-US" sz="8000" b="1" cap="none" spc="0" dirty="0">
              <a:ln/>
              <a:solidFill>
                <a:schemeClr val="accent3"/>
              </a:solidFill>
              <a:effectLst/>
            </a:endParaRPr>
          </a:p>
        </p:txBody>
      </p:sp>
    </p:spTree>
    <p:extLst>
      <p:ext uri="{BB962C8B-B14F-4D97-AF65-F5344CB8AC3E}">
        <p14:creationId xmlns:p14="http://schemas.microsoft.com/office/powerpoint/2010/main" val="99840629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What is a Resume?</a:t>
            </a:r>
            <a:endParaRPr lang="en-IN" b="1" dirty="0"/>
          </a:p>
        </p:txBody>
      </p:sp>
      <p:sp>
        <p:nvSpPr>
          <p:cNvPr id="4" name="Content Placeholder 3"/>
          <p:cNvSpPr>
            <a:spLocks noGrp="1"/>
          </p:cNvSpPr>
          <p:nvPr>
            <p:ph idx="1"/>
          </p:nvPr>
        </p:nvSpPr>
        <p:spPr>
          <a:xfrm>
            <a:off x="775856" y="1662545"/>
            <a:ext cx="5056908" cy="4433455"/>
          </a:xfrm>
        </p:spPr>
        <p:txBody>
          <a:bodyPr>
            <a:noAutofit/>
          </a:bodyPr>
          <a:lstStyle/>
          <a:p>
            <a:r>
              <a:rPr lang="en-US" sz="2800" dirty="0"/>
              <a:t>A resume is a formal document that a job applicant creates to itemize their qualifications for a position. A resume is usually accompanied by a customized cover letter in which the applicant expresses an interest in a specific job or company and draws attention to the most relevant specifics on the resume</a:t>
            </a:r>
            <a:r>
              <a:rPr lang="en-US" sz="2800" dirty="0" smtClean="0"/>
              <a:t>.</a:t>
            </a:r>
            <a:endParaRPr lang="en-US" sz="28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760" y="1965960"/>
            <a:ext cx="5272961" cy="2715490"/>
          </a:xfrm>
          <a:prstGeom prst="roundRect">
            <a:avLst>
              <a:gd name="adj" fmla="val 8594"/>
            </a:avLst>
          </a:prstGeom>
          <a:solidFill>
            <a:srgbClr val="FFFFFF">
              <a:shade val="85000"/>
            </a:srgbClr>
          </a:solidFill>
          <a:ln>
            <a:solidFill>
              <a:schemeClr val="bg1">
                <a:lumMod val="95000"/>
                <a:lumOff val="5000"/>
              </a:schemeClr>
            </a:solidFill>
          </a:ln>
          <a:effectLst>
            <a:reflection blurRad="6350" stA="50000" endA="300" endPos="38500" dist="50800" dir="5400000" sy="-100000" algn="bl" rotWithShape="0"/>
          </a:effectLst>
        </p:spPr>
      </p:pic>
    </p:spTree>
    <p:extLst>
      <p:ext uri="{BB962C8B-B14F-4D97-AF65-F5344CB8AC3E}">
        <p14:creationId xmlns:p14="http://schemas.microsoft.com/office/powerpoint/2010/main" val="10860751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4618" y="609600"/>
            <a:ext cx="5933902" cy="1356360"/>
          </a:xfrm>
        </p:spPr>
        <p:txBody>
          <a:bodyPr/>
          <a:lstStyle/>
          <a:p>
            <a:pPr algn="ctr"/>
            <a:r>
              <a:rPr lang="en-US" b="1" dirty="0" smtClean="0"/>
              <a:t>Goal Of a Resume</a:t>
            </a:r>
            <a:endParaRPr lang="en-IN" b="1" dirty="0"/>
          </a:p>
        </p:txBody>
      </p:sp>
      <p:sp>
        <p:nvSpPr>
          <p:cNvPr id="3" name="Content Placeholder 2"/>
          <p:cNvSpPr>
            <a:spLocks noGrp="1"/>
          </p:cNvSpPr>
          <p:nvPr>
            <p:ph idx="1"/>
          </p:nvPr>
        </p:nvSpPr>
        <p:spPr>
          <a:xfrm>
            <a:off x="5084618" y="2161309"/>
            <a:ext cx="5931253" cy="3934691"/>
          </a:xfrm>
        </p:spPr>
        <p:txBody>
          <a:bodyPr>
            <a:noAutofit/>
          </a:bodyPr>
          <a:lstStyle/>
          <a:p>
            <a:r>
              <a:rPr lang="en-US" sz="2800" dirty="0"/>
              <a:t>The goal and overall purpose of a resume is to introduce your qualifications and skills to employers. It's an informational document that tells your career story, outlining all details in an easily read format. Resumes also hold meaning within themselves</a:t>
            </a:r>
            <a:r>
              <a:rPr lang="en-US" sz="2800" dirty="0" smtClean="0"/>
              <a:t>.</a:t>
            </a:r>
            <a:endParaRPr lang="en-IN"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40" y="609600"/>
            <a:ext cx="4043633" cy="5719172"/>
          </a:xfrm>
          <a:prstGeom prst="rect">
            <a:avLst/>
          </a:prstGeom>
          <a:ln w="38100" cap="sq">
            <a:solidFill>
              <a:schemeClr val="accent4">
                <a:lumMod val="60000"/>
                <a:lumOff val="40000"/>
              </a:schemeClr>
            </a:solidFill>
            <a:prstDash val="solid"/>
            <a:miter lim="800000"/>
          </a:ln>
          <a:effectLst>
            <a:outerShdw blurRad="50800" dist="38100" dir="2700000" algn="tl" rotWithShape="0">
              <a:srgbClr val="000000">
                <a:alpha val="43000"/>
              </a:srgbClr>
            </a:outerShdw>
            <a:softEdge rad="127000"/>
          </a:effectLst>
        </p:spPr>
      </p:pic>
    </p:spTree>
    <p:extLst>
      <p:ext uri="{BB962C8B-B14F-4D97-AF65-F5344CB8AC3E}">
        <p14:creationId xmlns:p14="http://schemas.microsoft.com/office/powerpoint/2010/main" val="2154178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Format of resume :</a:t>
            </a:r>
          </a:p>
        </p:txBody>
      </p:sp>
      <p:sp>
        <p:nvSpPr>
          <p:cNvPr id="4" name="Content Placeholder 3"/>
          <p:cNvSpPr>
            <a:spLocks noGrp="1"/>
          </p:cNvSpPr>
          <p:nvPr>
            <p:ph sz="half" idx="1"/>
          </p:nvPr>
        </p:nvSpPr>
        <p:spPr>
          <a:xfrm>
            <a:off x="1143001" y="2057399"/>
            <a:ext cx="3082636" cy="4023360"/>
          </a:xfrm>
        </p:spPr>
        <p:txBody>
          <a:bodyPr>
            <a:normAutofit/>
          </a:bodyPr>
          <a:lstStyle/>
          <a:p>
            <a:pPr marL="45720" indent="0">
              <a:buNone/>
            </a:pPr>
            <a:r>
              <a:rPr lang="en-US" sz="2400" dirty="0"/>
              <a:t>•</a:t>
            </a:r>
            <a:r>
              <a:rPr lang="en-US" sz="2400" dirty="0" smtClean="0"/>
              <a:t>Personal Details:</a:t>
            </a:r>
          </a:p>
          <a:p>
            <a:pPr marL="45720" indent="0">
              <a:buNone/>
            </a:pPr>
            <a:r>
              <a:rPr lang="en-US" sz="2400" dirty="0" smtClean="0"/>
              <a:t>Name</a:t>
            </a:r>
          </a:p>
          <a:p>
            <a:pPr marL="45720" indent="0">
              <a:buNone/>
            </a:pPr>
            <a:r>
              <a:rPr lang="en-US" sz="2400" dirty="0" smtClean="0"/>
              <a:t>Date of birth</a:t>
            </a:r>
          </a:p>
          <a:p>
            <a:pPr marL="45720" indent="0">
              <a:buNone/>
            </a:pPr>
            <a:r>
              <a:rPr lang="en-US" sz="2400" dirty="0" smtClean="0"/>
              <a:t>Address</a:t>
            </a:r>
          </a:p>
          <a:p>
            <a:pPr marL="45720" indent="0">
              <a:buNone/>
            </a:pPr>
            <a:r>
              <a:rPr lang="en-US" sz="2400" dirty="0" smtClean="0"/>
              <a:t>Contact number</a:t>
            </a:r>
          </a:p>
          <a:p>
            <a:pPr marL="45720" indent="0">
              <a:buNone/>
            </a:pPr>
            <a:r>
              <a:rPr lang="en-US" sz="2400" dirty="0" smtClean="0"/>
              <a:t>Email id</a:t>
            </a:r>
          </a:p>
          <a:p>
            <a:pPr marL="45720" indent="0">
              <a:buNone/>
            </a:pPr>
            <a:r>
              <a:rPr lang="en-US" sz="2400" dirty="0" smtClean="0"/>
              <a:t>Caste</a:t>
            </a:r>
          </a:p>
        </p:txBody>
      </p:sp>
      <p:sp>
        <p:nvSpPr>
          <p:cNvPr id="5" name="Content Placeholder 4"/>
          <p:cNvSpPr>
            <a:spLocks noGrp="1"/>
          </p:cNvSpPr>
          <p:nvPr>
            <p:ph sz="half" idx="2"/>
          </p:nvPr>
        </p:nvSpPr>
        <p:spPr>
          <a:xfrm>
            <a:off x="3990110" y="2057400"/>
            <a:ext cx="3643746" cy="4023360"/>
          </a:xfrm>
        </p:spPr>
        <p:txBody>
          <a:bodyPr>
            <a:normAutofit/>
          </a:bodyPr>
          <a:lstStyle/>
          <a:p>
            <a:pPr marL="45720" indent="0">
              <a:buNone/>
            </a:pPr>
            <a:r>
              <a:rPr lang="en-US" sz="2400" dirty="0"/>
              <a:t>•Objective</a:t>
            </a:r>
          </a:p>
          <a:p>
            <a:pPr marL="45720" indent="0">
              <a:buNone/>
            </a:pPr>
            <a:r>
              <a:rPr lang="en-US" sz="2400" dirty="0" smtClean="0"/>
              <a:t>Educational </a:t>
            </a:r>
            <a:r>
              <a:rPr lang="en-US" sz="2400" dirty="0"/>
              <a:t>Qualification</a:t>
            </a:r>
          </a:p>
          <a:p>
            <a:pPr marL="45720" indent="0">
              <a:buNone/>
            </a:pPr>
            <a:r>
              <a:rPr lang="en-US" sz="2400" dirty="0" smtClean="0"/>
              <a:t>Extra </a:t>
            </a:r>
            <a:r>
              <a:rPr lang="en-US" sz="2400" dirty="0"/>
              <a:t>Curriculum Activities</a:t>
            </a:r>
          </a:p>
          <a:p>
            <a:pPr marL="45720" indent="0">
              <a:buNone/>
            </a:pPr>
            <a:r>
              <a:rPr lang="en-US" sz="2400" dirty="0" smtClean="0"/>
              <a:t>Declaration</a:t>
            </a:r>
            <a:endParaRPr lang="en-IN" sz="2400" dirty="0"/>
          </a:p>
          <a:p>
            <a:endParaRPr lang="en-IN" sz="2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7303" y="2057399"/>
            <a:ext cx="3119709" cy="3369285"/>
          </a:xfrm>
          <a:prstGeom prst="rect">
            <a:avLst/>
          </a:prstGeom>
          <a:ln w="38100" cap="sq">
            <a:solidFill>
              <a:schemeClr val="accent4">
                <a:lumMod val="75000"/>
              </a:schemeClr>
            </a:solidFill>
            <a:prstDash val="solid"/>
            <a:miter lim="800000"/>
          </a:ln>
          <a:effectLst>
            <a:glow rad="228600">
              <a:schemeClr val="accent2">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28218848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8929" y="318652"/>
            <a:ext cx="4748592" cy="6109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5"/>
          <p:cNvSpPr>
            <a:spLocks noGrp="1"/>
          </p:cNvSpPr>
          <p:nvPr>
            <p:ph type="title"/>
          </p:nvPr>
        </p:nvSpPr>
        <p:spPr>
          <a:xfrm>
            <a:off x="1143000" y="609599"/>
            <a:ext cx="5271655" cy="5403273"/>
          </a:xfrm>
        </p:spPr>
        <p:txBody>
          <a:bodyPr>
            <a:normAutofit/>
          </a:bodyPr>
          <a:lstStyle/>
          <a:p>
            <a:pPr algn="ctr"/>
            <a:r>
              <a:rPr lang="en-US" sz="4800" b="1" dirty="0" smtClean="0"/>
              <a:t>Few tips for a resume</a:t>
            </a:r>
            <a:endParaRPr lang="en-IN" sz="4800" b="1" dirty="0"/>
          </a:p>
        </p:txBody>
      </p:sp>
    </p:spTree>
    <p:extLst>
      <p:ext uri="{BB962C8B-B14F-4D97-AF65-F5344CB8AC3E}">
        <p14:creationId xmlns:p14="http://schemas.microsoft.com/office/powerpoint/2010/main" val="1643511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Do’s &amp; Don’ts of Resume Writing</a:t>
            </a:r>
            <a:endParaRPr lang="en-IN" b="1" dirty="0"/>
          </a:p>
        </p:txBody>
      </p:sp>
      <p:sp>
        <p:nvSpPr>
          <p:cNvPr id="11" name="Text Placeholder 10"/>
          <p:cNvSpPr>
            <a:spLocks noGrp="1"/>
          </p:cNvSpPr>
          <p:nvPr>
            <p:ph type="body" idx="1"/>
          </p:nvPr>
        </p:nvSpPr>
        <p:spPr/>
        <p:txBody>
          <a:bodyPr/>
          <a:lstStyle/>
          <a:p>
            <a:pPr algn="ctr"/>
            <a:endParaRPr lang="en-IN" dirty="0"/>
          </a:p>
        </p:txBody>
      </p:sp>
      <p:sp>
        <p:nvSpPr>
          <p:cNvPr id="9" name="Text Placeholder 8"/>
          <p:cNvSpPr>
            <a:spLocks noGrp="1"/>
          </p:cNvSpPr>
          <p:nvPr>
            <p:ph type="body" idx="4294967295"/>
          </p:nvPr>
        </p:nvSpPr>
        <p:spPr>
          <a:xfrm>
            <a:off x="0" y="1606550"/>
            <a:ext cx="4754563" cy="720725"/>
          </a:xfrm>
        </p:spPr>
        <p:txBody>
          <a:bodyPr/>
          <a:lstStyle/>
          <a:p>
            <a:pPr marL="45720" indent="0" algn="ctr">
              <a:buNone/>
            </a:pPr>
            <a:endParaRPr lang="en-IN" dirty="0"/>
          </a:p>
        </p:txBody>
      </p:sp>
    </p:spTree>
    <p:extLst>
      <p:ext uri="{BB962C8B-B14F-4D97-AF65-F5344CB8AC3E}">
        <p14:creationId xmlns:p14="http://schemas.microsoft.com/office/powerpoint/2010/main" val="50566609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TOPIC</a:t>
            </a:r>
            <a:endParaRPr lang="en-IN" sz="5400" b="1" dirty="0"/>
          </a:p>
        </p:txBody>
      </p:sp>
      <p:sp>
        <p:nvSpPr>
          <p:cNvPr id="3" name="Content Placeholder 2"/>
          <p:cNvSpPr>
            <a:spLocks noGrp="1"/>
          </p:cNvSpPr>
          <p:nvPr>
            <p:ph idx="1"/>
          </p:nvPr>
        </p:nvSpPr>
        <p:spPr/>
        <p:txBody>
          <a:bodyPr>
            <a:normAutofit/>
          </a:bodyPr>
          <a:lstStyle/>
          <a:p>
            <a:r>
              <a:rPr lang="en-US" sz="4000" b="1" dirty="0" smtClean="0">
                <a:latin typeface="Microsoft JhengHei UI" panose="020B0604030504040204" pitchFamily="34" charset="-120"/>
                <a:ea typeface="Microsoft JhengHei UI" panose="020B0604030504040204" pitchFamily="34" charset="-120"/>
              </a:rPr>
              <a:t>Comparative study </a:t>
            </a:r>
            <a:r>
              <a:rPr lang="en-US" sz="4000" b="1" dirty="0">
                <a:latin typeface="Microsoft JhengHei UI" panose="020B0604030504040204" pitchFamily="34" charset="-120"/>
                <a:ea typeface="Microsoft JhengHei UI" panose="020B0604030504040204" pitchFamily="34" charset="-120"/>
              </a:rPr>
              <a:t>of </a:t>
            </a:r>
            <a:r>
              <a:rPr lang="en-US" sz="4000" b="1" dirty="0" smtClean="0">
                <a:latin typeface="Microsoft JhengHei UI" panose="020B0604030504040204" pitchFamily="34" charset="-120"/>
                <a:ea typeface="Microsoft JhengHei UI" panose="020B0604030504040204" pitchFamily="34" charset="-120"/>
              </a:rPr>
              <a:t>Bio Data</a:t>
            </a:r>
            <a:r>
              <a:rPr lang="en-US" sz="4000" b="1" dirty="0">
                <a:latin typeface="Microsoft JhengHei UI" panose="020B0604030504040204" pitchFamily="34" charset="-120"/>
                <a:ea typeface="Microsoft JhengHei UI" panose="020B0604030504040204" pitchFamily="34" charset="-120"/>
              </a:rPr>
              <a:t>, </a:t>
            </a:r>
            <a:r>
              <a:rPr lang="en-US" sz="4000" b="1" dirty="0" smtClean="0">
                <a:latin typeface="Microsoft JhengHei UI" panose="020B0604030504040204" pitchFamily="34" charset="-120"/>
                <a:ea typeface="Microsoft JhengHei UI" panose="020B0604030504040204" pitchFamily="34" charset="-120"/>
              </a:rPr>
              <a:t>Resume </a:t>
            </a:r>
            <a:r>
              <a:rPr lang="en-US" sz="4000" b="1" dirty="0">
                <a:latin typeface="Microsoft JhengHei UI" panose="020B0604030504040204" pitchFamily="34" charset="-120"/>
                <a:ea typeface="Microsoft JhengHei UI" panose="020B0604030504040204" pitchFamily="34" charset="-120"/>
              </a:rPr>
              <a:t>and </a:t>
            </a:r>
            <a:r>
              <a:rPr lang="en-IN" sz="4000" b="1" dirty="0">
                <a:latin typeface="Microsoft JhengHei UI" panose="020B0604030504040204" pitchFamily="34" charset="-120"/>
                <a:ea typeface="Microsoft JhengHei UI" panose="020B0604030504040204" pitchFamily="34" charset="-120"/>
              </a:rPr>
              <a:t>Curriculum </a:t>
            </a:r>
            <a:r>
              <a:rPr lang="en-IN" sz="4000" b="1" dirty="0" smtClean="0">
                <a:latin typeface="Microsoft JhengHei UI" panose="020B0604030504040204" pitchFamily="34" charset="-120"/>
                <a:ea typeface="Microsoft JhengHei UI" panose="020B0604030504040204" pitchFamily="34" charset="-120"/>
              </a:rPr>
              <a:t>Vitae.</a:t>
            </a:r>
            <a:endParaRPr lang="en-IN" sz="4000" b="1" dirty="0">
              <a:latin typeface="Microsoft JhengHei UI" panose="020B0604030504040204" pitchFamily="34" charset="-120"/>
              <a:ea typeface="Microsoft JhengHei UI" panose="020B0604030504040204" pitchFamily="34" charset="-120"/>
            </a:endParaRPr>
          </a:p>
        </p:txBody>
      </p:sp>
      <p:pic>
        <p:nvPicPr>
          <p:cNvPr id="4" name="Picture 3" descr="word &lt;strong&gt;resume&lt;/strong&gt; under magnifying glass — The People Equ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873" y="3289609"/>
            <a:ext cx="3478998" cy="2806391"/>
          </a:xfrm>
          <a:prstGeom prst="ellipse">
            <a:avLst/>
          </a:prstGeom>
          <a:ln>
            <a:noFill/>
          </a:ln>
          <a:effectLst>
            <a:softEdge rad="112500"/>
          </a:effectLst>
        </p:spPr>
      </p:pic>
      <p:pic>
        <p:nvPicPr>
          <p:cNvPr id="5" name="Picture 4" descr="Learn English: Resume / CV / &lt;strong&gt;Bio-Data&lt;/strong&g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960334"/>
            <a:ext cx="3635199" cy="1718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7671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smtClean="0"/>
              <a:t>DO’s</a:t>
            </a:r>
            <a:endParaRPr lang="en-IN" b="1" dirty="0"/>
          </a:p>
        </p:txBody>
      </p:sp>
      <p:sp>
        <p:nvSpPr>
          <p:cNvPr id="8" name="Content Placeholder 7"/>
          <p:cNvSpPr>
            <a:spLocks noGrp="1"/>
          </p:cNvSpPr>
          <p:nvPr>
            <p:ph idx="1"/>
          </p:nvPr>
        </p:nvSpPr>
        <p:spPr>
          <a:xfrm>
            <a:off x="5084618" y="2057400"/>
            <a:ext cx="5931253" cy="4038600"/>
          </a:xfrm>
        </p:spPr>
        <p:txBody>
          <a:bodyPr/>
          <a:lstStyle/>
          <a:p>
            <a:r>
              <a:rPr lang="en-US" dirty="0"/>
              <a:t>Determine your job search objective prior to writing the resume and tailor your resume for the position.</a:t>
            </a:r>
          </a:p>
          <a:p>
            <a:r>
              <a:rPr lang="en-US" dirty="0"/>
              <a:t>Customize your resume to match a specific job description. Use buzzwords from the industry.</a:t>
            </a:r>
          </a:p>
          <a:p>
            <a:r>
              <a:rPr lang="en-US" dirty="0"/>
              <a:t>Focus on positive results and accomplishments. Keep a consistent, easily-readable format.</a:t>
            </a:r>
          </a:p>
          <a:p>
            <a:r>
              <a:rPr lang="en-US" dirty="0"/>
              <a:t>Create strong, action-oriented statements about your work</a:t>
            </a:r>
            <a:r>
              <a:rPr lang="en-US" dirty="0" smtClean="0"/>
              <a:t>.</a:t>
            </a:r>
            <a:endParaRPr lang="en-IN" dirty="0"/>
          </a:p>
        </p:txBody>
      </p:sp>
      <p:pic>
        <p:nvPicPr>
          <p:cNvPr id="9" name="Picture 8" descr="Clipart - &lt;strong&gt;Resume&lt;/strong&g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986" y="1965959"/>
            <a:ext cx="3626637" cy="390836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69043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DONT’S</a:t>
            </a:r>
            <a:endParaRPr lang="en-IN" b="1" dirty="0"/>
          </a:p>
        </p:txBody>
      </p:sp>
      <p:sp>
        <p:nvSpPr>
          <p:cNvPr id="3" name="Content Placeholder 2"/>
          <p:cNvSpPr>
            <a:spLocks noGrp="1"/>
          </p:cNvSpPr>
          <p:nvPr>
            <p:ph idx="1"/>
          </p:nvPr>
        </p:nvSpPr>
        <p:spPr>
          <a:xfrm>
            <a:off x="1143001" y="2057400"/>
            <a:ext cx="6061364" cy="4038600"/>
          </a:xfrm>
        </p:spPr>
        <p:txBody>
          <a:bodyPr/>
          <a:lstStyle/>
          <a:p>
            <a:r>
              <a:rPr lang="en-US" dirty="0"/>
              <a:t>Use templates and tables included in software. Make general claims (“Good communication skills”) without backing them up with examples.</a:t>
            </a:r>
          </a:p>
          <a:p>
            <a:r>
              <a:rPr lang="en-US" dirty="0"/>
              <a:t>Mislead employers about your GPA, skills, or abilities. Include long, generic objective statements. </a:t>
            </a:r>
          </a:p>
          <a:p>
            <a:r>
              <a:rPr lang="en-US" dirty="0"/>
              <a:t>Employers won’t read them! Submit references on the same page as your resume. </a:t>
            </a:r>
          </a:p>
          <a:p>
            <a:r>
              <a:rPr lang="en-US" dirty="0"/>
              <a:t>They should be kept in a separate document and provided when the employer asks for them</a:t>
            </a:r>
            <a:r>
              <a:rPr lang="en-US" dirty="0" smtClean="0"/>
              <a:t>.</a:t>
            </a:r>
            <a:endParaRPr lang="en-IN" dirty="0"/>
          </a:p>
        </p:txBody>
      </p:sp>
      <p:pic>
        <p:nvPicPr>
          <p:cNvPr id="4" name="Picture 3" descr="Life of an Educator - Dr. Justin Tarte: Read my blog, not my &lt;strong&gt;resume&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5" y="2299854"/>
            <a:ext cx="4065444" cy="2501812"/>
          </a:xfrm>
          <a:prstGeom prst="roundRect">
            <a:avLst>
              <a:gd name="adj" fmla="val 8594"/>
            </a:avLst>
          </a:prstGeom>
          <a:solidFill>
            <a:srgbClr val="FFFFFF">
              <a:shade val="85000"/>
            </a:srgbClr>
          </a:solidFill>
          <a:ln>
            <a:solidFill>
              <a:schemeClr val="accent3">
                <a:lumMod val="60000"/>
                <a:lumOff val="40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373883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7200" b="1" dirty="0" smtClean="0"/>
              <a:t>BIO-DATA</a:t>
            </a:r>
            <a:endParaRPr lang="en-IN" sz="7200" b="1" dirty="0"/>
          </a:p>
        </p:txBody>
      </p:sp>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1708335917"/>
      </p:ext>
    </p:extLst>
  </p:cSld>
  <p:clrMapOvr>
    <a:masterClrMapping/>
  </p:clrMapOvr>
  <p:transition spd="slow">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What is Biodata?</a:t>
            </a:r>
            <a:endParaRPr lang="en-IN" sz="5400" b="1" dirty="0"/>
          </a:p>
        </p:txBody>
      </p:sp>
      <p:sp>
        <p:nvSpPr>
          <p:cNvPr id="3" name="Content Placeholder 2"/>
          <p:cNvSpPr>
            <a:spLocks noGrp="1"/>
          </p:cNvSpPr>
          <p:nvPr>
            <p:ph idx="1"/>
          </p:nvPr>
        </p:nvSpPr>
        <p:spPr/>
        <p:txBody>
          <a:bodyPr>
            <a:noAutofit/>
          </a:bodyPr>
          <a:lstStyle/>
          <a:p>
            <a:r>
              <a:rPr lang="en-US" sz="3600" dirty="0" smtClean="0"/>
              <a:t>Also </a:t>
            </a:r>
            <a:r>
              <a:rPr lang="en-US" sz="3600" dirty="0"/>
              <a:t>known as biographical data, a biodata typically includes a range of specific factual information about an individual. Essentially, biodata highlights a number of details about a person such </a:t>
            </a:r>
            <a:r>
              <a:rPr lang="en-US" sz="3600" dirty="0" smtClean="0"/>
              <a:t>as: </a:t>
            </a:r>
            <a:r>
              <a:rPr lang="en-US" sz="3600" dirty="0"/>
              <a:t>name, age, color, height, skills, hobbies, allergies etc</a:t>
            </a:r>
            <a:r>
              <a:rPr lang="en-US" sz="3600" dirty="0" smtClean="0"/>
              <a:t>.</a:t>
            </a:r>
          </a:p>
        </p:txBody>
      </p:sp>
    </p:spTree>
    <p:extLst>
      <p:ext uri="{BB962C8B-B14F-4D97-AF65-F5344CB8AC3E}">
        <p14:creationId xmlns:p14="http://schemas.microsoft.com/office/powerpoint/2010/main" val="2172559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IMPORTANCE OF BIO DATA</a:t>
            </a:r>
            <a:endParaRPr lang="en-IN" sz="5400" b="1" dirty="0"/>
          </a:p>
        </p:txBody>
      </p:sp>
      <p:sp>
        <p:nvSpPr>
          <p:cNvPr id="3" name="Content Placeholder 2"/>
          <p:cNvSpPr>
            <a:spLocks noGrp="1"/>
          </p:cNvSpPr>
          <p:nvPr>
            <p:ph idx="1"/>
          </p:nvPr>
        </p:nvSpPr>
        <p:spPr>
          <a:xfrm>
            <a:off x="1143001" y="2057400"/>
            <a:ext cx="5770418" cy="4038600"/>
          </a:xfrm>
        </p:spPr>
        <p:txBody>
          <a:bodyPr>
            <a:normAutofit/>
          </a:bodyPr>
          <a:lstStyle/>
          <a:p>
            <a:r>
              <a:rPr lang="en-US" sz="3200" dirty="0"/>
              <a:t>It is important to know the kinds of information that are required with each type of biodata. This way, you will know what information to provide and what not to provide when you are asked to fill in any type of </a:t>
            </a:r>
            <a:r>
              <a:rPr lang="en-US" sz="3200" dirty="0" smtClean="0"/>
              <a:t>biodata.</a:t>
            </a: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419" y="1808018"/>
            <a:ext cx="4716080" cy="3366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0277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USE</a:t>
            </a:r>
            <a:endParaRPr lang="en-IN" sz="5400" b="1" dirty="0"/>
          </a:p>
        </p:txBody>
      </p:sp>
      <p:sp>
        <p:nvSpPr>
          <p:cNvPr id="3" name="Content Placeholder 2"/>
          <p:cNvSpPr>
            <a:spLocks noGrp="1"/>
          </p:cNvSpPr>
          <p:nvPr>
            <p:ph idx="1"/>
          </p:nvPr>
        </p:nvSpPr>
        <p:spPr/>
        <p:txBody>
          <a:bodyPr>
            <a:normAutofit/>
          </a:bodyPr>
          <a:lstStyle/>
          <a:p>
            <a:r>
              <a:rPr lang="en-US" sz="3600" dirty="0"/>
              <a:t>You can use biodata format when your job needs only your basic details, and whenever you don’t have time to prepare a resume then you can just take the printout of the biodata and write down your details.</a:t>
            </a:r>
            <a:endParaRPr lang="en-IN" sz="3600" dirty="0"/>
          </a:p>
        </p:txBody>
      </p:sp>
    </p:spTree>
    <p:extLst>
      <p:ext uri="{BB962C8B-B14F-4D97-AF65-F5344CB8AC3E}">
        <p14:creationId xmlns:p14="http://schemas.microsoft.com/office/powerpoint/2010/main" val="682135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FORMAT</a:t>
            </a:r>
            <a:endParaRPr lang="en-IN" sz="5400" b="1" dirty="0"/>
          </a:p>
        </p:txBody>
      </p:sp>
      <p:sp>
        <p:nvSpPr>
          <p:cNvPr id="3" name="Content Placeholder 2"/>
          <p:cNvSpPr>
            <a:spLocks noGrp="1"/>
          </p:cNvSpPr>
          <p:nvPr>
            <p:ph idx="1"/>
          </p:nvPr>
        </p:nvSpPr>
        <p:spPr>
          <a:xfrm>
            <a:off x="1143000" y="2057400"/>
            <a:ext cx="6186055" cy="4038600"/>
          </a:xfrm>
        </p:spPr>
        <p:txBody>
          <a:bodyPr>
            <a:normAutofit lnSpcReduction="10000"/>
          </a:bodyPr>
          <a:lstStyle/>
          <a:p>
            <a:r>
              <a:rPr lang="en-US" sz="3200" dirty="0"/>
              <a:t>There is no fixed format for biodata, you can be creative in making your biodata format but always keep it simple and shorter. It is better to adjust your information to fit in 1 page of biodata format. If it is not possible to adjust then you can add another page</a:t>
            </a:r>
            <a:r>
              <a:rPr lang="en-US" sz="3200" dirty="0" smtClean="0"/>
              <a:t>.</a:t>
            </a:r>
            <a:endParaRPr lang="en-IN" sz="3200" dirty="0"/>
          </a:p>
        </p:txBody>
      </p:sp>
    </p:spTree>
    <p:extLst>
      <p:ext uri="{BB962C8B-B14F-4D97-AF65-F5344CB8AC3E}">
        <p14:creationId xmlns:p14="http://schemas.microsoft.com/office/powerpoint/2010/main" val="815032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TYPES</a:t>
            </a:r>
            <a:endParaRPr lang="en-IN" sz="5400" b="1" dirty="0"/>
          </a:p>
        </p:txBody>
      </p:sp>
      <p:sp>
        <p:nvSpPr>
          <p:cNvPr id="3" name="Content Placeholder 2"/>
          <p:cNvSpPr>
            <a:spLocks noGrp="1"/>
          </p:cNvSpPr>
          <p:nvPr>
            <p:ph idx="1"/>
          </p:nvPr>
        </p:nvSpPr>
        <p:spPr/>
        <p:txBody>
          <a:bodyPr>
            <a:normAutofit/>
          </a:bodyPr>
          <a:lstStyle/>
          <a:p>
            <a:pPr marL="45720" indent="0">
              <a:buNone/>
            </a:pPr>
            <a:r>
              <a:rPr lang="en-US" sz="2800" b="1" dirty="0" smtClean="0">
                <a:latin typeface="Microsoft JhengHei UI" panose="020B0604030504040204" pitchFamily="34" charset="-120"/>
                <a:ea typeface="Microsoft JhengHei UI" panose="020B0604030504040204" pitchFamily="34" charset="-120"/>
              </a:rPr>
              <a:t>There </a:t>
            </a:r>
            <a:r>
              <a:rPr lang="en-US" sz="2800" b="1" dirty="0">
                <a:latin typeface="Microsoft JhengHei UI" panose="020B0604030504040204" pitchFamily="34" charset="-120"/>
                <a:ea typeface="Microsoft JhengHei UI" panose="020B0604030504040204" pitchFamily="34" charset="-120"/>
              </a:rPr>
              <a:t>are 5 types of B</a:t>
            </a:r>
            <a:r>
              <a:rPr lang="en-US" sz="2800" b="1" dirty="0" smtClean="0">
                <a:latin typeface="Microsoft JhengHei UI" panose="020B0604030504040204" pitchFamily="34" charset="-120"/>
                <a:ea typeface="Microsoft JhengHei UI" panose="020B0604030504040204" pitchFamily="34" charset="-120"/>
              </a:rPr>
              <a:t>io-Data:</a:t>
            </a:r>
          </a:p>
          <a:p>
            <a:pPr>
              <a:buFont typeface="Courier New" panose="02070309020205020404" pitchFamily="49" charset="0"/>
              <a:buChar char="o"/>
            </a:pPr>
            <a:r>
              <a:rPr lang="en-US" sz="2400" dirty="0" smtClean="0"/>
              <a:t>Job</a:t>
            </a:r>
          </a:p>
          <a:p>
            <a:pPr>
              <a:buFont typeface="Courier New" panose="02070309020205020404" pitchFamily="49" charset="0"/>
              <a:buChar char="o"/>
            </a:pPr>
            <a:r>
              <a:rPr lang="en-US" sz="2400" dirty="0" smtClean="0"/>
              <a:t>Personal</a:t>
            </a:r>
          </a:p>
          <a:p>
            <a:pPr>
              <a:buFont typeface="Courier New" panose="02070309020205020404" pitchFamily="49" charset="0"/>
              <a:buChar char="o"/>
            </a:pPr>
            <a:r>
              <a:rPr lang="en-US" sz="2400" dirty="0" smtClean="0"/>
              <a:t>Educational</a:t>
            </a:r>
          </a:p>
          <a:p>
            <a:pPr>
              <a:buFont typeface="Courier New" panose="02070309020205020404" pitchFamily="49" charset="0"/>
              <a:buChar char="o"/>
            </a:pPr>
            <a:r>
              <a:rPr lang="en-US" sz="2400" dirty="0" smtClean="0"/>
              <a:t>Medical</a:t>
            </a:r>
          </a:p>
          <a:p>
            <a:pPr>
              <a:buFont typeface="Courier New" panose="02070309020205020404" pitchFamily="49" charset="0"/>
              <a:buChar char="o"/>
            </a:pPr>
            <a:r>
              <a:rPr lang="en-US" sz="2400" dirty="0" smtClean="0"/>
              <a:t>Marriage</a:t>
            </a:r>
            <a:endParaRPr lang="en-IN" sz="2400" dirty="0"/>
          </a:p>
        </p:txBody>
      </p:sp>
    </p:spTree>
    <p:extLst>
      <p:ext uri="{BB962C8B-B14F-4D97-AF65-F5344CB8AC3E}">
        <p14:creationId xmlns:p14="http://schemas.microsoft.com/office/powerpoint/2010/main" val="2559013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sis">
  <a:themeElements>
    <a:clrScheme name="Black &amp; White">
      <a:dk1>
        <a:srgbClr val="000000"/>
      </a:dk1>
      <a:lt1>
        <a:srgbClr val="FFFFFF"/>
      </a:lt1>
      <a:dk2>
        <a:srgbClr val="0C0C0C"/>
      </a:dk2>
      <a:lt2>
        <a:srgbClr val="FFFFFF"/>
      </a:lt2>
      <a:accent1>
        <a:srgbClr val="089CA2"/>
      </a:accent1>
      <a:accent2>
        <a:srgbClr val="089CA2"/>
      </a:accent2>
      <a:accent3>
        <a:srgbClr val="089CA2"/>
      </a:accent3>
      <a:accent4>
        <a:srgbClr val="089CA2"/>
      </a:accent4>
      <a:accent5>
        <a:srgbClr val="089CA2"/>
      </a:accent5>
      <a:accent6>
        <a:srgbClr val="089CA2"/>
      </a:accent6>
      <a:hlink>
        <a:srgbClr val="FFFFFF"/>
      </a:hlink>
      <a:folHlink>
        <a:srgbClr val="FFFFF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103</TotalTime>
  <Words>1261</Words>
  <Application>Microsoft Office PowerPoint</Application>
  <PresentationFormat>Widescreen</PresentationFormat>
  <Paragraphs>108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Microsoft JhengHei Light</vt:lpstr>
      <vt:lpstr>Microsoft JhengHei UI</vt:lpstr>
      <vt:lpstr>Corbel</vt:lpstr>
      <vt:lpstr>Courier New</vt:lpstr>
      <vt:lpstr>Basis</vt:lpstr>
      <vt:lpstr>Micro-project</vt:lpstr>
      <vt:lpstr>PARTICIPANTS</vt:lpstr>
      <vt:lpstr>TOPIC</vt:lpstr>
      <vt:lpstr>BIO-DATA</vt:lpstr>
      <vt:lpstr>What is Biodata?</vt:lpstr>
      <vt:lpstr>IMPORTANCE OF BIO DATA</vt:lpstr>
      <vt:lpstr>USE</vt:lpstr>
      <vt:lpstr>FORMAT</vt:lpstr>
      <vt:lpstr>TYPES</vt:lpstr>
      <vt:lpstr>Personal</vt:lpstr>
      <vt:lpstr>Job Bio-Data</vt:lpstr>
      <vt:lpstr>Educational Bio-Data</vt:lpstr>
      <vt:lpstr>PowerPoint Presentation</vt:lpstr>
      <vt:lpstr>Medical Bio-Data</vt:lpstr>
      <vt:lpstr>CURRICULUM VITEA</vt:lpstr>
      <vt:lpstr>What Is a Curriculum Vitae?</vt:lpstr>
      <vt:lpstr>PowerPoint Presentation</vt:lpstr>
      <vt:lpstr>But how do we create one properly?</vt:lpstr>
      <vt:lpstr>Steps To Write A CV</vt:lpstr>
      <vt:lpstr>How Long Should a CV Be?</vt:lpstr>
      <vt:lpstr>Curriculum Vitae Sample</vt:lpstr>
      <vt:lpstr>Importance of Resume</vt:lpstr>
      <vt:lpstr>PowerPoint Presentation</vt:lpstr>
      <vt:lpstr>PowerPoint Presentation</vt:lpstr>
      <vt:lpstr>What is a Resume?</vt:lpstr>
      <vt:lpstr>Goal Of a Resume</vt:lpstr>
      <vt:lpstr>Format of resume :</vt:lpstr>
      <vt:lpstr>Few tips for a resume</vt:lpstr>
      <vt:lpstr>Do’s &amp; Don’ts of Resume Writing</vt:lpstr>
      <vt:lpstr>DO’s</vt:lpstr>
      <vt:lpstr>DONT’S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Micro-project</dc:title>
  <dc:creator>Gold Roger</dc:creator>
  <cp:lastModifiedBy>Gold Roger</cp:lastModifiedBy>
  <cp:revision>16</cp:revision>
  <dcterms:created xsi:type="dcterms:W3CDTF">2022-03-23T17:25:54Z</dcterms:created>
  <dcterms:modified xsi:type="dcterms:W3CDTF">2022-03-29T17:04:03Z</dcterms:modified>
</cp:coreProperties>
</file>