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83" r:id="rId2"/>
    <p:sldId id="282" r:id="rId3"/>
    <p:sldId id="256" r:id="rId4"/>
    <p:sldId id="258" r:id="rId5"/>
    <p:sldId id="259" r:id="rId6"/>
    <p:sldId id="262" r:id="rId7"/>
    <p:sldId id="280" r:id="rId8"/>
    <p:sldId id="269" r:id="rId9"/>
    <p:sldId id="267" r:id="rId10"/>
    <p:sldId id="268" r:id="rId11"/>
    <p:sldId id="270" r:id="rId12"/>
    <p:sldId id="271" r:id="rId13"/>
    <p:sldId id="272" r:id="rId14"/>
    <p:sldId id="287" r:id="rId15"/>
    <p:sldId id="286" r:id="rId16"/>
    <p:sldId id="260" r:id="rId17"/>
    <p:sldId id="263" r:id="rId18"/>
    <p:sldId id="276" r:id="rId19"/>
    <p:sldId id="266" r:id="rId20"/>
    <p:sldId id="281" r:id="rId21"/>
    <p:sldId id="284" r:id="rId22"/>
    <p:sldId id="285"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2887D-772F-4A58-A7C5-E239D31A9203}" type="datetimeFigureOut">
              <a:rPr lang="en-IN" smtClean="0"/>
              <a:t>23-04-2022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85B26-3361-4EA6-AEA1-7ED6E41A2243}" type="slidenum">
              <a:rPr lang="en-IN" smtClean="0"/>
              <a:t>‹#›</a:t>
            </a:fld>
            <a:endParaRPr lang="en-IN"/>
          </a:p>
        </p:txBody>
      </p:sp>
    </p:spTree>
    <p:extLst>
      <p:ext uri="{BB962C8B-B14F-4D97-AF65-F5344CB8AC3E}">
        <p14:creationId xmlns:p14="http://schemas.microsoft.com/office/powerpoint/2010/main" val="162339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370130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4EE320-9B66-43C6-A78C-0F57292A0C17}"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7422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56687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849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87673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356106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3247971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3833978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45099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43083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265583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EE320-9B66-43C6-A78C-0F57292A0C17}"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123651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EE320-9B66-43C6-A78C-0F57292A0C17}"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135131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394544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70070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34EE320-9B66-43C6-A78C-0F57292A0C17}" type="datetimeFigureOut">
              <a:rPr lang="en-IN" smtClean="0"/>
              <a:t>23-04-2022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175384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4EE320-9B66-43C6-A78C-0F57292A0C17}"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14DE7-32E6-4F99-973D-FFC789812BC1}" type="slidenum">
              <a:rPr lang="en-IN" smtClean="0"/>
              <a:t>‹#›</a:t>
            </a:fld>
            <a:endParaRPr lang="en-IN"/>
          </a:p>
        </p:txBody>
      </p:sp>
    </p:spTree>
    <p:extLst>
      <p:ext uri="{BB962C8B-B14F-4D97-AF65-F5344CB8AC3E}">
        <p14:creationId xmlns:p14="http://schemas.microsoft.com/office/powerpoint/2010/main" val="272174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4EE320-9B66-43C6-A78C-0F57292A0C17}" type="datetimeFigureOut">
              <a:rPr lang="en-IN" smtClean="0"/>
              <a:t>23-04-2022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7614DE7-32E6-4F99-973D-FFC789812BC1}" type="slidenum">
              <a:rPr lang="en-IN" smtClean="0"/>
              <a:t>‹#›</a:t>
            </a:fld>
            <a:endParaRPr lang="en-IN"/>
          </a:p>
        </p:txBody>
      </p:sp>
    </p:spTree>
    <p:extLst>
      <p:ext uri="{BB962C8B-B14F-4D97-AF65-F5344CB8AC3E}">
        <p14:creationId xmlns:p14="http://schemas.microsoft.com/office/powerpoint/2010/main" val="24644797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1645920"/>
            <a:ext cx="10770826" cy="4754880"/>
          </a:xfrm>
        </p:spPr>
        <p:txBody>
          <a:bodyPr/>
          <a:lstStyle/>
          <a:p>
            <a:pPr algn="ctr"/>
            <a:r>
              <a:rPr lang="en-US" sz="6600" b="1" u="sng" dirty="0" smtClean="0">
                <a:latin typeface="Microsoft JhengHei UI Light" panose="020B0304030504040204" pitchFamily="34" charset="-120"/>
                <a:ea typeface="Microsoft JhengHei UI Light" panose="020B0304030504040204" pitchFamily="34" charset="-120"/>
              </a:rPr>
              <a:t>BEC MICRO-PROJECT</a:t>
            </a:r>
            <a:endParaRPr lang="en-IN" sz="6600" b="1" u="sng" dirty="0">
              <a:latin typeface="Microsoft JhengHei UI Light" panose="020B0304030504040204" pitchFamily="34" charset="-120"/>
              <a:ea typeface="Microsoft JhengHei UI Light" panose="020B0304030504040204" pitchFamily="34" charset="-120"/>
            </a:endParaRPr>
          </a:p>
        </p:txBody>
      </p:sp>
      <p:sp>
        <p:nvSpPr>
          <p:cNvPr id="5" name="Title 1">
            <a:extLst>
              <a:ext uri="{FF2B5EF4-FFF2-40B4-BE49-F238E27FC236}">
                <a16:creationId xmlns:a16="http://schemas.microsoft.com/office/drawing/2014/main" id="{607990F2-46D2-4902-AB9C-6A6AF4493B03}"/>
              </a:ext>
            </a:extLst>
          </p:cNvPr>
          <p:cNvSpPr txBox="1">
            <a:spLocks/>
          </p:cNvSpPr>
          <p:nvPr/>
        </p:nvSpPr>
        <p:spPr>
          <a:xfrm>
            <a:off x="646111" y="3140738"/>
            <a:ext cx="9764986" cy="177654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smtClean="0">
                <a:latin typeface="Microsoft JhengHei UI Light" panose="020B0304030504040204" pitchFamily="34" charset="-120"/>
                <a:ea typeface="Microsoft JhengHei UI Light" panose="020B0304030504040204" pitchFamily="34" charset="-120"/>
              </a:rPr>
              <a:t>      PHOTO DIODES</a:t>
            </a:r>
            <a:endParaRPr lang="en-IN" sz="4400" b="1" dirty="0">
              <a:latin typeface="Microsoft JhengHei UI Light" panose="020B0304030504040204" pitchFamily="34" charset="-120"/>
              <a:ea typeface="Microsoft JhengHei UI Light" panose="020B0304030504040204" pitchFamily="34" charset="-120"/>
            </a:endParaRPr>
          </a:p>
        </p:txBody>
      </p:sp>
      <p:sp>
        <p:nvSpPr>
          <p:cNvPr id="6" name="Subtitle 2">
            <a:extLst>
              <a:ext uri="{FF2B5EF4-FFF2-40B4-BE49-F238E27FC236}">
                <a16:creationId xmlns:a16="http://schemas.microsoft.com/office/drawing/2014/main" id="{17CE753E-D652-429A-86BE-C08D9B6ABD82}"/>
              </a:ext>
            </a:extLst>
          </p:cNvPr>
          <p:cNvSpPr txBox="1">
            <a:spLocks/>
          </p:cNvSpPr>
          <p:nvPr/>
        </p:nvSpPr>
        <p:spPr>
          <a:xfrm>
            <a:off x="1382257" y="4340059"/>
            <a:ext cx="8825658" cy="86142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2400" b="1" dirty="0" smtClean="0"/>
              <a:t>Guided BY MS. LUBNA Shaikh</a:t>
            </a:r>
            <a:endParaRPr lang="en-IN" sz="2400" b="1" dirty="0"/>
          </a:p>
        </p:txBody>
      </p:sp>
    </p:spTree>
    <p:extLst>
      <p:ext uri="{BB962C8B-B14F-4D97-AF65-F5344CB8AC3E}">
        <p14:creationId xmlns:p14="http://schemas.microsoft.com/office/powerpoint/2010/main" val="3623048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C873-7197-4BEF-9A1B-903A71BC4F74}"/>
              </a:ext>
            </a:extLst>
          </p:cNvPr>
          <p:cNvSpPr>
            <a:spLocks noGrp="1"/>
          </p:cNvSpPr>
          <p:nvPr>
            <p:ph type="title"/>
          </p:nvPr>
        </p:nvSpPr>
        <p:spPr/>
        <p:txBody>
          <a:bodyPr/>
          <a:lstStyle/>
          <a:p>
            <a:pPr algn="ctr"/>
            <a:r>
              <a:rPr lang="en-IN" sz="4800" b="1" dirty="0">
                <a:latin typeface="Microsoft JhengHei UI Light" panose="020B0304030504040204" pitchFamily="34" charset="-120"/>
                <a:ea typeface="Microsoft JhengHei UI Light" panose="020B0304030504040204" pitchFamily="34" charset="-120"/>
              </a:rPr>
              <a:t>PERFORMANCE PARAMETERS</a:t>
            </a:r>
          </a:p>
        </p:txBody>
      </p:sp>
      <p:sp>
        <p:nvSpPr>
          <p:cNvPr id="3" name="Content Placeholder 2">
            <a:extLst>
              <a:ext uri="{FF2B5EF4-FFF2-40B4-BE49-F238E27FC236}">
                <a16:creationId xmlns:a16="http://schemas.microsoft.com/office/drawing/2014/main" id="{BD0D8609-EF21-4E8F-AED9-820E48644575}"/>
              </a:ext>
            </a:extLst>
          </p:cNvPr>
          <p:cNvSpPr>
            <a:spLocks noGrp="1"/>
          </p:cNvSpPr>
          <p:nvPr>
            <p:ph idx="1"/>
          </p:nvPr>
        </p:nvSpPr>
        <p:spPr/>
        <p:txBody>
          <a:bodyPr>
            <a:noAutofit/>
          </a:bodyPr>
          <a:lstStyle/>
          <a:p>
            <a:r>
              <a:rPr lang="en-IN" sz="2400" dirty="0">
                <a:latin typeface="Microsoft JhengHei UI Light" panose="020B0304030504040204" pitchFamily="34" charset="-120"/>
                <a:ea typeface="Microsoft JhengHei UI Light" panose="020B0304030504040204" pitchFamily="34" charset="-120"/>
              </a:rPr>
              <a:t>Responsivity, R: The responsivity of a silicon photodiode is a measure of the sensitivity to light, and it is defined as the ratio of the photocurrent I</a:t>
            </a:r>
            <a:r>
              <a:rPr lang="en-IN" sz="1400" dirty="0">
                <a:latin typeface="Microsoft JhengHei UI Light" panose="020B0304030504040204" pitchFamily="34" charset="-120"/>
                <a:ea typeface="Microsoft JhengHei UI Light" panose="020B0304030504040204" pitchFamily="34" charset="-120"/>
              </a:rPr>
              <a:t>P </a:t>
            </a:r>
            <a:r>
              <a:rPr lang="en-IN" sz="2400" dirty="0">
                <a:latin typeface="Microsoft JhengHei UI Light" panose="020B0304030504040204" pitchFamily="34" charset="-120"/>
                <a:ea typeface="Microsoft JhengHei UI Light" panose="020B0304030504040204" pitchFamily="34" charset="-120"/>
              </a:rPr>
              <a:t>to the incident light power P at a given wavelength,</a:t>
            </a:r>
            <a:r>
              <a:rPr lang="el-GR" sz="2400" dirty="0">
                <a:latin typeface="Microsoft JhengHei UI Light" panose="020B0304030504040204" pitchFamily="34" charset="-120"/>
                <a:ea typeface="Microsoft JhengHei UI Light" panose="020B0304030504040204" pitchFamily="34" charset="-120"/>
              </a:rPr>
              <a:t>λ</a:t>
            </a:r>
            <a:r>
              <a:rPr lang="en-IN" sz="2400" dirty="0">
                <a:latin typeface="Microsoft JhengHei UI Light" panose="020B0304030504040204" pitchFamily="34" charset="-120"/>
                <a:ea typeface="Microsoft JhengHei UI Light" panose="020B0304030504040204" pitchFamily="34" charset="-120"/>
              </a:rPr>
              <a:t>:                                                                                </a:t>
            </a:r>
          </a:p>
          <a:p>
            <a:endParaRPr lang="en-IN" sz="2400" dirty="0">
              <a:latin typeface="Microsoft JhengHei UI Light" panose="020B0304030504040204" pitchFamily="34" charset="-120"/>
              <a:ea typeface="Microsoft JhengHei UI Light" panose="020B0304030504040204" pitchFamily="34" charset="-120"/>
            </a:endParaRPr>
          </a:p>
          <a:p>
            <a:endParaRPr lang="en-IN" sz="2400" dirty="0">
              <a:latin typeface="Microsoft JhengHei UI Light" panose="020B0304030504040204" pitchFamily="34" charset="-120"/>
              <a:ea typeface="Microsoft JhengHei UI Light" panose="020B0304030504040204" pitchFamily="34" charset="-120"/>
            </a:endParaRPr>
          </a:p>
          <a:p>
            <a:pPr marL="0" indent="0">
              <a:buNone/>
            </a:pPr>
            <a:r>
              <a:rPr lang="en-IN" sz="3200" b="1" dirty="0">
                <a:latin typeface="Microsoft JhengHei UI Light" panose="020B0304030504040204" pitchFamily="34" charset="-120"/>
                <a:ea typeface="Microsoft JhengHei UI Light" panose="020B0304030504040204" pitchFamily="34" charset="-120"/>
              </a:rPr>
              <a:t>                        R =  I</a:t>
            </a:r>
            <a:r>
              <a:rPr lang="en-IN" b="1" dirty="0">
                <a:latin typeface="Microsoft JhengHei UI Light" panose="020B0304030504040204" pitchFamily="34" charset="-120"/>
                <a:ea typeface="Microsoft JhengHei UI Light" panose="020B0304030504040204" pitchFamily="34" charset="-120"/>
              </a:rPr>
              <a:t>P</a:t>
            </a:r>
          </a:p>
          <a:p>
            <a:pPr marL="0" indent="0">
              <a:buNone/>
            </a:pPr>
            <a:r>
              <a:rPr lang="en-IN" sz="3200" b="1" dirty="0">
                <a:latin typeface="Microsoft JhengHei UI Light" panose="020B0304030504040204" pitchFamily="34" charset="-120"/>
                <a:ea typeface="Microsoft JhengHei UI Light" panose="020B0304030504040204" pitchFamily="34" charset="-120"/>
              </a:rPr>
              <a:t>                               P</a:t>
            </a:r>
          </a:p>
          <a:p>
            <a:endParaRPr lang="en-IN" sz="2400" dirty="0">
              <a:latin typeface="Microsoft JhengHei UI Light" panose="020B0304030504040204" pitchFamily="34" charset="-120"/>
              <a:ea typeface="Microsoft JhengHei UI Light" panose="020B0304030504040204" pitchFamily="34" charset="-120"/>
            </a:endParaRPr>
          </a:p>
          <a:p>
            <a:endParaRPr lang="en-IN" sz="2400" dirty="0">
              <a:latin typeface="Microsoft JhengHei UI Light" panose="020B0304030504040204" pitchFamily="34" charset="-120"/>
              <a:ea typeface="Microsoft JhengHei UI Light" panose="020B0304030504040204" pitchFamily="34" charset="-120"/>
            </a:endParaRPr>
          </a:p>
        </p:txBody>
      </p:sp>
      <p:cxnSp>
        <p:nvCxnSpPr>
          <p:cNvPr id="5" name="Straight Connector 4">
            <a:extLst>
              <a:ext uri="{FF2B5EF4-FFF2-40B4-BE49-F238E27FC236}">
                <a16:creationId xmlns:a16="http://schemas.microsoft.com/office/drawing/2014/main" id="{530540A9-C541-4C01-9B55-75344A12F1A4}"/>
              </a:ext>
            </a:extLst>
          </p:cNvPr>
          <p:cNvCxnSpPr/>
          <p:nvPr/>
        </p:nvCxnSpPr>
        <p:spPr>
          <a:xfrm>
            <a:off x="3157538" y="36576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3A3FF0-B521-4F78-8539-6C1F7CC0B897}"/>
              </a:ext>
            </a:extLst>
          </p:cNvPr>
          <p:cNvCxnSpPr>
            <a:cxnSpLocks/>
          </p:cNvCxnSpPr>
          <p:nvPr/>
        </p:nvCxnSpPr>
        <p:spPr>
          <a:xfrm>
            <a:off x="4143376" y="4772026"/>
            <a:ext cx="371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B6EC4D5-6B1F-445D-AD77-183654533C91}"/>
              </a:ext>
            </a:extLst>
          </p:cNvPr>
          <p:cNvSpPr/>
          <p:nvPr/>
        </p:nvSpPr>
        <p:spPr>
          <a:xfrm>
            <a:off x="3892731" y="4180114"/>
            <a:ext cx="1632858" cy="17634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1677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0C70-9439-4EEC-B2C1-997EF2433E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CB3F3-F148-457E-98B1-881ECBCA809A}"/>
              </a:ext>
            </a:extLst>
          </p:cNvPr>
          <p:cNvSpPr>
            <a:spLocks noGrp="1"/>
          </p:cNvSpPr>
          <p:nvPr>
            <p:ph idx="1"/>
          </p:nvPr>
        </p:nvSpPr>
        <p:spPr/>
        <p:txBody>
          <a:bodyPr>
            <a:normAutofit/>
          </a:bodyPr>
          <a:lstStyle/>
          <a:p>
            <a:r>
              <a:rPr lang="en-IN" sz="2400" dirty="0">
                <a:latin typeface="Microsoft JhengHei UI Light" panose="020B0304030504040204" pitchFamily="34" charset="-120"/>
                <a:ea typeface="Microsoft JhengHei UI Light" panose="020B0304030504040204" pitchFamily="34" charset="-120"/>
              </a:rPr>
              <a:t>QUANTUM EFFICIENCY:</a:t>
            </a:r>
          </a:p>
          <a:p>
            <a:pPr marL="0" indent="0">
              <a:buNone/>
            </a:pPr>
            <a:r>
              <a:rPr lang="en-IN" sz="2400" dirty="0">
                <a:latin typeface="Microsoft JhengHei UI Light" panose="020B0304030504040204" pitchFamily="34" charset="-120"/>
                <a:ea typeface="Microsoft JhengHei UI Light" panose="020B0304030504040204" pitchFamily="34" charset="-120"/>
              </a:rPr>
              <a:t>      The number useful electron hole pairs generated per incident photon. this is external quantum efficiency.</a:t>
            </a:r>
          </a:p>
          <a:p>
            <a:pPr marL="0" indent="0">
              <a:buNone/>
            </a:pPr>
            <a:endParaRPr lang="en-IN" sz="2400" dirty="0">
              <a:latin typeface="Microsoft JhengHei UI Light" panose="020B0304030504040204" pitchFamily="34" charset="-120"/>
              <a:ea typeface="Microsoft JhengHei UI Light" panose="020B0304030504040204" pitchFamily="34" charset="-120"/>
            </a:endParaRPr>
          </a:p>
          <a:p>
            <a:pPr marL="0" indent="0">
              <a:buNone/>
            </a:pPr>
            <a:r>
              <a:rPr lang="en-IN" sz="2400" dirty="0">
                <a:latin typeface="Microsoft JhengHei UI Light" panose="020B0304030504040204" pitchFamily="34" charset="-120"/>
                <a:ea typeface="Microsoft JhengHei UI Light" panose="020B0304030504040204" pitchFamily="34" charset="-120"/>
              </a:rPr>
              <a:t>                   </a:t>
            </a:r>
            <a:r>
              <a:rPr lang="el-GR" sz="2400" dirty="0">
                <a:latin typeface="Microsoft JhengHei UI Light" panose="020B0304030504040204" pitchFamily="34" charset="-120"/>
                <a:ea typeface="Microsoft JhengHei UI Light" panose="020B0304030504040204" pitchFamily="34" charset="-120"/>
              </a:rPr>
              <a:t>η</a:t>
            </a:r>
            <a:r>
              <a:rPr lang="en-IN" sz="2400" dirty="0">
                <a:latin typeface="Microsoft JhengHei UI Light" panose="020B0304030504040204" pitchFamily="34" charset="-120"/>
                <a:ea typeface="Microsoft JhengHei UI Light" panose="020B0304030504040204" pitchFamily="34" charset="-120"/>
              </a:rPr>
              <a:t> =  no of  useful electron hole pairs generated</a:t>
            </a:r>
          </a:p>
          <a:p>
            <a:pPr marL="0" indent="0">
              <a:buNone/>
            </a:pPr>
            <a:r>
              <a:rPr lang="en-IN" sz="2400" dirty="0">
                <a:latin typeface="Microsoft JhengHei UI Light" panose="020B0304030504040204" pitchFamily="34" charset="-120"/>
                <a:ea typeface="Microsoft JhengHei UI Light" panose="020B0304030504040204" pitchFamily="34" charset="-120"/>
              </a:rPr>
              <a:t>                     </a:t>
            </a:r>
          </a:p>
          <a:p>
            <a:pPr marL="0" indent="0">
              <a:buNone/>
            </a:pPr>
            <a:r>
              <a:rPr lang="en-IN" sz="2400" dirty="0">
                <a:latin typeface="Microsoft JhengHei UI Light" panose="020B0304030504040204" pitchFamily="34" charset="-120"/>
                <a:ea typeface="Microsoft JhengHei UI Light" panose="020B0304030504040204" pitchFamily="34" charset="-120"/>
              </a:rPr>
              <a:t>                            no of incident photons per unit time</a:t>
            </a:r>
          </a:p>
          <a:p>
            <a:pPr marL="0" indent="0">
              <a:buNone/>
            </a:pPr>
            <a:endParaRPr lang="en-IN" sz="2400" dirty="0">
              <a:latin typeface="Microsoft JhengHei UI Light" panose="020B0304030504040204" pitchFamily="34" charset="-120"/>
              <a:ea typeface="Microsoft JhengHei UI Light" panose="020B0304030504040204" pitchFamily="34" charset="-120"/>
            </a:endParaRPr>
          </a:p>
        </p:txBody>
      </p:sp>
      <p:cxnSp>
        <p:nvCxnSpPr>
          <p:cNvPr id="5" name="Straight Connector 4">
            <a:extLst>
              <a:ext uri="{FF2B5EF4-FFF2-40B4-BE49-F238E27FC236}">
                <a16:creationId xmlns:a16="http://schemas.microsoft.com/office/drawing/2014/main" id="{128EF871-E86D-4D93-A4C7-21E88147CC88}"/>
              </a:ext>
            </a:extLst>
          </p:cNvPr>
          <p:cNvCxnSpPr/>
          <p:nvPr/>
        </p:nvCxnSpPr>
        <p:spPr>
          <a:xfrm>
            <a:off x="2986088" y="4300538"/>
            <a:ext cx="4772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C3AF4A0-A5E5-4120-9C00-B1191E46E7F2}"/>
              </a:ext>
            </a:extLst>
          </p:cNvPr>
          <p:cNvSpPr/>
          <p:nvPr/>
        </p:nvSpPr>
        <p:spPr>
          <a:xfrm>
            <a:off x="2243137" y="3471862"/>
            <a:ext cx="7527879" cy="21059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1688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7BF6-B321-4520-87C8-E37316BBC5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F46665-F143-4E4F-9F5B-F0E4D588707D}"/>
              </a:ext>
            </a:extLst>
          </p:cNvPr>
          <p:cNvSpPr>
            <a:spLocks noGrp="1"/>
          </p:cNvSpPr>
          <p:nvPr>
            <p:ph idx="1"/>
          </p:nvPr>
        </p:nvSpPr>
        <p:spPr/>
        <p:txBody>
          <a:bodyPr>
            <a:normAutofit/>
          </a:bodyPr>
          <a:lstStyle/>
          <a:p>
            <a:pPr algn="just">
              <a:buFont typeface="Wingdings" panose="05000000000000000000" pitchFamily="2" charset="2"/>
              <a:buChar char="Ø"/>
            </a:pPr>
            <a:r>
              <a:rPr lang="en-IN" sz="2400" dirty="0">
                <a:latin typeface="Microsoft JhengHei UI Light" panose="020B0304030504040204" pitchFamily="34" charset="-120"/>
                <a:ea typeface="Microsoft JhengHei UI Light" panose="020B0304030504040204" pitchFamily="34" charset="-120"/>
              </a:rPr>
              <a:t>Response time or transit </a:t>
            </a:r>
            <a:r>
              <a:rPr lang="en-IN" sz="2400" dirty="0" smtClean="0">
                <a:latin typeface="Microsoft JhengHei UI Light" panose="020B0304030504040204" pitchFamily="34" charset="-120"/>
                <a:ea typeface="Microsoft JhengHei UI Light" panose="020B0304030504040204" pitchFamily="34" charset="-120"/>
              </a:rPr>
              <a:t>time:</a:t>
            </a:r>
          </a:p>
          <a:p>
            <a:pPr marL="0" indent="0" algn="just">
              <a:buNone/>
            </a:pPr>
            <a:r>
              <a:rPr lang="en-IN" sz="2400" dirty="0" smtClean="0">
                <a:latin typeface="Microsoft JhengHei UI Light" panose="020B0304030504040204" pitchFamily="34" charset="-120"/>
                <a:ea typeface="Microsoft JhengHei UI Light" panose="020B0304030504040204" pitchFamily="34" charset="-120"/>
              </a:rPr>
              <a:t>     T</a:t>
            </a:r>
            <a:r>
              <a:rPr lang="en-IN" sz="2400" dirty="0" smtClean="0">
                <a:latin typeface="Microsoft JhengHei UI Light" panose="020B0304030504040204" pitchFamily="34" charset="-120"/>
                <a:ea typeface="Microsoft JhengHei UI Light" panose="020B0304030504040204" pitchFamily="34" charset="-120"/>
              </a:rPr>
              <a:t>he </a:t>
            </a:r>
            <a:r>
              <a:rPr lang="en-IN" sz="2400" dirty="0">
                <a:latin typeface="Microsoft JhengHei UI Light" panose="020B0304030504040204" pitchFamily="34" charset="-120"/>
                <a:ea typeface="Microsoft JhengHei UI Light" panose="020B0304030504040204" pitchFamily="34" charset="-120"/>
              </a:rPr>
              <a:t>response time of a photodiode is defined as the time it takes for</a:t>
            </a:r>
          </a:p>
          <a:p>
            <a:pPr marL="0" indent="0" algn="just">
              <a:buNone/>
            </a:pPr>
            <a:r>
              <a:rPr lang="en-IN" sz="2400" dirty="0" smtClean="0">
                <a:latin typeface="Microsoft JhengHei UI Light" panose="020B0304030504040204" pitchFamily="34" charset="-120"/>
                <a:ea typeface="Microsoft JhengHei UI Light" panose="020B0304030504040204" pitchFamily="34" charset="-120"/>
              </a:rPr>
              <a:t>light </a:t>
            </a:r>
            <a:r>
              <a:rPr lang="en-IN" sz="2400" dirty="0">
                <a:latin typeface="Microsoft JhengHei UI Light" panose="020B0304030504040204" pitchFamily="34" charset="-120"/>
                <a:ea typeface="Microsoft JhengHei UI Light" panose="020B0304030504040204" pitchFamily="34" charset="-120"/>
              </a:rPr>
              <a:t>generated charge carriers to cross p-n junction</a:t>
            </a:r>
            <a:r>
              <a:rPr lang="en-IN" sz="2400" dirty="0" smtClean="0">
                <a:latin typeface="Microsoft JhengHei UI Light" panose="020B0304030504040204" pitchFamily="34" charset="-120"/>
                <a:ea typeface="Microsoft JhengHei UI Light" panose="020B0304030504040204" pitchFamily="34" charset="-120"/>
              </a:rPr>
              <a:t>.</a:t>
            </a:r>
          </a:p>
          <a:p>
            <a:pPr algn="just">
              <a:buFont typeface="Wingdings" panose="05000000000000000000" pitchFamily="2" charset="2"/>
              <a:buChar char="Ø"/>
            </a:pPr>
            <a:r>
              <a:rPr lang="en-IN" sz="2400" dirty="0">
                <a:latin typeface="Microsoft JhengHei UI Light" panose="020B0304030504040204" pitchFamily="34" charset="-120"/>
                <a:ea typeface="Microsoft JhengHei UI Light" panose="020B0304030504040204" pitchFamily="34" charset="-120"/>
              </a:rPr>
              <a:t>The internal quantum efficiency is defined as the </a:t>
            </a:r>
            <a:r>
              <a:rPr lang="en-IN" sz="2400" dirty="0" smtClean="0">
                <a:latin typeface="Microsoft JhengHei UI Light" panose="020B0304030504040204" pitchFamily="34" charset="-120"/>
                <a:ea typeface="Microsoft JhengHei UI Light" panose="020B0304030504040204" pitchFamily="34" charset="-120"/>
              </a:rPr>
              <a:t>ratio</a:t>
            </a:r>
            <a:endParaRPr lang="en-US" sz="2400" dirty="0">
              <a:latin typeface="Microsoft JhengHei UI Light" panose="020B0304030504040204" pitchFamily="34" charset="-120"/>
              <a:ea typeface="Microsoft JhengHei UI Light" panose="020B0304030504040204" pitchFamily="34" charset="-120"/>
            </a:endParaRPr>
          </a:p>
          <a:p>
            <a:pPr marL="0" lvl="2" indent="0" algn="just">
              <a:buNone/>
            </a:pPr>
            <a:r>
              <a:rPr lang="en-IN" sz="2400" dirty="0" smtClean="0">
                <a:latin typeface="Microsoft JhengHei UI Light" panose="020B0304030504040204" pitchFamily="34" charset="-120"/>
                <a:ea typeface="Microsoft JhengHei UI Light" panose="020B0304030504040204" pitchFamily="34" charset="-120"/>
              </a:rPr>
              <a:t>     The </a:t>
            </a:r>
            <a:r>
              <a:rPr lang="en-IN" sz="2400" dirty="0">
                <a:latin typeface="Microsoft JhengHei UI Light" panose="020B0304030504040204" pitchFamily="34" charset="-120"/>
                <a:ea typeface="Microsoft JhengHei UI Light" panose="020B0304030504040204" pitchFamily="34" charset="-120"/>
              </a:rPr>
              <a:t>internal quantum efficiency is the ratio of no of pairs created to </a:t>
            </a:r>
            <a:r>
              <a:rPr lang="en-IN" sz="2400" dirty="0" smtClean="0">
                <a:latin typeface="Microsoft JhengHei UI Light" panose="020B0304030504040204" pitchFamily="34" charset="-120"/>
                <a:ea typeface="Microsoft JhengHei UI Light" panose="020B0304030504040204" pitchFamily="34" charset="-120"/>
              </a:rPr>
              <a:t>the </a:t>
            </a:r>
            <a:r>
              <a:rPr lang="en-IN" sz="2400" dirty="0">
                <a:latin typeface="Microsoft JhengHei UI Light" panose="020B0304030504040204" pitchFamily="34" charset="-120"/>
                <a:ea typeface="Microsoft JhengHei UI Light" panose="020B0304030504040204" pitchFamily="34" charset="-120"/>
              </a:rPr>
              <a:t>no of photons absorbed.</a:t>
            </a:r>
          </a:p>
          <a:p>
            <a:pPr algn="just">
              <a:buFont typeface="Wingdings" panose="05000000000000000000" pitchFamily="2" charset="2"/>
              <a:buChar char="Ø"/>
            </a:pPr>
            <a:endParaRPr lang="en-IN" sz="2400" dirty="0">
              <a:latin typeface="Microsoft JhengHei UI Light" panose="020B0304030504040204" pitchFamily="34" charset="-120"/>
              <a:ea typeface="Microsoft JhengHei UI Light" panose="020B0304030504040204" pitchFamily="34" charset="-120"/>
            </a:endParaRPr>
          </a:p>
          <a:p>
            <a:pPr algn="just">
              <a:buFont typeface="Wingdings" panose="05000000000000000000" pitchFamily="2" charset="2"/>
              <a:buChar char="Ø"/>
            </a:pPr>
            <a:endParaRPr lang="en-IN" sz="24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891646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0844-EC7A-4475-B54F-577D5DD8BE81}"/>
              </a:ext>
            </a:extLst>
          </p:cNvPr>
          <p:cNvSpPr>
            <a:spLocks noGrp="1"/>
          </p:cNvSpPr>
          <p:nvPr>
            <p:ph type="title"/>
          </p:nvPr>
        </p:nvSpPr>
        <p:spPr>
          <a:xfrm>
            <a:off x="646111" y="1998616"/>
            <a:ext cx="9404723" cy="1110343"/>
          </a:xfrm>
        </p:spPr>
        <p:txBody>
          <a:bodyPr/>
          <a:lstStyle/>
          <a:p>
            <a:pPr algn="ctr"/>
            <a:r>
              <a:rPr lang="en-IN" dirty="0">
                <a:latin typeface="Microsoft JhengHei UI Light" panose="020B0304030504040204" pitchFamily="34" charset="-120"/>
                <a:ea typeface="Microsoft JhengHei UI Light" panose="020B0304030504040204" pitchFamily="34" charset="-120"/>
              </a:rPr>
              <a:t>MODES OF OPERATION:</a:t>
            </a:r>
          </a:p>
        </p:txBody>
      </p:sp>
      <p:sp>
        <p:nvSpPr>
          <p:cNvPr id="6" name="Content Placeholder 5">
            <a:extLst>
              <a:ext uri="{FF2B5EF4-FFF2-40B4-BE49-F238E27FC236}">
                <a16:creationId xmlns:a16="http://schemas.microsoft.com/office/drawing/2014/main" id="{4EA1CED4-015C-44DB-9CF4-805D6D78F5DE}"/>
              </a:ext>
            </a:extLst>
          </p:cNvPr>
          <p:cNvSpPr>
            <a:spLocks noGrp="1"/>
          </p:cNvSpPr>
          <p:nvPr>
            <p:ph idx="1"/>
          </p:nvPr>
        </p:nvSpPr>
        <p:spPr>
          <a:xfrm>
            <a:off x="1103312" y="3696789"/>
            <a:ext cx="8946541" cy="2551610"/>
          </a:xfrm>
        </p:spPr>
        <p:txBody>
          <a:bodyPr>
            <a:normAutofit/>
          </a:bodyPr>
          <a:lstStyle/>
          <a:p>
            <a:pPr marL="0" indent="0">
              <a:buNone/>
            </a:pPr>
            <a:r>
              <a:rPr lang="en-IN" sz="2800" dirty="0" smtClean="0">
                <a:latin typeface="Microsoft JhengHei UI Light" panose="020B0304030504040204" pitchFamily="34" charset="-120"/>
                <a:ea typeface="Microsoft JhengHei UI Light" panose="020B0304030504040204" pitchFamily="34" charset="-120"/>
              </a:rPr>
              <a:t>The </a:t>
            </a:r>
            <a:r>
              <a:rPr lang="en-IN" sz="2800" dirty="0">
                <a:latin typeface="Microsoft JhengHei UI Light" panose="020B0304030504040204" pitchFamily="34" charset="-120"/>
                <a:ea typeface="Microsoft JhengHei UI Light" panose="020B0304030504040204" pitchFamily="34" charset="-120"/>
              </a:rPr>
              <a:t>operating modes of the photodiode include three modes, namely Photovoltaic mode, </a:t>
            </a:r>
            <a:r>
              <a:rPr lang="en-IN" sz="2800" dirty="0" smtClean="0">
                <a:latin typeface="Microsoft JhengHei UI Light" panose="020B0304030504040204" pitchFamily="34" charset="-120"/>
                <a:ea typeface="Microsoft JhengHei UI Light" panose="020B0304030504040204" pitchFamily="34" charset="-120"/>
              </a:rPr>
              <a:t>Photoconductive mode and avalanche diode mode.</a:t>
            </a:r>
          </a:p>
        </p:txBody>
      </p:sp>
    </p:spTree>
    <p:extLst>
      <p:ext uri="{BB962C8B-B14F-4D97-AF65-F5344CB8AC3E}">
        <p14:creationId xmlns:p14="http://schemas.microsoft.com/office/powerpoint/2010/main" val="3763434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Microsoft JhengHei UI Light" panose="020B0304030504040204" pitchFamily="34" charset="-120"/>
                <a:ea typeface="Microsoft JhengHei UI Light" panose="020B0304030504040204" pitchFamily="34" charset="-120"/>
              </a:rPr>
              <a:t>PHOTO VOLTIC MODE</a:t>
            </a:r>
            <a:endParaRPr lang="en-IN" sz="4800"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1103312" y="2573383"/>
            <a:ext cx="8946541" cy="3675016"/>
          </a:xfrm>
        </p:spPr>
        <p:txBody>
          <a:bodyPr>
            <a:normAutofit/>
          </a:bodyPr>
          <a:lstStyle/>
          <a:p>
            <a:r>
              <a:rPr lang="en-IN" sz="2800" dirty="0">
                <a:latin typeface="Microsoft JhengHei UI Light" panose="020B0304030504040204" pitchFamily="34" charset="-120"/>
                <a:ea typeface="Microsoft JhengHei UI Light" panose="020B0304030504040204" pitchFamily="34" charset="-120"/>
              </a:rPr>
              <a:t>This mode is also known as zero bias mode, in which a voltage is produced by the lightened photodiode. It gives a very small dynamic range &amp; non-linear necessity of the voltage formed.</a:t>
            </a:r>
          </a:p>
        </p:txBody>
      </p:sp>
    </p:spTree>
    <p:extLst>
      <p:ext uri="{BB962C8B-B14F-4D97-AF65-F5344CB8AC3E}">
        <p14:creationId xmlns:p14="http://schemas.microsoft.com/office/powerpoint/2010/main" val="238746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icrosoft JhengHei UI Light" panose="020B0304030504040204" pitchFamily="34" charset="-120"/>
                <a:ea typeface="Microsoft JhengHei UI Light" panose="020B0304030504040204" pitchFamily="34" charset="-120"/>
              </a:rPr>
              <a:t>PHOTO CONDUCTIVE MODE</a:t>
            </a:r>
            <a:endParaRPr lang="en-IN"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p:txBody>
          <a:bodyPr>
            <a:normAutofit/>
          </a:bodyPr>
          <a:lstStyle/>
          <a:p>
            <a:r>
              <a:rPr lang="en-IN" sz="2800" dirty="0">
                <a:latin typeface="Microsoft JhengHei UI Light" panose="020B0304030504040204" pitchFamily="34" charset="-120"/>
                <a:ea typeface="Microsoft JhengHei UI Light" panose="020B0304030504040204" pitchFamily="34" charset="-120"/>
              </a:rPr>
              <a:t>Photoconductive Mode: The photodiode used in this photoconductive mode is more usually reverse biased. The reverse voltage application will increase the depletion layer’s width, which in turn decreases the response time &amp; the junction capacitance. This mode is too fast and displays electronic noise.</a:t>
            </a:r>
          </a:p>
          <a:p>
            <a:pPr marL="0" indent="0">
              <a:buNone/>
            </a:pPr>
            <a:endParaRPr lang="en-IN" sz="28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435198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E8FC-DBE8-4791-832E-A31CFE5B9A8F}"/>
              </a:ext>
            </a:extLst>
          </p:cNvPr>
          <p:cNvSpPr>
            <a:spLocks noGrp="1"/>
          </p:cNvSpPr>
          <p:nvPr>
            <p:ph type="title"/>
          </p:nvPr>
        </p:nvSpPr>
        <p:spPr/>
        <p:txBody>
          <a:bodyPr/>
          <a:lstStyle/>
          <a:p>
            <a:pPr algn="ctr"/>
            <a:r>
              <a:rPr lang="en-IN" sz="5400" b="1" dirty="0">
                <a:latin typeface="Microsoft JhengHei UI Light" panose="020B0304030504040204" pitchFamily="34" charset="-120"/>
                <a:ea typeface="Microsoft JhengHei UI Light" panose="020B0304030504040204" pitchFamily="34" charset="-120"/>
              </a:rPr>
              <a:t>TYPES OF PHOTO DIODES:</a:t>
            </a:r>
          </a:p>
        </p:txBody>
      </p:sp>
      <p:sp>
        <p:nvSpPr>
          <p:cNvPr id="3" name="Content Placeholder 2">
            <a:extLst>
              <a:ext uri="{FF2B5EF4-FFF2-40B4-BE49-F238E27FC236}">
                <a16:creationId xmlns:a16="http://schemas.microsoft.com/office/drawing/2014/main" id="{49CB42C5-AE2A-4CAC-8D25-B9381CE6DFF9}"/>
              </a:ext>
            </a:extLst>
          </p:cNvPr>
          <p:cNvSpPr>
            <a:spLocks noGrp="1"/>
          </p:cNvSpPr>
          <p:nvPr>
            <p:ph idx="1"/>
          </p:nvPr>
        </p:nvSpPr>
        <p:spPr/>
        <p:txBody>
          <a:bodyPr>
            <a:normAutofit/>
          </a:bodyPr>
          <a:lstStyle/>
          <a:p>
            <a:r>
              <a:rPr lang="en-IN" sz="3200" dirty="0">
                <a:latin typeface="Microsoft JhengHei UI Light" panose="020B0304030504040204" pitchFamily="34" charset="-120"/>
                <a:ea typeface="Microsoft JhengHei UI Light" panose="020B0304030504040204" pitchFamily="34" charset="-120"/>
              </a:rPr>
              <a:t>The different types of photodiodes </a:t>
            </a:r>
            <a:r>
              <a:rPr lang="en-IN" sz="3200" dirty="0" smtClean="0">
                <a:latin typeface="Microsoft JhengHei UI Light" panose="020B0304030504040204" pitchFamily="34" charset="-120"/>
                <a:ea typeface="Microsoft JhengHei UI Light" panose="020B0304030504040204" pitchFamily="34" charset="-120"/>
              </a:rPr>
              <a:t>are:</a:t>
            </a:r>
            <a:endParaRPr lang="en-IN" sz="3200" dirty="0">
              <a:latin typeface="Microsoft JhengHei UI Light" panose="020B0304030504040204" pitchFamily="34" charset="-120"/>
              <a:ea typeface="Microsoft JhengHei UI Light" panose="020B0304030504040204" pitchFamily="34" charset="-120"/>
            </a:endParaRPr>
          </a:p>
          <a:p>
            <a:pPr marL="457200" indent="-457200">
              <a:buFont typeface="+mj-lt"/>
              <a:buAutoNum type="arabicParenR"/>
            </a:pPr>
            <a:r>
              <a:rPr lang="en-IN" sz="3200" dirty="0">
                <a:latin typeface="Microsoft JhengHei UI Light" panose="020B0304030504040204" pitchFamily="34" charset="-120"/>
                <a:ea typeface="Microsoft JhengHei UI Light" panose="020B0304030504040204" pitchFamily="34" charset="-120"/>
              </a:rPr>
              <a:t>PN junction photodiode</a:t>
            </a:r>
          </a:p>
          <a:p>
            <a:pPr marL="457200" indent="-457200">
              <a:buFont typeface="+mj-lt"/>
              <a:buAutoNum type="arabicParenR"/>
            </a:pPr>
            <a:r>
              <a:rPr lang="en-IN" sz="3200" dirty="0">
                <a:latin typeface="Microsoft JhengHei UI Light" panose="020B0304030504040204" pitchFamily="34" charset="-120"/>
                <a:ea typeface="Microsoft JhengHei UI Light" panose="020B0304030504040204" pitchFamily="34" charset="-120"/>
              </a:rPr>
              <a:t>PIN photodiode</a:t>
            </a:r>
          </a:p>
          <a:p>
            <a:pPr marL="457200" indent="-457200">
              <a:buFont typeface="+mj-lt"/>
              <a:buAutoNum type="arabicParenR"/>
            </a:pPr>
            <a:r>
              <a:rPr lang="en-IN" sz="3200" dirty="0">
                <a:latin typeface="Microsoft JhengHei UI Light" panose="020B0304030504040204" pitchFamily="34" charset="-120"/>
                <a:ea typeface="Microsoft JhengHei UI Light" panose="020B0304030504040204" pitchFamily="34" charset="-120"/>
              </a:rPr>
              <a:t>Avalanche photodiode</a:t>
            </a:r>
          </a:p>
          <a:p>
            <a:pPr marL="457200" indent="-457200">
              <a:buFont typeface="+mj-lt"/>
              <a:buAutoNum type="arabicParenR"/>
            </a:pPr>
            <a:r>
              <a:rPr lang="en-IN" sz="3200" dirty="0">
                <a:latin typeface="Microsoft JhengHei UI Light" panose="020B0304030504040204" pitchFamily="34" charset="-120"/>
                <a:ea typeface="Microsoft JhengHei UI Light" panose="020B0304030504040204" pitchFamily="34" charset="-120"/>
              </a:rPr>
              <a:t>Among all the three photodiodes, PN junction and PIN photodiodes are most widely used</a:t>
            </a:r>
          </a:p>
          <a:p>
            <a:pPr marL="0" indent="0">
              <a:buNone/>
            </a:pPr>
            <a:endParaRPr lang="en-IN" sz="32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290000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ACF6-360D-4C61-B339-703BF748512F}"/>
              </a:ext>
            </a:extLst>
          </p:cNvPr>
          <p:cNvSpPr>
            <a:spLocks noGrp="1"/>
          </p:cNvSpPr>
          <p:nvPr>
            <p:ph type="title"/>
          </p:nvPr>
        </p:nvSpPr>
        <p:spPr>
          <a:xfrm>
            <a:off x="7001691" y="1750422"/>
            <a:ext cx="3435532" cy="3853543"/>
          </a:xfrm>
        </p:spPr>
        <p:txBody>
          <a:bodyPr/>
          <a:lstStyle/>
          <a:p>
            <a:pPr algn="ctr"/>
            <a:r>
              <a:rPr lang="en-IN" sz="4800" b="1" dirty="0" smtClean="0">
                <a:latin typeface="Microsoft JhengHei UI Light" panose="020B0304030504040204" pitchFamily="34" charset="-120"/>
                <a:ea typeface="Microsoft JhengHei UI Light" panose="020B0304030504040204" pitchFamily="34" charset="-120"/>
              </a:rPr>
              <a:t>PN JUNCTION PHOTO DIODE</a:t>
            </a:r>
            <a:endParaRPr lang="en-IN" sz="4800" b="1" dirty="0">
              <a:latin typeface="Microsoft JhengHei UI Light" panose="020B0304030504040204" pitchFamily="34" charset="-120"/>
              <a:ea typeface="Microsoft JhengHei UI Light" panose="020B0304030504040204" pitchFamily="34" charset="-120"/>
            </a:endParaRPr>
          </a:p>
        </p:txBody>
      </p:sp>
      <p:pic>
        <p:nvPicPr>
          <p:cNvPr id="3074" name="Picture 2" descr="The minority carriers in the depletion region experience force due to the electric field in the depletion region">
            <a:extLst>
              <a:ext uri="{FF2B5EF4-FFF2-40B4-BE49-F238E27FC236}">
                <a16:creationId xmlns:a16="http://schemas.microsoft.com/office/drawing/2014/main" id="{65BBDF37-202E-446D-AD96-EFE32CD72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7732" y="1205796"/>
            <a:ext cx="5380866" cy="43981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023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EC67-708A-47A8-9C03-EAEB0E5C74E6}"/>
              </a:ext>
            </a:extLst>
          </p:cNvPr>
          <p:cNvSpPr>
            <a:spLocks noGrp="1"/>
          </p:cNvSpPr>
          <p:nvPr>
            <p:ph type="title"/>
          </p:nvPr>
        </p:nvSpPr>
        <p:spPr>
          <a:xfrm>
            <a:off x="646112" y="2599508"/>
            <a:ext cx="4709659" cy="3043645"/>
          </a:xfrm>
        </p:spPr>
        <p:txBody>
          <a:bodyPr/>
          <a:lstStyle/>
          <a:p>
            <a:pPr algn="ctr"/>
            <a:r>
              <a:rPr lang="en-IN" sz="5400" b="1" dirty="0">
                <a:latin typeface="Microsoft JhengHei UI Light" panose="020B0304030504040204" pitchFamily="34" charset="-120"/>
                <a:ea typeface="Microsoft JhengHei UI Light" panose="020B0304030504040204" pitchFamily="34" charset="-120"/>
              </a:rPr>
              <a:t>PIN </a:t>
            </a:r>
            <a:r>
              <a:rPr lang="en-IN" sz="5400" b="1" dirty="0" smtClean="0">
                <a:latin typeface="Microsoft JhengHei UI Light" panose="020B0304030504040204" pitchFamily="34" charset="-120"/>
                <a:ea typeface="Microsoft JhengHei UI Light" panose="020B0304030504040204" pitchFamily="34" charset="-120"/>
              </a:rPr>
              <a:t>PHOTODIODE</a:t>
            </a:r>
            <a:endParaRPr lang="en-IN" sz="5400" b="1" dirty="0">
              <a:latin typeface="Microsoft JhengHei UI Light" panose="020B0304030504040204" pitchFamily="34" charset="-120"/>
              <a:ea typeface="Microsoft JhengHei UI Light" panose="020B0304030504040204" pitchFamily="34" charset="-120"/>
            </a:endParaRPr>
          </a:p>
        </p:txBody>
      </p:sp>
      <p:pic>
        <p:nvPicPr>
          <p:cNvPr id="4098" name="Picture 2" descr="A PIN photodiode is made of p region and n region separated by a highly resistive intrinsic layer. ">
            <a:extLst>
              <a:ext uri="{FF2B5EF4-FFF2-40B4-BE49-F238E27FC236}">
                <a16:creationId xmlns:a16="http://schemas.microsoft.com/office/drawing/2014/main" id="{54B9D17D-B6F2-4221-9CA7-E19165B1A8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7882" y="1618117"/>
            <a:ext cx="5584577" cy="44600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113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2905-4335-45D9-901F-C4F01E20FBB4}"/>
              </a:ext>
            </a:extLst>
          </p:cNvPr>
          <p:cNvSpPr>
            <a:spLocks noGrp="1"/>
          </p:cNvSpPr>
          <p:nvPr>
            <p:ph type="title"/>
          </p:nvPr>
        </p:nvSpPr>
        <p:spPr/>
        <p:txBody>
          <a:bodyPr/>
          <a:lstStyle/>
          <a:p>
            <a:pPr algn="ctr"/>
            <a:r>
              <a:rPr lang="en-IN" sz="5400" b="1" dirty="0">
                <a:latin typeface="Microsoft JhengHei UI Light" panose="020B0304030504040204" pitchFamily="34" charset="-120"/>
                <a:ea typeface="Microsoft JhengHei UI Light" panose="020B0304030504040204" pitchFamily="34" charset="-120"/>
              </a:rPr>
              <a:t>PIN PHOTODIODE</a:t>
            </a:r>
          </a:p>
        </p:txBody>
      </p:sp>
      <p:sp>
        <p:nvSpPr>
          <p:cNvPr id="3" name="Content Placeholder 2">
            <a:extLst>
              <a:ext uri="{FF2B5EF4-FFF2-40B4-BE49-F238E27FC236}">
                <a16:creationId xmlns:a16="http://schemas.microsoft.com/office/drawing/2014/main" id="{1B580B16-EADA-47DE-B668-66D931B1844C}"/>
              </a:ext>
            </a:extLst>
          </p:cNvPr>
          <p:cNvSpPr>
            <a:spLocks noGrp="1"/>
          </p:cNvSpPr>
          <p:nvPr>
            <p:ph idx="1"/>
          </p:nvPr>
        </p:nvSpPr>
        <p:spPr>
          <a:xfrm>
            <a:off x="4454434" y="2052918"/>
            <a:ext cx="7289075" cy="4195481"/>
          </a:xfrm>
        </p:spPr>
        <p:txBody>
          <a:bodyPr>
            <a:noAutofit/>
          </a:bodyPr>
          <a:lstStyle/>
          <a:p>
            <a:r>
              <a:rPr lang="en-IN" sz="2400" dirty="0">
                <a:latin typeface="Microsoft JhengHei UI Light" panose="020B0304030504040204" pitchFamily="34" charset="-120"/>
                <a:ea typeface="Microsoft JhengHei UI Light" panose="020B0304030504040204" pitchFamily="34" charset="-120"/>
              </a:rPr>
              <a:t>PIN photodiodes are developed from the PN junction photodiodes. The operation of PIN photodiode is similar to the PN junction photodiode. </a:t>
            </a:r>
          </a:p>
          <a:p>
            <a:r>
              <a:rPr lang="en-IN" sz="2400" dirty="0">
                <a:latin typeface="Microsoft JhengHei UI Light" panose="020B0304030504040204" pitchFamily="34" charset="-120"/>
                <a:ea typeface="Microsoft JhengHei UI Light" panose="020B0304030504040204" pitchFamily="34" charset="-120"/>
              </a:rPr>
              <a:t>The PIN photodiode is developed to increase the minority carrier current and response speed. PIN photodiodes generate more electric current than the PN junction photodiodes with the same amount of light energy.</a:t>
            </a:r>
          </a:p>
          <a:p>
            <a:pPr marL="0" indent="0">
              <a:buNone/>
            </a:pPr>
            <a:endParaRPr lang="en-IN" sz="2400" dirty="0">
              <a:latin typeface="Microsoft JhengHei UI Light" panose="020B0304030504040204" pitchFamily="34" charset="-120"/>
              <a:ea typeface="Microsoft JhengHei UI Light" panose="020B0304030504040204" pitchFamily="34" charset="-120"/>
            </a:endParaRPr>
          </a:p>
          <a:p>
            <a:endParaRPr lang="en-IN" sz="2400" dirty="0">
              <a:latin typeface="Microsoft JhengHei UI Light" panose="020B0304030504040204" pitchFamily="34" charset="-120"/>
              <a:ea typeface="Microsoft JhengHei UI Light" panose="020B0304030504040204" pitchFamily="34" charset="-120"/>
            </a:endParaRPr>
          </a:p>
          <a:p>
            <a:endParaRPr lang="en-IN" sz="2400" dirty="0">
              <a:latin typeface="Microsoft JhengHei UI Light" panose="020B0304030504040204" pitchFamily="34" charset="-120"/>
              <a:ea typeface="Microsoft JhengHei UI Light" panose="020B0304030504040204" pitchFamily="34" charset="-120"/>
            </a:endParaRPr>
          </a:p>
        </p:txBody>
      </p:sp>
      <p:pic>
        <p:nvPicPr>
          <p:cNvPr id="4" name="Picture 3" descr="Basic Types of Diodes - Electronics-La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939143"/>
            <a:ext cx="3455102" cy="1701573"/>
          </a:xfrm>
          <a:prstGeom prst="rect">
            <a:avLst/>
          </a:prstGeom>
          <a:ln>
            <a:noFill/>
          </a:ln>
          <a:effectLst>
            <a:softEdge rad="112500"/>
          </a:effectLst>
        </p:spPr>
      </p:pic>
    </p:spTree>
    <p:extLst>
      <p:ext uri="{BB962C8B-B14F-4D97-AF65-F5344CB8AC3E}">
        <p14:creationId xmlns:p14="http://schemas.microsoft.com/office/powerpoint/2010/main" val="1777262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Title 1"/>
          <p:cNvSpPr txBox="1">
            <a:spLocks/>
          </p:cNvSpPr>
          <p:nvPr/>
        </p:nvSpPr>
        <p:spPr>
          <a:xfrm>
            <a:off x="1143000" y="609600"/>
            <a:ext cx="9875520" cy="13563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b="1" dirty="0" smtClean="0">
                <a:latin typeface="Microsoft JhengHei UI Light" panose="020B0304030504040204" pitchFamily="34" charset="-120"/>
                <a:ea typeface="Microsoft JhengHei UI Light" panose="020B0304030504040204" pitchFamily="34" charset="-120"/>
              </a:rPr>
              <a:t>PARTICIPANTS</a:t>
            </a:r>
            <a:endParaRPr lang="en-IN" sz="6600" b="1" dirty="0">
              <a:latin typeface="Microsoft JhengHei UI Light" panose="020B0304030504040204" pitchFamily="34" charset="-120"/>
              <a:ea typeface="Microsoft JhengHei UI Light" panose="020B0304030504040204" pitchFamily="34" charset="-120"/>
            </a:endParaRPr>
          </a:p>
        </p:txBody>
      </p:sp>
      <p:sp>
        <p:nvSpPr>
          <p:cNvPr id="5" name="Content Placeholder 2"/>
          <p:cNvSpPr txBox="1">
            <a:spLocks/>
          </p:cNvSpPr>
          <p:nvPr/>
        </p:nvSpPr>
        <p:spPr>
          <a:xfrm>
            <a:off x="1143000" y="2507672"/>
            <a:ext cx="9872871" cy="3588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3600" b="1" dirty="0">
                <a:latin typeface="Microsoft JhengHei UI Light" panose="020B0304030504040204" pitchFamily="34" charset="-120"/>
                <a:ea typeface="Microsoft JhengHei UI Light" panose="020B0304030504040204" pitchFamily="34" charset="-120"/>
              </a:rPr>
              <a:t>210451 – ABDURRAHMAN QURESHI</a:t>
            </a:r>
            <a:endParaRPr lang="en-US" sz="3600" b="1" dirty="0" smtClean="0">
              <a:latin typeface="Microsoft JhengHei UI Light" panose="020B0304030504040204" pitchFamily="34" charset="-120"/>
              <a:ea typeface="Microsoft JhengHei UI Light" panose="020B0304030504040204" pitchFamily="34" charset="-120"/>
            </a:endParaRPr>
          </a:p>
          <a:p>
            <a:r>
              <a:rPr lang="en-US" sz="3600" b="1" dirty="0" smtClean="0">
                <a:latin typeface="Microsoft JhengHei UI Light" panose="020B0304030504040204" pitchFamily="34" charset="-120"/>
                <a:ea typeface="Microsoft JhengHei UI Light" panose="020B0304030504040204" pitchFamily="34" charset="-120"/>
              </a:rPr>
              <a:t>210459 – OWAIS KHAN</a:t>
            </a:r>
          </a:p>
          <a:p>
            <a:r>
              <a:rPr lang="en-US" sz="3600" b="1" dirty="0" smtClean="0">
                <a:latin typeface="Microsoft JhengHei UI Light" panose="020B0304030504040204" pitchFamily="34" charset="-120"/>
                <a:ea typeface="Microsoft JhengHei UI Light" panose="020B0304030504040204" pitchFamily="34" charset="-120"/>
              </a:rPr>
              <a:t>210461 – TEJAS JAGTAP</a:t>
            </a:r>
          </a:p>
        </p:txBody>
      </p:sp>
    </p:spTree>
    <p:extLst>
      <p:ext uri="{BB962C8B-B14F-4D97-AF65-F5344CB8AC3E}">
        <p14:creationId xmlns:p14="http://schemas.microsoft.com/office/powerpoint/2010/main" val="4088023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03312" y="1097280"/>
            <a:ext cx="6159637" cy="5151119"/>
          </a:xfrm>
        </p:spPr>
        <p:txBody>
          <a:bodyPr>
            <a:noAutofit/>
          </a:bodyPr>
          <a:lstStyle/>
          <a:p>
            <a:r>
              <a:rPr lang="en-IN" sz="2800" dirty="0">
                <a:latin typeface="Microsoft JhengHei UI Light" panose="020B0304030504040204" pitchFamily="34" charset="-120"/>
                <a:ea typeface="Microsoft JhengHei UI Light" panose="020B0304030504040204" pitchFamily="34" charset="-120"/>
              </a:rPr>
              <a:t>A PN junction photodiode is made of two layers namely p-type and n-type semiconductor whereas PIN photodiode is made of three layers namely p-type, n-type and intrinsic semiconductor.</a:t>
            </a:r>
          </a:p>
          <a:p>
            <a:r>
              <a:rPr lang="en-IN" sz="2800" dirty="0">
                <a:latin typeface="Microsoft JhengHei UI Light" panose="020B0304030504040204" pitchFamily="34" charset="-120"/>
                <a:ea typeface="Microsoft JhengHei UI Light" panose="020B0304030504040204" pitchFamily="34" charset="-120"/>
              </a:rPr>
              <a:t>In PIN photodiode, an addition layer called intrinsic semiconductor is placed between the p-type and n-type semiconductor to increase the minority carrier current.</a:t>
            </a:r>
          </a:p>
          <a:p>
            <a:endParaRPr lang="en-IN" sz="2800" dirty="0">
              <a:latin typeface="Microsoft JhengHei UI Light" panose="020B0304030504040204" pitchFamily="34" charset="-120"/>
              <a:ea typeface="Microsoft JhengHei UI Light" panose="020B0304030504040204" pitchFamily="34" charset="-120"/>
            </a:endParaRPr>
          </a:p>
        </p:txBody>
      </p:sp>
      <p:pic>
        <p:nvPicPr>
          <p:cNvPr id="5" name="Picture 4" descr="&lt;strong&gt;PN&lt;/strong&gt; &lt;strong&gt;junction&lt;/strong&gt; &lt;strong&gt;diodes&lt;/strong&gt; (L-IV) – M Dash Foundation: C Cube Learn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967" y="1648770"/>
            <a:ext cx="3690299" cy="4090177"/>
          </a:xfrm>
          <a:prstGeom prst="rect">
            <a:avLst/>
          </a:prstGeom>
          <a:ln>
            <a:noFill/>
          </a:ln>
          <a:effectLst>
            <a:softEdge rad="112500"/>
          </a:effectLst>
        </p:spPr>
      </p:pic>
    </p:spTree>
    <p:extLst>
      <p:ext uri="{BB962C8B-B14F-4D97-AF65-F5344CB8AC3E}">
        <p14:creationId xmlns:p14="http://schemas.microsoft.com/office/powerpoint/2010/main" val="989569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Microsoft JhengHei UI Light" panose="020B0304030504040204" pitchFamily="34" charset="-120"/>
                <a:ea typeface="Microsoft JhengHei UI Light" panose="020B0304030504040204" pitchFamily="34" charset="-120"/>
              </a:rPr>
              <a:t> AVALANCHE DIODE</a:t>
            </a:r>
            <a:endParaRPr lang="en-IN" sz="4800" b="1" dirty="0">
              <a:latin typeface="Microsoft JhengHei UI Light" panose="020B0304030504040204" pitchFamily="34" charset="-120"/>
              <a:ea typeface="Microsoft JhengHei UI Light" panose="020B0304030504040204" pitchFamily="34" charset="-120"/>
            </a:endParaRPr>
          </a:p>
        </p:txBody>
      </p:sp>
      <p:sp>
        <p:nvSpPr>
          <p:cNvPr id="3" name="Content Placeholder 2"/>
          <p:cNvSpPr>
            <a:spLocks noGrp="1"/>
          </p:cNvSpPr>
          <p:nvPr>
            <p:ph idx="1"/>
          </p:nvPr>
        </p:nvSpPr>
        <p:spPr>
          <a:xfrm>
            <a:off x="1103312" y="2090057"/>
            <a:ext cx="8946541" cy="4158342"/>
          </a:xfrm>
        </p:spPr>
        <p:txBody>
          <a:bodyPr>
            <a:normAutofit/>
          </a:bodyPr>
          <a:lstStyle/>
          <a:p>
            <a:pPr marL="0" indent="0">
              <a:buNone/>
            </a:pPr>
            <a:r>
              <a:rPr lang="en-IN" sz="2800" dirty="0">
                <a:latin typeface="Microsoft JhengHei UI Light" panose="020B0304030504040204" pitchFamily="34" charset="-120"/>
                <a:ea typeface="Microsoft JhengHei UI Light" panose="020B0304030504040204" pitchFamily="34" charset="-120"/>
              </a:rPr>
              <a:t>Avalanche Diode Mode: Avalanche diodes operate in a high reverse bias condition, which permits multiplication of an avalanche breakdown to each photo-produced electron-hole pair. This outcome in an internal gain in the photodiode, which slowly increases the device response.</a:t>
            </a:r>
            <a:endParaRPr lang="en-IN" sz="2800" dirty="0">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52081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Title 1">
            <a:extLst>
              <a:ext uri="{FF2B5EF4-FFF2-40B4-BE49-F238E27FC236}">
                <a16:creationId xmlns:a16="http://schemas.microsoft.com/office/drawing/2014/main" id="{81DEFAF5-3829-4143-83A3-CEC9A3810CF1}"/>
              </a:ext>
            </a:extLst>
          </p:cNvPr>
          <p:cNvSpPr txBox="1">
            <a:spLocks/>
          </p:cNvSpPr>
          <p:nvPr/>
        </p:nvSpPr>
        <p:spPr>
          <a:xfrm>
            <a:off x="7876903" y="2481943"/>
            <a:ext cx="3683726" cy="376645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latin typeface="Microsoft JhengHei UI Light" panose="020B0304030504040204" pitchFamily="34" charset="-120"/>
                <a:ea typeface="Microsoft JhengHei UI Light" panose="020B0304030504040204" pitchFamily="34" charset="-120"/>
              </a:rPr>
              <a:t>AVALANCHE PHOTODIODE </a:t>
            </a:r>
            <a:endParaRPr lang="en-IN" b="1" dirty="0">
              <a:latin typeface="Microsoft JhengHei UI Light" panose="020B0304030504040204" pitchFamily="34" charset="-120"/>
              <a:ea typeface="Microsoft JhengHei UI Light" panose="020B0304030504040204" pitchFamily="34" charset="-120"/>
            </a:endParaRPr>
          </a:p>
        </p:txBody>
      </p:sp>
      <p:pic>
        <p:nvPicPr>
          <p:cNvPr id="5" name="Content Placeholder 9">
            <a:extLst>
              <a:ext uri="{FF2B5EF4-FFF2-40B4-BE49-F238E27FC236}">
                <a16:creationId xmlns:a16="http://schemas.microsoft.com/office/drawing/2014/main" id="{83319EA7-7CB6-4633-B61B-51AC49C40731}"/>
              </a:ext>
            </a:extLst>
          </p:cNvPr>
          <p:cNvPicPr>
            <a:picLocks noChangeAspect="1"/>
          </p:cNvPicPr>
          <p:nvPr/>
        </p:nvPicPr>
        <p:blipFill>
          <a:blip r:embed="rId2"/>
          <a:stretch>
            <a:fillRect/>
          </a:stretch>
        </p:blipFill>
        <p:spPr>
          <a:xfrm>
            <a:off x="1351505" y="1152983"/>
            <a:ext cx="5729288" cy="45624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2619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17FE-3A23-42E7-A144-7F7A70F46D66}"/>
              </a:ext>
            </a:extLst>
          </p:cNvPr>
          <p:cNvSpPr>
            <a:spLocks noGrp="1"/>
          </p:cNvSpPr>
          <p:nvPr>
            <p:ph type="title"/>
          </p:nvPr>
        </p:nvSpPr>
        <p:spPr/>
        <p:txBody>
          <a:bodyPr/>
          <a:lstStyle/>
          <a:p>
            <a:pPr algn="ctr"/>
            <a:r>
              <a:rPr lang="en-IN" sz="4800" b="1" dirty="0">
                <a:latin typeface="Microsoft JhengHei UI Light" panose="020B0304030504040204" pitchFamily="34" charset="-120"/>
                <a:ea typeface="Microsoft JhengHei UI Light" panose="020B0304030504040204" pitchFamily="34" charset="-120"/>
              </a:rPr>
              <a:t>OBJECTIVES AND LIMITATIONS:</a:t>
            </a:r>
          </a:p>
        </p:txBody>
      </p:sp>
      <p:sp>
        <p:nvSpPr>
          <p:cNvPr id="3" name="Content Placeholder 2">
            <a:extLst>
              <a:ext uri="{FF2B5EF4-FFF2-40B4-BE49-F238E27FC236}">
                <a16:creationId xmlns:a16="http://schemas.microsoft.com/office/drawing/2014/main" id="{101ADDA0-8852-43A6-B77C-F068470064AC}"/>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smtClean="0">
                <a:latin typeface="Microsoft JhengHei UI Light" panose="020B0304030504040204" pitchFamily="34" charset="-120"/>
                <a:ea typeface="Microsoft JhengHei UI Light" panose="020B0304030504040204" pitchFamily="34" charset="-120"/>
              </a:rPr>
              <a:t>Photodiode </a:t>
            </a:r>
            <a:r>
              <a:rPr lang="en-IN" dirty="0">
                <a:latin typeface="Microsoft JhengHei UI Light" panose="020B0304030504040204" pitchFamily="34" charset="-120"/>
                <a:ea typeface="Microsoft JhengHei UI Light" panose="020B0304030504040204" pitchFamily="34" charset="-120"/>
              </a:rPr>
              <a:t>should be always operated in reverse bias condition.</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Applied reverse bias voltage should be low.</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Generate low noise</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High gain</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High response speed</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High sensitivity to light</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Low sensitivity to temperature</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Low cost</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Small size</a:t>
            </a:r>
          </a:p>
          <a:p>
            <a:pPr>
              <a:buFont typeface="Wingdings" panose="05000000000000000000" pitchFamily="2" charset="2"/>
              <a:buChar char="Ø"/>
            </a:pPr>
            <a:r>
              <a:rPr lang="en-IN" dirty="0">
                <a:latin typeface="Microsoft JhengHei UI Light" panose="020B0304030504040204" pitchFamily="34" charset="-120"/>
                <a:ea typeface="Microsoft JhengHei UI Light" panose="020B0304030504040204" pitchFamily="34" charset="-120"/>
              </a:rPr>
              <a:t>Long lifetime</a:t>
            </a:r>
          </a:p>
          <a:p>
            <a:pPr>
              <a:buFont typeface="Wingdings" panose="05000000000000000000" pitchFamily="2" charset="2"/>
              <a:buChar char="Ø"/>
            </a:pPr>
            <a:endParaRPr lang="en-IN" dirty="0"/>
          </a:p>
        </p:txBody>
      </p:sp>
      <p:pic>
        <p:nvPicPr>
          <p:cNvPr id="4" name="Picture 3" descr="“&lt;strong&gt;Low cost&lt;/strong&gt;” figlio di internet! – viaggiare digitando"/>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824678" y="4885509"/>
            <a:ext cx="3180087" cy="17788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Rectangle 4"/>
          <p:cNvSpPr/>
          <p:nvPr/>
        </p:nvSpPr>
        <p:spPr>
          <a:xfrm>
            <a:off x="8824678" y="2967335"/>
            <a:ext cx="3180087"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US" sz="5400" b="1" dirty="0" smtClean="0">
                <a:ln w="22225">
                  <a:solidFill>
                    <a:schemeClr val="accent2"/>
                  </a:solidFill>
                  <a:prstDash val="solid"/>
                </a:ln>
                <a:solidFill>
                  <a:schemeClr val="accent4">
                    <a:lumMod val="50000"/>
                  </a:schemeClr>
                </a:solidFill>
              </a:rPr>
              <a:t>Longer Lifetime</a:t>
            </a:r>
            <a:endParaRPr lang="en-US" sz="5400" b="1" dirty="0">
              <a:ln w="22225">
                <a:solidFill>
                  <a:schemeClr val="accent2"/>
                </a:solidFill>
                <a:prstDash val="solid"/>
              </a:ln>
              <a:solidFill>
                <a:schemeClr val="accent4">
                  <a:lumMod val="50000"/>
                </a:schemeClr>
              </a:solidFill>
            </a:endParaRPr>
          </a:p>
        </p:txBody>
      </p:sp>
      <p:sp>
        <p:nvSpPr>
          <p:cNvPr id="6" name="Rounded Rectangle 5"/>
          <p:cNvSpPr/>
          <p:nvPr/>
        </p:nvSpPr>
        <p:spPr>
          <a:xfrm>
            <a:off x="4898570" y="2967335"/>
            <a:ext cx="3735979" cy="1021556"/>
          </a:xfrm>
          <a:prstGeom prst="round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High Gain</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ounded Rectangle 6"/>
          <p:cNvSpPr/>
          <p:nvPr/>
        </p:nvSpPr>
        <p:spPr>
          <a:xfrm>
            <a:off x="5342709" y="4232366"/>
            <a:ext cx="3291840" cy="232518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6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Low Noise</a:t>
            </a:r>
            <a:endParaRPr lang="en-I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3967919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063F-4AF2-45AF-9CF3-B7FD4F5F53B1}"/>
              </a:ext>
            </a:extLst>
          </p:cNvPr>
          <p:cNvSpPr>
            <a:spLocks noGrp="1"/>
          </p:cNvSpPr>
          <p:nvPr>
            <p:ph type="title"/>
          </p:nvPr>
        </p:nvSpPr>
        <p:spPr/>
        <p:txBody>
          <a:bodyPr/>
          <a:lstStyle/>
          <a:p>
            <a:pPr algn="ctr"/>
            <a:r>
              <a:rPr lang="en-IN" sz="7200" b="1" dirty="0">
                <a:latin typeface="Microsoft JhengHei UI Light" panose="020B0304030504040204" pitchFamily="34" charset="-120"/>
                <a:ea typeface="Microsoft JhengHei UI Light" panose="020B0304030504040204" pitchFamily="34" charset="-120"/>
              </a:rPr>
              <a:t>APPLICATIONS</a:t>
            </a:r>
            <a:r>
              <a:rPr lang="en-IN" sz="7200" b="1" dirty="0" smtClean="0">
                <a:latin typeface="Microsoft JhengHei UI Light" panose="020B0304030504040204" pitchFamily="34" charset="-120"/>
                <a:ea typeface="Microsoft JhengHei UI Light" panose="020B0304030504040204" pitchFamily="34" charset="-120"/>
              </a:rPr>
              <a:t>:</a:t>
            </a:r>
            <a:endParaRPr lang="en-IN" sz="7200" b="1" dirty="0">
              <a:latin typeface="Microsoft JhengHei UI Light" panose="020B0304030504040204" pitchFamily="34" charset="-120"/>
              <a:ea typeface="Microsoft JhengHei UI Light" panose="020B0304030504040204" pitchFamily="34" charset="-120"/>
            </a:endParaRPr>
          </a:p>
        </p:txBody>
      </p:sp>
      <p:sp>
        <p:nvSpPr>
          <p:cNvPr id="3" name="Content Placeholder 2">
            <a:extLst>
              <a:ext uri="{FF2B5EF4-FFF2-40B4-BE49-F238E27FC236}">
                <a16:creationId xmlns:a16="http://schemas.microsoft.com/office/drawing/2014/main" id="{656A23AE-7B78-4000-8536-628E848B0654}"/>
              </a:ext>
            </a:extLst>
          </p:cNvPr>
          <p:cNvSpPr>
            <a:spLocks noGrp="1"/>
          </p:cNvSpPr>
          <p:nvPr>
            <p:ph idx="1"/>
          </p:nvPr>
        </p:nvSpPr>
        <p:spPr>
          <a:xfrm>
            <a:off x="483326" y="1853248"/>
            <a:ext cx="8164285" cy="4395151"/>
          </a:xfrm>
        </p:spPr>
        <p:txBody>
          <a:bodyPr>
            <a:noAutofit/>
          </a:bodyPr>
          <a:lstStyle/>
          <a:p>
            <a:r>
              <a:rPr lang="en-IN" sz="2400" dirty="0">
                <a:latin typeface="Microsoft JhengHei UI Light" panose="020B0304030504040204" pitchFamily="34" charset="-120"/>
                <a:ea typeface="Microsoft JhengHei UI Light" panose="020B0304030504040204" pitchFamily="34" charset="-120"/>
              </a:rPr>
              <a:t>The various applications of photodiodes </a:t>
            </a:r>
            <a:r>
              <a:rPr lang="en-IN" sz="2400" dirty="0" smtClean="0">
                <a:latin typeface="Microsoft JhengHei UI Light" panose="020B0304030504040204" pitchFamily="34" charset="-120"/>
                <a:ea typeface="Microsoft JhengHei UI Light" panose="020B0304030504040204" pitchFamily="34" charset="-120"/>
              </a:rPr>
              <a:t>are:</a:t>
            </a:r>
            <a:endParaRPr lang="en-IN" sz="2400" dirty="0">
              <a:latin typeface="Microsoft JhengHei UI Light" panose="020B0304030504040204" pitchFamily="34" charset="-120"/>
              <a:ea typeface="Microsoft JhengHei UI Light" panose="020B0304030504040204" pitchFamily="34" charset="-120"/>
            </a:endParaRPr>
          </a:p>
          <a:p>
            <a:pPr>
              <a:buFont typeface="Courier New" panose="02070309020205020404" pitchFamily="49" charset="0"/>
              <a:buChar char="o"/>
            </a:pPr>
            <a:r>
              <a:rPr lang="en-IN" sz="2400" dirty="0">
                <a:latin typeface="Microsoft JhengHei UI Light" panose="020B0304030504040204" pitchFamily="34" charset="-120"/>
                <a:ea typeface="Microsoft JhengHei UI Light" panose="020B0304030504040204" pitchFamily="34" charset="-120"/>
              </a:rPr>
              <a:t>Compact disc players</a:t>
            </a:r>
          </a:p>
          <a:p>
            <a:pPr>
              <a:buFont typeface="Courier New" panose="02070309020205020404" pitchFamily="49" charset="0"/>
              <a:buChar char="o"/>
            </a:pPr>
            <a:r>
              <a:rPr lang="en-IN" sz="2400" dirty="0">
                <a:latin typeface="Microsoft JhengHei UI Light" panose="020B0304030504040204" pitchFamily="34" charset="-120"/>
                <a:ea typeface="Microsoft JhengHei UI Light" panose="020B0304030504040204" pitchFamily="34" charset="-120"/>
              </a:rPr>
              <a:t>Smoke detectors</a:t>
            </a:r>
          </a:p>
          <a:p>
            <a:pPr>
              <a:buFont typeface="Courier New" panose="02070309020205020404" pitchFamily="49" charset="0"/>
              <a:buChar char="o"/>
            </a:pPr>
            <a:r>
              <a:rPr lang="en-IN" sz="2400" dirty="0">
                <a:latin typeface="Microsoft JhengHei UI Light" panose="020B0304030504040204" pitchFamily="34" charset="-120"/>
                <a:ea typeface="Microsoft JhengHei UI Light" panose="020B0304030504040204" pitchFamily="34" charset="-120"/>
              </a:rPr>
              <a:t>Space applications</a:t>
            </a:r>
          </a:p>
          <a:p>
            <a:pPr>
              <a:buFont typeface="Courier New" panose="02070309020205020404" pitchFamily="49" charset="0"/>
              <a:buChar char="o"/>
            </a:pPr>
            <a:r>
              <a:rPr lang="en-IN" sz="2400" dirty="0">
                <a:latin typeface="Microsoft JhengHei UI Light" panose="020B0304030504040204" pitchFamily="34" charset="-120"/>
                <a:ea typeface="Microsoft JhengHei UI Light" panose="020B0304030504040204" pitchFamily="34" charset="-120"/>
              </a:rPr>
              <a:t>Photodiodes are used in medical applications such as computed tomography, instruments to analyse samples, and pulse oximeters.</a:t>
            </a:r>
          </a:p>
          <a:p>
            <a:pPr>
              <a:buFont typeface="Courier New" panose="02070309020205020404" pitchFamily="49" charset="0"/>
              <a:buChar char="o"/>
            </a:pPr>
            <a:r>
              <a:rPr lang="en-IN" sz="2400" dirty="0">
                <a:latin typeface="Microsoft JhengHei UI Light" panose="020B0304030504040204" pitchFamily="34" charset="-120"/>
                <a:ea typeface="Microsoft JhengHei UI Light" panose="020B0304030504040204" pitchFamily="34" charset="-120"/>
              </a:rPr>
              <a:t>Photodiodes are used for optical communications.</a:t>
            </a:r>
          </a:p>
          <a:p>
            <a:pPr>
              <a:buFont typeface="Courier New" panose="02070309020205020404" pitchFamily="49" charset="0"/>
              <a:buChar char="o"/>
            </a:pPr>
            <a:r>
              <a:rPr lang="en-IN" sz="2400" dirty="0">
                <a:latin typeface="Microsoft JhengHei UI Light" panose="020B0304030504040204" pitchFamily="34" charset="-120"/>
                <a:ea typeface="Microsoft JhengHei UI Light" panose="020B0304030504040204" pitchFamily="34" charset="-120"/>
              </a:rPr>
              <a:t>Photodiodes are used to measure extremely low light intensities</a:t>
            </a:r>
            <a:r>
              <a:rPr lang="en-IN" sz="2400" dirty="0" smtClean="0">
                <a:latin typeface="Microsoft JhengHei UI Light" panose="020B0304030504040204" pitchFamily="34" charset="-120"/>
                <a:ea typeface="Microsoft JhengHei UI Light" panose="020B0304030504040204" pitchFamily="34" charset="-120"/>
              </a:rPr>
              <a:t>.</a:t>
            </a:r>
            <a:endParaRPr lang="en-IN" sz="2400" dirty="0">
              <a:latin typeface="Microsoft JhengHei UI Light" panose="020B0304030504040204" pitchFamily="34" charset="-120"/>
              <a:ea typeface="Microsoft JhengHei UI Light" panose="020B0304030504040204" pitchFamily="34" charset="-120"/>
            </a:endParaRPr>
          </a:p>
        </p:txBody>
      </p:sp>
      <p:pic>
        <p:nvPicPr>
          <p:cNvPr id="4" name="Picture 3" descr="&lt;strong&gt;Smoke detector&lt;/strong&gt;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304" y="1435689"/>
            <a:ext cx="2095500" cy="1400175"/>
          </a:xfrm>
          <a:prstGeom prst="roundRect">
            <a:avLst>
              <a:gd name="adj" fmla="val 8594"/>
            </a:avLst>
          </a:prstGeom>
          <a:solidFill>
            <a:srgbClr val="FFFFFF">
              <a:shade val="85000"/>
            </a:srgbClr>
          </a:solidFill>
          <a:ln>
            <a:solidFill>
              <a:schemeClr val="bg1">
                <a:lumMod val="95000"/>
                <a:lumOff val="5000"/>
              </a:schemeClr>
            </a:solidFill>
          </a:ln>
          <a:effectLst>
            <a:reflection blurRad="12700" stA="38000" endPos="28000" dist="5000" dir="5400000" sy="-100000" algn="bl" rotWithShape="0"/>
          </a:effectLst>
        </p:spPr>
      </p:pic>
      <p:sp>
        <p:nvSpPr>
          <p:cNvPr id="5" name="Rectangle 4"/>
          <p:cNvSpPr/>
          <p:nvPr/>
        </p:nvSpPr>
        <p:spPr>
          <a:xfrm>
            <a:off x="8908869" y="2967335"/>
            <a:ext cx="3174274" cy="1754326"/>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Smoke Detector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18173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90F2-46D2-4902-AB9C-6A6AF4493B03}"/>
              </a:ext>
            </a:extLst>
          </p:cNvPr>
          <p:cNvSpPr>
            <a:spLocks noGrp="1"/>
          </p:cNvSpPr>
          <p:nvPr>
            <p:ph type="ctrTitle"/>
          </p:nvPr>
        </p:nvSpPr>
        <p:spPr>
          <a:xfrm>
            <a:off x="1353737" y="1603512"/>
            <a:ext cx="8825658" cy="2153451"/>
          </a:xfrm>
        </p:spPr>
        <p:txBody>
          <a:bodyPr/>
          <a:lstStyle/>
          <a:p>
            <a:r>
              <a:rPr lang="en-IN" b="1" dirty="0">
                <a:latin typeface="Microsoft JhengHei UI Light" panose="020B0304030504040204" pitchFamily="34" charset="-120"/>
                <a:ea typeface="Microsoft JhengHei UI Light" panose="020B0304030504040204" pitchFamily="34" charset="-120"/>
              </a:rPr>
              <a:t>      PHOTO DIODES</a:t>
            </a:r>
          </a:p>
        </p:txBody>
      </p:sp>
      <p:sp>
        <p:nvSpPr>
          <p:cNvPr id="3" name="Subtitle 2">
            <a:extLst>
              <a:ext uri="{FF2B5EF4-FFF2-40B4-BE49-F238E27FC236}">
                <a16:creationId xmlns:a16="http://schemas.microsoft.com/office/drawing/2014/main" id="{17CE753E-D652-429A-86BE-C08D9B6ABD82}"/>
              </a:ext>
            </a:extLst>
          </p:cNvPr>
          <p:cNvSpPr>
            <a:spLocks noGrp="1"/>
          </p:cNvSpPr>
          <p:nvPr>
            <p:ph type="subTitle" idx="1"/>
          </p:nvPr>
        </p:nvSpPr>
        <p:spPr>
          <a:xfrm>
            <a:off x="1382257" y="4340059"/>
            <a:ext cx="8825658" cy="861420"/>
          </a:xfrm>
        </p:spPr>
        <p:txBody>
          <a:bodyPr>
            <a:normAutofit/>
          </a:bodyPr>
          <a:lstStyle/>
          <a:p>
            <a:pPr algn="ctr"/>
            <a:endParaRPr lang="en-IN" sz="2400" b="1" dirty="0"/>
          </a:p>
        </p:txBody>
      </p:sp>
    </p:spTree>
    <p:extLst>
      <p:ext uri="{BB962C8B-B14F-4D97-AF65-F5344CB8AC3E}">
        <p14:creationId xmlns:p14="http://schemas.microsoft.com/office/powerpoint/2010/main" val="71682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9E30-5CD8-4C4B-9CEB-C42729864CC2}"/>
              </a:ext>
            </a:extLst>
          </p:cNvPr>
          <p:cNvSpPr>
            <a:spLocks noGrp="1"/>
          </p:cNvSpPr>
          <p:nvPr>
            <p:ph type="title"/>
          </p:nvPr>
        </p:nvSpPr>
        <p:spPr/>
        <p:txBody>
          <a:bodyPr/>
          <a:lstStyle/>
          <a:p>
            <a:pPr algn="ctr"/>
            <a:r>
              <a:rPr lang="en-IN" sz="5400" b="1" dirty="0">
                <a:latin typeface="Microsoft JhengHei UI Light" panose="020B0304030504040204" pitchFamily="34" charset="-120"/>
                <a:ea typeface="Microsoft JhengHei UI Light" panose="020B0304030504040204" pitchFamily="34" charset="-120"/>
              </a:rPr>
              <a:t>WHAT ARE PHOTODIODES?</a:t>
            </a:r>
          </a:p>
        </p:txBody>
      </p:sp>
      <p:sp>
        <p:nvSpPr>
          <p:cNvPr id="3" name="Content Placeholder 2">
            <a:extLst>
              <a:ext uri="{FF2B5EF4-FFF2-40B4-BE49-F238E27FC236}">
                <a16:creationId xmlns:a16="http://schemas.microsoft.com/office/drawing/2014/main" id="{23286DDB-0ED9-4D77-9212-6FEE111D9BBF}"/>
              </a:ext>
            </a:extLst>
          </p:cNvPr>
          <p:cNvSpPr>
            <a:spLocks noGrp="1"/>
          </p:cNvSpPr>
          <p:nvPr>
            <p:ph idx="1"/>
          </p:nvPr>
        </p:nvSpPr>
        <p:spPr>
          <a:xfrm>
            <a:off x="1103312" y="1619794"/>
            <a:ext cx="6238013" cy="4628605"/>
          </a:xfrm>
        </p:spPr>
        <p:txBody>
          <a:bodyPr>
            <a:noAutofit/>
          </a:bodyPr>
          <a:lstStyle/>
          <a:p>
            <a:r>
              <a:rPr lang="en-IN" sz="2400" dirty="0">
                <a:latin typeface="Microsoft JhengHei UI Light" panose="020B0304030504040204" pitchFamily="34" charset="-120"/>
                <a:ea typeface="Microsoft JhengHei UI Light" panose="020B0304030504040204" pitchFamily="34" charset="-120"/>
              </a:rPr>
              <a:t>A photo diode or a photodetector is an optoelectronic </a:t>
            </a:r>
            <a:r>
              <a:rPr lang="en-IN" sz="2400" dirty="0" smtClean="0">
                <a:latin typeface="Microsoft JhengHei UI Light" panose="020B0304030504040204" pitchFamily="34" charset="-120"/>
                <a:ea typeface="Microsoft JhengHei UI Light" panose="020B0304030504040204" pitchFamily="34" charset="-120"/>
              </a:rPr>
              <a:t>device that </a:t>
            </a:r>
            <a:r>
              <a:rPr lang="en-IN" sz="2400" dirty="0">
                <a:latin typeface="Microsoft JhengHei UI Light" panose="020B0304030504040204" pitchFamily="34" charset="-120"/>
                <a:ea typeface="Microsoft JhengHei UI Light" panose="020B0304030504040204" pitchFamily="34" charset="-120"/>
              </a:rPr>
              <a:t>absorbs optical energy and converts into electrical </a:t>
            </a:r>
            <a:r>
              <a:rPr lang="en-IN" sz="2400" dirty="0" smtClean="0">
                <a:latin typeface="Microsoft JhengHei UI Light" panose="020B0304030504040204" pitchFamily="34" charset="-120"/>
                <a:ea typeface="Microsoft JhengHei UI Light" panose="020B0304030504040204" pitchFamily="34" charset="-120"/>
              </a:rPr>
              <a:t>energy.</a:t>
            </a:r>
          </a:p>
          <a:p>
            <a:r>
              <a:rPr lang="en-IN" sz="2400" dirty="0" smtClean="0">
                <a:latin typeface="Microsoft JhengHei UI Light" panose="020B0304030504040204" pitchFamily="34" charset="-120"/>
                <a:ea typeface="Microsoft JhengHei UI Light" panose="020B0304030504040204" pitchFamily="34" charset="-120"/>
              </a:rPr>
              <a:t>Which </a:t>
            </a:r>
            <a:r>
              <a:rPr lang="en-IN" sz="2400" dirty="0">
                <a:latin typeface="Microsoft JhengHei UI Light" panose="020B0304030504040204" pitchFamily="34" charset="-120"/>
                <a:ea typeface="Microsoft JhengHei UI Light" panose="020B0304030504040204" pitchFamily="34" charset="-120"/>
              </a:rPr>
              <a:t>usually is shown as a photocurrent. Photodiodes are specially designed to operate in reverse bias condition. </a:t>
            </a:r>
            <a:endParaRPr lang="en-IN" sz="2400" dirty="0" smtClean="0">
              <a:latin typeface="Microsoft JhengHei UI Light" panose="020B0304030504040204" pitchFamily="34" charset="-120"/>
              <a:ea typeface="Microsoft JhengHei UI Light" panose="020B0304030504040204" pitchFamily="34" charset="-120"/>
            </a:endParaRPr>
          </a:p>
          <a:p>
            <a:r>
              <a:rPr lang="en-IN" sz="2400" dirty="0" smtClean="0">
                <a:latin typeface="Microsoft JhengHei UI Light" panose="020B0304030504040204" pitchFamily="34" charset="-120"/>
                <a:ea typeface="Microsoft JhengHei UI Light" panose="020B0304030504040204" pitchFamily="34" charset="-120"/>
              </a:rPr>
              <a:t>These </a:t>
            </a:r>
            <a:r>
              <a:rPr lang="en-IN" sz="2400" dirty="0">
                <a:latin typeface="Microsoft JhengHei UI Light" panose="020B0304030504040204" pitchFamily="34" charset="-120"/>
                <a:ea typeface="Microsoft JhengHei UI Light" panose="020B0304030504040204" pitchFamily="34" charset="-120"/>
              </a:rPr>
              <a:t>diodes have a slow response time when the surface area of the photodiode increases. </a:t>
            </a:r>
          </a:p>
        </p:txBody>
      </p:sp>
      <p:pic>
        <p:nvPicPr>
          <p:cNvPr id="4" name="Picture 2" descr="The symbol of photodiode is shown in the figure">
            <a:extLst>
              <a:ext uri="{FF2B5EF4-FFF2-40B4-BE49-F238E27FC236}">
                <a16:creationId xmlns:a16="http://schemas.microsoft.com/office/drawing/2014/main" id="{54F11758-1767-402C-BEE4-955A32D87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526" y="2674555"/>
            <a:ext cx="3441246" cy="2519082"/>
          </a:xfrm>
          <a:prstGeom prst="rect">
            <a:avLst/>
          </a:prstGeom>
          <a:ln w="38100" cap="sq">
            <a:solidFill>
              <a:schemeClr val="bg2">
                <a:lumMod val="50000"/>
              </a:schemeClr>
            </a:solidFill>
            <a:prstDash val="solid"/>
            <a:miter lim="800000"/>
          </a:ln>
          <a:effectLst>
            <a:glow rad="228600">
              <a:schemeClr val="accent6">
                <a:satMod val="175000"/>
                <a:alpha val="40000"/>
              </a:schemeClr>
            </a:glow>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283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0561-5D30-4939-AE53-B8726762E3B8}"/>
              </a:ext>
            </a:extLst>
          </p:cNvPr>
          <p:cNvSpPr>
            <a:spLocks noGrp="1"/>
          </p:cNvSpPr>
          <p:nvPr>
            <p:ph type="title"/>
          </p:nvPr>
        </p:nvSpPr>
        <p:spPr/>
        <p:txBody>
          <a:bodyPr/>
          <a:lstStyle/>
          <a:p>
            <a:pPr algn="ctr"/>
            <a:r>
              <a:rPr lang="en-IN" sz="4400" b="1" dirty="0">
                <a:latin typeface="Microsoft JhengHei UI Light" panose="020B0304030504040204" pitchFamily="34" charset="-120"/>
                <a:ea typeface="Microsoft JhengHei UI Light" panose="020B0304030504040204" pitchFamily="34" charset="-120"/>
              </a:rPr>
              <a:t>THE PHOTODETECTION PROCESS</a:t>
            </a:r>
          </a:p>
        </p:txBody>
      </p:sp>
      <p:sp>
        <p:nvSpPr>
          <p:cNvPr id="3" name="Content Placeholder 2">
            <a:extLst>
              <a:ext uri="{FF2B5EF4-FFF2-40B4-BE49-F238E27FC236}">
                <a16:creationId xmlns:a16="http://schemas.microsoft.com/office/drawing/2014/main" id="{420E3FCE-34D6-44F9-845A-D231F61B62A2}"/>
              </a:ext>
            </a:extLst>
          </p:cNvPr>
          <p:cNvSpPr>
            <a:spLocks noGrp="1"/>
          </p:cNvSpPr>
          <p:nvPr>
            <p:ph idx="1"/>
          </p:nvPr>
        </p:nvSpPr>
        <p:spPr>
          <a:xfrm>
            <a:off x="1103312" y="1619794"/>
            <a:ext cx="8946541" cy="4628605"/>
          </a:xfrm>
        </p:spPr>
        <p:txBody>
          <a:bodyPr>
            <a:noAutofit/>
          </a:bodyPr>
          <a:lstStyle/>
          <a:p>
            <a:r>
              <a:rPr lang="en-IN" sz="2800" dirty="0">
                <a:latin typeface="Microsoft JhengHei UI Light" panose="020B0304030504040204" pitchFamily="34" charset="-120"/>
                <a:ea typeface="Microsoft JhengHei UI Light" panose="020B0304030504040204" pitchFamily="34" charset="-120"/>
              </a:rPr>
              <a:t>There are three steps involved in photo detection process, they are:</a:t>
            </a:r>
          </a:p>
          <a:p>
            <a:pPr marL="0" indent="0">
              <a:buNone/>
            </a:pPr>
            <a:r>
              <a:rPr lang="en-IN" sz="2800" dirty="0">
                <a:latin typeface="Microsoft JhengHei UI Light" panose="020B0304030504040204" pitchFamily="34" charset="-120"/>
                <a:ea typeface="Microsoft JhengHei UI Light" panose="020B0304030504040204" pitchFamily="34" charset="-120"/>
              </a:rPr>
              <a:t>1.</a:t>
            </a:r>
            <a:r>
              <a:rPr lang="en-IN" sz="2800" b="1" u="sng" dirty="0">
                <a:latin typeface="Microsoft JhengHei UI Light" panose="020B0304030504040204" pitchFamily="34" charset="-120"/>
                <a:ea typeface="Microsoft JhengHei UI Light" panose="020B0304030504040204" pitchFamily="34" charset="-120"/>
              </a:rPr>
              <a:t>Absorption</a:t>
            </a:r>
            <a:r>
              <a:rPr lang="en-IN" sz="2800" dirty="0">
                <a:latin typeface="Microsoft JhengHei UI Light" panose="020B0304030504040204" pitchFamily="34" charset="-120"/>
                <a:ea typeface="Microsoft JhengHei UI Light" panose="020B0304030504040204" pitchFamily="34" charset="-120"/>
              </a:rPr>
              <a:t> of optical energy and generation of carriers.</a:t>
            </a:r>
          </a:p>
          <a:p>
            <a:pPr marL="0" indent="0">
              <a:buNone/>
            </a:pPr>
            <a:r>
              <a:rPr lang="en-IN" sz="2800" dirty="0">
                <a:latin typeface="Microsoft JhengHei UI Light" panose="020B0304030504040204" pitchFamily="34" charset="-120"/>
                <a:ea typeface="Microsoft JhengHei UI Light" panose="020B0304030504040204" pitchFamily="34" charset="-120"/>
              </a:rPr>
              <a:t>2.</a:t>
            </a:r>
            <a:r>
              <a:rPr lang="en-IN" sz="2800" b="1" u="sng" dirty="0">
                <a:latin typeface="Microsoft JhengHei UI Light" panose="020B0304030504040204" pitchFamily="34" charset="-120"/>
                <a:ea typeface="Microsoft JhengHei UI Light" panose="020B0304030504040204" pitchFamily="34" charset="-120"/>
              </a:rPr>
              <a:t>Transportation</a:t>
            </a:r>
            <a:r>
              <a:rPr lang="en-IN" sz="2800" dirty="0">
                <a:latin typeface="Microsoft JhengHei UI Light" panose="020B0304030504040204" pitchFamily="34" charset="-120"/>
                <a:ea typeface="Microsoft JhengHei UI Light" panose="020B0304030504040204" pitchFamily="34" charset="-120"/>
              </a:rPr>
              <a:t> of photo generated carriers across the absorption and/or transit region with or without gain.</a:t>
            </a:r>
          </a:p>
          <a:p>
            <a:pPr marL="0" indent="0">
              <a:buNone/>
            </a:pPr>
            <a:r>
              <a:rPr lang="en-IN" sz="2800" dirty="0">
                <a:latin typeface="Microsoft JhengHei UI Light" panose="020B0304030504040204" pitchFamily="34" charset="-120"/>
                <a:ea typeface="Microsoft JhengHei UI Light" panose="020B0304030504040204" pitchFamily="34" charset="-120"/>
              </a:rPr>
              <a:t>3. </a:t>
            </a:r>
            <a:r>
              <a:rPr lang="en-IN" sz="2800" b="1" u="sng" dirty="0">
                <a:latin typeface="Microsoft JhengHei UI Light" panose="020B0304030504040204" pitchFamily="34" charset="-120"/>
                <a:ea typeface="Microsoft JhengHei UI Light" panose="020B0304030504040204" pitchFamily="34" charset="-120"/>
              </a:rPr>
              <a:t>Carrier collection </a:t>
            </a:r>
            <a:r>
              <a:rPr lang="en-IN" sz="2800" dirty="0">
                <a:latin typeface="Microsoft JhengHei UI Light" panose="020B0304030504040204" pitchFamily="34" charset="-120"/>
                <a:ea typeface="Microsoft JhengHei UI Light" panose="020B0304030504040204" pitchFamily="34" charset="-120"/>
              </a:rPr>
              <a:t>and generation of a photocurrent, which flows through the external circuitry.</a:t>
            </a:r>
          </a:p>
        </p:txBody>
      </p:sp>
    </p:spTree>
    <p:extLst>
      <p:ext uri="{BB962C8B-B14F-4D97-AF65-F5344CB8AC3E}">
        <p14:creationId xmlns:p14="http://schemas.microsoft.com/office/powerpoint/2010/main" val="229380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4FD9-0E5F-4640-8BD4-813B9D5BA18F}"/>
              </a:ext>
            </a:extLst>
          </p:cNvPr>
          <p:cNvSpPr>
            <a:spLocks noGrp="1"/>
          </p:cNvSpPr>
          <p:nvPr>
            <p:ph type="title"/>
          </p:nvPr>
        </p:nvSpPr>
        <p:spPr/>
        <p:txBody>
          <a:bodyPr/>
          <a:lstStyle/>
          <a:p>
            <a:pPr algn="ctr"/>
            <a:r>
              <a:rPr lang="en-IN" sz="4800" b="1" dirty="0">
                <a:latin typeface="Microsoft JhengHei UI Light" panose="020B0304030504040204" pitchFamily="34" charset="-120"/>
                <a:ea typeface="Microsoft JhengHei UI Light" panose="020B0304030504040204" pitchFamily="34" charset="-120"/>
              </a:rPr>
              <a:t>HOW A PHOTODIODE WORKS?</a:t>
            </a:r>
          </a:p>
        </p:txBody>
      </p:sp>
      <p:sp>
        <p:nvSpPr>
          <p:cNvPr id="3" name="Content Placeholder 2">
            <a:extLst>
              <a:ext uri="{FF2B5EF4-FFF2-40B4-BE49-F238E27FC236}">
                <a16:creationId xmlns:a16="http://schemas.microsoft.com/office/drawing/2014/main" id="{C5AC09B4-B69A-4C28-9EC8-34CAA4A94298}"/>
              </a:ext>
            </a:extLst>
          </p:cNvPr>
          <p:cNvSpPr>
            <a:spLocks noGrp="1"/>
          </p:cNvSpPr>
          <p:nvPr>
            <p:ph idx="1"/>
          </p:nvPr>
        </p:nvSpPr>
        <p:spPr>
          <a:xfrm>
            <a:off x="646110" y="1853248"/>
            <a:ext cx="7191603" cy="4808809"/>
          </a:xfrm>
        </p:spPr>
        <p:txBody>
          <a:bodyPr>
            <a:noAutofit/>
          </a:bodyPr>
          <a:lstStyle/>
          <a:p>
            <a:r>
              <a:rPr lang="en-IN" sz="2800" dirty="0">
                <a:latin typeface="Microsoft JhengHei UI Light" panose="020B0304030504040204" pitchFamily="34" charset="-120"/>
                <a:ea typeface="Microsoft JhengHei UI Light" panose="020B0304030504040204" pitchFamily="34" charset="-120"/>
              </a:rPr>
              <a:t>In reverse bias condition, the minority carriers generated are recombined before they reach the junction.</a:t>
            </a:r>
          </a:p>
          <a:p>
            <a:r>
              <a:rPr lang="en-IN" sz="2800" dirty="0">
                <a:latin typeface="Microsoft JhengHei UI Light" panose="020B0304030504040204" pitchFamily="34" charset="-120"/>
                <a:ea typeface="Microsoft JhengHei UI Light" panose="020B0304030504040204" pitchFamily="34" charset="-120"/>
              </a:rPr>
              <a:t>Therefore no current will flow through the junction.</a:t>
            </a:r>
          </a:p>
          <a:p>
            <a:r>
              <a:rPr lang="en-IN" sz="2800" dirty="0">
                <a:latin typeface="Microsoft JhengHei UI Light" panose="020B0304030504040204" pitchFamily="34" charset="-120"/>
                <a:ea typeface="Microsoft JhengHei UI Light" panose="020B0304030504040204" pitchFamily="34" charset="-120"/>
              </a:rPr>
              <a:t>So an external energy should be applied at the depletion region to increase the population of the minority carriers and thus increase in the current flow</a:t>
            </a:r>
            <a:r>
              <a:rPr lang="en-IN" sz="2800" dirty="0" smtClean="0">
                <a:latin typeface="Microsoft JhengHei UI Light" panose="020B0304030504040204" pitchFamily="34" charset="-120"/>
                <a:ea typeface="Microsoft JhengHei UI Light" panose="020B0304030504040204" pitchFamily="34" charset="-120"/>
              </a:rPr>
              <a:t>.</a:t>
            </a:r>
            <a:endParaRPr lang="en-IN" sz="2800" dirty="0">
              <a:latin typeface="Microsoft JhengHei UI Light" panose="020B0304030504040204" pitchFamily="34" charset="-120"/>
              <a:ea typeface="Microsoft JhengHei UI Light" panose="020B0304030504040204" pitchFamily="34" charset="-120"/>
            </a:endParaRPr>
          </a:p>
        </p:txBody>
      </p:sp>
      <p:pic>
        <p:nvPicPr>
          <p:cNvPr id="4" name="Picture 3" descr="Basic Types of Diodes - Electronics-La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3" y="2792049"/>
            <a:ext cx="4005835" cy="19727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2111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213488"/>
          </a:xfrm>
        </p:spPr>
        <p:txBody>
          <a:bodyPr/>
          <a:lstStyle/>
          <a:p>
            <a:endParaRPr lang="en-IN" dirty="0"/>
          </a:p>
        </p:txBody>
      </p:sp>
      <p:sp>
        <p:nvSpPr>
          <p:cNvPr id="3" name="Content Placeholder 2"/>
          <p:cNvSpPr>
            <a:spLocks noGrp="1"/>
          </p:cNvSpPr>
          <p:nvPr>
            <p:ph idx="1"/>
          </p:nvPr>
        </p:nvSpPr>
        <p:spPr>
          <a:xfrm>
            <a:off x="4362994" y="1293222"/>
            <a:ext cx="6792686" cy="4955177"/>
          </a:xfrm>
        </p:spPr>
        <p:txBody>
          <a:bodyPr>
            <a:normAutofit/>
          </a:bodyPr>
          <a:lstStyle/>
          <a:p>
            <a:r>
              <a:rPr lang="en-IN" sz="2400" dirty="0">
                <a:latin typeface="Microsoft JhengHei UI Light" panose="020B0304030504040204" pitchFamily="34" charset="-120"/>
                <a:ea typeface="Microsoft JhengHei UI Light" panose="020B0304030504040204" pitchFamily="34" charset="-120"/>
              </a:rPr>
              <a:t>To overcome this problem a special diode called photodiode is used.</a:t>
            </a:r>
          </a:p>
          <a:p>
            <a:r>
              <a:rPr lang="en-IN" sz="2400" dirty="0">
                <a:latin typeface="Microsoft JhengHei UI Light" panose="020B0304030504040204" pitchFamily="34" charset="-120"/>
                <a:ea typeface="Microsoft JhengHei UI Light" panose="020B0304030504040204" pitchFamily="34" charset="-120"/>
              </a:rPr>
              <a:t>Photons or light is used as external energy to generate more number of minority carriers</a:t>
            </a:r>
            <a:r>
              <a:rPr lang="en-IN" sz="2400" dirty="0" smtClean="0">
                <a:latin typeface="Microsoft JhengHei UI Light" panose="020B0304030504040204" pitchFamily="34" charset="-120"/>
                <a:ea typeface="Microsoft JhengHei UI Light" panose="020B0304030504040204" pitchFamily="34" charset="-120"/>
              </a:rPr>
              <a:t>.</a:t>
            </a:r>
          </a:p>
          <a:p>
            <a:r>
              <a:rPr lang="en-IN" sz="2400" dirty="0">
                <a:latin typeface="Microsoft JhengHei UI Light" panose="020B0304030504040204" pitchFamily="34" charset="-120"/>
                <a:ea typeface="Microsoft JhengHei UI Light" panose="020B0304030504040204" pitchFamily="34" charset="-120"/>
              </a:rPr>
              <a:t> when a photon of ample energy strikes the diode, it makes a couple of an electron-hole. This mechanism is also called as the inner photoelectric effect.</a:t>
            </a:r>
          </a:p>
          <a:p>
            <a:r>
              <a:rPr lang="en-IN" sz="2400" dirty="0">
                <a:latin typeface="Microsoft JhengHei UI Light" panose="020B0304030504040204" pitchFamily="34" charset="-120"/>
                <a:ea typeface="Microsoft JhengHei UI Light" panose="020B0304030504040204" pitchFamily="34" charset="-120"/>
              </a:rPr>
              <a:t>Therefore  holes move towards the anode and electrons move towards the cathode, and a photo current will be generated</a:t>
            </a:r>
            <a:r>
              <a:rPr lang="en-IN" sz="2400" dirty="0" smtClean="0">
                <a:latin typeface="Microsoft JhengHei UI Light" panose="020B0304030504040204" pitchFamily="34" charset="-120"/>
                <a:ea typeface="Microsoft JhengHei UI Light" panose="020B0304030504040204" pitchFamily="34" charset="-120"/>
              </a:rPr>
              <a:t>.</a:t>
            </a:r>
            <a:endParaRPr lang="en-IN" sz="2400" dirty="0">
              <a:latin typeface="Microsoft JhengHei UI Light" panose="020B0304030504040204" pitchFamily="34" charset="-120"/>
              <a:ea typeface="Microsoft JhengHei UI Light" panose="020B0304030504040204" pitchFamily="34" charset="-120"/>
            </a:endParaRPr>
          </a:p>
        </p:txBody>
      </p:sp>
      <p:pic>
        <p:nvPicPr>
          <p:cNvPr id="4" name="Picture 3" descr="3S0578 | Illustration of the structure of an atom. &lt;strong&gt;Electrons&lt;/strong&gt;… | Flick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293222"/>
            <a:ext cx="3331560" cy="3288848"/>
          </a:xfrm>
          <a:prstGeom prst="ellipse">
            <a:avLst/>
          </a:prstGeom>
          <a:ln>
            <a:solidFill>
              <a:schemeClr val="tx1"/>
            </a:solidFill>
          </a:ln>
          <a:effectLst>
            <a:reflection blurRad="6350" stA="50000" endA="300" endPos="55000" dir="5400000" sy="-100000" algn="bl" rotWithShape="0"/>
            <a:softEdge rad="112500"/>
          </a:effectLst>
        </p:spPr>
      </p:pic>
    </p:spTree>
    <p:extLst>
      <p:ext uri="{BB962C8B-B14F-4D97-AF65-F5344CB8AC3E}">
        <p14:creationId xmlns:p14="http://schemas.microsoft.com/office/powerpoint/2010/main" val="2475135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4867-EBA6-4705-9E3B-E0AB4CE27A89}"/>
              </a:ext>
            </a:extLst>
          </p:cNvPr>
          <p:cNvSpPr>
            <a:spLocks noGrp="1"/>
          </p:cNvSpPr>
          <p:nvPr>
            <p:ph type="title"/>
          </p:nvPr>
        </p:nvSpPr>
        <p:spPr>
          <a:xfrm>
            <a:off x="646111" y="452718"/>
            <a:ext cx="9404723" cy="108985"/>
          </a:xfrm>
        </p:spPr>
        <p:txBody>
          <a:bodyPr/>
          <a:lstStyle/>
          <a:p>
            <a:endParaRPr lang="en-IN" sz="4400" dirty="0"/>
          </a:p>
        </p:txBody>
      </p:sp>
      <p:sp>
        <p:nvSpPr>
          <p:cNvPr id="3" name="Content Placeholder 2">
            <a:extLst>
              <a:ext uri="{FF2B5EF4-FFF2-40B4-BE49-F238E27FC236}">
                <a16:creationId xmlns:a16="http://schemas.microsoft.com/office/drawing/2014/main" id="{72A05D8A-C9AC-4AD6-907D-88E174B4F10A}"/>
              </a:ext>
            </a:extLst>
          </p:cNvPr>
          <p:cNvSpPr>
            <a:spLocks noGrp="1"/>
          </p:cNvSpPr>
          <p:nvPr>
            <p:ph idx="1"/>
          </p:nvPr>
        </p:nvSpPr>
        <p:spPr>
          <a:xfrm>
            <a:off x="646112" y="1136470"/>
            <a:ext cx="7779431" cy="5111930"/>
          </a:xfrm>
        </p:spPr>
        <p:txBody>
          <a:bodyPr>
            <a:noAutofit/>
          </a:bodyPr>
          <a:lstStyle/>
          <a:p>
            <a:r>
              <a:rPr lang="en-IN" sz="2800" dirty="0" smtClean="0">
                <a:latin typeface="Microsoft JhengHei UI Light" panose="020B0304030504040204" pitchFamily="34" charset="-120"/>
                <a:ea typeface="Microsoft JhengHei UI Light" panose="020B0304030504040204" pitchFamily="34" charset="-120"/>
              </a:rPr>
              <a:t>When </a:t>
            </a:r>
            <a:r>
              <a:rPr lang="en-IN" sz="2800" dirty="0">
                <a:latin typeface="Microsoft JhengHei UI Light" panose="020B0304030504040204" pitchFamily="34" charset="-120"/>
                <a:ea typeface="Microsoft JhengHei UI Light" panose="020B0304030504040204" pitchFamily="34" charset="-120"/>
              </a:rPr>
              <a:t>no light is applied to the reverse bias photodiode, it carries a small reverse current due to external voltage. This small electric current under the absence of light is called dark current. It is denoted by I</a:t>
            </a:r>
            <a:r>
              <a:rPr lang="en-IN" sz="2800" b="1" dirty="0">
                <a:latin typeface="Microsoft JhengHei UI Light" panose="020B0304030504040204" pitchFamily="34" charset="-120"/>
                <a:ea typeface="Microsoft JhengHei UI Light" panose="020B0304030504040204" pitchFamily="34" charset="-120"/>
              </a:rPr>
              <a:t> </a:t>
            </a:r>
            <a:r>
              <a:rPr lang="en-IN" sz="2800" baseline="-25000" dirty="0">
                <a:latin typeface="Microsoft JhengHei UI Light" panose="020B0304030504040204" pitchFamily="34" charset="-120"/>
                <a:ea typeface="Microsoft JhengHei UI Light" panose="020B0304030504040204" pitchFamily="34" charset="-120"/>
              </a:rPr>
              <a:t>λ</a:t>
            </a:r>
            <a:r>
              <a:rPr lang="en-IN" sz="2800" dirty="0">
                <a:latin typeface="Microsoft JhengHei UI Light" panose="020B0304030504040204" pitchFamily="34" charset="-120"/>
                <a:ea typeface="Microsoft JhengHei UI Light" panose="020B0304030504040204" pitchFamily="34" charset="-120"/>
              </a:rPr>
              <a:t>.</a:t>
            </a:r>
          </a:p>
          <a:p>
            <a:r>
              <a:rPr lang="en-IN" sz="2800" dirty="0">
                <a:latin typeface="Microsoft JhengHei UI Light" panose="020B0304030504040204" pitchFamily="34" charset="-120"/>
                <a:ea typeface="Microsoft JhengHei UI Light" panose="020B0304030504040204" pitchFamily="34" charset="-120"/>
              </a:rPr>
              <a:t>The total current through the photodiode is the sum of the dark current and the photocurrent. The dark current must be reduced to increase the sensitivity of the device. </a:t>
            </a:r>
          </a:p>
        </p:txBody>
      </p:sp>
      <p:pic>
        <p:nvPicPr>
          <p:cNvPr id="4" name="Picture 3" descr="&lt;strong&gt;Light&lt;/strong&gt; Ray Blaze · Free image on Pixabay"/>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Lst>
          </a:blip>
          <a:stretch>
            <a:fillRect/>
          </a:stretch>
        </p:blipFill>
        <p:spPr>
          <a:xfrm>
            <a:off x="8660803" y="1632858"/>
            <a:ext cx="3047872" cy="3047872"/>
          </a:xfrm>
          <a:prstGeom prst="roundRect">
            <a:avLst>
              <a:gd name="adj" fmla="val 8594"/>
            </a:avLst>
          </a:prstGeom>
          <a:solidFill>
            <a:srgbClr val="FFFFFF">
              <a:shade val="85000"/>
            </a:srgbClr>
          </a:solidFill>
          <a:ln>
            <a:solidFill>
              <a:schemeClr val="tx1"/>
            </a:solidFill>
          </a:ln>
          <a:effectLst>
            <a:glow rad="228600">
              <a:schemeClr val="accent6">
                <a:satMod val="175000"/>
                <a:alpha val="40000"/>
              </a:schemeClr>
            </a:glow>
            <a:reflection blurRad="6350" stA="50000" endA="275" endPos="40000" dist="101600" dir="5400000" sy="-100000" algn="bl" rotWithShape="0"/>
          </a:effectLst>
        </p:spPr>
      </p:pic>
    </p:spTree>
    <p:extLst>
      <p:ext uri="{BB962C8B-B14F-4D97-AF65-F5344CB8AC3E}">
        <p14:creationId xmlns:p14="http://schemas.microsoft.com/office/powerpoint/2010/main" val="3423831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4317775" cy="5804391"/>
          </a:xfrm>
        </p:spPr>
        <p:txBody>
          <a:bodyPr/>
          <a:lstStyle/>
          <a:p>
            <a:r>
              <a:rPr lang="en-US" sz="7200" b="1" dirty="0" smtClean="0">
                <a:latin typeface="Microsoft JhengHei UI Light" panose="020B0304030504040204" pitchFamily="34" charset="-120"/>
                <a:ea typeface="Microsoft JhengHei UI Light" panose="020B0304030504040204" pitchFamily="34" charset="-120"/>
              </a:rPr>
              <a:t>Diagram Of PN Junction Photo-</a:t>
            </a:r>
            <a:r>
              <a:rPr lang="en-US" sz="7200" b="1" dirty="0" err="1" smtClean="0">
                <a:latin typeface="Microsoft JhengHei UI Light" panose="020B0304030504040204" pitchFamily="34" charset="-120"/>
                <a:ea typeface="Microsoft JhengHei UI Light" panose="020B0304030504040204" pitchFamily="34" charset="-120"/>
              </a:rPr>
              <a:t>Dioide</a:t>
            </a:r>
            <a:endParaRPr lang="en-IN" b="1" dirty="0">
              <a:latin typeface="Microsoft JhengHei UI Light" panose="020B0304030504040204" pitchFamily="34" charset="-120"/>
              <a:ea typeface="Microsoft JhengHei UI Light" panose="020B0304030504040204" pitchFamily="34" charset="-120"/>
            </a:endParaRPr>
          </a:p>
        </p:txBody>
      </p:sp>
      <p:pic>
        <p:nvPicPr>
          <p:cNvPr id="4" name="Content Placeholder 3">
            <a:extLst>
              <a:ext uri="{FF2B5EF4-FFF2-40B4-BE49-F238E27FC236}">
                <a16:creationId xmlns:a16="http://schemas.microsoft.com/office/drawing/2014/main" id="{472CDE1F-338A-43A9-83B9-A27EBC913E29}"/>
              </a:ext>
            </a:extLst>
          </p:cNvPr>
          <p:cNvPicPr>
            <a:picLocks noGrp="1" noChangeAspect="1"/>
          </p:cNvPicPr>
          <p:nvPr>
            <p:ph idx="4294967295"/>
          </p:nvPr>
        </p:nvPicPr>
        <p:blipFill>
          <a:blip r:embed="rId2"/>
          <a:stretch>
            <a:fillRect/>
          </a:stretch>
        </p:blipFill>
        <p:spPr>
          <a:xfrm>
            <a:off x="5234759" y="756968"/>
            <a:ext cx="6356350" cy="51958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597168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2102</TotalTime>
  <Words>848</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Microsoft JhengHei UI Light</vt:lpstr>
      <vt:lpstr>Arial</vt:lpstr>
      <vt:lpstr>Calibri</vt:lpstr>
      <vt:lpstr>Century Gothic</vt:lpstr>
      <vt:lpstr>Courier New</vt:lpstr>
      <vt:lpstr>Wingdings</vt:lpstr>
      <vt:lpstr>Wingdings 3</vt:lpstr>
      <vt:lpstr>Ion</vt:lpstr>
      <vt:lpstr>BEC MICRO-PROJECT</vt:lpstr>
      <vt:lpstr>PowerPoint Presentation</vt:lpstr>
      <vt:lpstr>      PHOTO DIODES</vt:lpstr>
      <vt:lpstr>WHAT ARE PHOTODIODES?</vt:lpstr>
      <vt:lpstr>THE PHOTODETECTION PROCESS</vt:lpstr>
      <vt:lpstr>HOW A PHOTODIODE WORKS?</vt:lpstr>
      <vt:lpstr>PowerPoint Presentation</vt:lpstr>
      <vt:lpstr>PowerPoint Presentation</vt:lpstr>
      <vt:lpstr>Diagram Of PN Junction Photo-Dioide</vt:lpstr>
      <vt:lpstr>PERFORMANCE PARAMETERS</vt:lpstr>
      <vt:lpstr>PowerPoint Presentation</vt:lpstr>
      <vt:lpstr>PowerPoint Presentation</vt:lpstr>
      <vt:lpstr>MODES OF OPERATION:</vt:lpstr>
      <vt:lpstr>PHOTO VOLTIC MODE</vt:lpstr>
      <vt:lpstr>PHOTO CONDUCTIVE MODE</vt:lpstr>
      <vt:lpstr>TYPES OF PHOTO DIODES:</vt:lpstr>
      <vt:lpstr>PN JUNCTION PHOTO DIODE</vt:lpstr>
      <vt:lpstr>PIN PHOTODIODE</vt:lpstr>
      <vt:lpstr>PIN PHOTODIODE</vt:lpstr>
      <vt:lpstr>PowerPoint Presentation</vt:lpstr>
      <vt:lpstr> AVALANCHE DIODE</vt:lpstr>
      <vt:lpstr>PowerPoint Presentation</vt:lpstr>
      <vt:lpstr>OBJECTIVES AND LIMITATIONS: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PHOTO DIODES</dc:title>
  <dc:creator>k chandana</dc:creator>
  <cp:lastModifiedBy>Gold Roger</cp:lastModifiedBy>
  <cp:revision>46</cp:revision>
  <dcterms:created xsi:type="dcterms:W3CDTF">2017-10-04T14:40:23Z</dcterms:created>
  <dcterms:modified xsi:type="dcterms:W3CDTF">2022-04-23T09:01:50Z</dcterms:modified>
</cp:coreProperties>
</file>