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69" r:id="rId4"/>
    <p:sldId id="276" r:id="rId5"/>
    <p:sldId id="277" r:id="rId6"/>
    <p:sldId id="278" r:id="rId7"/>
    <p:sldId id="279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540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02C6E89-998E-453D-9B03-D24CF756BD63}">
      <dgm:prSet/>
      <dgm:spPr>
        <a:solidFill>
          <a:schemeClr val="accent1"/>
        </a:solidFill>
      </dgm:spPr>
      <dgm:t>
        <a:bodyPr/>
        <a:lstStyle/>
        <a:p>
          <a:pPr algn="ctr"/>
          <a:r>
            <a:rPr lang="en-US" b="0" i="0" dirty="0" smtClean="0"/>
            <a:t>Computer's Central Processing Unit (CPU) built on a </a:t>
          </a:r>
          <a:r>
            <a:rPr lang="en-US" b="1" i="0" dirty="0" smtClean="0"/>
            <a:t>single Integrated Circuit (IC)</a:t>
          </a:r>
          <a:r>
            <a:rPr lang="en-US" b="0" i="0" dirty="0" smtClean="0"/>
            <a:t> is called a </a:t>
          </a:r>
          <a:r>
            <a:rPr lang="en-US" b="1" i="0" dirty="0" smtClean="0"/>
            <a:t>microprocessor</a:t>
          </a:r>
          <a:r>
            <a:rPr lang="en-US" b="0" i="0" dirty="0" smtClean="0"/>
            <a:t>.</a:t>
          </a:r>
          <a:endParaRPr lang="en-US" b="0" i="0" dirty="0"/>
        </a:p>
      </dgm:t>
    </dgm:pt>
    <dgm:pt modelId="{0F4D0700-95A6-4B5B-A0B0-C1F2A2213BA8}" type="parTrans" cxnId="{1C642F74-A2AF-4EF7-955B-EB2755483B86}">
      <dgm:prSet/>
      <dgm:spPr/>
      <dgm:t>
        <a:bodyPr/>
        <a:lstStyle/>
        <a:p>
          <a:endParaRPr lang="en-US"/>
        </a:p>
      </dgm:t>
    </dgm:pt>
    <dgm:pt modelId="{C33370C7-B50B-4B98-9DA2-C4F04E894F27}" type="sibTrans" cxnId="{1C642F74-A2AF-4EF7-955B-EB2755483B86}">
      <dgm:prSet/>
      <dgm:spPr/>
      <dgm:t>
        <a:bodyPr/>
        <a:lstStyle/>
        <a:p>
          <a:endParaRPr lang="en-US"/>
        </a:p>
      </dgm:t>
    </dgm:pt>
    <dgm:pt modelId="{A25C9008-6FEA-4CCE-B94B-B3488B67DA5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b="0" i="0" dirty="0" smtClean="0"/>
            <a:t>A digital computer with one microprocessor which acts as a CPU is called microcomputer.</a:t>
          </a:r>
          <a:endParaRPr lang="en-US" b="0" i="0" dirty="0"/>
        </a:p>
      </dgm:t>
    </dgm:pt>
    <dgm:pt modelId="{07E7C0CB-1425-48C5-ACD7-5C1B1268D441}" type="parTrans" cxnId="{5E969299-7126-42B2-B0B4-22D477AF020F}">
      <dgm:prSet/>
      <dgm:spPr/>
      <dgm:t>
        <a:bodyPr/>
        <a:lstStyle/>
        <a:p>
          <a:endParaRPr lang="en-US"/>
        </a:p>
      </dgm:t>
    </dgm:pt>
    <dgm:pt modelId="{2F8BB9FA-2C94-4A6E-84D5-217A11AC7171}" type="sibTrans" cxnId="{5E969299-7126-42B2-B0B4-22D477AF020F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CA3565-6A87-42FD-82DA-8388F2179D64}" type="pres">
      <dgm:prSet presAssocID="{902C6E89-998E-453D-9B03-D24CF756BD63}" presName="vertFlow" presStyleCnt="0"/>
      <dgm:spPr/>
    </dgm:pt>
    <dgm:pt modelId="{7D34AD14-CBF5-43EF-ADAB-F125F7263FA3}" type="pres">
      <dgm:prSet presAssocID="{902C6E89-998E-453D-9B03-D24CF756BD63}" presName="header" presStyleLbl="node1" presStyleIdx="0" presStyleCnt="2" custScaleX="112295" custScaleY="400782"/>
      <dgm:spPr/>
      <dgm:t>
        <a:bodyPr/>
        <a:lstStyle/>
        <a:p>
          <a:endParaRPr lang="en-US"/>
        </a:p>
      </dgm:t>
    </dgm:pt>
    <dgm:pt modelId="{647DCCB0-3EDF-4615-BA4D-F31195973FD7}" type="pres">
      <dgm:prSet presAssocID="{902C6E89-998E-453D-9B03-D24CF756BD63}" presName="hSp" presStyleCnt="0"/>
      <dgm:spPr/>
    </dgm:pt>
    <dgm:pt modelId="{A89E1C93-8759-4FF2-AD08-7A1666C3E1EC}" type="pres">
      <dgm:prSet presAssocID="{A25C9008-6FEA-4CCE-B94B-B3488B67DA5B}" presName="vertFlow" presStyleCnt="0"/>
      <dgm:spPr/>
    </dgm:pt>
    <dgm:pt modelId="{877F6B97-A0F1-465E-AA23-8E5F90562333}" type="pres">
      <dgm:prSet presAssocID="{A25C9008-6FEA-4CCE-B94B-B3488B67DA5B}" presName="header" presStyleLbl="node1" presStyleIdx="1" presStyleCnt="2" custScaleX="114000" custScaleY="400391"/>
      <dgm:spPr/>
      <dgm:t>
        <a:bodyPr/>
        <a:lstStyle/>
        <a:p>
          <a:endParaRPr lang="en-US"/>
        </a:p>
      </dgm:t>
    </dgm:pt>
  </dgm:ptLst>
  <dgm:cxnLst>
    <dgm:cxn modelId="{1C642F74-A2AF-4EF7-955B-EB2755483B86}" srcId="{C53CC6D8-DEFC-45FD-8207-E1ECCC27EA85}" destId="{902C6E89-998E-453D-9B03-D24CF756BD63}" srcOrd="0" destOrd="0" parTransId="{0F4D0700-95A6-4B5B-A0B0-C1F2A2213BA8}" sibTransId="{C33370C7-B50B-4B98-9DA2-C4F04E894F27}"/>
    <dgm:cxn modelId="{B63205B0-5045-42A8-8AE0-880362014F73}" type="presOf" srcId="{902C6E89-998E-453D-9B03-D24CF756BD63}" destId="{7D34AD14-CBF5-43EF-ADAB-F125F7263FA3}" srcOrd="0" destOrd="0" presId="urn:microsoft.com/office/officeart/2005/8/layout/lProcess1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322C139C-1BF9-4C2D-AA7F-AA56CC702DBE}" type="presOf" srcId="{A25C9008-6FEA-4CCE-B94B-B3488B67DA5B}" destId="{877F6B97-A0F1-465E-AA23-8E5F90562333}" srcOrd="0" destOrd="0" presId="urn:microsoft.com/office/officeart/2005/8/layout/lProcess1"/>
    <dgm:cxn modelId="{5E969299-7126-42B2-B0B4-22D477AF020F}" srcId="{C53CC6D8-DEFC-45FD-8207-E1ECCC27EA85}" destId="{A25C9008-6FEA-4CCE-B94B-B3488B67DA5B}" srcOrd="1" destOrd="0" parTransId="{07E7C0CB-1425-48C5-ACD7-5C1B1268D441}" sibTransId="{2F8BB9FA-2C94-4A6E-84D5-217A11AC7171}"/>
    <dgm:cxn modelId="{B642934D-998B-48CF-80C4-10B46330A21C}" type="presParOf" srcId="{22D8E0AF-322E-4A8E-BC3C-6E9E9A51F58F}" destId="{0ECA3565-6A87-42FD-82DA-8388F2179D64}" srcOrd="0" destOrd="0" presId="urn:microsoft.com/office/officeart/2005/8/layout/lProcess1"/>
    <dgm:cxn modelId="{DD7F1040-1157-4920-9CCA-151A3FF98BE1}" type="presParOf" srcId="{0ECA3565-6A87-42FD-82DA-8388F2179D64}" destId="{7D34AD14-CBF5-43EF-ADAB-F125F7263FA3}" srcOrd="0" destOrd="0" presId="urn:microsoft.com/office/officeart/2005/8/layout/lProcess1"/>
    <dgm:cxn modelId="{59983413-0425-4AA9-9E87-926DDDCE3C46}" type="presParOf" srcId="{22D8E0AF-322E-4A8E-BC3C-6E9E9A51F58F}" destId="{647DCCB0-3EDF-4615-BA4D-F31195973FD7}" srcOrd="1" destOrd="0" presId="urn:microsoft.com/office/officeart/2005/8/layout/lProcess1"/>
    <dgm:cxn modelId="{0828AD0D-E262-4809-A505-3FB34AB94C9D}" type="presParOf" srcId="{22D8E0AF-322E-4A8E-BC3C-6E9E9A51F58F}" destId="{A89E1C93-8759-4FF2-AD08-7A1666C3E1EC}" srcOrd="2" destOrd="0" presId="urn:microsoft.com/office/officeart/2005/8/layout/lProcess1"/>
    <dgm:cxn modelId="{610DABE6-0892-467C-885C-D32DFC0C7FA0}" type="presParOf" srcId="{A89E1C93-8759-4FF2-AD08-7A1666C3E1EC}" destId="{877F6B97-A0F1-465E-AA23-8E5F90562333}" srcOrd="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4AD14-CBF5-43EF-ADAB-F125F7263FA3}">
      <dsp:nvSpPr>
        <dsp:cNvPr id="0" name=""/>
        <dsp:cNvSpPr/>
      </dsp:nvSpPr>
      <dsp:spPr>
        <a:xfrm>
          <a:off x="165068" y="3"/>
          <a:ext cx="4118906" cy="3675104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0" i="0" kern="1200" dirty="0" smtClean="0"/>
            <a:t>Computer's Central Processing Unit (CPU) built on a </a:t>
          </a:r>
          <a:r>
            <a:rPr lang="en-US" sz="3700" b="1" i="0" kern="1200" dirty="0" smtClean="0"/>
            <a:t>single Integrated Circuit (IC)</a:t>
          </a:r>
          <a:r>
            <a:rPr lang="en-US" sz="3700" b="0" i="0" kern="1200" dirty="0" smtClean="0"/>
            <a:t> is called a </a:t>
          </a:r>
          <a:r>
            <a:rPr lang="en-US" sz="3700" b="1" i="0" kern="1200" dirty="0" smtClean="0"/>
            <a:t>microprocessor</a:t>
          </a:r>
          <a:r>
            <a:rPr lang="en-US" sz="3700" b="0" i="0" kern="1200" dirty="0" smtClean="0"/>
            <a:t>.</a:t>
          </a:r>
          <a:endParaRPr lang="en-US" sz="3700" b="0" i="0" kern="1200" dirty="0"/>
        </a:p>
      </dsp:txBody>
      <dsp:txXfrm>
        <a:off x="272708" y="107643"/>
        <a:ext cx="3903626" cy="3459824"/>
      </dsp:txXfrm>
    </dsp:sp>
    <dsp:sp modelId="{877F6B97-A0F1-465E-AA23-8E5F90562333}">
      <dsp:nvSpPr>
        <dsp:cNvPr id="0" name=""/>
        <dsp:cNvSpPr/>
      </dsp:nvSpPr>
      <dsp:spPr>
        <a:xfrm>
          <a:off x="4797486" y="3"/>
          <a:ext cx="4181444" cy="3671519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0" i="0" kern="1200" dirty="0" smtClean="0"/>
            <a:t>A digital computer with one microprocessor which acts as a CPU is called microcomputer.</a:t>
          </a:r>
          <a:endParaRPr lang="en-US" sz="3700" b="0" i="0" kern="1200" dirty="0"/>
        </a:p>
      </dsp:txBody>
      <dsp:txXfrm>
        <a:off x="4905021" y="107538"/>
        <a:ext cx="3966374" cy="3456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708921"/>
            <a:ext cx="10058400" cy="1584175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chemeClr val="accent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Minecraft Ten" pitchFamily="2" charset="0"/>
              </a:rPr>
              <a:t>MICRO-PROCESSORS</a:t>
            </a:r>
            <a:endParaRPr sz="8000" dirty="0">
              <a:solidFill>
                <a:schemeClr val="accent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Minecraft Te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496" y="5157192"/>
            <a:ext cx="9565704" cy="50405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Guided By: Mr. Mohammed Ali</a:t>
            </a:r>
            <a:endParaRPr sz="24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High Tower Text" panose="02040502050506030303" pitchFamily="18" charset="0"/>
              </a:rPr>
              <a:t>PARTICIPANTS</a:t>
            </a:r>
            <a:endParaRPr sz="6000" dirty="0">
              <a:latin typeface="High Tower Text" panose="02040502050506030303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>
              <a:solidFill>
                <a:schemeClr val="accent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en-US" sz="3200" dirty="0" smtClean="0">
                <a:solidFill>
                  <a:schemeClr val="accent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210444   Mohinuddin Merchant</a:t>
            </a:r>
          </a:p>
          <a:p>
            <a:r>
              <a:rPr lang="en-US" sz="3200" dirty="0" smtClean="0">
                <a:solidFill>
                  <a:schemeClr val="accent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210451    Abdurrahman Qureshi</a:t>
            </a:r>
          </a:p>
          <a:p>
            <a:r>
              <a:rPr lang="en-US" sz="3200" dirty="0" smtClean="0">
                <a:solidFill>
                  <a:schemeClr val="accent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210454   </a:t>
            </a:r>
            <a:r>
              <a:rPr lang="en-US" sz="3200" dirty="0" smtClean="0">
                <a:solidFill>
                  <a:schemeClr val="accent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Azlan Shaikh</a:t>
            </a:r>
            <a:endParaRPr lang="en-US" sz="3200" dirty="0" smtClean="0">
              <a:solidFill>
                <a:schemeClr val="accent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en-US" sz="3200" dirty="0" smtClean="0">
                <a:solidFill>
                  <a:schemeClr val="accent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210455   </a:t>
            </a:r>
            <a:r>
              <a:rPr lang="en-US" sz="3200" dirty="0">
                <a:solidFill>
                  <a:schemeClr val="accent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Qazi </a:t>
            </a:r>
            <a:r>
              <a:rPr lang="en-US" sz="3200" dirty="0" smtClean="0">
                <a:solidFill>
                  <a:schemeClr val="accent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Mohammed Oaish</a:t>
            </a:r>
          </a:p>
          <a:p>
            <a:r>
              <a:rPr lang="en-US" sz="3200" dirty="0" smtClean="0">
                <a:solidFill>
                  <a:schemeClr val="accent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210459   </a:t>
            </a:r>
            <a:r>
              <a:rPr lang="en-US" sz="3200" dirty="0">
                <a:solidFill>
                  <a:schemeClr val="accent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Owais Khan Niyaz Ahmad Khan</a:t>
            </a:r>
            <a:endParaRPr sz="3200" dirty="0">
              <a:solidFill>
                <a:schemeClr val="accent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WHAT IS A MICRO-PROCESSOR?</a:t>
            </a:r>
            <a:endParaRPr sz="54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849343"/>
              </p:ext>
            </p:extLst>
          </p:nvPr>
        </p:nvGraphicFramePr>
        <p:xfrm>
          <a:off x="1524000" y="2420888"/>
          <a:ext cx="9144000" cy="367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STRUCTURE OF A MICROPROCESSOR</a:t>
            </a:r>
            <a:endParaRPr lang="en-IN" sz="48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440" y="2060848"/>
            <a:ext cx="4536504" cy="3168352"/>
          </a:xfrm>
          <a:prstGeom prst="flowChartAlternateProcess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</a:t>
            </a:r>
            <a:r>
              <a:rPr 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microprocessor contains millions of tiny components like transistors, registers, and diodes that work together.</a:t>
            </a:r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2060848"/>
            <a:ext cx="4536504" cy="31683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glow rad="228600">
              <a:schemeClr val="accent1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7265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5112568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>
                <a:ln w="0"/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ecraft Ten" pitchFamily="2" charset="0"/>
                <a:ea typeface="Microsoft JhengHei UI Light" panose="020B0304030504040204" pitchFamily="34" charset="-120"/>
              </a:rPr>
              <a:t>EVOLUTION OF MICRO-PROCESSORS</a:t>
            </a:r>
            <a:endParaRPr lang="en-IN" sz="9600" dirty="0">
              <a:ln w="0"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necraft Ten" pitchFamily="2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9862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First Generation (4 - bit Microprocessors</a:t>
            </a:r>
            <a:r>
              <a:rPr lang="en-US" sz="4800" b="1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)</a:t>
            </a:r>
            <a:endParaRPr lang="en-IN" sz="48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3432" y="2204864"/>
            <a:ext cx="4883968" cy="389113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Microsoft JhengHei UI Light" panose="020B0304030504040204" pitchFamily="34" charset="-120"/>
              </a:rPr>
              <a:t>The first generation microprocessors were introduced in the year 1971-1972 by Intel Corporation. It was named Intel 4004 since it was a 4-bit processor.</a:t>
            </a:r>
          </a:p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Microsoft JhengHei UI Light" panose="020B0304030504040204" pitchFamily="34" charset="-120"/>
              </a:rPr>
              <a:t>It </a:t>
            </a:r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Microsoft JhengHei UI Light" panose="020B0304030504040204" pitchFamily="34" charset="-120"/>
              </a:rPr>
              <a:t>was a processor on a single chip. It could perform simple arithmetic and logical operations such as addition, subtraction, Boolean OR and Boolean AND</a:t>
            </a:r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Microsoft JhengHei UI Light" panose="020B0304030504040204" pitchFamily="34" charset="-120"/>
              </a:rPr>
              <a:t>.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ea typeface="Microsoft JhengHei UI Light" panose="020B0304030504040204" pitchFamily="34" charset="-12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324599" y="2132856"/>
            <a:ext cx="5167761" cy="3963144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</p:txBody>
      </p:sp>
      <p:pic>
        <p:nvPicPr>
          <p:cNvPr id="4" name="Picture 3" descr="&lt;strong&gt;4 Bit&lt;/strong&gt; TTL CPU - jpralves.net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504" y="2492896"/>
            <a:ext cx="5142857" cy="25714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63146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57200"/>
            <a:ext cx="12192000" cy="73955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SECOND AND THIRD GENERATIONS (8 BIT AND 16 BIT)</a:t>
            </a:r>
            <a:endParaRPr lang="en-IN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83432" y="1700808"/>
            <a:ext cx="4887016" cy="1224136"/>
          </a:xfrm>
          <a:prstGeom prst="round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/>
                </a:solidFill>
              </a:rPr>
              <a:t>Second Generation (8 - bit Microprocessor</a:t>
            </a:r>
            <a:r>
              <a:rPr lang="en-IN" sz="3200" b="1" dirty="0" smtClean="0">
                <a:solidFill>
                  <a:schemeClr val="accent1"/>
                </a:solidFill>
              </a:rPr>
              <a:t>)</a:t>
            </a:r>
            <a:endParaRPr lang="en-IN" sz="32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983432" y="3212976"/>
            <a:ext cx="4887016" cy="2883025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second generation microprocessors were introduced in 1973 again by Intel. It was a first 8 - bit microprocessor which could perform arithmetic and logic operations on 8-bit words. It was Intel 8008, and another improved version was Intel 8088.</a:t>
            </a:r>
            <a:endParaRPr lang="en-IN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27648" y="1700808"/>
            <a:ext cx="4952928" cy="1224136"/>
          </a:xfrm>
          <a:prstGeom prst="round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Third Generation (16 - bit Microprocessor</a:t>
            </a:r>
            <a:r>
              <a:rPr lang="en-US" sz="3200" b="1" dirty="0" smtClean="0">
                <a:solidFill>
                  <a:schemeClr val="accent1"/>
                </a:solidFill>
              </a:rPr>
              <a:t>)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327648" y="3212976"/>
            <a:ext cx="4952928" cy="2883025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third generation microprocessors, introduced in 1978 were represented by Intel's 8086, Zilog Z800 and 80286, which were 16 - bit processors with a performance like minicomputers.</a:t>
            </a:r>
            <a:endParaRPr lang="en-IN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42545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12192000" cy="73955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FOURTH 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AND </a:t>
            </a:r>
            <a:r>
              <a:rPr lang="en-US" sz="3600" b="1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FIFTH 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GENERATIONS </a:t>
            </a:r>
            <a:r>
              <a:rPr lang="en-US" sz="3600" b="1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(32 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BIT AND </a:t>
            </a:r>
            <a:r>
              <a:rPr lang="en-US" sz="3600" b="1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64 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BIT)</a:t>
            </a:r>
            <a:r>
              <a:rPr lang="en-US" sz="3600" b="1" dirty="0" smtClean="0"/>
              <a:t> </a:t>
            </a:r>
            <a:endParaRPr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700808"/>
            <a:ext cx="4968552" cy="1296144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Fourth Generation (32 - bit Microprocessors</a:t>
            </a:r>
            <a:r>
              <a:rPr lang="en-US" sz="2800" b="1" dirty="0" smtClean="0">
                <a:solidFill>
                  <a:schemeClr val="accent1"/>
                </a:solidFill>
              </a:rPr>
              <a:t>)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424" y="3212976"/>
            <a:ext cx="4968552" cy="288302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Several different companies introduced the 32-bit microprocessors, but the most popular one is the Intel 80386.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700808"/>
            <a:ext cx="4952928" cy="1169392"/>
          </a:xfrm>
          <a:prstGeom prst="round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Fifth Generation (64 - bit Microprocessors</a:t>
            </a:r>
            <a:r>
              <a:rPr lang="en-US" sz="2800" b="1" dirty="0" smtClean="0">
                <a:solidFill>
                  <a:schemeClr val="accent1"/>
                </a:solidFill>
              </a:rPr>
              <a:t>)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3212976"/>
            <a:ext cx="4952928" cy="288302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From 1995 to now we are in the fifth generation. After 80856, Intel came out with a new processor namely Pentium processor followed by Pentium Pro CPU, which allows multiple CPUs in a single system to achieve multiprocessing.</a:t>
            </a:r>
          </a:p>
          <a:p>
            <a:r>
              <a:rPr lang="en-US" sz="1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Other improved 64-bit processors are Celeron, Dual, Quad, </a:t>
            </a:r>
            <a:r>
              <a:rPr lang="en-US" sz="18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Octa</a:t>
            </a:r>
            <a:r>
              <a:rPr lang="en-US" sz="1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Core processors</a:t>
            </a:r>
            <a:r>
              <a:rPr lang="en-US" sz="1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.</a:t>
            </a:r>
            <a:endParaRPr lang="en-US" sz="1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79</TotalTime>
  <Words>258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Microsoft JhengHei UI Light</vt:lpstr>
      <vt:lpstr>Arial</vt:lpstr>
      <vt:lpstr>Candara</vt:lpstr>
      <vt:lpstr>Consolas</vt:lpstr>
      <vt:lpstr>High Tower Text</vt:lpstr>
      <vt:lpstr>Minecraft Ten</vt:lpstr>
      <vt:lpstr>Wingdings</vt:lpstr>
      <vt:lpstr>Tech Computer 16x9</vt:lpstr>
      <vt:lpstr>MICRO-PROCESSORS</vt:lpstr>
      <vt:lpstr>PARTICIPANTS</vt:lpstr>
      <vt:lpstr>WHAT IS A MICRO-PROCESSOR?</vt:lpstr>
      <vt:lpstr>STRUCTURE OF A MICROPROCESSOR</vt:lpstr>
      <vt:lpstr>EVOLUTION OF MICRO-PROCESSORS</vt:lpstr>
      <vt:lpstr>First Generation (4 - bit Microprocessors)</vt:lpstr>
      <vt:lpstr>SECOND AND THIRD GENERATIONS (8 BIT AND 16 BIT)</vt:lpstr>
      <vt:lpstr>FOURTH AND FIFTH GENERATIONS (32 BIT AND 64 BIT)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MICRO-PROCESSORS</dc:title>
  <dc:creator>Gold Roger</dc:creator>
  <cp:lastModifiedBy>Gold Roger</cp:lastModifiedBy>
  <cp:revision>11</cp:revision>
  <dcterms:created xsi:type="dcterms:W3CDTF">2022-04-10T12:03:26Z</dcterms:created>
  <dcterms:modified xsi:type="dcterms:W3CDTF">2022-04-11T13:08:31Z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