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57" r:id="rId6"/>
    <p:sldId id="258" r:id="rId7"/>
    <p:sldId id="276" r:id="rId8"/>
    <p:sldId id="261" r:id="rId9"/>
    <p:sldId id="262" r:id="rId10"/>
    <p:sldId id="263" r:id="rId11"/>
    <p:sldId id="277" r:id="rId12"/>
    <p:sldId id="264" r:id="rId13"/>
    <p:sldId id="266" r:id="rId14"/>
    <p:sldId id="267" r:id="rId15"/>
    <p:sldId id="268" r:id="rId16"/>
    <p:sldId id="269" r:id="rId17"/>
    <p:sldId id="270" r:id="rId18"/>
    <p:sldId id="278" r:id="rId19"/>
    <p:sldId id="271" r:id="rId20"/>
    <p:sldId id="274" r:id="rId21"/>
    <p:sldId id="273" r:id="rId22"/>
    <p:sldId id="275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‘ C’ - </a:t>
            </a:r>
            <a:r>
              <a:rPr lang="en-US" dirty="0" err="1"/>
              <a:t>SemIII</a:t>
            </a:r>
            <a:r>
              <a:rPr lang="en-US" dirty="0"/>
              <a:t> (22317)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038600"/>
            <a:ext cx="7010400" cy="1752600"/>
          </a:xfrm>
        </p:spPr>
        <p:txBody>
          <a:bodyPr/>
          <a:lstStyle/>
          <a:p>
            <a:pPr algn="l"/>
            <a:r>
              <a:rPr lang="en-US" dirty="0"/>
              <a:t>Presentation Made By</a:t>
            </a:r>
          </a:p>
          <a:p>
            <a:pPr algn="l"/>
            <a:r>
              <a:rPr lang="en-US" dirty="0" err="1"/>
              <a:t>Shafaque</a:t>
            </a:r>
            <a:r>
              <a:rPr lang="en-US" dirty="0"/>
              <a:t> </a:t>
            </a:r>
            <a:r>
              <a:rPr lang="en-US" dirty="0" err="1"/>
              <a:t>Julaha</a:t>
            </a:r>
            <a:r>
              <a:rPr lang="en-US" dirty="0"/>
              <a:t>(</a:t>
            </a:r>
            <a:r>
              <a:rPr lang="en-US" dirty="0" err="1"/>
              <a:t>Sr.lecturer</a:t>
            </a:r>
            <a:r>
              <a:rPr lang="en-US" dirty="0"/>
              <a:t>. Computer)</a:t>
            </a:r>
          </a:p>
          <a:p>
            <a:pPr algn="l"/>
            <a:r>
              <a:rPr lang="en-US" dirty="0"/>
              <a:t>M. H </a:t>
            </a:r>
            <a:r>
              <a:rPr lang="en-US" dirty="0" err="1"/>
              <a:t>Saboo</a:t>
            </a:r>
            <a:r>
              <a:rPr lang="en-US" dirty="0"/>
              <a:t> </a:t>
            </a:r>
            <a:r>
              <a:rPr lang="en-US" dirty="0" err="1"/>
              <a:t>Siddik</a:t>
            </a:r>
            <a:r>
              <a:rPr lang="en-US" dirty="0"/>
              <a:t> Polytechnic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14800"/>
            <a:ext cx="182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Implementation  of mathematical model specified by ADT.</a:t>
            </a:r>
          </a:p>
          <a:p>
            <a:r>
              <a:rPr lang="en-US" dirty="0"/>
              <a:t>ADT is the specification doesn’t  imply implementation .</a:t>
            </a:r>
          </a:p>
          <a:p>
            <a:r>
              <a:rPr lang="en-US" dirty="0"/>
              <a:t>Implementation involves translation of ADT</a:t>
            </a:r>
          </a:p>
          <a:p>
            <a:pPr marL="0" indent="0">
              <a:buNone/>
            </a:pPr>
            <a:r>
              <a:rPr lang="en-US" dirty="0"/>
              <a:t>   specification into any programming language.</a:t>
            </a:r>
          </a:p>
          <a:p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data type in c can be considered  as an set of numbers of </a:t>
            </a:r>
          </a:p>
          <a:p>
            <a:pPr marL="0" indent="0">
              <a:buNone/>
            </a:pPr>
            <a:r>
              <a:rPr lang="en-US" dirty="0"/>
              <a:t>      {-1,-2…….}   {1 , 2, ……..}</a:t>
            </a:r>
          </a:p>
          <a:p>
            <a:r>
              <a:rPr lang="en-US" dirty="0"/>
              <a:t>ADT integer also specify the operation that can be performed on integer  number like addition , subtraction.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773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Linear DS :  </a:t>
            </a:r>
          </a:p>
          <a:p>
            <a:pPr marL="0" indent="0">
              <a:buNone/>
            </a:pPr>
            <a:r>
              <a:rPr lang="en-US" dirty="0"/>
              <a:t>          data elements organize in linear fashion    	,where data elements are attached one 	 after the other.</a:t>
            </a:r>
          </a:p>
          <a:p>
            <a:r>
              <a:rPr lang="en-US" dirty="0">
                <a:solidFill>
                  <a:srgbClr val="FF0000"/>
                </a:solidFill>
              </a:rPr>
              <a:t>Non linear DS :</a:t>
            </a:r>
          </a:p>
          <a:p>
            <a:pPr marL="914400" lvl="2" indent="0">
              <a:buNone/>
            </a:pPr>
            <a:r>
              <a:rPr lang="en-US" dirty="0"/>
              <a:t>--   data elements are not stored contiguously in memory.</a:t>
            </a:r>
          </a:p>
          <a:p>
            <a:pPr marL="914400" lvl="2" indent="0">
              <a:buNone/>
            </a:pPr>
            <a:r>
              <a:rPr lang="en-US" dirty="0"/>
              <a:t>--   Non linear DS are used to represent data containing hierarchical relationship </a:t>
            </a:r>
          </a:p>
          <a:p>
            <a:pPr marL="914400" lvl="2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5181600"/>
            <a:ext cx="510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03680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Structure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34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209800" y="4495800"/>
            <a:ext cx="14478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39000" y="4495800"/>
            <a:ext cx="12192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4572000"/>
            <a:ext cx="1371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67400" y="4267200"/>
            <a:ext cx="1219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29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on Data Structure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:  processing each element in the list  exactly once.</a:t>
            </a:r>
          </a:p>
          <a:p>
            <a:r>
              <a:rPr lang="en-US" dirty="0"/>
              <a:t>Searching</a:t>
            </a:r>
          </a:p>
          <a:p>
            <a:r>
              <a:rPr lang="en-US" dirty="0"/>
              <a:t>Inserting</a:t>
            </a:r>
          </a:p>
          <a:p>
            <a:r>
              <a:rPr lang="en-US" dirty="0"/>
              <a:t>Deleting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Merging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8130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algorithm is a finite sequence of instructions which can be carried out to solve a particular problem.</a:t>
            </a:r>
          </a:p>
          <a:p>
            <a:r>
              <a:rPr lang="en-US" dirty="0"/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Characteristics: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Definiteness : steps should be clear.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Finiteness :  proper start and ending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Effectiveness: should be written in basic instruction.</a:t>
            </a:r>
          </a:p>
          <a:p>
            <a:pPr marL="0" indent="0">
              <a:buNone/>
            </a:pPr>
            <a:r>
              <a:rPr lang="en-US" dirty="0"/>
              <a:t>	--assign  -- i/p     --o/p     --branch</a:t>
            </a:r>
          </a:p>
          <a:p>
            <a:pPr marL="0" indent="0">
              <a:buNone/>
            </a:pPr>
            <a:r>
              <a:rPr lang="en-US" dirty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3770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approaches for designing an algorithm: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Top Down approach : </a:t>
            </a:r>
          </a:p>
          <a:p>
            <a:r>
              <a:rPr lang="en-US" dirty="0"/>
              <a:t> identifying  the major components of the system , decomposing them into lower level components.</a:t>
            </a:r>
          </a:p>
          <a:p>
            <a:r>
              <a:rPr lang="en-US" dirty="0"/>
              <a:t>Like programming done using functions.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b="1" dirty="0">
                <a:solidFill>
                  <a:srgbClr val="FF0000"/>
                </a:solidFill>
              </a:rPr>
              <a:t>Bottom Up approach  : </a:t>
            </a:r>
          </a:p>
          <a:p>
            <a:r>
              <a:rPr lang="en-US" dirty="0"/>
              <a:t> Designing the most basic components and proceed to the higher level.</a:t>
            </a:r>
          </a:p>
          <a:p>
            <a:r>
              <a:rPr lang="en-US" dirty="0"/>
              <a:t>It follows information hiding.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8106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Analysis</a:t>
            </a:r>
            <a:r>
              <a:rPr lang="en-US" dirty="0"/>
              <a:t> of </a:t>
            </a:r>
            <a:r>
              <a:rPr lang="en-US" b="1" dirty="0"/>
              <a:t>algorithms</a:t>
            </a:r>
            <a:r>
              <a:rPr lang="en-US" dirty="0"/>
              <a:t> is the determination of the amount of time and space</a:t>
            </a:r>
          </a:p>
          <a:p>
            <a:r>
              <a:rPr lang="en-US" dirty="0"/>
              <a:t>Checking algorithm for predicting its efficiency.</a:t>
            </a:r>
          </a:p>
          <a:p>
            <a:endParaRPr lang="en-US" dirty="0"/>
          </a:p>
          <a:p>
            <a:r>
              <a:rPr lang="en-US" dirty="0"/>
              <a:t> 3 cases  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Best case : </a:t>
            </a:r>
            <a:r>
              <a:rPr lang="en-US" dirty="0"/>
              <a:t>minimum time that algorithm will require for input of size n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b="1" dirty="0">
                <a:solidFill>
                  <a:srgbClr val="FF0000"/>
                </a:solidFill>
              </a:rPr>
              <a:t>Worst case : </a:t>
            </a:r>
            <a:r>
              <a:rPr lang="en-US" dirty="0"/>
              <a:t>maximum time that algorithm will require for input of size n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3.     Average case : </a:t>
            </a:r>
            <a:r>
              <a:rPr lang="en-US" dirty="0"/>
              <a:t>average time that algorithm will take for input of size 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: running time for sorting algorithm will depend on the ordering of the data input.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20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function which determine how much running time/memory space is needed by algorithm in order to run to completion.</a:t>
            </a:r>
          </a:p>
          <a:p>
            <a:r>
              <a:rPr lang="en-US" dirty="0"/>
              <a:t>Complexity of an algorithm is classified as</a:t>
            </a:r>
          </a:p>
          <a:p>
            <a:r>
              <a:rPr lang="en-US" dirty="0"/>
              <a:t>1. Time Complexity</a:t>
            </a:r>
          </a:p>
          <a:p>
            <a:r>
              <a:rPr lang="en-US" dirty="0"/>
              <a:t>2. Space Complexity</a:t>
            </a:r>
          </a:p>
          <a:p>
            <a:pPr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7373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1.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amount of computer time that algorithm needs to run to completion.</a:t>
            </a:r>
          </a:p>
          <a:p>
            <a:r>
              <a:rPr lang="en-US" dirty="0"/>
              <a:t> 3 different types of time complexity:</a:t>
            </a:r>
          </a:p>
          <a:p>
            <a:pPr marL="0" indent="0">
              <a:buNone/>
            </a:pPr>
            <a:r>
              <a:rPr lang="en-US" dirty="0"/>
              <a:t>		-- Best case time complexity</a:t>
            </a:r>
          </a:p>
          <a:p>
            <a:pPr marL="0" indent="0">
              <a:buNone/>
            </a:pPr>
            <a:r>
              <a:rPr lang="en-US" dirty="0"/>
              <a:t>		--Average case time complexity</a:t>
            </a:r>
          </a:p>
          <a:p>
            <a:pPr marL="0" indent="0">
              <a:buNone/>
            </a:pPr>
            <a:r>
              <a:rPr lang="en-US" dirty="0"/>
              <a:t>		--Worst case time complexity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r>
              <a:rPr lang="en-US" sz="1800" dirty="0"/>
              <a:t>Time complexity measure  , by focusing on frequency count for all key statements.</a:t>
            </a:r>
          </a:p>
          <a:p>
            <a:r>
              <a:rPr lang="en-US" sz="1800" dirty="0"/>
              <a:t>Example :</a:t>
            </a:r>
          </a:p>
          <a:p>
            <a:r>
              <a:rPr lang="en-US" sz="1800" b="1" dirty="0" err="1">
                <a:solidFill>
                  <a:srgbClr val="FF0000"/>
                </a:solidFill>
              </a:rPr>
              <a:t>Algo</a:t>
            </a:r>
            <a:r>
              <a:rPr lang="en-US" sz="1800" b="1" dirty="0">
                <a:solidFill>
                  <a:srgbClr val="FF0000"/>
                </a:solidFill>
              </a:rPr>
              <a:t> A :      a=a+1  					</a:t>
            </a:r>
          </a:p>
          <a:p>
            <a:r>
              <a:rPr lang="en-US" sz="1800" b="1" dirty="0"/>
              <a:t>Frequency count of  </a:t>
            </a:r>
            <a:r>
              <a:rPr lang="en-US" sz="1800" b="1" dirty="0" err="1"/>
              <a:t>algo</a:t>
            </a:r>
            <a:r>
              <a:rPr lang="en-US" sz="1800" b="1" dirty="0"/>
              <a:t> A  is          1</a:t>
            </a:r>
          </a:p>
          <a:p>
            <a:r>
              <a:rPr lang="en-US" sz="1800" b="1" dirty="0"/>
              <a:t>So , Time complexity of </a:t>
            </a:r>
            <a:r>
              <a:rPr lang="en-US" sz="1800" b="1" dirty="0" err="1"/>
              <a:t>algo</a:t>
            </a:r>
            <a:r>
              <a:rPr lang="en-US" sz="1800" b="1" dirty="0"/>
              <a:t> A is    1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err="1">
                <a:solidFill>
                  <a:srgbClr val="FF0000"/>
                </a:solidFill>
              </a:rPr>
              <a:t>Algo</a:t>
            </a:r>
            <a:r>
              <a:rPr lang="en-US" sz="1800" b="1" dirty="0">
                <a:solidFill>
                  <a:srgbClr val="FF0000"/>
                </a:solidFill>
              </a:rPr>
              <a:t> B :     for x=1 to 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		      a=a+1					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		 loop</a:t>
            </a:r>
          </a:p>
          <a:p>
            <a:pPr marL="0" indent="0">
              <a:buNone/>
            </a:pPr>
            <a:r>
              <a:rPr lang="en-US" sz="1800" b="1" dirty="0"/>
              <a:t>Frequency count of  </a:t>
            </a:r>
            <a:r>
              <a:rPr lang="en-US" sz="1800" b="1" dirty="0" err="1"/>
              <a:t>algo</a:t>
            </a:r>
            <a:r>
              <a:rPr lang="en-US" sz="1800" b="1" dirty="0"/>
              <a:t> B is       n</a:t>
            </a:r>
          </a:p>
          <a:p>
            <a:pPr marL="0" indent="0">
              <a:buNone/>
            </a:pPr>
            <a:r>
              <a:rPr lang="en-US" sz="1800" b="1" dirty="0"/>
              <a:t>So , Time Complexity of </a:t>
            </a:r>
            <a:r>
              <a:rPr lang="en-US" sz="1800" b="1" dirty="0" err="1"/>
              <a:t>algo</a:t>
            </a:r>
            <a:r>
              <a:rPr lang="en-US" sz="1800" b="1" dirty="0"/>
              <a:t> B is   n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Algo</a:t>
            </a:r>
            <a:r>
              <a:rPr lang="en-US" sz="1800" b="1" dirty="0">
                <a:solidFill>
                  <a:srgbClr val="FF0000"/>
                </a:solidFill>
              </a:rPr>
              <a:t>  C :	 for x=1 to 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		      for y=1 to 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			a=a+1			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		  loop</a:t>
            </a:r>
          </a:p>
          <a:p>
            <a:pPr marL="0" indent="0">
              <a:buNone/>
            </a:pPr>
            <a:r>
              <a:rPr lang="en-US" sz="1800" b="1" dirty="0"/>
              <a:t>Frequency count of  algo  C is         ?         </a:t>
            </a:r>
          </a:p>
          <a:p>
            <a:pPr marL="0" indent="0">
              <a:buNone/>
            </a:pPr>
            <a:r>
              <a:rPr lang="en-US" sz="1800" b="1" dirty="0"/>
              <a:t>So , Time Complexity of </a:t>
            </a:r>
            <a:r>
              <a:rPr lang="en-US" sz="1800" b="1" dirty="0" err="1"/>
              <a:t>algo</a:t>
            </a:r>
            <a:r>
              <a:rPr lang="en-US" sz="1800" b="1" dirty="0"/>
              <a:t> C is   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4343400" y="617220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n2</a:t>
            </a:r>
          </a:p>
        </p:txBody>
      </p:sp>
    </p:spTree>
    <p:extLst>
      <p:ext uri="{BB962C8B-B14F-4D97-AF65-F5344CB8AC3E}">
        <p14:creationId xmlns:p14="http://schemas.microsoft.com/office/powerpoint/2010/main" val="4213599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>
          <a:xfrm>
            <a:off x="762000" y="3810000"/>
            <a:ext cx="457200" cy="1905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2. Space Complexity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/>
              <a:t>	Amount of memory that an algorithm needs to run to completion.</a:t>
            </a:r>
          </a:p>
          <a:p>
            <a:r>
              <a:rPr lang="en-US" dirty="0">
                <a:solidFill>
                  <a:srgbClr val="FF0000"/>
                </a:solidFill>
              </a:rPr>
              <a:t>Fixed space requirements  :  </a:t>
            </a:r>
            <a:r>
              <a:rPr lang="en-US" dirty="0"/>
              <a:t>this includes the space for fixed size variables, constants.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Variable space requirements : </a:t>
            </a:r>
            <a:r>
              <a:rPr lang="en-US" dirty="0"/>
              <a:t>this consist of space needed by variable whose size depend on particular instance of variable.</a:t>
            </a:r>
          </a:p>
          <a:p>
            <a:r>
              <a:rPr lang="en-US" dirty="0"/>
              <a:t>example :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259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‘ O ‘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O notation is a way of describing algorithm efficiency.</a:t>
            </a:r>
          </a:p>
          <a:p>
            <a:r>
              <a:rPr lang="en-US" dirty="0"/>
              <a:t>We can express time complexity with </a:t>
            </a:r>
            <a:r>
              <a:rPr lang="en-IN" dirty="0"/>
              <a:t>notation  known as Big O notation.</a:t>
            </a:r>
          </a:p>
          <a:p>
            <a:r>
              <a:rPr lang="en-IN" dirty="0"/>
              <a:t>Big O Notation abbreviated as Capital O</a:t>
            </a:r>
          </a:p>
          <a:p>
            <a:r>
              <a:rPr lang="en-US" dirty="0" err="1"/>
              <a:t>Eg</a:t>
            </a:r>
            <a:r>
              <a:rPr lang="en-US" dirty="0"/>
              <a:t> : F(n) = O(n) can be read as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complexity</a:t>
            </a:r>
            <a:r>
              <a:rPr lang="en-US" dirty="0"/>
              <a:t> of function  f  on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big O of  n</a:t>
            </a:r>
          </a:p>
        </p:txBody>
      </p:sp>
    </p:spTree>
    <p:extLst>
      <p:ext uri="{BB962C8B-B14F-4D97-AF65-F5344CB8AC3E}">
        <p14:creationId xmlns:p14="http://schemas.microsoft.com/office/powerpoint/2010/main" val="25407119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‘ O ‘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Example :</a:t>
            </a:r>
            <a:r>
              <a:rPr lang="en-IN" dirty="0"/>
              <a:t>		</a:t>
            </a:r>
          </a:p>
          <a:p>
            <a:r>
              <a:rPr lang="en-IN" dirty="0"/>
              <a:t>	Time Complexity of search algorithm of size n</a:t>
            </a:r>
          </a:p>
          <a:p>
            <a:endParaRPr lang="en-US" dirty="0"/>
          </a:p>
          <a:p>
            <a:r>
              <a:rPr lang="en-US" dirty="0"/>
              <a:t>In Worst case   :  f(n)=O(n)</a:t>
            </a:r>
          </a:p>
          <a:p>
            <a:r>
              <a:rPr lang="en-US" dirty="0"/>
              <a:t>In Best case      :   f(n)= O(1)</a:t>
            </a:r>
          </a:p>
          <a:p>
            <a:r>
              <a:rPr lang="en-US" dirty="0"/>
              <a:t>In Average case  :  f(n)=O(n/2)</a:t>
            </a:r>
          </a:p>
          <a:p>
            <a:endParaRPr lang="en-US" dirty="0"/>
          </a:p>
          <a:p>
            <a:r>
              <a:rPr lang="en-US" dirty="0"/>
              <a:t>Common computing time of algorithms  are as follows 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O(1)  : constant time.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O(n)   : Linear time.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O(n2) : polynomial time.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O(log n) : logarithmic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09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F225-EE8D-4710-86B1-FF67619E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64BD-6383-4763-A258-8153836D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715000"/>
          </a:xfrm>
        </p:spPr>
        <p:txBody>
          <a:bodyPr>
            <a:normAutofit/>
          </a:bodyPr>
          <a:lstStyle/>
          <a:p>
            <a:r>
              <a:rPr lang="en-IN" dirty="0"/>
              <a:t>Int  a[20] ;     n=5</a:t>
            </a:r>
          </a:p>
          <a:p>
            <a:r>
              <a:rPr lang="en-IN" dirty="0"/>
              <a:t>A[0]	a[1]	 a[2]	  a[3]	    a[4]	a[5]…a[19]</a:t>
            </a:r>
          </a:p>
          <a:p>
            <a:r>
              <a:rPr lang="en-IN" dirty="0"/>
              <a:t>10	</a:t>
            </a:r>
            <a:r>
              <a:rPr lang="en-IN" dirty="0">
                <a:solidFill>
                  <a:srgbClr val="FF0000"/>
                </a:solidFill>
              </a:rPr>
              <a:t>             </a:t>
            </a:r>
            <a:r>
              <a:rPr lang="en-IN" dirty="0"/>
              <a:t>20       30     40      50</a:t>
            </a:r>
          </a:p>
          <a:p>
            <a:r>
              <a:rPr lang="en-IN" dirty="0" err="1"/>
              <a:t>Num</a:t>
            </a:r>
            <a:r>
              <a:rPr lang="en-IN" dirty="0"/>
              <a:t>=60   index=2  </a:t>
            </a:r>
          </a:p>
          <a:p>
            <a:r>
              <a:rPr lang="en-IN" dirty="0"/>
              <a:t>For( </a:t>
            </a:r>
            <a:r>
              <a:rPr lang="en-IN" dirty="0" err="1"/>
              <a:t>i</a:t>
            </a:r>
            <a:r>
              <a:rPr lang="en-IN" dirty="0"/>
              <a:t>=n ; </a:t>
            </a:r>
            <a:r>
              <a:rPr lang="en-IN" dirty="0" err="1"/>
              <a:t>i</a:t>
            </a:r>
            <a:r>
              <a:rPr lang="en-IN" dirty="0"/>
              <a:t>&gt;index ;  </a:t>
            </a:r>
            <a:r>
              <a:rPr lang="en-IN" dirty="0" err="1"/>
              <a:t>i</a:t>
            </a:r>
            <a:r>
              <a:rPr lang="en-IN" dirty="0"/>
              <a:t>-</a:t>
            </a:r>
            <a:r>
              <a:rPr lang="en-IN"/>
              <a:t>-)      </a:t>
            </a:r>
            <a:endParaRPr lang="en-IN" dirty="0"/>
          </a:p>
          <a:p>
            <a:r>
              <a:rPr lang="en-IN" dirty="0"/>
              <a:t>      a[</a:t>
            </a:r>
            <a:r>
              <a:rPr lang="en-IN" dirty="0" err="1"/>
              <a:t>i</a:t>
            </a:r>
            <a:r>
              <a:rPr lang="en-IN" dirty="0"/>
              <a:t>]=a[i-1]                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a[index]  =</a:t>
            </a:r>
            <a:r>
              <a:rPr lang="en-IN" dirty="0" err="1"/>
              <a:t>num</a:t>
            </a:r>
            <a:r>
              <a:rPr lang="en-IN" dirty="0"/>
              <a:t>;   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n=n+1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91E29D1-9661-4633-97CC-6C6BE733B26F}"/>
              </a:ext>
            </a:extLst>
          </p:cNvPr>
          <p:cNvSpPr/>
          <p:nvPr/>
        </p:nvSpPr>
        <p:spPr>
          <a:xfrm>
            <a:off x="4038600" y="2819400"/>
            <a:ext cx="2133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758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8D06-5D6A-4004-B2DA-236C2CFF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7C88-EA8F-448B-9123-1CC33A0D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IN" dirty="0"/>
              <a:t>Int  a[20] ; int n=5;</a:t>
            </a:r>
          </a:p>
          <a:p>
            <a:r>
              <a:rPr lang="en-IN" dirty="0"/>
              <a:t>A[0]	a[1]	   a[2]      a[3]       a[4]       a[5].. a[19</a:t>
            </a:r>
          </a:p>
          <a:p>
            <a:r>
              <a:rPr lang="en-IN" dirty="0"/>
              <a:t>10	           20	     30        40        50</a:t>
            </a:r>
          </a:p>
          <a:p>
            <a:endParaRPr lang="en-IN" dirty="0"/>
          </a:p>
          <a:p>
            <a:r>
              <a:rPr lang="en-IN" dirty="0"/>
              <a:t>index=2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=index ; </a:t>
            </a:r>
            <a:r>
              <a:rPr lang="en-IN" dirty="0" err="1"/>
              <a:t>i</a:t>
            </a:r>
            <a:r>
              <a:rPr lang="en-IN" dirty="0"/>
              <a:t>&lt;n-1 ;</a:t>
            </a:r>
            <a:r>
              <a:rPr lang="en-IN" dirty="0" err="1"/>
              <a:t>i</a:t>
            </a:r>
            <a:r>
              <a:rPr lang="en-IN" dirty="0"/>
              <a:t>++)  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a[</a:t>
            </a:r>
            <a:r>
              <a:rPr lang="en-IN" dirty="0" err="1"/>
              <a:t>i</a:t>
            </a:r>
            <a:r>
              <a:rPr lang="en-IN" dirty="0"/>
              <a:t>]=a[i+1];              </a:t>
            </a:r>
          </a:p>
          <a:p>
            <a:r>
              <a:rPr lang="en-IN" dirty="0"/>
              <a:t>n=n-1;  n=4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AE4E4E6-0E30-4759-AB68-51FB284B3E2D}"/>
              </a:ext>
            </a:extLst>
          </p:cNvPr>
          <p:cNvSpPr/>
          <p:nvPr/>
        </p:nvSpPr>
        <p:spPr>
          <a:xfrm>
            <a:off x="3810000" y="3429000"/>
            <a:ext cx="2590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175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Unit  I – Introduction to Data Structures (6 marks)</a:t>
            </a:r>
          </a:p>
          <a:p>
            <a:r>
              <a:rPr lang="en-US" dirty="0"/>
              <a:t>Unit II – Searching and Sorting(12 marks)</a:t>
            </a:r>
          </a:p>
          <a:p>
            <a:r>
              <a:rPr lang="en-US" dirty="0"/>
              <a:t>Unit III – Stacks and Queues(20 marks)</a:t>
            </a:r>
          </a:p>
          <a:p>
            <a:r>
              <a:rPr lang="en-US" dirty="0"/>
              <a:t>Unit IV—Linked Lists(16 marks)</a:t>
            </a:r>
          </a:p>
          <a:p>
            <a:r>
              <a:rPr lang="en-US" dirty="0"/>
              <a:t>Unit V– Trees and Graphs(16 marks)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I – Introduction to Data Structures (6 marks)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Define a way to store and organized data in a computer , so that it can be used efficiently.</a:t>
            </a:r>
          </a:p>
          <a:p>
            <a:r>
              <a:rPr lang="en-US" dirty="0"/>
              <a:t>DS deals with the knowledge of :</a:t>
            </a:r>
          </a:p>
          <a:p>
            <a:pPr marL="0" indent="0">
              <a:buNone/>
            </a:pPr>
            <a:r>
              <a:rPr lang="en-US" dirty="0"/>
              <a:t>	-- how data should be organized ?</a:t>
            </a:r>
          </a:p>
          <a:p>
            <a:pPr marL="0" indent="0">
              <a:buNone/>
            </a:pPr>
            <a:r>
              <a:rPr lang="en-US" dirty="0"/>
              <a:t>	-- how flow of data should be controlled ? </a:t>
            </a:r>
          </a:p>
          <a:p>
            <a:pPr marL="0" indent="0">
              <a:buNone/>
            </a:pPr>
            <a:r>
              <a:rPr lang="en-US" dirty="0"/>
              <a:t>	-- choosing effective data structure  to 			increase efficiency of an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5800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DS helps us to understand the relationship of one data element with other.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of names of months have linear relationship.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Location of historical places in country have hierarchical relationship	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Country --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State -- City- Place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4925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8998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553200" y="3657600"/>
            <a:ext cx="12192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def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Primitive Data types :</a:t>
            </a:r>
          </a:p>
          <a:p>
            <a:r>
              <a:rPr lang="en-US" dirty="0"/>
              <a:t>Define how data will be stored , organized and retrieved from memory .</a:t>
            </a:r>
          </a:p>
          <a:p>
            <a:r>
              <a:rPr lang="en-US" dirty="0" err="1"/>
              <a:t>Eg</a:t>
            </a:r>
            <a:r>
              <a:rPr lang="en-US" dirty="0"/>
              <a:t> :   </a:t>
            </a:r>
            <a:r>
              <a:rPr lang="en-US" dirty="0" err="1"/>
              <a:t>int</a:t>
            </a:r>
            <a:r>
              <a:rPr lang="en-US" dirty="0"/>
              <a:t> , float , char double.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User defined data types : </a:t>
            </a:r>
          </a:p>
          <a:p>
            <a:r>
              <a:rPr lang="en-US" dirty="0"/>
              <a:t>rename an existing data type and give it  a user defined name.</a:t>
            </a:r>
          </a:p>
          <a:p>
            <a:r>
              <a:rPr lang="en-US" dirty="0" err="1"/>
              <a:t>Eg</a:t>
            </a:r>
            <a:r>
              <a:rPr lang="en-US" dirty="0"/>
              <a:t> :   </a:t>
            </a:r>
            <a:r>
              <a:rPr lang="en-US" dirty="0" err="1"/>
              <a:t>Typedef</a:t>
            </a:r>
            <a:r>
              <a:rPr lang="en-US" dirty="0"/>
              <a:t>  , Structure  , Union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7874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Typedef</a:t>
            </a:r>
            <a:r>
              <a:rPr lang="en-US" b="1" dirty="0"/>
              <a:t> : 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syntax :    </a:t>
            </a: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 new </a:t>
            </a:r>
            <a:r>
              <a:rPr lang="en-US" dirty="0" err="1"/>
              <a:t>datatype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eg</a:t>
            </a:r>
            <a:r>
              <a:rPr lang="en-US" b="1" dirty="0"/>
              <a:t> :    </a:t>
            </a: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units;</a:t>
            </a:r>
          </a:p>
          <a:p>
            <a:pPr marL="0" indent="0">
              <a:buNone/>
            </a:pPr>
            <a:r>
              <a:rPr lang="en-US" b="1" dirty="0"/>
              <a:t>                </a:t>
            </a:r>
            <a:r>
              <a:rPr lang="en-US" dirty="0" err="1"/>
              <a:t>typedef</a:t>
            </a:r>
            <a:r>
              <a:rPr lang="en-US" dirty="0"/>
              <a:t>  float percentage;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Derived data type :</a:t>
            </a:r>
          </a:p>
          <a:p>
            <a:r>
              <a:rPr lang="en-US" dirty="0"/>
              <a:t>Derived are constructed from basic data types.</a:t>
            </a:r>
          </a:p>
          <a:p>
            <a:r>
              <a:rPr lang="en-US" dirty="0" err="1"/>
              <a:t>Eg</a:t>
            </a:r>
            <a:r>
              <a:rPr lang="en-US" dirty="0"/>
              <a:t> :  Array , pointer   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386707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1291</Words>
  <Application>Microsoft Office PowerPoint</Application>
  <PresentationFormat>On-screen Show (4:3)</PresentationFormat>
  <Paragraphs>190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Data Structure ‘ C’ - SemIII (22317)</vt:lpstr>
      <vt:lpstr>Syllabus Structure</vt:lpstr>
      <vt:lpstr>Data Structure</vt:lpstr>
      <vt:lpstr>Unit I – Introduction to Data Structures (6 marks)</vt:lpstr>
      <vt:lpstr>Data structure</vt:lpstr>
      <vt:lpstr>Need of DS</vt:lpstr>
      <vt:lpstr>Data Types</vt:lpstr>
      <vt:lpstr>Data Types</vt:lpstr>
      <vt:lpstr>PowerPoint Presentation</vt:lpstr>
      <vt:lpstr>Abstract Data type (ADT)</vt:lpstr>
      <vt:lpstr>Classification of Data Structure</vt:lpstr>
      <vt:lpstr>Classification of Data Structure</vt:lpstr>
      <vt:lpstr>Operations on Data Structure   </vt:lpstr>
      <vt:lpstr>Algorithm </vt:lpstr>
      <vt:lpstr>Different approaches for designing an algorithm: </vt:lpstr>
      <vt:lpstr>Algorithm Analysis</vt:lpstr>
      <vt:lpstr>Complexity </vt:lpstr>
      <vt:lpstr>1. Time complexity</vt:lpstr>
      <vt:lpstr>PowerPoint Presentation</vt:lpstr>
      <vt:lpstr>2. Space Complexity</vt:lpstr>
      <vt:lpstr>Big ‘ O ‘ Notation</vt:lpstr>
      <vt:lpstr>Big ‘ O ‘ Notation</vt:lpstr>
      <vt:lpstr>Array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</dc:title>
  <dc:creator>Administrator</dc:creator>
  <cp:lastModifiedBy>HP</cp:lastModifiedBy>
  <cp:revision>49</cp:revision>
  <dcterms:created xsi:type="dcterms:W3CDTF">2006-08-16T00:00:00Z</dcterms:created>
  <dcterms:modified xsi:type="dcterms:W3CDTF">2022-08-26T08:41:13Z</dcterms:modified>
</cp:coreProperties>
</file>