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6"/>
  </p:notesMasterIdLst>
  <p:sldIdLst>
    <p:sldId id="504" r:id="rId2"/>
    <p:sldId id="484" r:id="rId3"/>
    <p:sldId id="485" r:id="rId4"/>
    <p:sldId id="487" r:id="rId5"/>
    <p:sldId id="489" r:id="rId6"/>
    <p:sldId id="490" r:id="rId7"/>
    <p:sldId id="506" r:id="rId8"/>
    <p:sldId id="492" r:id="rId9"/>
    <p:sldId id="505" r:id="rId10"/>
    <p:sldId id="508" r:id="rId11"/>
    <p:sldId id="494" r:id="rId12"/>
    <p:sldId id="256" r:id="rId13"/>
    <p:sldId id="514" r:id="rId14"/>
    <p:sldId id="481" r:id="rId15"/>
    <p:sldId id="482" r:id="rId16"/>
    <p:sldId id="486" r:id="rId17"/>
    <p:sldId id="488" r:id="rId18"/>
    <p:sldId id="495" r:id="rId19"/>
    <p:sldId id="496" r:id="rId20"/>
    <p:sldId id="497" r:id="rId21"/>
    <p:sldId id="498" r:id="rId22"/>
    <p:sldId id="499" r:id="rId23"/>
    <p:sldId id="500" r:id="rId24"/>
    <p:sldId id="501" r:id="rId25"/>
    <p:sldId id="502" r:id="rId26"/>
    <p:sldId id="509" r:id="rId27"/>
    <p:sldId id="516" r:id="rId28"/>
    <p:sldId id="517" r:id="rId29"/>
    <p:sldId id="511" r:id="rId30"/>
    <p:sldId id="515" r:id="rId31"/>
    <p:sldId id="519" r:id="rId32"/>
    <p:sldId id="518" r:id="rId33"/>
    <p:sldId id="260" r:id="rId34"/>
    <p:sldId id="512" r:id="rId35"/>
    <p:sldId id="513" r:id="rId36"/>
    <p:sldId id="471" r:id="rId37"/>
    <p:sldId id="262" r:id="rId38"/>
    <p:sldId id="520" r:id="rId39"/>
    <p:sldId id="522" r:id="rId40"/>
    <p:sldId id="523" r:id="rId41"/>
    <p:sldId id="524" r:id="rId42"/>
    <p:sldId id="526" r:id="rId43"/>
    <p:sldId id="264" r:id="rId44"/>
    <p:sldId id="265" r:id="rId45"/>
    <p:sldId id="266" r:id="rId46"/>
    <p:sldId id="267" r:id="rId47"/>
    <p:sldId id="268" r:id="rId48"/>
    <p:sldId id="271" r:id="rId49"/>
    <p:sldId id="272" r:id="rId50"/>
    <p:sldId id="527" r:id="rId51"/>
    <p:sldId id="528" r:id="rId52"/>
    <p:sldId id="274" r:id="rId53"/>
    <p:sldId id="275" r:id="rId54"/>
    <p:sldId id="276" r:id="rId55"/>
    <p:sldId id="277" r:id="rId56"/>
    <p:sldId id="278" r:id="rId57"/>
    <p:sldId id="279" r:id="rId58"/>
    <p:sldId id="280" r:id="rId59"/>
    <p:sldId id="281" r:id="rId60"/>
    <p:sldId id="282" r:id="rId61"/>
    <p:sldId id="283" r:id="rId62"/>
    <p:sldId id="284" r:id="rId63"/>
    <p:sldId id="285" r:id="rId64"/>
    <p:sldId id="286" r:id="rId65"/>
    <p:sldId id="287" r:id="rId66"/>
    <p:sldId id="288" r:id="rId67"/>
    <p:sldId id="289" r:id="rId68"/>
    <p:sldId id="290" r:id="rId69"/>
    <p:sldId id="291" r:id="rId70"/>
    <p:sldId id="292" r:id="rId71"/>
    <p:sldId id="293" r:id="rId72"/>
    <p:sldId id="294" r:id="rId73"/>
    <p:sldId id="295" r:id="rId74"/>
    <p:sldId id="296" r:id="rId75"/>
    <p:sldId id="297" r:id="rId76"/>
    <p:sldId id="298" r:id="rId77"/>
    <p:sldId id="299" r:id="rId78"/>
    <p:sldId id="300" r:id="rId79"/>
    <p:sldId id="301" r:id="rId80"/>
    <p:sldId id="302" r:id="rId81"/>
    <p:sldId id="303" r:id="rId82"/>
    <p:sldId id="304" r:id="rId83"/>
    <p:sldId id="305" r:id="rId84"/>
    <p:sldId id="306" r:id="rId85"/>
    <p:sldId id="307" r:id="rId86"/>
    <p:sldId id="308" r:id="rId87"/>
    <p:sldId id="309" r:id="rId88"/>
    <p:sldId id="310" r:id="rId89"/>
    <p:sldId id="311" r:id="rId90"/>
    <p:sldId id="530" r:id="rId91"/>
    <p:sldId id="312" r:id="rId92"/>
    <p:sldId id="313" r:id="rId93"/>
    <p:sldId id="529" r:id="rId94"/>
    <p:sldId id="315" r:id="rId95"/>
    <p:sldId id="316" r:id="rId96"/>
    <p:sldId id="323" r:id="rId97"/>
    <p:sldId id="324" r:id="rId98"/>
    <p:sldId id="325" r:id="rId99"/>
    <p:sldId id="326" r:id="rId100"/>
    <p:sldId id="470" r:id="rId101"/>
    <p:sldId id="328" r:id="rId102"/>
    <p:sldId id="322" r:id="rId103"/>
    <p:sldId id="329" r:id="rId104"/>
    <p:sldId id="330" r:id="rId10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4933F-FDE4-4F41-AC7F-D59BFFD4B056}" type="datetimeFigureOut">
              <a:rPr lang="en-IN" smtClean="0"/>
              <a:pPr/>
              <a:t>01-09-2022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C8346-CA18-4519-99FC-0B71B35B21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85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207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374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190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243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583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347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417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971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836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887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715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2677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3069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6504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103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8097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0273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0808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1331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6063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9781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883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3040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5805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72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9653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73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2157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74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0959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75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8958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76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3863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77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5352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78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3623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79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6649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80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471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4550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81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8210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82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9880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83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3697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84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8737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85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2373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86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3009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87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5428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88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5745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89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2244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90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684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2796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91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5003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92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2561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94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6697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95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23494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96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37684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97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5793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98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723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99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15614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100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22024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101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156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20307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4B993C-F5F5-4CA3-9E48-B28F336BECB3}" type="slidenum">
              <a:rPr lang="en-US"/>
              <a:pPr/>
              <a:t>102</a:t>
            </a:fld>
            <a:endParaRPr 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2868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103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8404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104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317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053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882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C8346-CA18-4519-99FC-0B71B35B2122}" type="slidenum">
              <a:rPr lang="en-IN" smtClean="0"/>
              <a:pPr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98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A6CC0358-8D2F-436A-B602-5E5D315F91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2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png"/><Relationship Id="rId3" Type="http://schemas.openxmlformats.org/officeDocument/2006/relationships/image" Target="../media/image1.wmf"/><Relationship Id="rId7" Type="http://schemas.openxmlformats.org/officeDocument/2006/relationships/image" Target="../media/image3.png"/><Relationship Id="rId12" Type="http://schemas.openxmlformats.org/officeDocument/2006/relationships/oleObject" Target="../embeddings/oleObject5.bin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b="1" dirty="0"/>
              <a:t>Working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initialize key element </a:t>
            </a:r>
            <a:r>
              <a:rPr lang="en-US" dirty="0" err="1"/>
              <a:t>ie</a:t>
            </a:r>
            <a:r>
              <a:rPr lang="en-US" dirty="0"/>
              <a:t> the element to be searched in the list.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Compare key element with 0</a:t>
            </a:r>
            <a:r>
              <a:rPr lang="en-US" baseline="30000" dirty="0"/>
              <a:t>th</a:t>
            </a:r>
            <a:r>
              <a:rPr lang="en-US" dirty="0"/>
              <a:t> position element .if match is found then search is successful.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match is not found then key element compared with next element.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the procedure till(n-1) comparison.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After (n-1) comparison if match is not found then search is unsuccessful.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32500" lnSpcReduction="20000"/>
          </a:bodyPr>
          <a:lstStyle/>
          <a:p>
            <a:r>
              <a:rPr lang="en-US" sz="6000" b="1" dirty="0"/>
              <a:t>Precondition of binary search : sorted data element</a:t>
            </a:r>
          </a:p>
          <a:p>
            <a:r>
              <a:rPr lang="en-US" sz="6000" dirty="0"/>
              <a:t> </a:t>
            </a:r>
          </a:p>
          <a:p>
            <a:r>
              <a:rPr lang="en-US" sz="7400" b="1" dirty="0"/>
              <a:t>Working : </a:t>
            </a:r>
          </a:p>
          <a:p>
            <a:r>
              <a:rPr lang="en-US" sz="6000" dirty="0"/>
              <a:t>Locate the middle of the array</a:t>
            </a:r>
          </a:p>
          <a:p>
            <a:endParaRPr lang="en-US" sz="6000" dirty="0"/>
          </a:p>
          <a:p>
            <a:r>
              <a:rPr lang="en-US" sz="6000" dirty="0"/>
              <a:t>Compare the value at that location(middle) with the search key. </a:t>
            </a:r>
          </a:p>
          <a:p>
            <a:endParaRPr lang="en-US" sz="6000" dirty="0"/>
          </a:p>
          <a:p>
            <a:r>
              <a:rPr lang="en-US" sz="6000" dirty="0"/>
              <a:t>If they are equal -  search is successful .</a:t>
            </a:r>
          </a:p>
          <a:p>
            <a:r>
              <a:rPr lang="en-US" sz="6000" dirty="0"/>
              <a:t>Otherwise, decide which half of the array contains the search key.</a:t>
            </a:r>
          </a:p>
          <a:p>
            <a:r>
              <a:rPr lang="en-US" sz="6000" dirty="0"/>
              <a:t>Repeat the search on that half of the array and ignore the other half.  </a:t>
            </a:r>
          </a:p>
          <a:p>
            <a:r>
              <a:rPr lang="en-US" sz="6000" dirty="0"/>
              <a:t>Eliminates one half of the elements after each comparison.</a:t>
            </a:r>
          </a:p>
          <a:p>
            <a:endParaRPr lang="en-US" sz="6000" dirty="0"/>
          </a:p>
          <a:p>
            <a:r>
              <a:rPr lang="en-US" sz="6000" dirty="0"/>
              <a:t>The search continues until the key is matched or no elements remain to be searched.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A be an array with n elements which is to be sorted.</a:t>
            </a:r>
          </a:p>
          <a:p>
            <a:r>
              <a:rPr lang="en-US" dirty="0"/>
              <a:t>Initially a[0] will be considered as an sorted array of size 1</a:t>
            </a:r>
          </a:p>
          <a:p>
            <a:r>
              <a:rPr lang="en-US" dirty="0"/>
              <a:t>A[1] will be inserted into the sorted array, now a[0..1] is a sorted array.</a:t>
            </a:r>
          </a:p>
          <a:p>
            <a:r>
              <a:rPr lang="en-US" dirty="0"/>
              <a:t>This process will be repeated till a[n-1] element inserted into sorted array.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524333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array elements of size n </a:t>
            </a:r>
            <a:r>
              <a:rPr lang="en-US" dirty="0" err="1"/>
              <a:t>ie</a:t>
            </a:r>
            <a:r>
              <a:rPr lang="en-US" dirty="0"/>
              <a:t> a[0..n-1]</a:t>
            </a:r>
          </a:p>
          <a:p>
            <a:pPr marL="0" indent="0">
              <a:buNone/>
            </a:pPr>
            <a:r>
              <a:rPr lang="en-US" dirty="0"/>
              <a:t>2. Repeat step 3 to 5 till a[n-1] element inserted into      	sorted array.</a:t>
            </a:r>
          </a:p>
          <a:p>
            <a:pPr marL="0" indent="0">
              <a:buNone/>
            </a:pPr>
            <a:r>
              <a:rPr lang="en-US" dirty="0"/>
              <a:t>3. Initially a[0] will be considered as an sorted array of    	size 1  </a:t>
            </a:r>
            <a:r>
              <a:rPr lang="en-US" dirty="0" err="1"/>
              <a:t>ie</a:t>
            </a:r>
            <a:r>
              <a:rPr lang="en-US" dirty="0"/>
              <a:t> no:=a[1]</a:t>
            </a:r>
          </a:p>
          <a:p>
            <a:pPr marL="0" indent="0">
              <a:buNone/>
            </a:pPr>
            <a:r>
              <a:rPr lang="en-US" dirty="0"/>
              <a:t>4. a[1] will be compare and inserted into the 	sorted 	array of size 1, now a[0..1] is a sorted array.</a:t>
            </a:r>
          </a:p>
          <a:p>
            <a:pPr marL="0" indent="0">
              <a:buNone/>
            </a:pPr>
            <a:r>
              <a:rPr lang="en-US" dirty="0"/>
              <a:t>	  a. if    a[0]&gt;no    than perform swap</a:t>
            </a:r>
          </a:p>
          <a:p>
            <a:pPr marL="0" indent="0">
              <a:buNone/>
            </a:pPr>
            <a:r>
              <a:rPr lang="en-US" dirty="0"/>
              <a:t>      	     else     go to     step 2 for next pass</a:t>
            </a:r>
          </a:p>
          <a:p>
            <a:pPr marL="0" indent="0">
              <a:buNone/>
            </a:pPr>
            <a:r>
              <a:rPr lang="en-US" dirty="0"/>
              <a:t>5. repeat step 4 for sorted array of size 2</a:t>
            </a:r>
          </a:p>
          <a:p>
            <a:pPr marL="0" indent="0">
              <a:buNone/>
            </a:pPr>
            <a:r>
              <a:rPr lang="en-US" dirty="0"/>
              <a:t>6.   Return the sorted array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037436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36EF02-EBDA-4B9D-9188-63881AF09224}" type="slidenum">
              <a:rPr lang="en-US"/>
              <a:pPr/>
              <a:t>102</a:t>
            </a:fld>
            <a:endParaRPr lang="en-US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pic>
        <p:nvPicPr>
          <p:cNvPr id="27955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" t="4437" r="5267" b="9506"/>
          <a:stretch>
            <a:fillRect/>
          </a:stretch>
        </p:blipFill>
        <p:spPr>
          <a:xfrm>
            <a:off x="501650" y="1552575"/>
            <a:ext cx="5068888" cy="4641850"/>
          </a:xfrm>
          <a:noFill/>
          <a:ln/>
        </p:spPr>
      </p:pic>
      <p:graphicFrame>
        <p:nvGraphicFramePr>
          <p:cNvPr id="279557" name="Object 5"/>
          <p:cNvGraphicFramePr>
            <a:graphicFrameLocks noChangeAspect="1"/>
          </p:cNvGraphicFramePr>
          <p:nvPr/>
        </p:nvGraphicFramePr>
        <p:xfrm>
          <a:off x="5683250" y="1290638"/>
          <a:ext cx="1989138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4" imgW="2526829" imgH="1395500" progId="">
                  <p:embed/>
                </p:oleObj>
              </mc:Choice>
              <mc:Fallback>
                <p:oleObj name="Paint Shop Pro Image" r:id="rId4" imgW="2526829" imgH="1395500" progId="">
                  <p:embed/>
                  <p:pic>
                    <p:nvPicPr>
                      <p:cNvPr id="279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1290638"/>
                        <a:ext cx="1989138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8" name="Object 6"/>
          <p:cNvGraphicFramePr>
            <a:graphicFrameLocks noChangeAspect="1"/>
          </p:cNvGraphicFramePr>
          <p:nvPr/>
        </p:nvGraphicFramePr>
        <p:xfrm>
          <a:off x="5637213" y="2127250"/>
          <a:ext cx="21082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6" imgW="2575610" imgH="1385741" progId="">
                  <p:embed/>
                </p:oleObj>
              </mc:Choice>
              <mc:Fallback>
                <p:oleObj name="Paint Shop Pro Image" r:id="rId6" imgW="2575610" imgH="1385741" progId="">
                  <p:embed/>
                  <p:pic>
                    <p:nvPicPr>
                      <p:cNvPr id="2795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213" y="2127250"/>
                        <a:ext cx="21082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9" name="Object 7"/>
          <p:cNvGraphicFramePr>
            <a:graphicFrameLocks noChangeAspect="1"/>
          </p:cNvGraphicFramePr>
          <p:nvPr/>
        </p:nvGraphicFramePr>
        <p:xfrm>
          <a:off x="5557838" y="3032125"/>
          <a:ext cx="213836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8" imgW="2526829" imgH="1414634" progId="">
                  <p:embed/>
                </p:oleObj>
              </mc:Choice>
              <mc:Fallback>
                <p:oleObj name="Paint Shop Pro Image" r:id="rId8" imgW="2526829" imgH="1414634" progId="">
                  <p:embed/>
                  <p:pic>
                    <p:nvPicPr>
                      <p:cNvPr id="2795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38" y="3032125"/>
                        <a:ext cx="2138362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0" name="Object 8"/>
          <p:cNvGraphicFramePr>
            <a:graphicFrameLocks noChangeAspect="1"/>
          </p:cNvGraphicFramePr>
          <p:nvPr/>
        </p:nvGraphicFramePr>
        <p:xfrm>
          <a:off x="5526088" y="3976688"/>
          <a:ext cx="227171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10" imgW="2712195" imgH="1453659" progId="">
                  <p:embed/>
                </p:oleObj>
              </mc:Choice>
              <mc:Fallback>
                <p:oleObj name="Paint Shop Pro Image" r:id="rId10" imgW="2712195" imgH="1453659" progId="">
                  <p:embed/>
                  <p:pic>
                    <p:nvPicPr>
                      <p:cNvPr id="2795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088" y="3976688"/>
                        <a:ext cx="227171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1" name="Object 9"/>
          <p:cNvGraphicFramePr>
            <a:graphicFrameLocks noChangeAspect="1"/>
          </p:cNvGraphicFramePr>
          <p:nvPr/>
        </p:nvGraphicFramePr>
        <p:xfrm>
          <a:off x="5603875" y="4879975"/>
          <a:ext cx="21082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12" imgW="2546341" imgH="1424390" progId="">
                  <p:embed/>
                </p:oleObj>
              </mc:Choice>
              <mc:Fallback>
                <p:oleObj name="Paint Shop Pro Image" r:id="rId12" imgW="2546341" imgH="1424390" progId="">
                  <p:embed/>
                  <p:pic>
                    <p:nvPicPr>
                      <p:cNvPr id="2795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75" y="4879975"/>
                        <a:ext cx="21082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62" name="Line 10"/>
          <p:cNvSpPr>
            <a:spLocks noChangeShapeType="1"/>
          </p:cNvSpPr>
          <p:nvPr/>
        </p:nvSpPr>
        <p:spPr bwMode="auto">
          <a:xfrm>
            <a:off x="1298575" y="1325563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9563" name="Line 11"/>
          <p:cNvSpPr>
            <a:spLocks noChangeShapeType="1"/>
          </p:cNvSpPr>
          <p:nvPr/>
        </p:nvSpPr>
        <p:spPr bwMode="auto">
          <a:xfrm>
            <a:off x="2173288" y="2209800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9564" name="Line 12"/>
          <p:cNvSpPr>
            <a:spLocks noChangeShapeType="1"/>
          </p:cNvSpPr>
          <p:nvPr/>
        </p:nvSpPr>
        <p:spPr bwMode="auto">
          <a:xfrm>
            <a:off x="3095625" y="2987675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9565" name="Line 13"/>
          <p:cNvSpPr>
            <a:spLocks noChangeShapeType="1"/>
          </p:cNvSpPr>
          <p:nvPr/>
        </p:nvSpPr>
        <p:spPr bwMode="auto">
          <a:xfrm>
            <a:off x="3919538" y="3863975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9566" name="Line 14"/>
          <p:cNvSpPr>
            <a:spLocks noChangeShapeType="1"/>
          </p:cNvSpPr>
          <p:nvPr/>
        </p:nvSpPr>
        <p:spPr bwMode="auto">
          <a:xfrm>
            <a:off x="4714875" y="4714875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0" y="1524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2438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3276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4038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4876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5</a:t>
            </a:r>
          </a:p>
        </p:txBody>
      </p:sp>
    </p:spTree>
    <p:extLst>
      <p:ext uri="{BB962C8B-B14F-4D97-AF65-F5344CB8AC3E}">
        <p14:creationId xmlns:p14="http://schemas.microsoft.com/office/powerpoint/2010/main" val="42590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of  Insertion sort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47500" lnSpcReduction="20000"/>
          </a:bodyPr>
          <a:lstStyle/>
          <a:p>
            <a:r>
              <a:rPr lang="en-IN" sz="3800" dirty="0">
                <a:solidFill>
                  <a:srgbClr val="FF0000"/>
                </a:solidFill>
              </a:rPr>
              <a:t>Void </a:t>
            </a:r>
            <a:r>
              <a:rPr lang="en-IN" sz="3800" dirty="0" err="1">
                <a:solidFill>
                  <a:srgbClr val="FF0000"/>
                </a:solidFill>
              </a:rPr>
              <a:t>Insertion_sort</a:t>
            </a:r>
            <a:r>
              <a:rPr lang="en-IN" sz="3800" dirty="0">
                <a:solidFill>
                  <a:srgbClr val="FF0000"/>
                </a:solidFill>
              </a:rPr>
              <a:t>(</a:t>
            </a:r>
            <a:r>
              <a:rPr lang="en-IN" sz="3800" dirty="0" err="1">
                <a:solidFill>
                  <a:srgbClr val="FF0000"/>
                </a:solidFill>
              </a:rPr>
              <a:t>int</a:t>
            </a:r>
            <a:r>
              <a:rPr lang="en-IN" sz="3800" dirty="0">
                <a:solidFill>
                  <a:srgbClr val="FF0000"/>
                </a:solidFill>
              </a:rPr>
              <a:t> a[] , </a:t>
            </a:r>
            <a:r>
              <a:rPr lang="en-IN" sz="3800" dirty="0" err="1">
                <a:solidFill>
                  <a:srgbClr val="FF0000"/>
                </a:solidFill>
              </a:rPr>
              <a:t>int</a:t>
            </a:r>
            <a:r>
              <a:rPr lang="en-IN" sz="3800" dirty="0">
                <a:solidFill>
                  <a:srgbClr val="FF0000"/>
                </a:solidFill>
              </a:rPr>
              <a:t> n)</a:t>
            </a:r>
          </a:p>
          <a:p>
            <a:r>
              <a:rPr lang="en-IN" sz="3800" dirty="0"/>
              <a:t>{</a:t>
            </a:r>
          </a:p>
          <a:p>
            <a:pPr lvl="1">
              <a:buNone/>
            </a:pPr>
            <a:r>
              <a:rPr lang="en-IN" sz="3800" dirty="0"/>
              <a:t> 	</a:t>
            </a:r>
            <a:r>
              <a:rPr lang="en-IN" sz="3800" dirty="0" err="1"/>
              <a:t>int</a:t>
            </a:r>
            <a:r>
              <a:rPr lang="en-IN" sz="3800" dirty="0"/>
              <a:t> no , </a:t>
            </a:r>
            <a:r>
              <a:rPr lang="en-IN" sz="3800" dirty="0" err="1"/>
              <a:t>i</a:t>
            </a:r>
            <a:r>
              <a:rPr lang="en-IN" sz="3800" dirty="0"/>
              <a:t> , j ;</a:t>
            </a:r>
          </a:p>
          <a:p>
            <a:pPr lvl="1">
              <a:buNone/>
            </a:pPr>
            <a:r>
              <a:rPr lang="en-IN" sz="3800" dirty="0"/>
              <a:t>	for(</a:t>
            </a:r>
            <a:r>
              <a:rPr lang="en-IN" sz="3800" dirty="0" err="1"/>
              <a:t>i</a:t>
            </a:r>
            <a:r>
              <a:rPr lang="en-IN" sz="3800" dirty="0"/>
              <a:t>=1 ; </a:t>
            </a:r>
            <a:r>
              <a:rPr lang="en-IN" sz="3800" dirty="0" err="1"/>
              <a:t>i</a:t>
            </a:r>
            <a:r>
              <a:rPr lang="en-IN" sz="3800" dirty="0"/>
              <a:t>&lt; n ; </a:t>
            </a:r>
            <a:r>
              <a:rPr lang="en-IN" sz="3800" dirty="0" err="1"/>
              <a:t>i</a:t>
            </a:r>
            <a:r>
              <a:rPr lang="en-IN" sz="3800" dirty="0"/>
              <a:t>++)    	</a:t>
            </a:r>
            <a:r>
              <a:rPr lang="en-IN" sz="3800" dirty="0">
                <a:solidFill>
                  <a:srgbClr val="FF0000"/>
                </a:solidFill>
              </a:rPr>
              <a:t>// for number of passes</a:t>
            </a:r>
          </a:p>
          <a:p>
            <a:pPr lvl="1">
              <a:buNone/>
            </a:pPr>
            <a:r>
              <a:rPr lang="en-IN" sz="3800" dirty="0"/>
              <a:t>	{ </a:t>
            </a:r>
          </a:p>
          <a:p>
            <a:pPr lvl="1">
              <a:buNone/>
            </a:pPr>
            <a:r>
              <a:rPr lang="en-IN" sz="3800" dirty="0"/>
              <a:t>		   no=a[</a:t>
            </a:r>
            <a:r>
              <a:rPr lang="en-IN" sz="3800" dirty="0" err="1"/>
              <a:t>i</a:t>
            </a:r>
            <a:r>
              <a:rPr lang="en-IN" sz="3800" dirty="0"/>
              <a:t>];		</a:t>
            </a:r>
          </a:p>
          <a:p>
            <a:pPr lvl="1">
              <a:buNone/>
            </a:pPr>
            <a:r>
              <a:rPr lang="en-IN" sz="3800" dirty="0"/>
              <a:t>		   for(j=i-1 ; j &gt;=0  ; j--)	</a:t>
            </a:r>
            <a:r>
              <a:rPr lang="en-IN" sz="3800" dirty="0">
                <a:solidFill>
                  <a:srgbClr val="FF0000"/>
                </a:solidFill>
              </a:rPr>
              <a:t>// keep track of sorted sub array </a:t>
            </a:r>
          </a:p>
          <a:p>
            <a:pPr lvl="1">
              <a:buNone/>
            </a:pPr>
            <a:r>
              <a:rPr lang="en-IN" sz="3800" dirty="0">
                <a:solidFill>
                  <a:srgbClr val="FF0000"/>
                </a:solidFill>
              </a:rPr>
              <a:t>						initially  sorted sub array size is 1</a:t>
            </a:r>
          </a:p>
          <a:p>
            <a:pPr lvl="1">
              <a:buNone/>
            </a:pPr>
            <a:r>
              <a:rPr lang="en-IN" sz="3800" dirty="0"/>
              <a:t>		     {</a:t>
            </a:r>
          </a:p>
          <a:p>
            <a:pPr lvl="1">
              <a:buNone/>
            </a:pPr>
            <a:r>
              <a:rPr lang="en-IN" sz="3800" dirty="0"/>
              <a:t> 			if(a[j] &gt; no)  	</a:t>
            </a:r>
            <a:r>
              <a:rPr lang="en-IN" sz="3800" dirty="0">
                <a:solidFill>
                  <a:srgbClr val="FF0000"/>
                </a:solidFill>
              </a:rPr>
              <a:t>// compare last element  of sorted sub array 				      with first element of array   </a:t>
            </a:r>
          </a:p>
          <a:p>
            <a:pPr lvl="1">
              <a:buNone/>
            </a:pPr>
            <a:r>
              <a:rPr lang="en-IN" sz="3800" dirty="0"/>
              <a:t>			     a[j+1]=a[j]</a:t>
            </a:r>
          </a:p>
          <a:p>
            <a:pPr lvl="1">
              <a:buNone/>
            </a:pPr>
            <a:r>
              <a:rPr lang="en-IN" sz="3800" dirty="0"/>
              <a:t>			else</a:t>
            </a:r>
          </a:p>
          <a:p>
            <a:pPr lvl="1">
              <a:buNone/>
            </a:pPr>
            <a:r>
              <a:rPr lang="en-IN" sz="3800" dirty="0"/>
              <a:t>			    break;</a:t>
            </a:r>
          </a:p>
          <a:p>
            <a:pPr lvl="1">
              <a:buNone/>
            </a:pPr>
            <a:r>
              <a:rPr lang="en-IN" sz="3800" dirty="0"/>
              <a:t>		     }</a:t>
            </a:r>
          </a:p>
          <a:p>
            <a:pPr lvl="1">
              <a:buNone/>
            </a:pPr>
            <a:r>
              <a:rPr lang="en-IN" sz="3800" dirty="0"/>
              <a:t>            a[j+1] =no;  	</a:t>
            </a:r>
            <a:r>
              <a:rPr lang="en-IN" sz="3800" dirty="0">
                <a:solidFill>
                  <a:srgbClr val="FF0000"/>
                </a:solidFill>
              </a:rPr>
              <a:t>// insert no to its right position in sorted sub array</a:t>
            </a:r>
          </a:p>
          <a:p>
            <a:pPr lvl="1">
              <a:buNone/>
            </a:pPr>
            <a:r>
              <a:rPr lang="en-IN" sz="3800" dirty="0"/>
              <a:t>   }</a:t>
            </a:r>
          </a:p>
          <a:p>
            <a:pPr lvl="1">
              <a:buNone/>
            </a:pPr>
            <a:r>
              <a:rPr lang="en-IN" sz="3800" dirty="0"/>
              <a:t>}</a:t>
            </a:r>
          </a:p>
          <a:p>
            <a:pPr lvl="1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431486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of Insertion sort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Worst case :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During 1</a:t>
            </a:r>
            <a:r>
              <a:rPr lang="en-US" baseline="30000" dirty="0"/>
              <a:t>st</a:t>
            </a:r>
            <a:r>
              <a:rPr lang="en-US" dirty="0"/>
              <a:t> pass = 1 comparison is required.</a:t>
            </a:r>
          </a:p>
          <a:p>
            <a:r>
              <a:rPr lang="en-US" dirty="0"/>
              <a:t>During 2</a:t>
            </a:r>
            <a:r>
              <a:rPr lang="en-US" baseline="30000" dirty="0"/>
              <a:t>nd</a:t>
            </a:r>
            <a:r>
              <a:rPr lang="en-US" dirty="0"/>
              <a:t> pass= 2 comparison is required.</a:t>
            </a:r>
          </a:p>
          <a:p>
            <a:r>
              <a:rPr lang="en-US" dirty="0"/>
              <a:t>During (n-1) pass = (n-1) comparisons are required.</a:t>
            </a:r>
          </a:p>
          <a:p>
            <a:r>
              <a:rPr lang="en-US" dirty="0"/>
              <a:t>Best case : O(1)</a:t>
            </a:r>
          </a:p>
          <a:p>
            <a:r>
              <a:rPr lang="en-US" dirty="0"/>
              <a:t>When i=1 , number of comparison is 1.</a:t>
            </a:r>
          </a:p>
          <a:p>
            <a:r>
              <a:rPr lang="en-US" dirty="0"/>
              <a:t>When i=n-1 , number of comparison is ??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9518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4120" name="Rectangle 24"/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53</a:t>
            </a:r>
          </a:p>
        </p:txBody>
      </p:sp>
      <p:sp>
        <p:nvSpPr>
          <p:cNvPr id="4123" name="Rectangle 27"/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4124" name="Rectangle 28"/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4125" name="Rectangle 29"/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4126" name="Rectangle 30"/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4127" name="Rectangle 31"/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4128" name="Rectangle 32"/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4129" name="Rectangle 33"/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4130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Binary Search</a:t>
            </a:r>
          </a:p>
        </p:txBody>
      </p:sp>
      <p:sp>
        <p:nvSpPr>
          <p:cNvPr id="4131" name="Rectangle 35"/>
          <p:cNvSpPr>
            <a:spLocks noChangeArrowheads="1"/>
          </p:cNvSpPr>
          <p:nvPr/>
        </p:nvSpPr>
        <p:spPr bwMode="auto">
          <a:xfrm>
            <a:off x="1171575" y="5102225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lo</a:t>
            </a:r>
          </a:p>
        </p:txBody>
      </p:sp>
      <p:sp>
        <p:nvSpPr>
          <p:cNvPr id="4132" name="Line 36"/>
          <p:cNvSpPr>
            <a:spLocks noChangeShapeType="1"/>
          </p:cNvSpPr>
          <p:nvPr/>
        </p:nvSpPr>
        <p:spPr bwMode="auto">
          <a:xfrm flipV="1">
            <a:off x="1355725" y="4838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35" name="Rectangle 3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dirty="0"/>
              <a:t>Binary search.   </a:t>
            </a:r>
            <a:r>
              <a:rPr kumimoji="0" lang="en-US" dirty="0">
                <a:solidFill>
                  <a:schemeClr val="tx1"/>
                </a:solidFill>
              </a:rPr>
              <a:t>Given </a:t>
            </a:r>
            <a: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  <a:t>value</a:t>
            </a:r>
            <a:r>
              <a:rPr kumimoji="0" lang="en-US" dirty="0">
                <a:solidFill>
                  <a:schemeClr val="tx1"/>
                </a:solidFill>
              </a:rPr>
              <a:t> and sorted array </a:t>
            </a:r>
            <a: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  <a:t>a[]</a:t>
            </a:r>
            <a:r>
              <a:rPr kumimoji="0" lang="en-US" dirty="0">
                <a:solidFill>
                  <a:schemeClr val="tx1"/>
                </a:solidFill>
              </a:rPr>
              <a:t>, find index </a:t>
            </a:r>
            <a: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  <a:t>i</a:t>
            </a:r>
            <a:b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</a:br>
            <a:r>
              <a:rPr kumimoji="0" lang="en-US" dirty="0">
                <a:solidFill>
                  <a:schemeClr val="tx1"/>
                </a:solidFill>
              </a:rPr>
              <a:t>such that </a:t>
            </a:r>
            <a: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  <a:t>a[i]</a:t>
            </a:r>
            <a:r>
              <a:rPr kumimoji="0" lang="en-US" dirty="0">
                <a:solidFill>
                  <a:schemeClr val="tx1"/>
                </a:solidFill>
              </a:rPr>
              <a:t> = </a:t>
            </a:r>
            <a: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  <a:t>value</a:t>
            </a:r>
            <a:r>
              <a:rPr kumimoji="0" lang="en-US" dirty="0">
                <a:solidFill>
                  <a:schemeClr val="tx1"/>
                </a:solidFill>
              </a:rPr>
              <a:t>, or report that no such index exists.</a:t>
            </a:r>
          </a:p>
          <a:p>
            <a:endParaRPr kumimoji="0" lang="en-US" dirty="0"/>
          </a:p>
          <a:p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  <a:p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  <a:p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  <a:p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  <a:p>
            <a:r>
              <a:rPr kumimoji="0" lang="en-US" dirty="0"/>
              <a:t>Ex.  </a:t>
            </a:r>
            <a:r>
              <a:rPr kumimoji="0" lang="en-US" dirty="0">
                <a:solidFill>
                  <a:schemeClr val="tx1"/>
                </a:solidFill>
              </a:rPr>
              <a:t>Binary search for 33.</a:t>
            </a:r>
          </a:p>
          <a:p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</p:txBody>
      </p:sp>
      <p:sp>
        <p:nvSpPr>
          <p:cNvPr id="4140" name="Rectangle 44"/>
          <p:cNvSpPr>
            <a:spLocks noChangeArrowheads="1"/>
          </p:cNvSpPr>
          <p:nvPr/>
        </p:nvSpPr>
        <p:spPr bwMode="auto">
          <a:xfrm>
            <a:off x="7591425" y="5105400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hi</a:t>
            </a:r>
          </a:p>
        </p:txBody>
      </p:sp>
      <p:sp>
        <p:nvSpPr>
          <p:cNvPr id="4141" name="Line 45"/>
          <p:cNvSpPr>
            <a:spLocks noChangeShapeType="1"/>
          </p:cNvSpPr>
          <p:nvPr/>
        </p:nvSpPr>
        <p:spPr bwMode="auto">
          <a:xfrm flipV="1">
            <a:off x="7773988" y="48418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402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: II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Searching and Sorting</a:t>
            </a:r>
          </a:p>
        </p:txBody>
      </p:sp>
    </p:spTree>
    <p:extLst>
      <p:ext uri="{BB962C8B-B14F-4D97-AF65-F5344CB8AC3E}">
        <p14:creationId xmlns:p14="http://schemas.microsoft.com/office/powerpoint/2010/main" val="3104137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You will be able to:</a:t>
            </a:r>
          </a:p>
          <a:p>
            <a:r>
              <a:rPr lang="en-US" dirty="0"/>
              <a:t> Understand what is Searching and Sorting</a:t>
            </a:r>
          </a:p>
          <a:p>
            <a:r>
              <a:rPr lang="en-US" dirty="0"/>
              <a:t>Apply different Searching methods</a:t>
            </a:r>
          </a:p>
          <a:p>
            <a:r>
              <a:rPr lang="en-US" dirty="0"/>
              <a:t>Apply different Sorting methods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Search /  Binary Search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875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Arrays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Linear search 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/>
              <a:t>- The element to be found is searched sequentially.</a:t>
            </a:r>
          </a:p>
          <a:p>
            <a:pPr lvl="1"/>
            <a:r>
              <a:rPr lang="en-US" dirty="0"/>
              <a:t>Apply on sorted or unsorted list</a:t>
            </a:r>
          </a:p>
          <a:p>
            <a:r>
              <a:rPr lang="en-US" b="1" dirty="0">
                <a:solidFill>
                  <a:srgbClr val="FF0000"/>
                </a:solidFill>
              </a:rPr>
              <a:t>Binary search</a:t>
            </a:r>
          </a:p>
          <a:p>
            <a:pPr lvl="1"/>
            <a:r>
              <a:rPr lang="en-US" dirty="0"/>
              <a:t>The  element to be found is searched with middle  element </a:t>
            </a:r>
          </a:p>
          <a:p>
            <a:pPr lvl="1"/>
            <a:r>
              <a:rPr lang="en-US" dirty="0"/>
              <a:t>Apply only on sorted list</a:t>
            </a:r>
          </a:p>
          <a:p>
            <a:pPr lvl="1"/>
            <a:r>
              <a:rPr lang="en-US" dirty="0"/>
              <a:t>A[0]	a[1]	a[2]	a[3]</a:t>
            </a:r>
          </a:p>
          <a:p>
            <a:pPr lvl="1"/>
            <a:r>
              <a:rPr lang="en-US" dirty="0"/>
              <a:t>10	20	30	40           key : 6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518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Search Lesson</a:t>
            </a:r>
          </a:p>
          <a:p>
            <a:r>
              <a:rPr lang="en-US" sz="1200"/>
              <a:t>CS1313 Spring 2009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A608FF-B878-4A43-A6C8-104BBD88C3CA}" type="slidenum">
              <a:rPr lang="en-US"/>
              <a:pPr/>
              <a:t>16</a:t>
            </a:fld>
            <a:endParaRPr lang="en-US"/>
          </a:p>
        </p:txBody>
      </p:sp>
      <p:sp>
        <p:nvSpPr>
          <p:cNvPr id="116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Search Example #2</a:t>
            </a:r>
          </a:p>
        </p:txBody>
      </p:sp>
      <p:grpSp>
        <p:nvGrpSpPr>
          <p:cNvPr id="1165324" name="Group 12"/>
          <p:cNvGrpSpPr>
            <a:grpSpLocks/>
          </p:cNvGrpSpPr>
          <p:nvPr/>
        </p:nvGrpSpPr>
        <p:grpSpPr bwMode="auto">
          <a:xfrm>
            <a:off x="1371600" y="2133600"/>
            <a:ext cx="1371600" cy="1371600"/>
            <a:chOff x="336" y="1344"/>
            <a:chExt cx="864" cy="864"/>
          </a:xfrm>
        </p:grpSpPr>
        <p:sp>
          <p:nvSpPr>
            <p:cNvPr id="1165325" name="Text Box 13"/>
            <p:cNvSpPr txBox="1">
              <a:spLocks noChangeArrowheads="1"/>
            </p:cNvSpPr>
            <p:nvPr/>
          </p:nvSpPr>
          <p:spPr bwMode="auto">
            <a:xfrm>
              <a:off x="336" y="1920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element</a:t>
              </a:r>
            </a:p>
          </p:txBody>
        </p:sp>
        <p:sp>
          <p:nvSpPr>
            <p:cNvPr id="1165326" name="Line 14"/>
            <p:cNvSpPr>
              <a:spLocks noChangeShapeType="1"/>
            </p:cNvSpPr>
            <p:nvPr/>
          </p:nvSpPr>
          <p:spPr bwMode="auto">
            <a:xfrm flipV="1">
              <a:off x="768" y="134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1165327" name="Text Box 15"/>
          <p:cNvSpPr txBox="1">
            <a:spLocks noChangeArrowheads="1"/>
          </p:cNvSpPr>
          <p:nvPr/>
        </p:nvSpPr>
        <p:spPr bwMode="auto">
          <a:xfrm>
            <a:off x="685800" y="42672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/>
              <a:t>Searching for -86.</a:t>
            </a:r>
          </a:p>
        </p:txBody>
      </p:sp>
      <p:grpSp>
        <p:nvGrpSpPr>
          <p:cNvPr id="1165336" name="Group 24"/>
          <p:cNvGrpSpPr>
            <a:grpSpLocks/>
          </p:cNvGrpSpPr>
          <p:nvPr/>
        </p:nvGrpSpPr>
        <p:grpSpPr bwMode="auto">
          <a:xfrm>
            <a:off x="914400" y="1524000"/>
            <a:ext cx="6858000" cy="469900"/>
            <a:chOff x="576" y="960"/>
            <a:chExt cx="4320" cy="296"/>
          </a:xfrm>
        </p:grpSpPr>
        <p:sp>
          <p:nvSpPr>
            <p:cNvPr id="1165337" name="Text Box 25"/>
            <p:cNvSpPr txBox="1">
              <a:spLocks noChangeArrowheads="1"/>
            </p:cNvSpPr>
            <p:nvPr/>
          </p:nvSpPr>
          <p:spPr bwMode="auto">
            <a:xfrm>
              <a:off x="576" y="960"/>
              <a:ext cx="48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-23</a:t>
              </a:r>
            </a:p>
          </p:txBody>
        </p:sp>
        <p:sp>
          <p:nvSpPr>
            <p:cNvPr id="1165338" name="Text Box 26"/>
            <p:cNvSpPr txBox="1">
              <a:spLocks noChangeArrowheads="1"/>
            </p:cNvSpPr>
            <p:nvPr/>
          </p:nvSpPr>
          <p:spPr bwMode="auto">
            <a:xfrm>
              <a:off x="1056" y="960"/>
              <a:ext cx="48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97</a:t>
              </a:r>
            </a:p>
          </p:txBody>
        </p:sp>
        <p:sp>
          <p:nvSpPr>
            <p:cNvPr id="1165339" name="Text Box 27"/>
            <p:cNvSpPr txBox="1">
              <a:spLocks noChangeArrowheads="1"/>
            </p:cNvSpPr>
            <p:nvPr/>
          </p:nvSpPr>
          <p:spPr bwMode="auto">
            <a:xfrm>
              <a:off x="1536" y="960"/>
              <a:ext cx="48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18</a:t>
              </a:r>
            </a:p>
          </p:txBody>
        </p:sp>
        <p:sp>
          <p:nvSpPr>
            <p:cNvPr id="1165340" name="Text Box 28"/>
            <p:cNvSpPr txBox="1">
              <a:spLocks noChangeArrowheads="1"/>
            </p:cNvSpPr>
            <p:nvPr/>
          </p:nvSpPr>
          <p:spPr bwMode="auto">
            <a:xfrm>
              <a:off x="2016" y="960"/>
              <a:ext cx="48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21</a:t>
              </a:r>
            </a:p>
          </p:txBody>
        </p:sp>
        <p:sp>
          <p:nvSpPr>
            <p:cNvPr id="1165341" name="Text Box 29"/>
            <p:cNvSpPr txBox="1">
              <a:spLocks noChangeArrowheads="1"/>
            </p:cNvSpPr>
            <p:nvPr/>
          </p:nvSpPr>
          <p:spPr bwMode="auto">
            <a:xfrm>
              <a:off x="2496" y="960"/>
              <a:ext cx="48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5</a:t>
              </a:r>
            </a:p>
          </p:txBody>
        </p:sp>
        <p:sp>
          <p:nvSpPr>
            <p:cNvPr id="1165342" name="Text Box 30"/>
            <p:cNvSpPr txBox="1">
              <a:spLocks noChangeArrowheads="1"/>
            </p:cNvSpPr>
            <p:nvPr/>
          </p:nvSpPr>
          <p:spPr bwMode="auto">
            <a:xfrm>
              <a:off x="2976" y="960"/>
              <a:ext cx="48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-86</a:t>
              </a:r>
            </a:p>
          </p:txBody>
        </p:sp>
        <p:sp>
          <p:nvSpPr>
            <p:cNvPr id="1165343" name="Text Box 31"/>
            <p:cNvSpPr txBox="1">
              <a:spLocks noChangeArrowheads="1"/>
            </p:cNvSpPr>
            <p:nvPr/>
          </p:nvSpPr>
          <p:spPr bwMode="auto">
            <a:xfrm>
              <a:off x="3456" y="960"/>
              <a:ext cx="48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64</a:t>
              </a:r>
            </a:p>
          </p:txBody>
        </p:sp>
        <p:sp>
          <p:nvSpPr>
            <p:cNvPr id="1165344" name="Text Box 32"/>
            <p:cNvSpPr txBox="1">
              <a:spLocks noChangeArrowheads="1"/>
            </p:cNvSpPr>
            <p:nvPr/>
          </p:nvSpPr>
          <p:spPr bwMode="auto">
            <a:xfrm>
              <a:off x="3936" y="960"/>
              <a:ext cx="48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0</a:t>
              </a:r>
            </a:p>
          </p:txBody>
        </p:sp>
        <p:sp>
          <p:nvSpPr>
            <p:cNvPr id="1165345" name="Text Box 33"/>
            <p:cNvSpPr txBox="1">
              <a:spLocks noChangeArrowheads="1"/>
            </p:cNvSpPr>
            <p:nvPr/>
          </p:nvSpPr>
          <p:spPr bwMode="auto">
            <a:xfrm>
              <a:off x="4416" y="960"/>
              <a:ext cx="48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-37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00858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Search Lesson</a:t>
            </a:r>
          </a:p>
          <a:p>
            <a:r>
              <a:rPr lang="en-US" sz="1200"/>
              <a:t>CS1313 Spring 2009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081CD3-7245-4766-90C4-F20C77B472CC}" type="slidenum">
              <a:rPr lang="en-US"/>
              <a:pPr/>
              <a:t>17</a:t>
            </a:fld>
            <a:endParaRPr lang="en-US"/>
          </a:p>
        </p:txBody>
      </p:sp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Search Example #4</a:t>
            </a:r>
          </a:p>
        </p:txBody>
      </p:sp>
      <p:grpSp>
        <p:nvGrpSpPr>
          <p:cNvPr id="1168396" name="Group 12"/>
          <p:cNvGrpSpPr>
            <a:grpSpLocks/>
          </p:cNvGrpSpPr>
          <p:nvPr/>
        </p:nvGrpSpPr>
        <p:grpSpPr bwMode="auto">
          <a:xfrm>
            <a:off x="2819400" y="2133600"/>
            <a:ext cx="1371600" cy="1371600"/>
            <a:chOff x="336" y="1344"/>
            <a:chExt cx="864" cy="864"/>
          </a:xfrm>
        </p:grpSpPr>
        <p:sp>
          <p:nvSpPr>
            <p:cNvPr id="1168397" name="Text Box 13"/>
            <p:cNvSpPr txBox="1">
              <a:spLocks noChangeArrowheads="1"/>
            </p:cNvSpPr>
            <p:nvPr/>
          </p:nvSpPr>
          <p:spPr bwMode="auto">
            <a:xfrm>
              <a:off x="336" y="1920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element</a:t>
              </a:r>
            </a:p>
          </p:txBody>
        </p:sp>
        <p:sp>
          <p:nvSpPr>
            <p:cNvPr id="1168398" name="Line 14"/>
            <p:cNvSpPr>
              <a:spLocks noChangeShapeType="1"/>
            </p:cNvSpPr>
            <p:nvPr/>
          </p:nvSpPr>
          <p:spPr bwMode="auto">
            <a:xfrm flipV="1">
              <a:off x="768" y="134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1168399" name="Text Box 15"/>
          <p:cNvSpPr txBox="1">
            <a:spLocks noChangeArrowheads="1"/>
          </p:cNvSpPr>
          <p:nvPr/>
        </p:nvSpPr>
        <p:spPr bwMode="auto">
          <a:xfrm>
            <a:off x="685800" y="42672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/>
              <a:t>Searching for -86.</a:t>
            </a:r>
          </a:p>
        </p:txBody>
      </p:sp>
      <p:grpSp>
        <p:nvGrpSpPr>
          <p:cNvPr id="1168408" name="Group 24"/>
          <p:cNvGrpSpPr>
            <a:grpSpLocks/>
          </p:cNvGrpSpPr>
          <p:nvPr/>
        </p:nvGrpSpPr>
        <p:grpSpPr bwMode="auto">
          <a:xfrm>
            <a:off x="914400" y="1524000"/>
            <a:ext cx="6858000" cy="469900"/>
            <a:chOff x="576" y="960"/>
            <a:chExt cx="4320" cy="296"/>
          </a:xfrm>
        </p:grpSpPr>
        <p:sp>
          <p:nvSpPr>
            <p:cNvPr id="1168409" name="Text Box 25"/>
            <p:cNvSpPr txBox="1">
              <a:spLocks noChangeArrowheads="1"/>
            </p:cNvSpPr>
            <p:nvPr/>
          </p:nvSpPr>
          <p:spPr bwMode="auto">
            <a:xfrm>
              <a:off x="576" y="960"/>
              <a:ext cx="48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-23</a:t>
              </a:r>
            </a:p>
          </p:txBody>
        </p:sp>
        <p:sp>
          <p:nvSpPr>
            <p:cNvPr id="1168410" name="Text Box 26"/>
            <p:cNvSpPr txBox="1">
              <a:spLocks noChangeArrowheads="1"/>
            </p:cNvSpPr>
            <p:nvPr/>
          </p:nvSpPr>
          <p:spPr bwMode="auto">
            <a:xfrm>
              <a:off x="1056" y="960"/>
              <a:ext cx="48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97</a:t>
              </a:r>
            </a:p>
          </p:txBody>
        </p:sp>
        <p:sp>
          <p:nvSpPr>
            <p:cNvPr id="1168411" name="Text Box 27"/>
            <p:cNvSpPr txBox="1">
              <a:spLocks noChangeArrowheads="1"/>
            </p:cNvSpPr>
            <p:nvPr/>
          </p:nvSpPr>
          <p:spPr bwMode="auto">
            <a:xfrm>
              <a:off x="1536" y="960"/>
              <a:ext cx="48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18</a:t>
              </a:r>
            </a:p>
          </p:txBody>
        </p:sp>
        <p:sp>
          <p:nvSpPr>
            <p:cNvPr id="1168412" name="Text Box 28"/>
            <p:cNvSpPr txBox="1">
              <a:spLocks noChangeArrowheads="1"/>
            </p:cNvSpPr>
            <p:nvPr/>
          </p:nvSpPr>
          <p:spPr bwMode="auto">
            <a:xfrm>
              <a:off x="2016" y="960"/>
              <a:ext cx="48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21</a:t>
              </a:r>
            </a:p>
          </p:txBody>
        </p:sp>
        <p:sp>
          <p:nvSpPr>
            <p:cNvPr id="1168413" name="Text Box 29"/>
            <p:cNvSpPr txBox="1">
              <a:spLocks noChangeArrowheads="1"/>
            </p:cNvSpPr>
            <p:nvPr/>
          </p:nvSpPr>
          <p:spPr bwMode="auto">
            <a:xfrm>
              <a:off x="2496" y="960"/>
              <a:ext cx="48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5</a:t>
              </a:r>
            </a:p>
          </p:txBody>
        </p:sp>
        <p:sp>
          <p:nvSpPr>
            <p:cNvPr id="1168414" name="Text Box 30"/>
            <p:cNvSpPr txBox="1">
              <a:spLocks noChangeArrowheads="1"/>
            </p:cNvSpPr>
            <p:nvPr/>
          </p:nvSpPr>
          <p:spPr bwMode="auto">
            <a:xfrm>
              <a:off x="2976" y="960"/>
              <a:ext cx="48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-86</a:t>
              </a:r>
            </a:p>
          </p:txBody>
        </p:sp>
        <p:sp>
          <p:nvSpPr>
            <p:cNvPr id="1168415" name="Text Box 31"/>
            <p:cNvSpPr txBox="1">
              <a:spLocks noChangeArrowheads="1"/>
            </p:cNvSpPr>
            <p:nvPr/>
          </p:nvSpPr>
          <p:spPr bwMode="auto">
            <a:xfrm>
              <a:off x="3456" y="960"/>
              <a:ext cx="48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64</a:t>
              </a:r>
            </a:p>
          </p:txBody>
        </p:sp>
        <p:sp>
          <p:nvSpPr>
            <p:cNvPr id="1168416" name="Text Box 32"/>
            <p:cNvSpPr txBox="1">
              <a:spLocks noChangeArrowheads="1"/>
            </p:cNvSpPr>
            <p:nvPr/>
          </p:nvSpPr>
          <p:spPr bwMode="auto">
            <a:xfrm>
              <a:off x="3936" y="960"/>
              <a:ext cx="48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0</a:t>
              </a:r>
            </a:p>
          </p:txBody>
        </p:sp>
        <p:sp>
          <p:nvSpPr>
            <p:cNvPr id="1168417" name="Text Box 33"/>
            <p:cNvSpPr txBox="1">
              <a:spLocks noChangeArrowheads="1"/>
            </p:cNvSpPr>
            <p:nvPr/>
          </p:nvSpPr>
          <p:spPr bwMode="auto">
            <a:xfrm>
              <a:off x="4416" y="960"/>
              <a:ext cx="48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-37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26948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Binary Search</a:t>
            </a:r>
          </a:p>
        </p:txBody>
      </p:sp>
      <p:sp>
        <p:nvSpPr>
          <p:cNvPr id="1063" name="Rectangle 39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0" lang="en-US" dirty="0"/>
              <a:t>Binary search.   </a:t>
            </a:r>
            <a:r>
              <a:rPr kumimoji="0" lang="en-US" dirty="0">
                <a:solidFill>
                  <a:schemeClr val="tx1"/>
                </a:solidFill>
              </a:rPr>
              <a:t>Given </a:t>
            </a:r>
            <a: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  <a:t>value</a:t>
            </a:r>
            <a:r>
              <a:rPr kumimoji="0" lang="en-US" dirty="0">
                <a:solidFill>
                  <a:schemeClr val="tx1"/>
                </a:solidFill>
              </a:rPr>
              <a:t> and sorted array </a:t>
            </a:r>
            <a: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  <a:t>a[]</a:t>
            </a:r>
            <a:r>
              <a:rPr kumimoji="0" lang="en-US" dirty="0">
                <a:solidFill>
                  <a:schemeClr val="tx1"/>
                </a:solidFill>
              </a:rPr>
              <a:t>, find index </a:t>
            </a:r>
            <a: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  <a:t>i</a:t>
            </a:r>
            <a:b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</a:br>
            <a:r>
              <a:rPr kumimoji="0" lang="en-US" dirty="0">
                <a:solidFill>
                  <a:schemeClr val="tx1"/>
                </a:solidFill>
              </a:rPr>
              <a:t>such that </a:t>
            </a:r>
            <a: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  <a:t>a[mid]</a:t>
            </a:r>
            <a:r>
              <a:rPr kumimoji="0" lang="en-US" dirty="0">
                <a:solidFill>
                  <a:schemeClr val="tx1"/>
                </a:solidFill>
              </a:rPr>
              <a:t> = </a:t>
            </a:r>
            <a: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  <a:t>value</a:t>
            </a:r>
            <a:r>
              <a:rPr kumimoji="0" lang="en-US" dirty="0">
                <a:solidFill>
                  <a:schemeClr val="tx1"/>
                </a:solidFill>
              </a:rPr>
              <a:t>, or report that no such index exists.</a:t>
            </a:r>
          </a:p>
          <a:p>
            <a:endParaRPr kumimoji="0" lang="en-US" dirty="0"/>
          </a:p>
          <a:p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  <a:p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  <a:p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  <a:p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  <a:p>
            <a:r>
              <a:rPr kumimoji="0" lang="en-US" dirty="0"/>
              <a:t>Ex.  </a:t>
            </a:r>
            <a:r>
              <a:rPr kumimoji="0" lang="en-US" dirty="0">
                <a:solidFill>
                  <a:schemeClr val="tx1"/>
                </a:solidFill>
              </a:rPr>
              <a:t>Binary search for 33.</a:t>
            </a:r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1074" name="Rectangle 50"/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1075" name="Rectangle 51"/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1077" name="Rectangle 53"/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1078" name="Rectangle 54"/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1080" name="Rectangle 56"/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1081" name="Rectangle 57"/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1082" name="Rectangle 58"/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083" name="Rectangle 59"/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1086" name="Rectangle 62"/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1088" name="Rectangle 64"/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53</a:t>
            </a:r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1093" name="Rectangle 69"/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1094" name="Rectangle 70"/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1095" name="Rectangle 71"/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1096" name="Rectangle 72"/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1097" name="Rectangle 73"/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auto">
          <a:xfrm>
            <a:off x="1171575" y="5102225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lo</a:t>
            </a:r>
          </a:p>
        </p:txBody>
      </p:sp>
      <p:sp>
        <p:nvSpPr>
          <p:cNvPr id="1099" name="Line 75"/>
          <p:cNvSpPr>
            <a:spLocks noChangeShapeType="1"/>
          </p:cNvSpPr>
          <p:nvPr/>
        </p:nvSpPr>
        <p:spPr bwMode="auto">
          <a:xfrm flipV="1">
            <a:off x="1355725" y="4838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01" name="Rectangle 77"/>
          <p:cNvSpPr>
            <a:spLocks noChangeArrowheads="1"/>
          </p:cNvSpPr>
          <p:nvPr/>
        </p:nvSpPr>
        <p:spPr bwMode="auto">
          <a:xfrm>
            <a:off x="7591425" y="5105400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hi</a:t>
            </a:r>
          </a:p>
        </p:txBody>
      </p:sp>
      <p:sp>
        <p:nvSpPr>
          <p:cNvPr id="1102" name="Line 78"/>
          <p:cNvSpPr>
            <a:spLocks noChangeShapeType="1"/>
          </p:cNvSpPr>
          <p:nvPr/>
        </p:nvSpPr>
        <p:spPr bwMode="auto">
          <a:xfrm flipV="1">
            <a:off x="7773988" y="48418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03" name="Rectangle 79"/>
          <p:cNvSpPr>
            <a:spLocks noChangeArrowheads="1"/>
          </p:cNvSpPr>
          <p:nvPr/>
        </p:nvSpPr>
        <p:spPr bwMode="auto">
          <a:xfrm>
            <a:off x="4319588" y="5103813"/>
            <a:ext cx="504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mid</a:t>
            </a:r>
          </a:p>
        </p:txBody>
      </p:sp>
      <p:sp>
        <p:nvSpPr>
          <p:cNvPr id="1104" name="Line 80"/>
          <p:cNvSpPr>
            <a:spLocks noChangeShapeType="1"/>
          </p:cNvSpPr>
          <p:nvPr/>
        </p:nvSpPr>
        <p:spPr bwMode="auto">
          <a:xfrm flipV="1">
            <a:off x="4556125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05" name="Oval 81"/>
          <p:cNvSpPr>
            <a:spLocks noChangeArrowheads="1"/>
          </p:cNvSpPr>
          <p:nvPr/>
        </p:nvSpPr>
        <p:spPr bwMode="auto">
          <a:xfrm>
            <a:off x="4398963" y="4138613"/>
            <a:ext cx="357187" cy="357187"/>
          </a:xfrm>
          <a:prstGeom prst="ellipse">
            <a:avLst/>
          </a:prstGeom>
          <a:solidFill>
            <a:schemeClr val="folHlink">
              <a:alpha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99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Binary Search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0" lang="en-US" dirty="0"/>
              <a:t>Binary search.   </a:t>
            </a:r>
            <a:r>
              <a:rPr kumimoji="0" lang="en-US" dirty="0">
                <a:solidFill>
                  <a:schemeClr val="tx1"/>
                </a:solidFill>
              </a:rPr>
              <a:t>Given </a:t>
            </a:r>
            <a: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  <a:t>value</a:t>
            </a:r>
            <a:r>
              <a:rPr kumimoji="0" lang="en-US" dirty="0">
                <a:solidFill>
                  <a:schemeClr val="tx1"/>
                </a:solidFill>
              </a:rPr>
              <a:t> and sorted array </a:t>
            </a:r>
            <a: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  <a:t>a[]</a:t>
            </a:r>
            <a:r>
              <a:rPr kumimoji="0" lang="en-US" dirty="0">
                <a:solidFill>
                  <a:schemeClr val="tx1"/>
                </a:solidFill>
              </a:rPr>
              <a:t>, find index </a:t>
            </a:r>
            <a: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  <a:t>i</a:t>
            </a:r>
            <a:b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</a:br>
            <a:r>
              <a:rPr kumimoji="0" lang="en-US" dirty="0">
                <a:solidFill>
                  <a:schemeClr val="tx1"/>
                </a:solidFill>
              </a:rPr>
              <a:t>such that </a:t>
            </a:r>
            <a: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  <a:t>a[mid]</a:t>
            </a:r>
            <a:r>
              <a:rPr kumimoji="0" lang="en-US" dirty="0">
                <a:solidFill>
                  <a:schemeClr val="tx1"/>
                </a:solidFill>
              </a:rPr>
              <a:t> = </a:t>
            </a:r>
            <a: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  <a:t>value</a:t>
            </a:r>
            <a:r>
              <a:rPr kumimoji="0" lang="en-US" dirty="0">
                <a:solidFill>
                  <a:schemeClr val="tx1"/>
                </a:solidFill>
              </a:rPr>
              <a:t>, or report that no such index exists.</a:t>
            </a:r>
          </a:p>
          <a:p>
            <a:endParaRPr kumimoji="0" lang="en-US" dirty="0"/>
          </a:p>
          <a:p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  <a:p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  <a:p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  <a:p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  <a:p>
            <a:r>
              <a:rPr kumimoji="0" lang="en-US" dirty="0"/>
              <a:t>Ex.  </a:t>
            </a:r>
            <a:r>
              <a:rPr kumimoji="0" lang="en-US" dirty="0">
                <a:solidFill>
                  <a:schemeClr val="tx1"/>
                </a:solidFill>
              </a:rPr>
              <a:t>Binary search for 33.</a:t>
            </a:r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8451" name="Rectangle 19" descr="Outlined diamond"/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64</a:t>
            </a:r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18458" name="Rectangle 26" descr="Outlined diamond"/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53</a:t>
            </a:r>
          </a:p>
        </p:txBody>
      </p:sp>
      <p:sp>
        <p:nvSpPr>
          <p:cNvPr id="18459" name="Rectangle 27" descr="Outlined diamond"/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84</a:t>
            </a:r>
          </a:p>
        </p:txBody>
      </p:sp>
      <p:sp>
        <p:nvSpPr>
          <p:cNvPr id="18460" name="Rectangle 28" descr="Outlined diamond"/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18461" name="Rectangle 29" descr="Outlined diamond"/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93</a:t>
            </a:r>
          </a:p>
        </p:txBody>
      </p:sp>
      <p:sp>
        <p:nvSpPr>
          <p:cNvPr id="18462" name="Rectangle 30" descr="Outlined diamond"/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95</a:t>
            </a:r>
          </a:p>
        </p:txBody>
      </p:sp>
      <p:sp>
        <p:nvSpPr>
          <p:cNvPr id="18463" name="Rectangle 31" descr="Outlined diamond"/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97</a:t>
            </a:r>
          </a:p>
        </p:txBody>
      </p:sp>
      <p:sp>
        <p:nvSpPr>
          <p:cNvPr id="18464" name="Rectangle 32" descr="Outlined diamond"/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96</a:t>
            </a: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1171575" y="5102225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lo</a:t>
            </a:r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 flipV="1">
            <a:off x="1355725" y="4838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71" name="Rectangle 39"/>
          <p:cNvSpPr>
            <a:spLocks noChangeArrowheads="1"/>
          </p:cNvSpPr>
          <p:nvPr/>
        </p:nvSpPr>
        <p:spPr bwMode="auto">
          <a:xfrm>
            <a:off x="3914775" y="5103813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hi</a:t>
            </a:r>
          </a:p>
        </p:txBody>
      </p:sp>
      <p:sp>
        <p:nvSpPr>
          <p:cNvPr id="18472" name="Line 40"/>
          <p:cNvSpPr>
            <a:spLocks noChangeShapeType="1"/>
          </p:cNvSpPr>
          <p:nvPr/>
        </p:nvSpPr>
        <p:spPr bwMode="auto">
          <a:xfrm flipV="1">
            <a:off x="4095750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30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Search Lesson</a:t>
            </a:r>
          </a:p>
          <a:p>
            <a:r>
              <a:rPr lang="en-US" sz="1200"/>
              <a:t>CS1313 Spring 2009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8AE3F8-FE55-4711-B7E8-6D988ED8220D}" type="slidenum">
              <a:rPr lang="en-US"/>
              <a:pPr/>
              <a:t>2</a:t>
            </a:fld>
            <a:endParaRPr lang="en-US"/>
          </a:p>
        </p:txBody>
      </p:sp>
      <p:sp>
        <p:nvSpPr>
          <p:cNvPr id="113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Search</a:t>
            </a:r>
          </a:p>
        </p:txBody>
      </p:sp>
      <p:sp>
        <p:nvSpPr>
          <p:cNvPr id="113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r>
              <a:rPr lang="en-US" b="1" i="1" u="sng"/>
              <a:t>Linear search</a:t>
            </a:r>
            <a:r>
              <a:rPr lang="en-US"/>
              <a:t> means looking at each element of the array, in turn, until you find the target value.</a:t>
            </a:r>
          </a:p>
        </p:txBody>
      </p:sp>
      <p:sp>
        <p:nvSpPr>
          <p:cNvPr id="1139716" name="Text Box 4"/>
          <p:cNvSpPr txBox="1">
            <a:spLocks noChangeArrowheads="1"/>
          </p:cNvSpPr>
          <p:nvPr/>
        </p:nvSpPr>
        <p:spPr bwMode="auto">
          <a:xfrm>
            <a:off x="914400" y="1524000"/>
            <a:ext cx="762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-23</a:t>
            </a:r>
          </a:p>
        </p:txBody>
      </p:sp>
      <p:sp>
        <p:nvSpPr>
          <p:cNvPr id="1139717" name="Text Box 5"/>
          <p:cNvSpPr txBox="1">
            <a:spLocks noChangeArrowheads="1"/>
          </p:cNvSpPr>
          <p:nvPr/>
        </p:nvSpPr>
        <p:spPr bwMode="auto">
          <a:xfrm>
            <a:off x="1676400" y="1524000"/>
            <a:ext cx="762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97</a:t>
            </a:r>
          </a:p>
        </p:txBody>
      </p:sp>
      <p:sp>
        <p:nvSpPr>
          <p:cNvPr id="1139718" name="Text Box 6"/>
          <p:cNvSpPr txBox="1">
            <a:spLocks noChangeArrowheads="1"/>
          </p:cNvSpPr>
          <p:nvPr/>
        </p:nvSpPr>
        <p:spPr bwMode="auto">
          <a:xfrm>
            <a:off x="2438400" y="1524000"/>
            <a:ext cx="762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18</a:t>
            </a:r>
          </a:p>
        </p:txBody>
      </p:sp>
      <p:sp>
        <p:nvSpPr>
          <p:cNvPr id="1139719" name="Text Box 7"/>
          <p:cNvSpPr txBox="1">
            <a:spLocks noChangeArrowheads="1"/>
          </p:cNvSpPr>
          <p:nvPr/>
        </p:nvSpPr>
        <p:spPr bwMode="auto">
          <a:xfrm>
            <a:off x="3200400" y="1524000"/>
            <a:ext cx="762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21</a:t>
            </a:r>
          </a:p>
        </p:txBody>
      </p:sp>
      <p:sp>
        <p:nvSpPr>
          <p:cNvPr id="1139720" name="Text Box 8"/>
          <p:cNvSpPr txBox="1">
            <a:spLocks noChangeArrowheads="1"/>
          </p:cNvSpPr>
          <p:nvPr/>
        </p:nvSpPr>
        <p:spPr bwMode="auto">
          <a:xfrm>
            <a:off x="3962400" y="1524000"/>
            <a:ext cx="762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5</a:t>
            </a:r>
          </a:p>
        </p:txBody>
      </p:sp>
      <p:sp>
        <p:nvSpPr>
          <p:cNvPr id="1139721" name="Text Box 9"/>
          <p:cNvSpPr txBox="1">
            <a:spLocks noChangeArrowheads="1"/>
          </p:cNvSpPr>
          <p:nvPr/>
        </p:nvSpPr>
        <p:spPr bwMode="auto">
          <a:xfrm>
            <a:off x="4724400" y="1524000"/>
            <a:ext cx="762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-86</a:t>
            </a:r>
          </a:p>
        </p:txBody>
      </p:sp>
      <p:sp>
        <p:nvSpPr>
          <p:cNvPr id="1139722" name="Text Box 10"/>
          <p:cNvSpPr txBox="1">
            <a:spLocks noChangeArrowheads="1"/>
          </p:cNvSpPr>
          <p:nvPr/>
        </p:nvSpPr>
        <p:spPr bwMode="auto">
          <a:xfrm>
            <a:off x="5486400" y="1524000"/>
            <a:ext cx="762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64</a:t>
            </a:r>
          </a:p>
        </p:txBody>
      </p:sp>
      <p:sp>
        <p:nvSpPr>
          <p:cNvPr id="1139723" name="Text Box 11"/>
          <p:cNvSpPr txBox="1">
            <a:spLocks noChangeArrowheads="1"/>
          </p:cNvSpPr>
          <p:nvPr/>
        </p:nvSpPr>
        <p:spPr bwMode="auto">
          <a:xfrm>
            <a:off x="6248400" y="1524000"/>
            <a:ext cx="762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0</a:t>
            </a:r>
          </a:p>
        </p:txBody>
      </p:sp>
      <p:sp>
        <p:nvSpPr>
          <p:cNvPr id="1139724" name="Text Box 12"/>
          <p:cNvSpPr txBox="1">
            <a:spLocks noChangeArrowheads="1"/>
          </p:cNvSpPr>
          <p:nvPr/>
        </p:nvSpPr>
        <p:spPr bwMode="auto">
          <a:xfrm>
            <a:off x="7010400" y="1524000"/>
            <a:ext cx="762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-37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8486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Binary Search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0" lang="en-US" dirty="0"/>
              <a:t>Binary search.   </a:t>
            </a:r>
            <a:r>
              <a:rPr kumimoji="0" lang="en-US" dirty="0">
                <a:solidFill>
                  <a:schemeClr val="tx1"/>
                </a:solidFill>
              </a:rPr>
              <a:t>Given </a:t>
            </a:r>
            <a: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  <a:t>value</a:t>
            </a:r>
            <a:r>
              <a:rPr kumimoji="0" lang="en-US" dirty="0">
                <a:solidFill>
                  <a:schemeClr val="tx1"/>
                </a:solidFill>
              </a:rPr>
              <a:t> and sorted array </a:t>
            </a:r>
            <a: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  <a:t>a[]</a:t>
            </a:r>
            <a:r>
              <a:rPr kumimoji="0" lang="en-US" dirty="0">
                <a:solidFill>
                  <a:schemeClr val="tx1"/>
                </a:solidFill>
              </a:rPr>
              <a:t>, find index </a:t>
            </a:r>
            <a: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  <a:t>i</a:t>
            </a:r>
            <a:b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</a:br>
            <a:r>
              <a:rPr kumimoji="0" lang="en-US" dirty="0">
                <a:solidFill>
                  <a:schemeClr val="tx1"/>
                </a:solidFill>
              </a:rPr>
              <a:t>such that </a:t>
            </a:r>
            <a: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  <a:t>a[mid]</a:t>
            </a:r>
            <a:r>
              <a:rPr kumimoji="0" lang="en-US" dirty="0">
                <a:solidFill>
                  <a:schemeClr val="tx1"/>
                </a:solidFill>
              </a:rPr>
              <a:t> = </a:t>
            </a:r>
            <a: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  <a:t>value</a:t>
            </a:r>
            <a:r>
              <a:rPr kumimoji="0" lang="en-US" dirty="0">
                <a:solidFill>
                  <a:schemeClr val="tx1"/>
                </a:solidFill>
              </a:rPr>
              <a:t>, or report that no such index exists.</a:t>
            </a:r>
          </a:p>
          <a:p>
            <a:endParaRPr kumimoji="0" lang="en-US" dirty="0"/>
          </a:p>
          <a:p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  <a:p>
            <a:endParaRPr lang="en-US" sz="1600" dirty="0">
              <a:latin typeface="Courier New" pitchFamily="64" charset="0"/>
            </a:endParaRPr>
          </a:p>
          <a:p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  <a:p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  <a:p>
            <a:r>
              <a:rPr kumimoji="0" lang="en-US" dirty="0"/>
              <a:t>Ex.  </a:t>
            </a:r>
            <a:r>
              <a:rPr kumimoji="0" lang="en-US" dirty="0">
                <a:solidFill>
                  <a:schemeClr val="tx1"/>
                </a:solidFill>
              </a:rPr>
              <a:t>Binary search for 33.</a:t>
            </a:r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9475" name="Rectangle 19" descr="Outlined diamond"/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64</a:t>
            </a:r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19481" name="Rectangle 25"/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19482" name="Rectangle 26" descr="Outlined diamond"/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53</a:t>
            </a:r>
          </a:p>
        </p:txBody>
      </p:sp>
      <p:sp>
        <p:nvSpPr>
          <p:cNvPr id="19483" name="Rectangle 27" descr="Outlined diamond"/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84</a:t>
            </a:r>
          </a:p>
        </p:txBody>
      </p:sp>
      <p:sp>
        <p:nvSpPr>
          <p:cNvPr id="19484" name="Rectangle 28" descr="Outlined diamond"/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19485" name="Rectangle 29" descr="Outlined diamond"/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93</a:t>
            </a:r>
          </a:p>
        </p:txBody>
      </p:sp>
      <p:sp>
        <p:nvSpPr>
          <p:cNvPr id="19486" name="Rectangle 30" descr="Outlined diamond"/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95</a:t>
            </a:r>
          </a:p>
        </p:txBody>
      </p:sp>
      <p:sp>
        <p:nvSpPr>
          <p:cNvPr id="19487" name="Rectangle 31" descr="Outlined diamond"/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97</a:t>
            </a:r>
          </a:p>
        </p:txBody>
      </p:sp>
      <p:sp>
        <p:nvSpPr>
          <p:cNvPr id="19488" name="Rectangle 32" descr="Outlined diamond"/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96</a:t>
            </a:r>
          </a:p>
        </p:txBody>
      </p:sp>
      <p:sp>
        <p:nvSpPr>
          <p:cNvPr id="19489" name="Rectangle 33"/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1171575" y="5102225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lo</a:t>
            </a:r>
          </a:p>
        </p:txBody>
      </p:sp>
      <p:sp>
        <p:nvSpPr>
          <p:cNvPr id="19491" name="Line 35"/>
          <p:cNvSpPr>
            <a:spLocks noChangeShapeType="1"/>
          </p:cNvSpPr>
          <p:nvPr/>
        </p:nvSpPr>
        <p:spPr bwMode="auto">
          <a:xfrm flipV="1">
            <a:off x="1355725" y="4838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95" name="Rectangle 39"/>
          <p:cNvSpPr>
            <a:spLocks noChangeArrowheads="1"/>
          </p:cNvSpPr>
          <p:nvPr/>
        </p:nvSpPr>
        <p:spPr bwMode="auto">
          <a:xfrm>
            <a:off x="2486025" y="5103813"/>
            <a:ext cx="504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mid</a:t>
            </a:r>
          </a:p>
        </p:txBody>
      </p:sp>
      <p:sp>
        <p:nvSpPr>
          <p:cNvPr id="19496" name="Line 40"/>
          <p:cNvSpPr>
            <a:spLocks noChangeShapeType="1"/>
          </p:cNvSpPr>
          <p:nvPr/>
        </p:nvSpPr>
        <p:spPr bwMode="auto">
          <a:xfrm flipV="1">
            <a:off x="2722563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97" name="Oval 41"/>
          <p:cNvSpPr>
            <a:spLocks noChangeArrowheads="1"/>
          </p:cNvSpPr>
          <p:nvPr/>
        </p:nvSpPr>
        <p:spPr bwMode="auto">
          <a:xfrm>
            <a:off x="2562225" y="4137025"/>
            <a:ext cx="357188" cy="357188"/>
          </a:xfrm>
          <a:prstGeom prst="ellipse">
            <a:avLst/>
          </a:prstGeom>
          <a:solidFill>
            <a:schemeClr val="folHlink">
              <a:alpha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3914775" y="5103813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hi</a:t>
            </a:r>
          </a:p>
        </p:txBody>
      </p:sp>
      <p:sp>
        <p:nvSpPr>
          <p:cNvPr id="19499" name="Line 43"/>
          <p:cNvSpPr>
            <a:spLocks noChangeShapeType="1"/>
          </p:cNvSpPr>
          <p:nvPr/>
        </p:nvSpPr>
        <p:spPr bwMode="auto">
          <a:xfrm flipV="1">
            <a:off x="4095750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083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Binary Search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0" lang="en-US" dirty="0"/>
              <a:t>Binary search.   </a:t>
            </a:r>
            <a:r>
              <a:rPr kumimoji="0" lang="en-US" dirty="0">
                <a:solidFill>
                  <a:schemeClr val="tx1"/>
                </a:solidFill>
              </a:rPr>
              <a:t>Given </a:t>
            </a:r>
            <a: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  <a:t>value</a:t>
            </a:r>
            <a:r>
              <a:rPr kumimoji="0" lang="en-US" dirty="0">
                <a:solidFill>
                  <a:schemeClr val="tx1"/>
                </a:solidFill>
              </a:rPr>
              <a:t> and sorted array </a:t>
            </a:r>
            <a: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  <a:t>a[]</a:t>
            </a:r>
            <a:r>
              <a:rPr kumimoji="0" lang="en-US" dirty="0">
                <a:solidFill>
                  <a:schemeClr val="tx1"/>
                </a:solidFill>
              </a:rPr>
              <a:t>, find index </a:t>
            </a:r>
            <a: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  <a:t>i</a:t>
            </a:r>
            <a:b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</a:br>
            <a:r>
              <a:rPr kumimoji="0" lang="en-US" dirty="0">
                <a:solidFill>
                  <a:schemeClr val="tx1"/>
                </a:solidFill>
              </a:rPr>
              <a:t>such that </a:t>
            </a:r>
            <a: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  <a:t>a[mid]</a:t>
            </a:r>
            <a:r>
              <a:rPr kumimoji="0" lang="en-US" dirty="0">
                <a:solidFill>
                  <a:schemeClr val="tx1"/>
                </a:solidFill>
              </a:rPr>
              <a:t> = </a:t>
            </a:r>
            <a: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  <a:t>value</a:t>
            </a:r>
            <a:r>
              <a:rPr kumimoji="0" lang="en-US" dirty="0">
                <a:solidFill>
                  <a:schemeClr val="tx1"/>
                </a:solidFill>
              </a:rPr>
              <a:t>, or report that no such index exists.</a:t>
            </a:r>
          </a:p>
          <a:p>
            <a:endParaRPr kumimoji="0" lang="en-US" dirty="0"/>
          </a:p>
          <a:p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  <a:p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  <a:p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  <a:p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  <a:p>
            <a:r>
              <a:rPr kumimoji="0" lang="en-US" dirty="0"/>
              <a:t>Ex.  </a:t>
            </a:r>
            <a:r>
              <a:rPr kumimoji="0" lang="en-US" dirty="0">
                <a:solidFill>
                  <a:schemeClr val="tx1"/>
                </a:solidFill>
              </a:rPr>
              <a:t>Binary search for 33.</a:t>
            </a:r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0499" name="Rectangle 19" descr="Outlined diamond"/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64</a:t>
            </a:r>
          </a:p>
        </p:txBody>
      </p:sp>
      <p:sp>
        <p:nvSpPr>
          <p:cNvPr id="20500" name="Rectangle 20" descr="Outlined diamond"/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20501" name="Rectangle 21" descr="Outlined diamond"/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20502" name="Rectangle 22" descr="Outlined diamond"/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25</a:t>
            </a:r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0506" name="Rectangle 26" descr="Outlined diamond"/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53</a:t>
            </a:r>
          </a:p>
        </p:txBody>
      </p:sp>
      <p:sp>
        <p:nvSpPr>
          <p:cNvPr id="20507" name="Rectangle 27" descr="Outlined diamond"/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84</a:t>
            </a:r>
          </a:p>
        </p:txBody>
      </p:sp>
      <p:sp>
        <p:nvSpPr>
          <p:cNvPr id="20508" name="Rectangle 28" descr="Outlined diamond"/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20509" name="Rectangle 29" descr="Outlined diamond"/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93</a:t>
            </a:r>
          </a:p>
        </p:txBody>
      </p:sp>
      <p:sp>
        <p:nvSpPr>
          <p:cNvPr id="20510" name="Rectangle 30" descr="Outlined diamond"/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95</a:t>
            </a:r>
          </a:p>
        </p:txBody>
      </p:sp>
      <p:sp>
        <p:nvSpPr>
          <p:cNvPr id="20511" name="Rectangle 31" descr="Outlined diamond"/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97</a:t>
            </a:r>
          </a:p>
        </p:txBody>
      </p:sp>
      <p:sp>
        <p:nvSpPr>
          <p:cNvPr id="20512" name="Rectangle 32" descr="Outlined diamond"/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96</a:t>
            </a:r>
          </a:p>
        </p:txBody>
      </p:sp>
      <p:sp>
        <p:nvSpPr>
          <p:cNvPr id="20513" name="Rectangle 33" descr="Outlined diamond"/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0519" name="Rectangle 39"/>
          <p:cNvSpPr>
            <a:spLocks noChangeArrowheads="1"/>
          </p:cNvSpPr>
          <p:nvPr/>
        </p:nvSpPr>
        <p:spPr bwMode="auto">
          <a:xfrm>
            <a:off x="3009900" y="5103813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lo</a:t>
            </a:r>
          </a:p>
        </p:txBody>
      </p:sp>
      <p:sp>
        <p:nvSpPr>
          <p:cNvPr id="20520" name="Line 40"/>
          <p:cNvSpPr>
            <a:spLocks noChangeShapeType="1"/>
          </p:cNvSpPr>
          <p:nvPr/>
        </p:nvSpPr>
        <p:spPr bwMode="auto">
          <a:xfrm flipV="1">
            <a:off x="3190875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522" name="Rectangle 42"/>
          <p:cNvSpPr>
            <a:spLocks noChangeArrowheads="1"/>
          </p:cNvSpPr>
          <p:nvPr/>
        </p:nvSpPr>
        <p:spPr bwMode="auto">
          <a:xfrm>
            <a:off x="3914775" y="5103813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hi</a:t>
            </a:r>
          </a:p>
        </p:txBody>
      </p:sp>
      <p:sp>
        <p:nvSpPr>
          <p:cNvPr id="20523" name="Line 43"/>
          <p:cNvSpPr>
            <a:spLocks noChangeShapeType="1"/>
          </p:cNvSpPr>
          <p:nvPr/>
        </p:nvSpPr>
        <p:spPr bwMode="auto">
          <a:xfrm flipV="1">
            <a:off x="4095750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31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Binary Search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0" lang="en-US" dirty="0"/>
              <a:t>Binary search.   </a:t>
            </a:r>
            <a:r>
              <a:rPr kumimoji="0" lang="en-US" dirty="0">
                <a:solidFill>
                  <a:schemeClr val="tx1"/>
                </a:solidFill>
              </a:rPr>
              <a:t>Given </a:t>
            </a:r>
            <a: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  <a:t>value</a:t>
            </a:r>
            <a:r>
              <a:rPr kumimoji="0" lang="en-US" dirty="0">
                <a:solidFill>
                  <a:schemeClr val="tx1"/>
                </a:solidFill>
              </a:rPr>
              <a:t> and sorted array </a:t>
            </a:r>
            <a: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  <a:t>a[]</a:t>
            </a:r>
            <a:r>
              <a:rPr kumimoji="0" lang="en-US" dirty="0">
                <a:solidFill>
                  <a:schemeClr val="tx1"/>
                </a:solidFill>
              </a:rPr>
              <a:t>, find index </a:t>
            </a:r>
            <a: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  <a:t>i</a:t>
            </a:r>
            <a:b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</a:br>
            <a:r>
              <a:rPr kumimoji="0" lang="en-US" dirty="0">
                <a:solidFill>
                  <a:schemeClr val="tx1"/>
                </a:solidFill>
              </a:rPr>
              <a:t>such that </a:t>
            </a:r>
            <a: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  <a:t>a[mid]</a:t>
            </a:r>
            <a:r>
              <a:rPr kumimoji="0" lang="en-US" dirty="0">
                <a:solidFill>
                  <a:schemeClr val="tx1"/>
                </a:solidFill>
              </a:rPr>
              <a:t> = </a:t>
            </a:r>
            <a: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  <a:t>value</a:t>
            </a:r>
            <a:r>
              <a:rPr kumimoji="0" lang="en-US" dirty="0">
                <a:solidFill>
                  <a:schemeClr val="tx1"/>
                </a:solidFill>
              </a:rPr>
              <a:t>, or report that no such index exists.</a:t>
            </a:r>
          </a:p>
          <a:p>
            <a:endParaRPr kumimoji="0" lang="en-US" dirty="0"/>
          </a:p>
          <a:p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  <a:p>
            <a:endParaRPr lang="en-US" sz="1600" dirty="0">
              <a:latin typeface="Courier New" pitchFamily="64" charset="0"/>
            </a:endParaRPr>
          </a:p>
          <a:p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  <a:p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  <a:p>
            <a:r>
              <a:rPr kumimoji="0" lang="en-US" dirty="0"/>
              <a:t>Ex.  </a:t>
            </a:r>
            <a:r>
              <a:rPr kumimoji="0" lang="en-US" dirty="0">
                <a:solidFill>
                  <a:schemeClr val="tx1"/>
                </a:solidFill>
              </a:rPr>
              <a:t>Binary search for 33.</a:t>
            </a:r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1523" name="Rectangle 19" descr="Outlined diamond"/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64</a:t>
            </a:r>
          </a:p>
        </p:txBody>
      </p:sp>
      <p:sp>
        <p:nvSpPr>
          <p:cNvPr id="21524" name="Rectangle 20" descr="Outlined diamond"/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21525" name="Rectangle 21" descr="Outlined diamond"/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21526" name="Rectangle 22" descr="Outlined diamond"/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25</a:t>
            </a:r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1530" name="Rectangle 26" descr="Outlined diamond"/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53</a:t>
            </a:r>
          </a:p>
        </p:txBody>
      </p:sp>
      <p:sp>
        <p:nvSpPr>
          <p:cNvPr id="21531" name="Rectangle 27" descr="Outlined diamond"/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84</a:t>
            </a:r>
          </a:p>
        </p:txBody>
      </p:sp>
      <p:sp>
        <p:nvSpPr>
          <p:cNvPr id="21532" name="Rectangle 28" descr="Outlined diamond"/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21533" name="Rectangle 29" descr="Outlined diamond"/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93</a:t>
            </a:r>
          </a:p>
        </p:txBody>
      </p:sp>
      <p:sp>
        <p:nvSpPr>
          <p:cNvPr id="21534" name="Rectangle 30" descr="Outlined diamond"/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95</a:t>
            </a:r>
          </a:p>
        </p:txBody>
      </p:sp>
      <p:sp>
        <p:nvSpPr>
          <p:cNvPr id="21535" name="Rectangle 31" descr="Outlined diamond"/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97</a:t>
            </a:r>
          </a:p>
        </p:txBody>
      </p:sp>
      <p:sp>
        <p:nvSpPr>
          <p:cNvPr id="21536" name="Rectangle 32" descr="Outlined diamond"/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96</a:t>
            </a:r>
          </a:p>
        </p:txBody>
      </p:sp>
      <p:sp>
        <p:nvSpPr>
          <p:cNvPr id="21537" name="Rectangle 33" descr="Outlined diamond"/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1538" name="Rectangle 34"/>
          <p:cNvSpPr>
            <a:spLocks noChangeArrowheads="1"/>
          </p:cNvSpPr>
          <p:nvPr/>
        </p:nvSpPr>
        <p:spPr bwMode="auto">
          <a:xfrm>
            <a:off x="3009900" y="5103813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lo</a:t>
            </a:r>
          </a:p>
        </p:txBody>
      </p:sp>
      <p:sp>
        <p:nvSpPr>
          <p:cNvPr id="21539" name="Line 35"/>
          <p:cNvSpPr>
            <a:spLocks noChangeShapeType="1"/>
          </p:cNvSpPr>
          <p:nvPr/>
        </p:nvSpPr>
        <p:spPr bwMode="auto">
          <a:xfrm flipV="1">
            <a:off x="3190875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40" name="Rectangle 36"/>
          <p:cNvSpPr>
            <a:spLocks noChangeArrowheads="1"/>
          </p:cNvSpPr>
          <p:nvPr/>
        </p:nvSpPr>
        <p:spPr bwMode="auto">
          <a:xfrm>
            <a:off x="3914775" y="5103813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hi</a:t>
            </a:r>
          </a:p>
        </p:txBody>
      </p:sp>
      <p:sp>
        <p:nvSpPr>
          <p:cNvPr id="21541" name="Line 37"/>
          <p:cNvSpPr>
            <a:spLocks noChangeShapeType="1"/>
          </p:cNvSpPr>
          <p:nvPr/>
        </p:nvSpPr>
        <p:spPr bwMode="auto">
          <a:xfrm flipV="1">
            <a:off x="4095750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42" name="Rectangle 38"/>
          <p:cNvSpPr>
            <a:spLocks noChangeArrowheads="1"/>
          </p:cNvSpPr>
          <p:nvPr/>
        </p:nvSpPr>
        <p:spPr bwMode="auto">
          <a:xfrm>
            <a:off x="3406775" y="5103813"/>
            <a:ext cx="504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mid</a:t>
            </a:r>
          </a:p>
        </p:txBody>
      </p:sp>
      <p:sp>
        <p:nvSpPr>
          <p:cNvPr id="21543" name="Line 39"/>
          <p:cNvSpPr>
            <a:spLocks noChangeShapeType="1"/>
          </p:cNvSpPr>
          <p:nvPr/>
        </p:nvSpPr>
        <p:spPr bwMode="auto">
          <a:xfrm flipV="1">
            <a:off x="3643313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44" name="Oval 40"/>
          <p:cNvSpPr>
            <a:spLocks noChangeArrowheads="1"/>
          </p:cNvSpPr>
          <p:nvPr/>
        </p:nvSpPr>
        <p:spPr bwMode="auto">
          <a:xfrm>
            <a:off x="3482975" y="4137025"/>
            <a:ext cx="357188" cy="357188"/>
          </a:xfrm>
          <a:prstGeom prst="ellipse">
            <a:avLst/>
          </a:prstGeom>
          <a:solidFill>
            <a:schemeClr val="folHlink">
              <a:alpha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530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Binary Search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0" lang="en-US" dirty="0"/>
              <a:t>Binary search.   </a:t>
            </a:r>
            <a:r>
              <a:rPr kumimoji="0" lang="en-US" dirty="0">
                <a:solidFill>
                  <a:schemeClr val="tx1"/>
                </a:solidFill>
              </a:rPr>
              <a:t>Given </a:t>
            </a:r>
            <a: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  <a:t>value</a:t>
            </a:r>
            <a:r>
              <a:rPr kumimoji="0" lang="en-US" dirty="0">
                <a:solidFill>
                  <a:schemeClr val="tx1"/>
                </a:solidFill>
              </a:rPr>
              <a:t> and sorted array </a:t>
            </a:r>
            <a: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  <a:t>a[]</a:t>
            </a:r>
            <a:r>
              <a:rPr kumimoji="0" lang="en-US" dirty="0">
                <a:solidFill>
                  <a:schemeClr val="tx1"/>
                </a:solidFill>
              </a:rPr>
              <a:t>, find index </a:t>
            </a:r>
            <a: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  <a:t>i</a:t>
            </a:r>
            <a:b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</a:br>
            <a:r>
              <a:rPr kumimoji="0" lang="en-US" dirty="0">
                <a:solidFill>
                  <a:schemeClr val="tx1"/>
                </a:solidFill>
              </a:rPr>
              <a:t>such that </a:t>
            </a:r>
            <a: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  <a:t>a[mid]</a:t>
            </a:r>
            <a:r>
              <a:rPr kumimoji="0" lang="en-US" dirty="0">
                <a:solidFill>
                  <a:schemeClr val="tx1"/>
                </a:solidFill>
              </a:rPr>
              <a:t> = </a:t>
            </a:r>
            <a: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  <a:t>value</a:t>
            </a:r>
            <a:r>
              <a:rPr kumimoji="0" lang="en-US" dirty="0">
                <a:solidFill>
                  <a:schemeClr val="tx1"/>
                </a:solidFill>
              </a:rPr>
              <a:t>, or report that no such index exists.</a:t>
            </a:r>
          </a:p>
          <a:p>
            <a:endParaRPr kumimoji="0" lang="en-US" dirty="0"/>
          </a:p>
          <a:p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  <a:p>
            <a:endParaRPr lang="en-US" sz="1600" dirty="0">
              <a:latin typeface="Courier New" pitchFamily="64" charset="0"/>
            </a:endParaRPr>
          </a:p>
          <a:p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  <a:p>
            <a:endParaRPr lang="en-US" sz="1600" dirty="0">
              <a:latin typeface="Courier New" pitchFamily="64" charset="0"/>
            </a:endParaRPr>
          </a:p>
          <a:p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  <a:p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  <a:p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  <a:p>
            <a:r>
              <a:rPr kumimoji="0" lang="en-US" dirty="0"/>
              <a:t>Ex.  </a:t>
            </a:r>
            <a:r>
              <a:rPr kumimoji="0" lang="en-US" dirty="0">
                <a:solidFill>
                  <a:schemeClr val="tx1"/>
                </a:solidFill>
              </a:rPr>
              <a:t>Binary search for 33.</a:t>
            </a:r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3571" name="Rectangle 19" descr="Outlined diamond"/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64</a:t>
            </a:r>
          </a:p>
        </p:txBody>
      </p:sp>
      <p:sp>
        <p:nvSpPr>
          <p:cNvPr id="23572" name="Rectangle 20" descr="Outlined diamond"/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23573" name="Rectangle 21" descr="Outlined diamond"/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23574" name="Rectangle 22" descr="Outlined diamond"/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25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3576" name="Rectangle 24" descr="Outlined diamond"/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51</a:t>
            </a:r>
          </a:p>
        </p:txBody>
      </p:sp>
      <p:sp>
        <p:nvSpPr>
          <p:cNvPr id="23577" name="Rectangle 25" descr="Outlined diamond"/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43</a:t>
            </a:r>
          </a:p>
        </p:txBody>
      </p:sp>
      <p:sp>
        <p:nvSpPr>
          <p:cNvPr id="23578" name="Rectangle 26" descr="Outlined diamond"/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53</a:t>
            </a:r>
          </a:p>
        </p:txBody>
      </p:sp>
      <p:sp>
        <p:nvSpPr>
          <p:cNvPr id="23579" name="Rectangle 27" descr="Outlined diamond"/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84</a:t>
            </a:r>
          </a:p>
        </p:txBody>
      </p:sp>
      <p:sp>
        <p:nvSpPr>
          <p:cNvPr id="23580" name="Rectangle 28" descr="Outlined diamond"/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23581" name="Rectangle 29" descr="Outlined diamond"/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93</a:t>
            </a:r>
          </a:p>
        </p:txBody>
      </p:sp>
      <p:sp>
        <p:nvSpPr>
          <p:cNvPr id="23582" name="Rectangle 30" descr="Outlined diamond"/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95</a:t>
            </a:r>
          </a:p>
        </p:txBody>
      </p:sp>
      <p:sp>
        <p:nvSpPr>
          <p:cNvPr id="23583" name="Rectangle 31" descr="Outlined diamond"/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97</a:t>
            </a:r>
          </a:p>
        </p:txBody>
      </p:sp>
      <p:sp>
        <p:nvSpPr>
          <p:cNvPr id="23584" name="Rectangle 32" descr="Outlined diamond"/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96</a:t>
            </a:r>
          </a:p>
        </p:txBody>
      </p:sp>
      <p:sp>
        <p:nvSpPr>
          <p:cNvPr id="23585" name="Rectangle 33" descr="Outlined diamond"/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3586" name="Rectangle 34"/>
          <p:cNvSpPr>
            <a:spLocks noChangeArrowheads="1"/>
          </p:cNvSpPr>
          <p:nvPr/>
        </p:nvSpPr>
        <p:spPr bwMode="auto">
          <a:xfrm>
            <a:off x="3009900" y="5103813"/>
            <a:ext cx="3968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lo</a:t>
            </a:r>
            <a:br>
              <a:rPr kumimoji="1" lang="en-US" b="1"/>
            </a:br>
            <a:r>
              <a:rPr kumimoji="1" lang="en-US" b="1"/>
              <a:t>hi</a:t>
            </a:r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3190875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919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Binary Search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kumimoji="0" lang="en-US" dirty="0"/>
              <a:t>Binary search.   </a:t>
            </a:r>
            <a:r>
              <a:rPr kumimoji="0" lang="en-US" dirty="0">
                <a:solidFill>
                  <a:schemeClr val="tx1"/>
                </a:solidFill>
              </a:rPr>
              <a:t>Given </a:t>
            </a:r>
            <a: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  <a:t>value</a:t>
            </a:r>
            <a:r>
              <a:rPr kumimoji="0" lang="en-US" dirty="0">
                <a:solidFill>
                  <a:schemeClr val="tx1"/>
                </a:solidFill>
              </a:rPr>
              <a:t> and sorted array </a:t>
            </a:r>
            <a: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  <a:t>a[]</a:t>
            </a:r>
            <a:r>
              <a:rPr kumimoji="0" lang="en-US" dirty="0">
                <a:solidFill>
                  <a:schemeClr val="tx1"/>
                </a:solidFill>
              </a:rPr>
              <a:t>, find index </a:t>
            </a:r>
            <a: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  <a:t>i</a:t>
            </a:r>
            <a:b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</a:br>
            <a:r>
              <a:rPr kumimoji="0" lang="en-US" dirty="0">
                <a:solidFill>
                  <a:schemeClr val="tx1"/>
                </a:solidFill>
              </a:rPr>
              <a:t>such that </a:t>
            </a:r>
            <a: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  <a:t>a[mid]</a:t>
            </a:r>
            <a:r>
              <a:rPr kumimoji="0" lang="en-US" dirty="0">
                <a:solidFill>
                  <a:schemeClr val="tx1"/>
                </a:solidFill>
              </a:rPr>
              <a:t> = </a:t>
            </a:r>
            <a: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  <a:t>value</a:t>
            </a:r>
            <a:r>
              <a:rPr kumimoji="0" lang="en-US" dirty="0">
                <a:solidFill>
                  <a:schemeClr val="tx1"/>
                </a:solidFill>
              </a:rPr>
              <a:t>, or report that no such index exists.</a:t>
            </a:r>
          </a:p>
          <a:p>
            <a:endParaRPr kumimoji="0" lang="en-US" dirty="0"/>
          </a:p>
          <a:p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  <a:p>
            <a:endParaRPr lang="en-US" sz="1600" dirty="0">
              <a:latin typeface="Courier New" pitchFamily="64" charset="0"/>
            </a:endParaRPr>
          </a:p>
          <a:p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  <a:p>
            <a:endParaRPr lang="en-US" sz="1600" dirty="0">
              <a:latin typeface="Courier New" pitchFamily="64" charset="0"/>
            </a:endParaRPr>
          </a:p>
          <a:p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  <a:p>
            <a:endParaRPr lang="en-US" sz="1600" dirty="0">
              <a:latin typeface="Courier New" pitchFamily="64" charset="0"/>
            </a:endParaRPr>
          </a:p>
          <a:p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  <a:p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  <a:p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  <a:p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  <a:p>
            <a:r>
              <a:rPr kumimoji="0" lang="en-US" dirty="0"/>
              <a:t>Ex.  </a:t>
            </a:r>
            <a:r>
              <a:rPr kumimoji="0" lang="en-US" dirty="0">
                <a:solidFill>
                  <a:schemeClr val="tx1"/>
                </a:solidFill>
              </a:rPr>
              <a:t>Binary search for 33.</a:t>
            </a:r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4595" name="Rectangle 19" descr="Outlined diamond"/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64</a:t>
            </a:r>
          </a:p>
        </p:txBody>
      </p:sp>
      <p:sp>
        <p:nvSpPr>
          <p:cNvPr id="24596" name="Rectangle 20" descr="Outlined diamond"/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24597" name="Rectangle 21" descr="Outlined diamond"/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24598" name="Rectangle 22" descr="Outlined diamond"/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25</a:t>
            </a:r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600" name="Rectangle 24" descr="Outlined diamond"/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51</a:t>
            </a:r>
          </a:p>
        </p:txBody>
      </p:sp>
      <p:sp>
        <p:nvSpPr>
          <p:cNvPr id="24601" name="Rectangle 25" descr="Outlined diamond"/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43</a:t>
            </a:r>
          </a:p>
        </p:txBody>
      </p:sp>
      <p:sp>
        <p:nvSpPr>
          <p:cNvPr id="24602" name="Rectangle 26" descr="Outlined diamond"/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53</a:t>
            </a:r>
          </a:p>
        </p:txBody>
      </p:sp>
      <p:sp>
        <p:nvSpPr>
          <p:cNvPr id="24603" name="Rectangle 27" descr="Outlined diamond"/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84</a:t>
            </a:r>
          </a:p>
        </p:txBody>
      </p:sp>
      <p:sp>
        <p:nvSpPr>
          <p:cNvPr id="24604" name="Rectangle 28" descr="Outlined diamond"/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24605" name="Rectangle 29" descr="Outlined diamond"/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93</a:t>
            </a:r>
          </a:p>
        </p:txBody>
      </p:sp>
      <p:sp>
        <p:nvSpPr>
          <p:cNvPr id="24606" name="Rectangle 30" descr="Outlined diamond"/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95</a:t>
            </a:r>
          </a:p>
        </p:txBody>
      </p:sp>
      <p:sp>
        <p:nvSpPr>
          <p:cNvPr id="24607" name="Rectangle 31" descr="Outlined diamond"/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97</a:t>
            </a:r>
          </a:p>
        </p:txBody>
      </p:sp>
      <p:sp>
        <p:nvSpPr>
          <p:cNvPr id="24608" name="Rectangle 32" descr="Outlined diamond"/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96</a:t>
            </a:r>
          </a:p>
        </p:txBody>
      </p:sp>
      <p:sp>
        <p:nvSpPr>
          <p:cNvPr id="24609" name="Rectangle 33" descr="Outlined diamond"/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2955925" y="5103813"/>
            <a:ext cx="50482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lo</a:t>
            </a:r>
            <a:br>
              <a:rPr kumimoji="1" lang="en-US" b="1"/>
            </a:br>
            <a:r>
              <a:rPr kumimoji="1" lang="en-US" b="1"/>
              <a:t>hi</a:t>
            </a:r>
            <a:br>
              <a:rPr kumimoji="1" lang="en-US" b="1"/>
            </a:br>
            <a:r>
              <a:rPr kumimoji="1" lang="en-US" b="1"/>
              <a:t>mid</a:t>
            </a:r>
          </a:p>
        </p:txBody>
      </p:sp>
      <p:sp>
        <p:nvSpPr>
          <p:cNvPr id="24611" name="Line 35"/>
          <p:cNvSpPr>
            <a:spLocks noChangeShapeType="1"/>
          </p:cNvSpPr>
          <p:nvPr/>
        </p:nvSpPr>
        <p:spPr bwMode="auto">
          <a:xfrm flipV="1">
            <a:off x="3190875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12" name="Oval 36"/>
          <p:cNvSpPr>
            <a:spLocks noChangeArrowheads="1"/>
          </p:cNvSpPr>
          <p:nvPr/>
        </p:nvSpPr>
        <p:spPr bwMode="auto">
          <a:xfrm>
            <a:off x="3022600" y="4137025"/>
            <a:ext cx="357188" cy="357188"/>
          </a:xfrm>
          <a:prstGeom prst="ellipse">
            <a:avLst/>
          </a:prstGeom>
          <a:solidFill>
            <a:schemeClr val="folHlink">
              <a:alpha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71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Binary Search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kumimoji="0" lang="en-US" dirty="0"/>
              <a:t>Binary search.   </a:t>
            </a:r>
            <a:r>
              <a:rPr kumimoji="0" lang="en-US" dirty="0">
                <a:solidFill>
                  <a:schemeClr val="tx1"/>
                </a:solidFill>
              </a:rPr>
              <a:t>Given </a:t>
            </a:r>
            <a: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  <a:t>value</a:t>
            </a:r>
            <a:r>
              <a:rPr kumimoji="0" lang="en-US" dirty="0">
                <a:solidFill>
                  <a:schemeClr val="tx1"/>
                </a:solidFill>
              </a:rPr>
              <a:t> and sorted array </a:t>
            </a:r>
            <a: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  <a:t>a[]</a:t>
            </a:r>
            <a:r>
              <a:rPr kumimoji="0" lang="en-US" dirty="0">
                <a:solidFill>
                  <a:schemeClr val="tx1"/>
                </a:solidFill>
              </a:rPr>
              <a:t>, find index </a:t>
            </a:r>
            <a: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  <a:t>i</a:t>
            </a:r>
            <a:b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</a:br>
            <a:r>
              <a:rPr kumimoji="0" lang="en-US" dirty="0">
                <a:solidFill>
                  <a:schemeClr val="tx1"/>
                </a:solidFill>
              </a:rPr>
              <a:t>such that </a:t>
            </a:r>
            <a: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  <a:t>a[mid]</a:t>
            </a:r>
            <a:r>
              <a:rPr kumimoji="0" lang="en-US" dirty="0">
                <a:solidFill>
                  <a:schemeClr val="tx1"/>
                </a:solidFill>
              </a:rPr>
              <a:t> = </a:t>
            </a:r>
            <a:r>
              <a:rPr kumimoji="0" lang="en-US" sz="1600" dirty="0">
                <a:solidFill>
                  <a:schemeClr val="tx1"/>
                </a:solidFill>
                <a:latin typeface="Courier New" pitchFamily="64" charset="0"/>
              </a:rPr>
              <a:t>value</a:t>
            </a:r>
            <a:r>
              <a:rPr kumimoji="0" lang="en-US" dirty="0">
                <a:solidFill>
                  <a:schemeClr val="tx1"/>
                </a:solidFill>
              </a:rPr>
              <a:t>, or report that no such index exists.</a:t>
            </a:r>
          </a:p>
          <a:p>
            <a:endParaRPr kumimoji="0" lang="en-US" dirty="0"/>
          </a:p>
          <a:p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  <a:p>
            <a:endParaRPr lang="en-US" sz="1600" dirty="0">
              <a:latin typeface="Courier New" pitchFamily="64" charset="0"/>
            </a:endParaRPr>
          </a:p>
          <a:p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  <a:p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  <a:p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  <a:p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  <a:p>
            <a:r>
              <a:rPr kumimoji="0" lang="en-US" dirty="0"/>
              <a:t>Ex.  </a:t>
            </a:r>
            <a:r>
              <a:rPr kumimoji="0" lang="en-US" dirty="0">
                <a:solidFill>
                  <a:schemeClr val="tx1"/>
                </a:solidFill>
              </a:rPr>
              <a:t>Binary search for 33.</a:t>
            </a:r>
            <a:endParaRPr kumimoji="0" lang="en-US" sz="1600" dirty="0">
              <a:solidFill>
                <a:schemeClr val="tx1"/>
              </a:solidFill>
              <a:latin typeface="Courier New" pitchFamily="64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5619" name="Rectangle 19" descr="Outlined diamond"/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64</a:t>
            </a:r>
          </a:p>
        </p:txBody>
      </p:sp>
      <p:sp>
        <p:nvSpPr>
          <p:cNvPr id="25620" name="Rectangle 20" descr="Outlined diamond"/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25621" name="Rectangle 21" descr="Outlined diamond"/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25622" name="Rectangle 22" descr="Outlined diamond"/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25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rgbClr val="008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25624" name="Rectangle 24" descr="Outlined diamond"/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51</a:t>
            </a:r>
          </a:p>
        </p:txBody>
      </p:sp>
      <p:sp>
        <p:nvSpPr>
          <p:cNvPr id="25625" name="Rectangle 25" descr="Outlined diamond"/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43</a:t>
            </a:r>
          </a:p>
        </p:txBody>
      </p:sp>
      <p:sp>
        <p:nvSpPr>
          <p:cNvPr id="25626" name="Rectangle 26" descr="Outlined diamond"/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53</a:t>
            </a:r>
          </a:p>
        </p:txBody>
      </p:sp>
      <p:sp>
        <p:nvSpPr>
          <p:cNvPr id="25627" name="Rectangle 27" descr="Outlined diamond"/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84</a:t>
            </a:r>
          </a:p>
        </p:txBody>
      </p:sp>
      <p:sp>
        <p:nvSpPr>
          <p:cNvPr id="25628" name="Rectangle 28" descr="Outlined diamond"/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25629" name="Rectangle 29" descr="Outlined diamond"/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93</a:t>
            </a:r>
          </a:p>
        </p:txBody>
      </p:sp>
      <p:sp>
        <p:nvSpPr>
          <p:cNvPr id="25630" name="Rectangle 30" descr="Outlined diamond"/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95</a:t>
            </a:r>
          </a:p>
        </p:txBody>
      </p:sp>
      <p:sp>
        <p:nvSpPr>
          <p:cNvPr id="25631" name="Rectangle 31" descr="Outlined diamond"/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97</a:t>
            </a:r>
          </a:p>
        </p:txBody>
      </p:sp>
      <p:sp>
        <p:nvSpPr>
          <p:cNvPr id="25632" name="Rectangle 32" descr="Outlined diamond"/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96</a:t>
            </a:r>
          </a:p>
        </p:txBody>
      </p:sp>
      <p:sp>
        <p:nvSpPr>
          <p:cNvPr id="25633" name="Rectangle 33" descr="Outlined diamond"/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5634" name="Rectangle 34"/>
          <p:cNvSpPr>
            <a:spLocks noChangeArrowheads="1"/>
          </p:cNvSpPr>
          <p:nvPr/>
        </p:nvSpPr>
        <p:spPr bwMode="auto">
          <a:xfrm>
            <a:off x="2955925" y="5103813"/>
            <a:ext cx="50482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lo</a:t>
            </a:r>
            <a:br>
              <a:rPr kumimoji="1" lang="en-US" b="1"/>
            </a:br>
            <a:r>
              <a:rPr kumimoji="1" lang="en-US" b="1"/>
              <a:t>hi</a:t>
            </a:r>
            <a:br>
              <a:rPr kumimoji="1" lang="en-US" b="1"/>
            </a:br>
            <a:r>
              <a:rPr kumimoji="1" lang="en-US" b="1"/>
              <a:t>mid</a:t>
            </a:r>
          </a:p>
        </p:txBody>
      </p:sp>
      <p:sp>
        <p:nvSpPr>
          <p:cNvPr id="25635" name="Line 35"/>
          <p:cNvSpPr>
            <a:spLocks noChangeShapeType="1"/>
          </p:cNvSpPr>
          <p:nvPr/>
        </p:nvSpPr>
        <p:spPr bwMode="auto">
          <a:xfrm flipV="1">
            <a:off x="3190875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22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40000" lnSpcReduction="20000"/>
          </a:bodyPr>
          <a:lstStyle/>
          <a:p>
            <a:r>
              <a:rPr lang="en-US" sz="5000" b="1" dirty="0"/>
              <a:t>Algorithm:</a:t>
            </a:r>
          </a:p>
          <a:p>
            <a:endParaRPr lang="en-US" sz="5000" b="1" dirty="0"/>
          </a:p>
          <a:p>
            <a:pPr marL="514350" indent="-514350">
              <a:buFont typeface="+mj-lt"/>
              <a:buAutoNum type="arabicPeriod"/>
            </a:pPr>
            <a:r>
              <a:rPr lang="en-US" sz="5000" dirty="0"/>
              <a:t>Initialize low=0 high=n-1  where n is size of 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000" dirty="0"/>
              <a:t>Accept key element k to be search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000" dirty="0"/>
              <a:t>While (low&lt;=high) repeat step 4 and 5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000" dirty="0"/>
              <a:t>Set mid=(</a:t>
            </a:r>
            <a:r>
              <a:rPr lang="en-US" sz="5000" dirty="0" err="1"/>
              <a:t>low+high</a:t>
            </a:r>
            <a:r>
              <a:rPr lang="en-US" sz="5000" dirty="0"/>
              <a:t>)/2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000" dirty="0"/>
              <a:t>If a[mid]== k then</a:t>
            </a:r>
          </a:p>
          <a:p>
            <a:pPr marL="514350" indent="-514350">
              <a:buNone/>
            </a:pPr>
            <a:r>
              <a:rPr lang="en-US" sz="5000" dirty="0"/>
              <a:t>	    print “ element present”</a:t>
            </a:r>
          </a:p>
          <a:p>
            <a:pPr marL="514350" indent="-514350">
              <a:buNone/>
            </a:pPr>
            <a:r>
              <a:rPr lang="en-US" sz="5000" dirty="0"/>
              <a:t>	     Exit</a:t>
            </a:r>
          </a:p>
          <a:p>
            <a:pPr marL="514350" indent="-514350">
              <a:buNone/>
            </a:pPr>
            <a:r>
              <a:rPr lang="en-US" sz="5000" dirty="0"/>
              <a:t>      else if a[mid]&gt; k then</a:t>
            </a:r>
          </a:p>
          <a:p>
            <a:pPr marL="514350" indent="-514350">
              <a:buNone/>
            </a:pPr>
            <a:r>
              <a:rPr lang="en-US" sz="5000" dirty="0"/>
              <a:t>           set  high=mid-1</a:t>
            </a:r>
          </a:p>
          <a:p>
            <a:pPr marL="514350" indent="-514350">
              <a:buNone/>
            </a:pPr>
            <a:r>
              <a:rPr lang="en-US" sz="5000" dirty="0"/>
              <a:t>       else</a:t>
            </a:r>
          </a:p>
          <a:p>
            <a:pPr marL="514350" indent="-514350">
              <a:buNone/>
            </a:pPr>
            <a:r>
              <a:rPr lang="en-US" sz="5000" dirty="0"/>
              <a:t>           set low=mid+1</a:t>
            </a:r>
          </a:p>
          <a:p>
            <a:pPr marL="514350" indent="-514350">
              <a:buNone/>
            </a:pPr>
            <a:r>
              <a:rPr lang="en-US" sz="5000" dirty="0"/>
              <a:t>      End if</a:t>
            </a:r>
          </a:p>
          <a:p>
            <a:pPr marL="514350" indent="-514350">
              <a:buAutoNum type="arabicPeriod" startAt="6"/>
            </a:pPr>
            <a:r>
              <a:rPr lang="en-US" sz="5000" dirty="0"/>
              <a:t>Print “ element not present”</a:t>
            </a:r>
          </a:p>
          <a:p>
            <a:pPr marL="514350" indent="-514350">
              <a:buAutoNum type="arabicPeriod" startAt="6"/>
            </a:pPr>
            <a:r>
              <a:rPr lang="en-US" sz="5000" dirty="0"/>
              <a:t>Stop</a:t>
            </a:r>
          </a:p>
          <a:p>
            <a:pPr marL="514350" indent="-514350">
              <a:buNone/>
            </a:pPr>
            <a:r>
              <a:rPr lang="en-US" dirty="0"/>
              <a:t>      </a:t>
            </a:r>
          </a:p>
          <a:p>
            <a:pPr marL="514350" indent="-51435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6126163"/>
          </a:xfrm>
        </p:spPr>
        <p:txBody>
          <a:bodyPr>
            <a:normAutofit fontScale="62500" lnSpcReduction="20000"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void main()</a:t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{</a:t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 c, low, high, middle, n, search,</a:t>
            </a:r>
          </a:p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 array[100];</a:t>
            </a:r>
          </a:p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("Enter number of elements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");</a:t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("%d", &amp;n);</a:t>
            </a:r>
          </a:p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("Enter %d integers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", n);</a:t>
            </a:r>
          </a:p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  for (c = 0; c &lt; n; 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    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("%d", &amp;array[c]);</a:t>
            </a:r>
          </a:p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("Enter value to find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");</a:t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("%d", &amp;search);</a:t>
            </a:r>
          </a:p>
          <a:p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4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binary_search</a:t>
            </a:r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(array , search); </a:t>
            </a:r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user   defined function</a:t>
            </a:r>
          </a:p>
          <a:p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getch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sz="4000" dirty="0">
              <a:solidFill>
                <a:srgbClr val="3B3B3B"/>
              </a:solidFill>
              <a:latin typeface="Courier New"/>
            </a:endParaRPr>
          </a:p>
          <a:p>
            <a:r>
              <a:rPr lang="en-US" sz="4000" dirty="0">
                <a:solidFill>
                  <a:srgbClr val="3B3B3B"/>
                </a:solidFill>
                <a:latin typeface="Courier New"/>
              </a:rPr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943600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binary_search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array[] 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search) 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{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low , high , middle;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low = 0;     high = n - 1;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 middle = (low + high)/2;     /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 calculate initial middle index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while (low &lt;= high) {</a:t>
            </a:r>
            <a:r>
              <a:rPr lang="en-US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search till end of list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if (array[middle] == search) {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     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("%d found at location %d.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",  search  ,  middle+1);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     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break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   } 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   else if (array[middle] &lt; search)   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 consider  right half of an array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     low = middle + 1;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    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   else			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// consider left part of an array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     high = middle - 1;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   middle = (low  + high)/2;       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 Recalculate middle index  of next half  array</a:t>
            </a:r>
          </a:p>
          <a:p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  }</a:t>
            </a:r>
          </a:p>
          <a:p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 if (low &gt; high)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   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("Not found! %d isn't present in the list.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", search);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 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Advantages:</a:t>
            </a:r>
          </a:p>
          <a:p>
            <a:r>
              <a:rPr lang="en-US" dirty="0"/>
              <a:t>Faster searching method</a:t>
            </a:r>
          </a:p>
          <a:p>
            <a:r>
              <a:rPr lang="en-US" dirty="0"/>
              <a:t>Suitable for large data element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Disadvantages:</a:t>
            </a:r>
          </a:p>
          <a:p>
            <a:r>
              <a:rPr lang="en-US" dirty="0"/>
              <a:t>Data has to be in sorted order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Search Lesson</a:t>
            </a:r>
          </a:p>
          <a:p>
            <a:r>
              <a:rPr lang="en-US" sz="1200"/>
              <a:t>CS1313 Spring 2009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8848E8-7FAC-4F17-AF21-B21A342F7AEE}" type="slidenum">
              <a:rPr lang="en-US"/>
              <a:pPr/>
              <a:t>3</a:t>
            </a:fld>
            <a:endParaRPr lang="en-US"/>
          </a:p>
        </p:txBody>
      </p:sp>
      <p:sp>
        <p:nvSpPr>
          <p:cNvPr id="116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Search Example #1</a:t>
            </a:r>
          </a:p>
        </p:txBody>
      </p:sp>
      <p:grpSp>
        <p:nvGrpSpPr>
          <p:cNvPr id="1164304" name="Group 16"/>
          <p:cNvGrpSpPr>
            <a:grpSpLocks/>
          </p:cNvGrpSpPr>
          <p:nvPr/>
        </p:nvGrpSpPr>
        <p:grpSpPr bwMode="auto">
          <a:xfrm>
            <a:off x="533400" y="2133600"/>
            <a:ext cx="1371600" cy="1371600"/>
            <a:chOff x="336" y="1344"/>
            <a:chExt cx="864" cy="864"/>
          </a:xfrm>
        </p:grpSpPr>
        <p:sp>
          <p:nvSpPr>
            <p:cNvPr id="1164302" name="Text Box 14"/>
            <p:cNvSpPr txBox="1">
              <a:spLocks noChangeArrowheads="1"/>
            </p:cNvSpPr>
            <p:nvPr/>
          </p:nvSpPr>
          <p:spPr bwMode="auto">
            <a:xfrm>
              <a:off x="336" y="1920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element</a:t>
              </a:r>
            </a:p>
          </p:txBody>
        </p:sp>
        <p:sp>
          <p:nvSpPr>
            <p:cNvPr id="1164303" name="Line 15"/>
            <p:cNvSpPr>
              <a:spLocks noChangeShapeType="1"/>
            </p:cNvSpPr>
            <p:nvPr/>
          </p:nvSpPr>
          <p:spPr bwMode="auto">
            <a:xfrm flipV="1">
              <a:off x="768" y="134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1164305" name="Text Box 17"/>
          <p:cNvSpPr txBox="1">
            <a:spLocks noChangeArrowheads="1"/>
          </p:cNvSpPr>
          <p:nvPr/>
        </p:nvSpPr>
        <p:spPr bwMode="auto">
          <a:xfrm>
            <a:off x="685800" y="42672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/>
              <a:t>Searching for -86.</a:t>
            </a:r>
          </a:p>
        </p:txBody>
      </p:sp>
      <p:grpSp>
        <p:nvGrpSpPr>
          <p:cNvPr id="1164314" name="Group 26"/>
          <p:cNvGrpSpPr>
            <a:grpSpLocks/>
          </p:cNvGrpSpPr>
          <p:nvPr/>
        </p:nvGrpSpPr>
        <p:grpSpPr bwMode="auto">
          <a:xfrm>
            <a:off x="914400" y="1524000"/>
            <a:ext cx="6858000" cy="469900"/>
            <a:chOff x="576" y="960"/>
            <a:chExt cx="4320" cy="296"/>
          </a:xfrm>
        </p:grpSpPr>
        <p:sp>
          <p:nvSpPr>
            <p:cNvPr id="1164315" name="Text Box 27"/>
            <p:cNvSpPr txBox="1">
              <a:spLocks noChangeArrowheads="1"/>
            </p:cNvSpPr>
            <p:nvPr/>
          </p:nvSpPr>
          <p:spPr bwMode="auto">
            <a:xfrm>
              <a:off x="576" y="960"/>
              <a:ext cx="48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-23</a:t>
              </a:r>
            </a:p>
          </p:txBody>
        </p:sp>
        <p:sp>
          <p:nvSpPr>
            <p:cNvPr id="1164316" name="Text Box 28"/>
            <p:cNvSpPr txBox="1">
              <a:spLocks noChangeArrowheads="1"/>
            </p:cNvSpPr>
            <p:nvPr/>
          </p:nvSpPr>
          <p:spPr bwMode="auto">
            <a:xfrm>
              <a:off x="1056" y="960"/>
              <a:ext cx="48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97</a:t>
              </a:r>
            </a:p>
          </p:txBody>
        </p:sp>
        <p:sp>
          <p:nvSpPr>
            <p:cNvPr id="1164317" name="Text Box 29"/>
            <p:cNvSpPr txBox="1">
              <a:spLocks noChangeArrowheads="1"/>
            </p:cNvSpPr>
            <p:nvPr/>
          </p:nvSpPr>
          <p:spPr bwMode="auto">
            <a:xfrm>
              <a:off x="1536" y="960"/>
              <a:ext cx="48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18</a:t>
              </a:r>
            </a:p>
          </p:txBody>
        </p:sp>
        <p:sp>
          <p:nvSpPr>
            <p:cNvPr id="1164318" name="Text Box 30"/>
            <p:cNvSpPr txBox="1">
              <a:spLocks noChangeArrowheads="1"/>
            </p:cNvSpPr>
            <p:nvPr/>
          </p:nvSpPr>
          <p:spPr bwMode="auto">
            <a:xfrm>
              <a:off x="2016" y="960"/>
              <a:ext cx="48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21</a:t>
              </a:r>
            </a:p>
          </p:txBody>
        </p:sp>
        <p:sp>
          <p:nvSpPr>
            <p:cNvPr id="1164319" name="Text Box 31"/>
            <p:cNvSpPr txBox="1">
              <a:spLocks noChangeArrowheads="1"/>
            </p:cNvSpPr>
            <p:nvPr/>
          </p:nvSpPr>
          <p:spPr bwMode="auto">
            <a:xfrm>
              <a:off x="2496" y="960"/>
              <a:ext cx="48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5</a:t>
              </a:r>
            </a:p>
          </p:txBody>
        </p:sp>
        <p:sp>
          <p:nvSpPr>
            <p:cNvPr id="1164320" name="Text Box 32"/>
            <p:cNvSpPr txBox="1">
              <a:spLocks noChangeArrowheads="1"/>
            </p:cNvSpPr>
            <p:nvPr/>
          </p:nvSpPr>
          <p:spPr bwMode="auto">
            <a:xfrm>
              <a:off x="2976" y="960"/>
              <a:ext cx="48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-86</a:t>
              </a:r>
            </a:p>
          </p:txBody>
        </p:sp>
        <p:sp>
          <p:nvSpPr>
            <p:cNvPr id="1164321" name="Text Box 33"/>
            <p:cNvSpPr txBox="1">
              <a:spLocks noChangeArrowheads="1"/>
            </p:cNvSpPr>
            <p:nvPr/>
          </p:nvSpPr>
          <p:spPr bwMode="auto">
            <a:xfrm>
              <a:off x="3456" y="960"/>
              <a:ext cx="48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64</a:t>
              </a:r>
            </a:p>
          </p:txBody>
        </p:sp>
        <p:sp>
          <p:nvSpPr>
            <p:cNvPr id="1164322" name="Text Box 34"/>
            <p:cNvSpPr txBox="1">
              <a:spLocks noChangeArrowheads="1"/>
            </p:cNvSpPr>
            <p:nvPr/>
          </p:nvSpPr>
          <p:spPr bwMode="auto">
            <a:xfrm>
              <a:off x="3936" y="960"/>
              <a:ext cx="48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0</a:t>
              </a:r>
            </a:p>
          </p:txBody>
        </p:sp>
        <p:sp>
          <p:nvSpPr>
            <p:cNvPr id="1164323" name="Text Box 35"/>
            <p:cNvSpPr txBox="1">
              <a:spLocks noChangeArrowheads="1"/>
            </p:cNvSpPr>
            <p:nvPr/>
          </p:nvSpPr>
          <p:spPr bwMode="auto">
            <a:xfrm>
              <a:off x="4416" y="960"/>
              <a:ext cx="48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-37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83509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time complexity of binary search is:-</a:t>
            </a:r>
          </a:p>
          <a:p>
            <a:r>
              <a:rPr lang="en-US" dirty="0"/>
              <a:t>Best Case- O(1) i.e. constant.</a:t>
            </a:r>
          </a:p>
          <a:p>
            <a:r>
              <a:rPr lang="en-US" dirty="0"/>
              <a:t>Average Case- O(log</a:t>
            </a:r>
            <a:r>
              <a:rPr lang="en-US" baseline="-25000" dirty="0"/>
              <a:t>2</a:t>
            </a:r>
            <a:r>
              <a:rPr lang="en-US" dirty="0"/>
              <a:t>n).</a:t>
            </a:r>
          </a:p>
          <a:p>
            <a:r>
              <a:rPr lang="en-US" dirty="0"/>
              <a:t>Worst Case- O(log</a:t>
            </a:r>
            <a:r>
              <a:rPr lang="en-US" baseline="-25000" dirty="0"/>
              <a:t>2</a:t>
            </a:r>
            <a:r>
              <a:rPr lang="en-US" dirty="0"/>
              <a:t>n).</a:t>
            </a:r>
          </a:p>
          <a:p>
            <a:endParaRPr lang="en-US" dirty="0"/>
          </a:p>
          <a:p>
            <a:r>
              <a:rPr lang="en-US" dirty="0"/>
              <a:t>For n = 2  log</a:t>
            </a:r>
            <a:r>
              <a:rPr lang="en-US" baseline="-25000" dirty="0"/>
              <a:t>2</a:t>
            </a:r>
            <a:r>
              <a:rPr lang="en-US" dirty="0"/>
              <a:t>(2</a:t>
            </a:r>
            <a:r>
              <a:rPr lang="en-US" baseline="30000" dirty="0"/>
              <a:t>1</a:t>
            </a:r>
            <a:r>
              <a:rPr lang="en-US" dirty="0"/>
              <a:t>) = 1	 Output = 1 </a:t>
            </a:r>
          </a:p>
          <a:p>
            <a:r>
              <a:rPr lang="en-US" dirty="0"/>
              <a:t> means the array can be halved 	1 time maximum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For n = 4  log</a:t>
            </a:r>
            <a:r>
              <a:rPr lang="en-US" baseline="-25000" dirty="0"/>
              <a:t>2</a:t>
            </a:r>
            <a:r>
              <a:rPr lang="en-US" dirty="0"/>
              <a:t>(2</a:t>
            </a:r>
            <a:r>
              <a:rPr lang="en-US" baseline="30000" dirty="0"/>
              <a:t>2</a:t>
            </a:r>
            <a:r>
              <a:rPr lang="en-US" dirty="0"/>
              <a:t>) = 2 Output = 2 </a:t>
            </a:r>
          </a:p>
          <a:p>
            <a:r>
              <a:rPr lang="en-US" dirty="0"/>
              <a:t>means the array can be halved 	2 times maximum</a:t>
            </a:r>
          </a:p>
          <a:p>
            <a:endParaRPr lang="en-US" dirty="0"/>
          </a:p>
          <a:p>
            <a:r>
              <a:rPr lang="en-US" dirty="0"/>
              <a:t>For n = 8  log</a:t>
            </a:r>
            <a:r>
              <a:rPr lang="en-US" baseline="-25000" dirty="0"/>
              <a:t>2</a:t>
            </a:r>
            <a:r>
              <a:rPr lang="en-US" dirty="0"/>
              <a:t>(2</a:t>
            </a:r>
            <a:r>
              <a:rPr lang="en-US" baseline="30000" dirty="0"/>
              <a:t>3</a:t>
            </a:r>
            <a:r>
              <a:rPr lang="en-US" dirty="0"/>
              <a:t>) = 3 Output = 3</a:t>
            </a:r>
          </a:p>
          <a:p>
            <a:r>
              <a:rPr lang="en-US" dirty="0"/>
              <a:t>means the array can be halved 	3 times maximum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b="1" dirty="0"/>
              <a:t>Iteration 1:</a:t>
            </a:r>
            <a:r>
              <a:rPr lang="en-US" dirty="0"/>
              <a:t>Array: 2, 5, 8, 12, 16, 23, 38, 56, 72, 91</a:t>
            </a:r>
          </a:p>
          <a:p>
            <a:pPr lvl="1" fontAlgn="base"/>
            <a:r>
              <a:rPr lang="en-US" dirty="0"/>
              <a:t>Select the middle element. (</a:t>
            </a:r>
            <a:r>
              <a:rPr lang="en-US" b="1" dirty="0"/>
              <a:t>here 16</a:t>
            </a:r>
            <a:r>
              <a:rPr lang="en-US" dirty="0"/>
              <a:t>)</a:t>
            </a:r>
          </a:p>
          <a:p>
            <a:pPr lvl="1" fontAlgn="base"/>
            <a:r>
              <a:rPr lang="en-US" dirty="0"/>
              <a:t>Since 23 is greater than 16, so we divide the array into two halves and consider the sub-array after element 16.</a:t>
            </a:r>
          </a:p>
          <a:p>
            <a:pPr lvl="1" fontAlgn="base"/>
            <a:r>
              <a:rPr lang="en-US" b="1" dirty="0"/>
              <a:t>Now this </a:t>
            </a:r>
            <a:r>
              <a:rPr lang="en-US" b="1" dirty="0" err="1"/>
              <a:t>subarray</a:t>
            </a:r>
            <a:r>
              <a:rPr lang="en-US" b="1" dirty="0"/>
              <a:t> with the elements after 16 will be taken into next iteration.</a:t>
            </a:r>
          </a:p>
          <a:p>
            <a:pPr fontAlgn="base"/>
            <a:r>
              <a:rPr lang="en-US" b="1" dirty="0"/>
              <a:t>Iteration 2:</a:t>
            </a:r>
            <a:r>
              <a:rPr lang="en-US" dirty="0"/>
              <a:t>Array: 23, 38, 56, 72, 91</a:t>
            </a:r>
          </a:p>
          <a:p>
            <a:pPr lvl="1" fontAlgn="base"/>
            <a:r>
              <a:rPr lang="en-US" dirty="0"/>
              <a:t>Select the middle element. (</a:t>
            </a:r>
            <a:r>
              <a:rPr lang="en-US" b="1" dirty="0"/>
              <a:t>now 56</a:t>
            </a:r>
            <a:r>
              <a:rPr lang="en-US" dirty="0"/>
              <a:t>)</a:t>
            </a:r>
          </a:p>
          <a:p>
            <a:pPr lvl="1" fontAlgn="base"/>
            <a:r>
              <a:rPr lang="en-US" dirty="0"/>
              <a:t>Since 23 is smaller than 56, so we divide the array into two halves and consider the sub-array before element 56.</a:t>
            </a:r>
          </a:p>
          <a:p>
            <a:pPr lvl="1" fontAlgn="base"/>
            <a:r>
              <a:rPr lang="en-US" b="1" dirty="0"/>
              <a:t>Now this </a:t>
            </a:r>
            <a:r>
              <a:rPr lang="en-US" b="1" dirty="0" err="1"/>
              <a:t>subarray</a:t>
            </a:r>
            <a:r>
              <a:rPr lang="en-US" b="1" dirty="0"/>
              <a:t> with the elements before 56 will be taken into next iteration.</a:t>
            </a:r>
          </a:p>
          <a:p>
            <a:pPr fontAlgn="base"/>
            <a:r>
              <a:rPr lang="en-US" b="1" dirty="0"/>
              <a:t>Iteration 3:</a:t>
            </a:r>
            <a:r>
              <a:rPr lang="en-US" dirty="0"/>
              <a:t>Array: 23, 38</a:t>
            </a:r>
          </a:p>
          <a:p>
            <a:pPr lvl="1" fontAlgn="base"/>
            <a:r>
              <a:rPr lang="en-US" dirty="0"/>
              <a:t>Select the middle element. (</a:t>
            </a:r>
            <a:r>
              <a:rPr lang="en-US" b="1" dirty="0"/>
              <a:t>now 23</a:t>
            </a:r>
            <a:r>
              <a:rPr lang="en-US" dirty="0"/>
              <a:t>)</a:t>
            </a:r>
          </a:p>
          <a:p>
            <a:pPr lvl="1" fontAlgn="base"/>
            <a:r>
              <a:rPr lang="en-US" dirty="0"/>
              <a:t>Since 23 is the middle element. So the iterations will now stop.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b="1" dirty="0"/>
              <a:t>Calculating Time complexity:</a:t>
            </a:r>
            <a:endParaRPr lang="en-US" dirty="0"/>
          </a:p>
          <a:p>
            <a:pPr lvl="1" fontAlgn="base"/>
            <a:r>
              <a:rPr lang="en-US" dirty="0"/>
              <a:t>At each iteration, the array is divided by half. So let’s say the length of array at first iteration is </a:t>
            </a:r>
            <a:r>
              <a:rPr lang="en-US" b="1" dirty="0"/>
              <a:t>n</a:t>
            </a:r>
            <a:endParaRPr lang="en-US" dirty="0"/>
          </a:p>
          <a:p>
            <a:pPr lvl="1" fontAlgn="base"/>
            <a:r>
              <a:rPr lang="en-US" dirty="0"/>
              <a:t>At </a:t>
            </a:r>
            <a:r>
              <a:rPr lang="en-US" b="1" dirty="0"/>
              <a:t>Iteration 1	</a:t>
            </a:r>
            <a:r>
              <a:rPr lang="en-US" dirty="0"/>
              <a:t>Length of array = </a:t>
            </a:r>
            <a:r>
              <a:rPr lang="en-US" b="1" dirty="0"/>
              <a:t>n</a:t>
            </a:r>
            <a:endParaRPr lang="en-US" dirty="0"/>
          </a:p>
          <a:p>
            <a:pPr lvl="1" fontAlgn="base"/>
            <a:r>
              <a:rPr lang="en-US" dirty="0"/>
              <a:t>At </a:t>
            </a:r>
            <a:r>
              <a:rPr lang="en-US" b="1" dirty="0"/>
              <a:t>Iteration 2	</a:t>
            </a:r>
            <a:r>
              <a:rPr lang="en-US" dirty="0"/>
              <a:t>Length of array = </a:t>
            </a:r>
            <a:r>
              <a:rPr lang="en-US" b="1" baseline="30000" dirty="0"/>
              <a:t>n</a:t>
            </a:r>
            <a:r>
              <a:rPr lang="en-US" b="1" dirty="0"/>
              <a:t>⁄</a:t>
            </a:r>
            <a:r>
              <a:rPr lang="en-US" b="1" baseline="-25000" dirty="0"/>
              <a:t>2</a:t>
            </a:r>
            <a:endParaRPr lang="en-US" dirty="0"/>
          </a:p>
          <a:p>
            <a:pPr lvl="1" fontAlgn="base"/>
            <a:r>
              <a:rPr lang="en-US" dirty="0"/>
              <a:t>At </a:t>
            </a:r>
            <a:r>
              <a:rPr lang="en-US" b="1" dirty="0"/>
              <a:t>Iteration 3	</a:t>
            </a:r>
            <a:r>
              <a:rPr lang="en-US" dirty="0"/>
              <a:t>Length of array = </a:t>
            </a:r>
            <a:r>
              <a:rPr lang="en-US" b="1" baseline="30000" dirty="0"/>
              <a:t>(n⁄</a:t>
            </a:r>
            <a:r>
              <a:rPr lang="en-US" b="1" baseline="-25000" dirty="0"/>
              <a:t>2</a:t>
            </a:r>
            <a:r>
              <a:rPr lang="en-US" b="1" baseline="30000" dirty="0"/>
              <a:t>)</a:t>
            </a:r>
            <a:r>
              <a:rPr lang="en-US" b="1" dirty="0"/>
              <a:t>⁄</a:t>
            </a:r>
            <a:r>
              <a:rPr lang="en-US" b="1" baseline="-25000" dirty="0"/>
              <a:t>2</a:t>
            </a:r>
            <a:r>
              <a:rPr lang="en-US" dirty="0"/>
              <a:t> = </a:t>
            </a:r>
            <a:r>
              <a:rPr lang="en-US" b="1" baseline="30000" dirty="0"/>
              <a:t>n</a:t>
            </a:r>
            <a:r>
              <a:rPr lang="en-US" b="1" dirty="0"/>
              <a:t>⁄</a:t>
            </a:r>
            <a:r>
              <a:rPr lang="en-US" b="1" baseline="-25000" dirty="0"/>
              <a:t>2</a:t>
            </a:r>
            <a:r>
              <a:rPr lang="en-US" b="1" baseline="30000" dirty="0"/>
              <a:t>2</a:t>
            </a:r>
          </a:p>
          <a:p>
            <a:pPr lvl="1" fontAlgn="base"/>
            <a:endParaRPr lang="en-US" dirty="0"/>
          </a:p>
          <a:p>
            <a:pPr lvl="1" fontAlgn="base"/>
            <a:r>
              <a:rPr lang="en-US" dirty="0"/>
              <a:t>Therefore, after </a:t>
            </a:r>
            <a:r>
              <a:rPr lang="en-US" b="1" dirty="0"/>
              <a:t>Iteration k </a:t>
            </a:r>
            <a:r>
              <a:rPr lang="en-US" dirty="0"/>
              <a:t>, Length of array = </a:t>
            </a:r>
            <a:r>
              <a:rPr lang="en-US" b="1" baseline="30000" dirty="0"/>
              <a:t>n</a:t>
            </a:r>
            <a:r>
              <a:rPr lang="en-US" b="1" dirty="0"/>
              <a:t>⁄</a:t>
            </a:r>
            <a:r>
              <a:rPr lang="en-US" b="1" baseline="-25000" dirty="0"/>
              <a:t>2</a:t>
            </a:r>
            <a:r>
              <a:rPr lang="en-US" b="1" baseline="30000" dirty="0"/>
              <a:t>k</a:t>
            </a:r>
            <a:endParaRPr lang="en-US" dirty="0"/>
          </a:p>
          <a:p>
            <a:pPr lvl="1" fontAlgn="base"/>
            <a:r>
              <a:rPr lang="en-US" dirty="0"/>
              <a:t>Also, we know that after k divisions, the </a:t>
            </a:r>
            <a:r>
              <a:rPr lang="en-US" b="1" dirty="0"/>
              <a:t>length of array becomes 1</a:t>
            </a:r>
            <a:endParaRPr lang="en-US" dirty="0"/>
          </a:p>
          <a:p>
            <a:pPr lvl="1" fontAlgn="base"/>
            <a:r>
              <a:rPr lang="en-US" dirty="0"/>
              <a:t>Therefore Length of array = </a:t>
            </a:r>
            <a:r>
              <a:rPr lang="en-US" b="1" baseline="30000" dirty="0"/>
              <a:t>n</a:t>
            </a:r>
            <a:r>
              <a:rPr lang="en-US" b="1" dirty="0"/>
              <a:t>⁄</a:t>
            </a:r>
            <a:r>
              <a:rPr lang="en-US" b="1" baseline="-25000" dirty="0"/>
              <a:t>2</a:t>
            </a:r>
            <a:r>
              <a:rPr lang="en-US" b="1" baseline="30000" dirty="0"/>
              <a:t>k</a:t>
            </a:r>
            <a:r>
              <a:rPr lang="en-US" b="1" dirty="0"/>
              <a:t> = 1</a:t>
            </a:r>
            <a:r>
              <a:rPr lang="en-US" dirty="0"/>
              <a:t> 	=&gt; </a:t>
            </a:r>
            <a:r>
              <a:rPr lang="en-US" b="1" dirty="0"/>
              <a:t>n = 2</a:t>
            </a:r>
            <a:r>
              <a:rPr lang="en-US" b="1" baseline="30000" dirty="0"/>
              <a:t>k</a:t>
            </a:r>
            <a:r>
              <a:rPr lang="en-US" dirty="0"/>
              <a:t> </a:t>
            </a:r>
          </a:p>
          <a:p>
            <a:pPr lvl="1" fontAlgn="base"/>
            <a:r>
              <a:rPr lang="en-US" dirty="0"/>
              <a:t>Applying log function on both sides:	=&gt; </a:t>
            </a:r>
            <a:r>
              <a:rPr lang="en-US" b="1" dirty="0"/>
              <a:t>log</a:t>
            </a:r>
            <a:r>
              <a:rPr lang="en-US" b="1" baseline="-25000" dirty="0"/>
              <a:t>2</a:t>
            </a:r>
            <a:r>
              <a:rPr lang="en-US" b="1" dirty="0"/>
              <a:t> (n) = log</a:t>
            </a:r>
            <a:r>
              <a:rPr lang="en-US" b="1" baseline="-25000" dirty="0"/>
              <a:t>2</a:t>
            </a:r>
            <a:r>
              <a:rPr lang="en-US" b="1" dirty="0"/>
              <a:t> (2</a:t>
            </a:r>
            <a:r>
              <a:rPr lang="en-US" b="1" baseline="30000" dirty="0"/>
              <a:t>k</a:t>
            </a:r>
            <a:r>
              <a:rPr lang="en-US" b="1" dirty="0"/>
              <a:t>)</a:t>
            </a:r>
          </a:p>
          <a:p>
            <a:pPr lvl="1" fontAlgn="base"/>
            <a:r>
              <a:rPr lang="en-US" dirty="0"/>
              <a:t> =&gt; </a:t>
            </a:r>
            <a:r>
              <a:rPr lang="en-US" b="1" dirty="0"/>
              <a:t>log</a:t>
            </a:r>
            <a:r>
              <a:rPr lang="en-US" b="1" baseline="-25000" dirty="0"/>
              <a:t>2</a:t>
            </a:r>
            <a:r>
              <a:rPr lang="en-US" b="1" dirty="0"/>
              <a:t> (n) = k log</a:t>
            </a:r>
            <a:r>
              <a:rPr lang="en-US" b="1" baseline="-25000" dirty="0"/>
              <a:t>2</a:t>
            </a:r>
            <a:r>
              <a:rPr lang="en-US" b="1" dirty="0"/>
              <a:t> (2)</a:t>
            </a:r>
            <a:r>
              <a:rPr lang="en-US" dirty="0"/>
              <a:t> </a:t>
            </a:r>
          </a:p>
          <a:p>
            <a:pPr lvl="1" fontAlgn="base"/>
            <a:r>
              <a:rPr lang="en-US" dirty="0"/>
              <a:t>As </a:t>
            </a:r>
            <a:r>
              <a:rPr lang="en-US" b="1" dirty="0"/>
              <a:t>(</a:t>
            </a:r>
            <a:r>
              <a:rPr lang="en-US" b="1" dirty="0" err="1"/>
              <a:t>log</a:t>
            </a:r>
            <a:r>
              <a:rPr lang="en-US" b="1" baseline="-25000" dirty="0" err="1"/>
              <a:t>a</a:t>
            </a:r>
            <a:r>
              <a:rPr lang="en-US" b="1" dirty="0"/>
              <a:t> (a) = 1)   </a:t>
            </a:r>
            <a:r>
              <a:rPr lang="en-US" dirty="0"/>
              <a:t>Therefore,=&gt; </a:t>
            </a:r>
            <a:r>
              <a:rPr lang="en-US" b="1" dirty="0"/>
              <a:t>k = log</a:t>
            </a:r>
            <a:r>
              <a:rPr lang="en-US" b="1" baseline="-25000" dirty="0"/>
              <a:t>2</a:t>
            </a:r>
            <a:r>
              <a:rPr lang="en-US" b="1" dirty="0"/>
              <a:t> (n)</a:t>
            </a:r>
            <a:r>
              <a:rPr lang="en-US" dirty="0"/>
              <a:t> </a:t>
            </a:r>
          </a:p>
          <a:p>
            <a:pPr lvl="1" fontAlgn="base"/>
            <a:endParaRPr lang="en-US" dirty="0"/>
          </a:p>
          <a:p>
            <a:pPr fontAlgn="base"/>
            <a:r>
              <a:rPr lang="en-US" b="1" dirty="0"/>
              <a:t>Hence, the time complexity of Binary Search is</a:t>
            </a:r>
            <a:endParaRPr lang="en-US" dirty="0"/>
          </a:p>
          <a:p>
            <a:pPr fontAlgn="base"/>
            <a:r>
              <a:rPr lang="en-US" b="1" dirty="0"/>
              <a:t>log</a:t>
            </a:r>
            <a:r>
              <a:rPr lang="en-US" b="1" baseline="-25000" dirty="0"/>
              <a:t>2</a:t>
            </a:r>
            <a:r>
              <a:rPr lang="en-US" b="1" dirty="0"/>
              <a:t> (n)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Definition</a:t>
            </a:r>
          </a:p>
          <a:p>
            <a:r>
              <a:rPr lang="en-US" b="1" dirty="0"/>
              <a:t>Types of sorting: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Internal sorting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sz="3000" dirty="0"/>
              <a:t>all elements are stored in memory at all 	time 	while sorting is in progress</a:t>
            </a:r>
          </a:p>
          <a:p>
            <a:pPr marL="0" indent="0">
              <a:buNone/>
            </a:pPr>
            <a:r>
              <a:rPr lang="en-US" sz="3000" dirty="0"/>
              <a:t>	apply  on small data elements</a:t>
            </a:r>
          </a:p>
          <a:p>
            <a:pPr marL="0" indent="0">
              <a:buNone/>
            </a:pP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External sorting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sz="3000" dirty="0"/>
              <a:t>some elements kept in auxiliary memory</a:t>
            </a:r>
          </a:p>
          <a:p>
            <a:pPr marL="0" indent="0">
              <a:buNone/>
            </a:pPr>
            <a:r>
              <a:rPr lang="en-US" sz="3000" dirty="0"/>
              <a:t>	apply on large data elements</a:t>
            </a:r>
          </a:p>
          <a:p>
            <a:pPr marL="0" indent="0">
              <a:buNone/>
            </a:pPr>
            <a:r>
              <a:rPr lang="en-US" b="1" dirty="0"/>
              <a:t>	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24014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Efficiency  of sorting 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 fontScale="55000" lnSpcReduction="20000"/>
          </a:bodyPr>
          <a:lstStyle/>
          <a:p>
            <a:pPr marL="0" indent="0"/>
            <a:r>
              <a:rPr lang="en-US" sz="4500" dirty="0">
                <a:latin typeface="Times New Roman" pitchFamily="18" charset="0"/>
                <a:cs typeface="Times New Roman" pitchFamily="18" charset="0"/>
              </a:rPr>
              <a:t>Complexity of sorting algorithm measures the time required to sort  data  elements</a:t>
            </a:r>
          </a:p>
          <a:p>
            <a:pPr marL="0" indent="0"/>
            <a:r>
              <a:rPr lang="en-US" sz="4500" dirty="0">
                <a:latin typeface="Times New Roman" pitchFamily="18" charset="0"/>
                <a:cs typeface="Times New Roman" pitchFamily="18" charset="0"/>
              </a:rPr>
              <a:t>The choice of sorting algorithm  depend on following consideration</a:t>
            </a:r>
          </a:p>
          <a:p>
            <a:pPr marL="0" indent="0">
              <a:buNone/>
            </a:pPr>
            <a:endParaRPr lang="en-US" sz="45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4500" dirty="0">
                <a:latin typeface="Times New Roman" pitchFamily="18" charset="0"/>
                <a:cs typeface="Times New Roman" pitchFamily="18" charset="0"/>
              </a:rPr>
              <a:t>Time spent by programmer in coding a sorting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500" dirty="0">
                <a:latin typeface="Times New Roman" pitchFamily="18" charset="0"/>
                <a:cs typeface="Times New Roman" pitchFamily="18" charset="0"/>
              </a:rPr>
              <a:t>Amount of machine time necessary for running  the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500" dirty="0">
                <a:latin typeface="Times New Roman" pitchFamily="18" charset="0"/>
                <a:cs typeface="Times New Roman" pitchFamily="18" charset="0"/>
              </a:rPr>
              <a:t>The amount of memory required for running program</a:t>
            </a:r>
          </a:p>
          <a:p>
            <a:pPr marL="0" indent="0">
              <a:buNone/>
            </a:pPr>
            <a:endParaRPr lang="en-US" sz="45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500" dirty="0">
                <a:latin typeface="Times New Roman" pitchFamily="18" charset="0"/>
                <a:cs typeface="Times New Roman" pitchFamily="18" charset="0"/>
              </a:rPr>
              <a:t>In order to find the amount of time required to sort the list of elements , we must find the number of comparison required to sort.</a:t>
            </a:r>
          </a:p>
          <a:p>
            <a:r>
              <a:rPr lang="en-US" sz="4500" dirty="0">
                <a:latin typeface="Times New Roman" pitchFamily="18" charset="0"/>
                <a:cs typeface="Times New Roman" pitchFamily="18" charset="0"/>
              </a:rPr>
              <a:t>For this , various cases  are  : best  case  , worst case  , average case.</a:t>
            </a:r>
          </a:p>
          <a:p>
            <a:pPr>
              <a:buNone/>
            </a:pPr>
            <a:endParaRPr lang="en-US" sz="4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evron 3"/>
          <p:cNvSpPr/>
          <p:nvPr/>
        </p:nvSpPr>
        <p:spPr>
          <a:xfrm>
            <a:off x="2930255" y="1690240"/>
            <a:ext cx="2590800" cy="838200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Bubble Sort</a:t>
            </a:r>
          </a:p>
        </p:txBody>
      </p:sp>
      <p:sp>
        <p:nvSpPr>
          <p:cNvPr id="5" name="Chevron 4"/>
          <p:cNvSpPr/>
          <p:nvPr/>
        </p:nvSpPr>
        <p:spPr>
          <a:xfrm>
            <a:off x="2930255" y="2680840"/>
            <a:ext cx="2590800" cy="838200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Selection Sort</a:t>
            </a:r>
          </a:p>
        </p:txBody>
      </p:sp>
      <p:sp>
        <p:nvSpPr>
          <p:cNvPr id="6" name="Chevron 5"/>
          <p:cNvSpPr/>
          <p:nvPr/>
        </p:nvSpPr>
        <p:spPr>
          <a:xfrm>
            <a:off x="2930255" y="3671440"/>
            <a:ext cx="2590800" cy="838200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Insertion Sort</a:t>
            </a:r>
          </a:p>
        </p:txBody>
      </p:sp>
      <p:sp>
        <p:nvSpPr>
          <p:cNvPr id="7" name="Chevron 6"/>
          <p:cNvSpPr/>
          <p:nvPr/>
        </p:nvSpPr>
        <p:spPr>
          <a:xfrm>
            <a:off x="2854055" y="4662040"/>
            <a:ext cx="2590800" cy="838200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Quick Sort</a:t>
            </a:r>
          </a:p>
        </p:txBody>
      </p:sp>
      <p:sp>
        <p:nvSpPr>
          <p:cNvPr id="8" name="Chevron 7"/>
          <p:cNvSpPr/>
          <p:nvPr/>
        </p:nvSpPr>
        <p:spPr>
          <a:xfrm>
            <a:off x="2895600" y="5638800"/>
            <a:ext cx="2590800" cy="838200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Radix Sort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u mean by Passes?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algorithm work in passes.</a:t>
            </a:r>
          </a:p>
          <a:p>
            <a:r>
              <a:rPr lang="en-US" dirty="0"/>
              <a:t>Inside a pass (iteration) , numbers are compare and exchanged as required by the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48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Working :</a:t>
            </a:r>
          </a:p>
          <a:p>
            <a:r>
              <a:rPr lang="en-US" sz="2800" dirty="0"/>
              <a:t>At most n-1 passes are required.</a:t>
            </a:r>
          </a:p>
          <a:p>
            <a:r>
              <a:rPr lang="en-US" sz="2800" dirty="0"/>
              <a:t>During 1</a:t>
            </a:r>
            <a:r>
              <a:rPr lang="en-US" sz="2800" baseline="30000" dirty="0"/>
              <a:t>st</a:t>
            </a:r>
            <a:r>
              <a:rPr lang="en-US" sz="2800" dirty="0"/>
              <a:t> pass R1 and R2 are compared , if they are out of order they get interchange.</a:t>
            </a:r>
          </a:p>
          <a:p>
            <a:r>
              <a:rPr lang="en-US" sz="2800" dirty="0"/>
              <a:t>This process repeated for R2 and R3 and so on</a:t>
            </a:r>
          </a:p>
          <a:p>
            <a:r>
              <a:rPr lang="en-US" sz="2800" dirty="0"/>
              <a:t>After 1</a:t>
            </a:r>
            <a:r>
              <a:rPr lang="en-US" sz="2800" baseline="30000" dirty="0"/>
              <a:t>st</a:t>
            </a:r>
            <a:r>
              <a:rPr lang="en-US" sz="2800" dirty="0"/>
              <a:t> pass , element with largest key will be at nth position.</a:t>
            </a:r>
          </a:p>
          <a:p>
            <a:r>
              <a:rPr lang="en-US" sz="2800" dirty="0"/>
              <a:t>On each successive pass ,  element with next largest key will be placed in  position (n-1)    (n-2) … thereby resulting in sorted order.</a:t>
            </a:r>
          </a:p>
          <a:p>
            <a:r>
              <a:rPr lang="en-US" sz="2800" dirty="0"/>
              <a:t>(n-1) passes are required to sort data elements of size n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909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7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748115"/>
            <a:ext cx="822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GB" altLang="zh-TW" sz="2400" dirty="0">
                <a:latin typeface="Times New Roman" pitchFamily="18" charset="0"/>
              </a:rPr>
              <a:t>50	  20	30	60	40	10</a:t>
            </a:r>
          </a:p>
        </p:txBody>
      </p:sp>
      <p:sp>
        <p:nvSpPr>
          <p:cNvPr id="5" name="Curved Up Arrow 4"/>
          <p:cNvSpPr/>
          <p:nvPr/>
        </p:nvSpPr>
        <p:spPr>
          <a:xfrm>
            <a:off x="990600" y="1129115"/>
            <a:ext cx="609600" cy="3048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36711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Pass  1:</a:t>
            </a: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609600" y="1510115"/>
            <a:ext cx="822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altLang="zh-TW" sz="24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0" lang="en-GB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0</a:t>
            </a:r>
            <a:r>
              <a:rPr kumimoji="0" lang="en-GB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	</a:t>
            </a:r>
            <a:r>
              <a:rPr kumimoji="0" lang="en-GB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  50	30	60	40	10</a:t>
            </a:r>
          </a:p>
        </p:txBody>
      </p:sp>
      <p:sp>
        <p:nvSpPr>
          <p:cNvPr id="8" name="Curved Up Arrow 7"/>
          <p:cNvSpPr/>
          <p:nvPr/>
        </p:nvSpPr>
        <p:spPr>
          <a:xfrm>
            <a:off x="1849604" y="1967315"/>
            <a:ext cx="741195" cy="2286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762000" y="2355265"/>
            <a:ext cx="822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altLang="zh-TW" sz="2400" dirty="0">
                <a:latin typeface="Times New Roman" pitchFamily="18" charset="0"/>
              </a:rPr>
              <a:t>2</a:t>
            </a:r>
            <a:r>
              <a:rPr kumimoji="0" lang="en-GB" altLang="zh-TW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0</a:t>
            </a:r>
            <a:r>
              <a:rPr kumimoji="0" lang="en-GB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	 30</a:t>
            </a:r>
            <a:r>
              <a:rPr kumimoji="0" lang="en-GB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	50	60	40	10</a:t>
            </a:r>
          </a:p>
        </p:txBody>
      </p:sp>
      <p:sp>
        <p:nvSpPr>
          <p:cNvPr id="10" name="Curved Up Arrow 9"/>
          <p:cNvSpPr/>
          <p:nvPr/>
        </p:nvSpPr>
        <p:spPr>
          <a:xfrm>
            <a:off x="2805594" y="2812465"/>
            <a:ext cx="741195" cy="2286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886690" y="3158850"/>
            <a:ext cx="822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altLang="zh-TW" sz="2400" dirty="0">
                <a:latin typeface="Times New Roman" pitchFamily="18" charset="0"/>
              </a:rPr>
              <a:t>2</a:t>
            </a:r>
            <a:r>
              <a:rPr kumimoji="0" lang="en-GB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0	 30	50	60	40	10</a:t>
            </a:r>
          </a:p>
        </p:txBody>
      </p:sp>
      <p:sp>
        <p:nvSpPr>
          <p:cNvPr id="12" name="Curved Up Arrow 11"/>
          <p:cNvSpPr/>
          <p:nvPr/>
        </p:nvSpPr>
        <p:spPr>
          <a:xfrm>
            <a:off x="3913989" y="3616050"/>
            <a:ext cx="741195" cy="2286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914400" y="3948515"/>
            <a:ext cx="822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altLang="zh-TW" sz="2400" dirty="0">
                <a:latin typeface="Times New Roman" pitchFamily="18" charset="0"/>
              </a:rPr>
              <a:t>2</a:t>
            </a:r>
            <a:r>
              <a:rPr kumimoji="0" lang="en-GB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0	 30	50	</a:t>
            </a:r>
            <a:r>
              <a:rPr kumimoji="0" lang="en-GB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40</a:t>
            </a:r>
            <a:r>
              <a:rPr kumimoji="0" lang="en-GB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	60	10</a:t>
            </a:r>
          </a:p>
        </p:txBody>
      </p:sp>
      <p:sp>
        <p:nvSpPr>
          <p:cNvPr id="14" name="Curved Up Arrow 13"/>
          <p:cNvSpPr/>
          <p:nvPr/>
        </p:nvSpPr>
        <p:spPr>
          <a:xfrm>
            <a:off x="4953000" y="4405715"/>
            <a:ext cx="741195" cy="2286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4400" y="5410200"/>
            <a:ext cx="6705600" cy="120032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 : Length  (n) : 6</a:t>
            </a:r>
          </a:p>
          <a:p>
            <a:r>
              <a:rPr lang="en-US" dirty="0"/>
              <a:t>Total Comparison : 5   (n-1)</a:t>
            </a:r>
          </a:p>
          <a:p>
            <a:r>
              <a:rPr lang="en-US" dirty="0"/>
              <a:t>After Pass 1 :    60 largest element on right position</a:t>
            </a:r>
          </a:p>
          <a:p>
            <a:endParaRPr lang="en-US" dirty="0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914400" y="4710515"/>
            <a:ext cx="822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altLang="zh-TW" sz="2400" dirty="0">
                <a:latin typeface="Times New Roman" pitchFamily="18" charset="0"/>
              </a:rPr>
              <a:t>2</a:t>
            </a:r>
            <a:r>
              <a:rPr kumimoji="0" lang="en-GB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0	 30	50	40	</a:t>
            </a:r>
            <a:r>
              <a:rPr kumimoji="0" lang="en-GB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10</a:t>
            </a:r>
            <a:r>
              <a:rPr kumimoji="0" lang="en-GB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	</a:t>
            </a:r>
            <a:r>
              <a:rPr kumimoji="0" lang="en-GB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60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17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76400"/>
            <a:ext cx="822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 lvl="0">
              <a:spcBef>
                <a:spcPct val="50000"/>
              </a:spcBef>
              <a:defRPr/>
            </a:pPr>
            <a:r>
              <a:rPr lang="en-GB" altLang="zh-TW" sz="2400" dirty="0">
                <a:latin typeface="Times New Roman" pitchFamily="18" charset="0"/>
              </a:rPr>
              <a:t>20	 30	50	40	10	</a:t>
            </a:r>
            <a:r>
              <a:rPr lang="en-GB" altLang="zh-TW" sz="2400" b="1" dirty="0">
                <a:solidFill>
                  <a:srgbClr val="002060"/>
                </a:solidFill>
                <a:latin typeface="Times New Roman" pitchFamily="18" charset="0"/>
              </a:rPr>
              <a:t>60</a:t>
            </a:r>
          </a:p>
        </p:txBody>
      </p:sp>
      <p:sp>
        <p:nvSpPr>
          <p:cNvPr id="5" name="Curved Up Arrow 4"/>
          <p:cNvSpPr/>
          <p:nvPr/>
        </p:nvSpPr>
        <p:spPr>
          <a:xfrm>
            <a:off x="990600" y="2057400"/>
            <a:ext cx="609600" cy="3048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Pass  2:</a:t>
            </a: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609600" y="2438400"/>
            <a:ext cx="822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altLang="zh-TW" sz="2400" dirty="0">
                <a:latin typeface="Times New Roman" pitchFamily="18" charset="0"/>
              </a:rPr>
              <a:t>2</a:t>
            </a:r>
            <a:r>
              <a:rPr kumimoji="0" lang="en-GB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0	  30	50	40	10	</a:t>
            </a:r>
            <a:r>
              <a:rPr kumimoji="0" lang="en-GB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60</a:t>
            </a:r>
          </a:p>
        </p:txBody>
      </p:sp>
      <p:sp>
        <p:nvSpPr>
          <p:cNvPr id="8" name="Curved Up Arrow 7"/>
          <p:cNvSpPr/>
          <p:nvPr/>
        </p:nvSpPr>
        <p:spPr>
          <a:xfrm>
            <a:off x="1849604" y="2895600"/>
            <a:ext cx="741195" cy="2286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762000" y="3283550"/>
            <a:ext cx="822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altLang="zh-TW" sz="2400" dirty="0">
                <a:latin typeface="Times New Roman" pitchFamily="18" charset="0"/>
              </a:rPr>
              <a:t>2</a:t>
            </a:r>
            <a:r>
              <a:rPr kumimoji="0" lang="en-GB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0	 30	50	40	10	</a:t>
            </a:r>
            <a:r>
              <a:rPr kumimoji="0" lang="en-GB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60</a:t>
            </a:r>
          </a:p>
        </p:txBody>
      </p:sp>
      <p:sp>
        <p:nvSpPr>
          <p:cNvPr id="10" name="Curved Up Arrow 9"/>
          <p:cNvSpPr/>
          <p:nvPr/>
        </p:nvSpPr>
        <p:spPr>
          <a:xfrm>
            <a:off x="2805594" y="3740750"/>
            <a:ext cx="741195" cy="2286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886690" y="4087135"/>
            <a:ext cx="822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altLang="zh-TW" sz="2400" dirty="0">
                <a:latin typeface="Times New Roman" pitchFamily="18" charset="0"/>
              </a:rPr>
              <a:t>2</a:t>
            </a:r>
            <a:r>
              <a:rPr kumimoji="0" lang="en-GB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0	 30	</a:t>
            </a:r>
            <a:r>
              <a:rPr kumimoji="0" lang="en-GB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40</a:t>
            </a:r>
            <a:r>
              <a:rPr kumimoji="0" lang="en-GB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	50	10	</a:t>
            </a:r>
            <a:r>
              <a:rPr kumimoji="0" lang="en-GB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60</a:t>
            </a:r>
          </a:p>
        </p:txBody>
      </p:sp>
      <p:sp>
        <p:nvSpPr>
          <p:cNvPr id="12" name="Curved Up Arrow 11"/>
          <p:cNvSpPr/>
          <p:nvPr/>
        </p:nvSpPr>
        <p:spPr>
          <a:xfrm>
            <a:off x="3913989" y="4544335"/>
            <a:ext cx="741195" cy="2286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914400" y="4876800"/>
            <a:ext cx="822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altLang="zh-TW" sz="2400" dirty="0">
                <a:latin typeface="Times New Roman" pitchFamily="18" charset="0"/>
              </a:rPr>
              <a:t>2</a:t>
            </a:r>
            <a:r>
              <a:rPr kumimoji="0" lang="en-GB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0	 30	40	</a:t>
            </a:r>
            <a:r>
              <a:rPr kumimoji="0" lang="en-GB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10</a:t>
            </a:r>
            <a:r>
              <a:rPr kumimoji="0" lang="en-GB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	</a:t>
            </a:r>
            <a:r>
              <a:rPr kumimoji="0" lang="en-GB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50</a:t>
            </a:r>
            <a:r>
              <a:rPr kumimoji="0" lang="en-GB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	</a:t>
            </a:r>
            <a:r>
              <a:rPr kumimoji="0" lang="en-GB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60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0" y="5657671"/>
            <a:ext cx="6705600" cy="120032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 :</a:t>
            </a:r>
          </a:p>
          <a:p>
            <a:r>
              <a:rPr lang="en-US" dirty="0"/>
              <a:t>Total Comparison :   4 (n-2)</a:t>
            </a:r>
          </a:p>
          <a:p>
            <a:r>
              <a:rPr lang="en-US" dirty="0"/>
              <a:t>After Pass 2 :    50 -  next largest element on right position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Search Lesson</a:t>
            </a:r>
          </a:p>
          <a:p>
            <a:r>
              <a:rPr lang="en-US" sz="1200"/>
              <a:t>CS1313 Spring 2009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AD4383-5F5A-489A-A4BE-321B8F59EAC8}" type="slidenum">
              <a:rPr lang="en-US"/>
              <a:pPr/>
              <a:t>4</a:t>
            </a:fld>
            <a:endParaRPr lang="en-US"/>
          </a:p>
        </p:txBody>
      </p:sp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Search Example #3</a:t>
            </a:r>
          </a:p>
        </p:txBody>
      </p:sp>
      <p:grpSp>
        <p:nvGrpSpPr>
          <p:cNvPr id="1167372" name="Group 12"/>
          <p:cNvGrpSpPr>
            <a:grpSpLocks/>
          </p:cNvGrpSpPr>
          <p:nvPr/>
        </p:nvGrpSpPr>
        <p:grpSpPr bwMode="auto">
          <a:xfrm>
            <a:off x="2057400" y="2133600"/>
            <a:ext cx="1371600" cy="1371600"/>
            <a:chOff x="336" y="1344"/>
            <a:chExt cx="864" cy="864"/>
          </a:xfrm>
        </p:grpSpPr>
        <p:sp>
          <p:nvSpPr>
            <p:cNvPr id="1167373" name="Text Box 13"/>
            <p:cNvSpPr txBox="1">
              <a:spLocks noChangeArrowheads="1"/>
            </p:cNvSpPr>
            <p:nvPr/>
          </p:nvSpPr>
          <p:spPr bwMode="auto">
            <a:xfrm>
              <a:off x="336" y="1920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element</a:t>
              </a:r>
            </a:p>
          </p:txBody>
        </p:sp>
        <p:sp>
          <p:nvSpPr>
            <p:cNvPr id="1167374" name="Line 14"/>
            <p:cNvSpPr>
              <a:spLocks noChangeShapeType="1"/>
            </p:cNvSpPr>
            <p:nvPr/>
          </p:nvSpPr>
          <p:spPr bwMode="auto">
            <a:xfrm flipV="1">
              <a:off x="768" y="134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1167375" name="Text Box 15"/>
          <p:cNvSpPr txBox="1">
            <a:spLocks noChangeArrowheads="1"/>
          </p:cNvSpPr>
          <p:nvPr/>
        </p:nvSpPr>
        <p:spPr bwMode="auto">
          <a:xfrm>
            <a:off x="685800" y="42672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/>
              <a:t>Searching for -86.</a:t>
            </a:r>
          </a:p>
        </p:txBody>
      </p:sp>
      <p:grpSp>
        <p:nvGrpSpPr>
          <p:cNvPr id="1167384" name="Group 24"/>
          <p:cNvGrpSpPr>
            <a:grpSpLocks/>
          </p:cNvGrpSpPr>
          <p:nvPr/>
        </p:nvGrpSpPr>
        <p:grpSpPr bwMode="auto">
          <a:xfrm>
            <a:off x="914400" y="1524000"/>
            <a:ext cx="6858000" cy="469900"/>
            <a:chOff x="576" y="960"/>
            <a:chExt cx="4320" cy="296"/>
          </a:xfrm>
        </p:grpSpPr>
        <p:sp>
          <p:nvSpPr>
            <p:cNvPr id="1167385" name="Text Box 25"/>
            <p:cNvSpPr txBox="1">
              <a:spLocks noChangeArrowheads="1"/>
            </p:cNvSpPr>
            <p:nvPr/>
          </p:nvSpPr>
          <p:spPr bwMode="auto">
            <a:xfrm>
              <a:off x="576" y="960"/>
              <a:ext cx="48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-23</a:t>
              </a:r>
            </a:p>
          </p:txBody>
        </p:sp>
        <p:sp>
          <p:nvSpPr>
            <p:cNvPr id="1167386" name="Text Box 26"/>
            <p:cNvSpPr txBox="1">
              <a:spLocks noChangeArrowheads="1"/>
            </p:cNvSpPr>
            <p:nvPr/>
          </p:nvSpPr>
          <p:spPr bwMode="auto">
            <a:xfrm>
              <a:off x="1056" y="960"/>
              <a:ext cx="48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97</a:t>
              </a:r>
            </a:p>
          </p:txBody>
        </p:sp>
        <p:sp>
          <p:nvSpPr>
            <p:cNvPr id="1167387" name="Text Box 27"/>
            <p:cNvSpPr txBox="1">
              <a:spLocks noChangeArrowheads="1"/>
            </p:cNvSpPr>
            <p:nvPr/>
          </p:nvSpPr>
          <p:spPr bwMode="auto">
            <a:xfrm>
              <a:off x="1536" y="960"/>
              <a:ext cx="48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18</a:t>
              </a:r>
            </a:p>
          </p:txBody>
        </p:sp>
        <p:sp>
          <p:nvSpPr>
            <p:cNvPr id="1167388" name="Text Box 28"/>
            <p:cNvSpPr txBox="1">
              <a:spLocks noChangeArrowheads="1"/>
            </p:cNvSpPr>
            <p:nvPr/>
          </p:nvSpPr>
          <p:spPr bwMode="auto">
            <a:xfrm>
              <a:off x="2016" y="960"/>
              <a:ext cx="48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21</a:t>
              </a:r>
            </a:p>
          </p:txBody>
        </p:sp>
        <p:sp>
          <p:nvSpPr>
            <p:cNvPr id="1167389" name="Text Box 29"/>
            <p:cNvSpPr txBox="1">
              <a:spLocks noChangeArrowheads="1"/>
            </p:cNvSpPr>
            <p:nvPr/>
          </p:nvSpPr>
          <p:spPr bwMode="auto">
            <a:xfrm>
              <a:off x="2496" y="960"/>
              <a:ext cx="48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5</a:t>
              </a:r>
            </a:p>
          </p:txBody>
        </p:sp>
        <p:sp>
          <p:nvSpPr>
            <p:cNvPr id="1167390" name="Text Box 30"/>
            <p:cNvSpPr txBox="1">
              <a:spLocks noChangeArrowheads="1"/>
            </p:cNvSpPr>
            <p:nvPr/>
          </p:nvSpPr>
          <p:spPr bwMode="auto">
            <a:xfrm>
              <a:off x="2976" y="960"/>
              <a:ext cx="48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-86</a:t>
              </a:r>
            </a:p>
          </p:txBody>
        </p:sp>
        <p:sp>
          <p:nvSpPr>
            <p:cNvPr id="1167391" name="Text Box 31"/>
            <p:cNvSpPr txBox="1">
              <a:spLocks noChangeArrowheads="1"/>
            </p:cNvSpPr>
            <p:nvPr/>
          </p:nvSpPr>
          <p:spPr bwMode="auto">
            <a:xfrm>
              <a:off x="3456" y="960"/>
              <a:ext cx="48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64</a:t>
              </a:r>
            </a:p>
          </p:txBody>
        </p:sp>
        <p:sp>
          <p:nvSpPr>
            <p:cNvPr id="1167392" name="Text Box 32"/>
            <p:cNvSpPr txBox="1">
              <a:spLocks noChangeArrowheads="1"/>
            </p:cNvSpPr>
            <p:nvPr/>
          </p:nvSpPr>
          <p:spPr bwMode="auto">
            <a:xfrm>
              <a:off x="3936" y="960"/>
              <a:ext cx="48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0</a:t>
              </a:r>
            </a:p>
          </p:txBody>
        </p:sp>
        <p:sp>
          <p:nvSpPr>
            <p:cNvPr id="1167393" name="Text Box 33"/>
            <p:cNvSpPr txBox="1">
              <a:spLocks noChangeArrowheads="1"/>
            </p:cNvSpPr>
            <p:nvPr/>
          </p:nvSpPr>
          <p:spPr bwMode="auto">
            <a:xfrm>
              <a:off x="4416" y="960"/>
              <a:ext cx="48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-37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14503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17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76400"/>
            <a:ext cx="822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 lvl="0">
              <a:spcBef>
                <a:spcPct val="50000"/>
              </a:spcBef>
              <a:defRPr/>
            </a:pPr>
            <a:r>
              <a:rPr lang="en-GB" altLang="zh-TW" sz="2400" dirty="0">
                <a:latin typeface="Times New Roman" pitchFamily="18" charset="0"/>
              </a:rPr>
              <a:t>20	 30	40	10	</a:t>
            </a:r>
            <a:r>
              <a:rPr lang="en-GB" altLang="zh-TW" sz="2400" b="1" dirty="0">
                <a:solidFill>
                  <a:schemeClr val="tx2"/>
                </a:solidFill>
                <a:latin typeface="Times New Roman" pitchFamily="18" charset="0"/>
              </a:rPr>
              <a:t>50</a:t>
            </a:r>
            <a:r>
              <a:rPr lang="en-GB" altLang="zh-TW" sz="2400" dirty="0">
                <a:latin typeface="Times New Roman" pitchFamily="18" charset="0"/>
              </a:rPr>
              <a:t>	</a:t>
            </a:r>
            <a:r>
              <a:rPr lang="en-GB" altLang="zh-TW" sz="2400" b="1" dirty="0">
                <a:solidFill>
                  <a:schemeClr val="tx2"/>
                </a:solidFill>
                <a:latin typeface="Times New Roman" pitchFamily="18" charset="0"/>
              </a:rPr>
              <a:t>60</a:t>
            </a:r>
          </a:p>
        </p:txBody>
      </p:sp>
      <p:sp>
        <p:nvSpPr>
          <p:cNvPr id="5" name="Curved Up Arrow 4"/>
          <p:cNvSpPr/>
          <p:nvPr/>
        </p:nvSpPr>
        <p:spPr>
          <a:xfrm>
            <a:off x="990600" y="2057400"/>
            <a:ext cx="609600" cy="3048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Pass  3:</a:t>
            </a: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609600" y="2438400"/>
            <a:ext cx="822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altLang="zh-TW" sz="2400" dirty="0">
                <a:latin typeface="Times New Roman" pitchFamily="18" charset="0"/>
              </a:rPr>
              <a:t>2</a:t>
            </a:r>
            <a:r>
              <a:rPr kumimoji="0" lang="en-GB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0	  30	40	10	</a:t>
            </a:r>
            <a:r>
              <a:rPr kumimoji="0" lang="en-GB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50</a:t>
            </a:r>
            <a:r>
              <a:rPr kumimoji="0" lang="en-GB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	</a:t>
            </a:r>
            <a:r>
              <a:rPr kumimoji="0" lang="en-GB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60</a:t>
            </a:r>
          </a:p>
        </p:txBody>
      </p:sp>
      <p:sp>
        <p:nvSpPr>
          <p:cNvPr id="8" name="Curved Up Arrow 7"/>
          <p:cNvSpPr/>
          <p:nvPr/>
        </p:nvSpPr>
        <p:spPr>
          <a:xfrm>
            <a:off x="1849604" y="2895600"/>
            <a:ext cx="741195" cy="2286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762000" y="3283550"/>
            <a:ext cx="822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altLang="zh-TW" sz="2400" dirty="0">
                <a:latin typeface="Times New Roman" pitchFamily="18" charset="0"/>
              </a:rPr>
              <a:t>2</a:t>
            </a:r>
            <a:r>
              <a:rPr kumimoji="0" lang="en-GB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0	 30	40	10	</a:t>
            </a:r>
            <a:r>
              <a:rPr kumimoji="0" lang="en-GB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50</a:t>
            </a:r>
            <a:r>
              <a:rPr kumimoji="0" lang="en-GB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	</a:t>
            </a:r>
            <a:r>
              <a:rPr kumimoji="0" lang="en-GB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60</a:t>
            </a:r>
          </a:p>
        </p:txBody>
      </p:sp>
      <p:sp>
        <p:nvSpPr>
          <p:cNvPr id="10" name="Curved Up Arrow 9"/>
          <p:cNvSpPr/>
          <p:nvPr/>
        </p:nvSpPr>
        <p:spPr>
          <a:xfrm>
            <a:off x="2805594" y="3740750"/>
            <a:ext cx="741195" cy="2286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886690" y="4087135"/>
            <a:ext cx="822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altLang="zh-TW" sz="2400" dirty="0">
                <a:latin typeface="Times New Roman" pitchFamily="18" charset="0"/>
              </a:rPr>
              <a:t>2</a:t>
            </a:r>
            <a:r>
              <a:rPr kumimoji="0" lang="en-GB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0	 30	</a:t>
            </a:r>
            <a:r>
              <a:rPr lang="en-GB" altLang="zh-TW" sz="24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0" lang="en-GB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0</a:t>
            </a:r>
            <a:r>
              <a:rPr kumimoji="0" lang="en-GB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	</a:t>
            </a:r>
            <a:r>
              <a:rPr kumimoji="0" lang="en-GB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40</a:t>
            </a:r>
            <a:r>
              <a:rPr kumimoji="0" lang="en-GB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	</a:t>
            </a:r>
            <a:r>
              <a:rPr kumimoji="0" lang="en-GB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50</a:t>
            </a:r>
            <a:r>
              <a:rPr kumimoji="0" lang="en-GB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	</a:t>
            </a:r>
            <a:r>
              <a:rPr kumimoji="0" lang="en-GB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60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0" y="5029200"/>
            <a:ext cx="6705600" cy="120032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 :</a:t>
            </a:r>
          </a:p>
          <a:p>
            <a:r>
              <a:rPr lang="en-US" dirty="0"/>
              <a:t>Total Comparison :   3 (n-3)</a:t>
            </a:r>
          </a:p>
          <a:p>
            <a:r>
              <a:rPr lang="en-US" dirty="0"/>
              <a:t>After Pass 3 :    40 -  next largest element on right position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17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76400"/>
            <a:ext cx="822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 lvl="0">
              <a:spcBef>
                <a:spcPct val="50000"/>
              </a:spcBef>
              <a:defRPr/>
            </a:pPr>
            <a:r>
              <a:rPr lang="en-GB" altLang="zh-TW" sz="2400" dirty="0">
                <a:latin typeface="Times New Roman" pitchFamily="18" charset="0"/>
              </a:rPr>
              <a:t>20	 30	10	</a:t>
            </a:r>
            <a:r>
              <a:rPr lang="en-GB" altLang="zh-TW" sz="2400" b="1" dirty="0">
                <a:solidFill>
                  <a:schemeClr val="tx2"/>
                </a:solidFill>
                <a:latin typeface="Times New Roman" pitchFamily="18" charset="0"/>
              </a:rPr>
              <a:t>40</a:t>
            </a:r>
            <a:r>
              <a:rPr lang="en-GB" altLang="zh-TW" sz="2400" dirty="0">
                <a:latin typeface="Times New Roman" pitchFamily="18" charset="0"/>
              </a:rPr>
              <a:t>	</a:t>
            </a:r>
            <a:r>
              <a:rPr lang="en-GB" altLang="zh-TW" sz="2400" b="1" dirty="0">
                <a:solidFill>
                  <a:schemeClr val="tx2"/>
                </a:solidFill>
                <a:latin typeface="Times New Roman" pitchFamily="18" charset="0"/>
              </a:rPr>
              <a:t>50</a:t>
            </a:r>
            <a:r>
              <a:rPr lang="en-GB" altLang="zh-TW" sz="2400" dirty="0">
                <a:latin typeface="Times New Roman" pitchFamily="18" charset="0"/>
              </a:rPr>
              <a:t>	</a:t>
            </a:r>
            <a:r>
              <a:rPr lang="en-GB" altLang="zh-TW" sz="2400" b="1" dirty="0">
                <a:solidFill>
                  <a:schemeClr val="tx2"/>
                </a:solidFill>
                <a:latin typeface="Times New Roman" pitchFamily="18" charset="0"/>
              </a:rPr>
              <a:t>60</a:t>
            </a:r>
          </a:p>
        </p:txBody>
      </p:sp>
      <p:sp>
        <p:nvSpPr>
          <p:cNvPr id="5" name="Curved Up Arrow 4"/>
          <p:cNvSpPr/>
          <p:nvPr/>
        </p:nvSpPr>
        <p:spPr>
          <a:xfrm>
            <a:off x="990600" y="2057400"/>
            <a:ext cx="609600" cy="3048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Pass  4:</a:t>
            </a: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609600" y="2438400"/>
            <a:ext cx="822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altLang="zh-TW" sz="2400" dirty="0">
                <a:latin typeface="Times New Roman" pitchFamily="18" charset="0"/>
              </a:rPr>
              <a:t>2</a:t>
            </a:r>
            <a:r>
              <a:rPr kumimoji="0" lang="en-GB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0	  30	10	</a:t>
            </a:r>
            <a:r>
              <a:rPr kumimoji="0" lang="en-GB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40</a:t>
            </a:r>
            <a:r>
              <a:rPr kumimoji="0" lang="en-GB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	</a:t>
            </a:r>
            <a:r>
              <a:rPr kumimoji="0" lang="en-GB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50</a:t>
            </a:r>
            <a:r>
              <a:rPr kumimoji="0" lang="en-GB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	</a:t>
            </a:r>
            <a:r>
              <a:rPr kumimoji="0" lang="en-GB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60</a:t>
            </a:r>
          </a:p>
        </p:txBody>
      </p:sp>
      <p:sp>
        <p:nvSpPr>
          <p:cNvPr id="8" name="Curved Up Arrow 7"/>
          <p:cNvSpPr/>
          <p:nvPr/>
        </p:nvSpPr>
        <p:spPr>
          <a:xfrm>
            <a:off x="1849604" y="2895600"/>
            <a:ext cx="741195" cy="2286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762000" y="3283550"/>
            <a:ext cx="822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altLang="zh-TW" sz="2400" dirty="0">
                <a:latin typeface="Times New Roman" pitchFamily="18" charset="0"/>
              </a:rPr>
              <a:t>2</a:t>
            </a:r>
            <a:r>
              <a:rPr kumimoji="0" lang="en-GB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0	 </a:t>
            </a:r>
            <a:r>
              <a:rPr kumimoji="0" lang="en-GB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10</a:t>
            </a:r>
            <a:r>
              <a:rPr kumimoji="0" lang="en-GB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	</a:t>
            </a:r>
            <a:r>
              <a:rPr kumimoji="0" lang="en-GB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30	40</a:t>
            </a:r>
            <a:r>
              <a:rPr kumimoji="0" lang="en-GB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	</a:t>
            </a:r>
            <a:r>
              <a:rPr kumimoji="0" lang="en-GB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50</a:t>
            </a:r>
            <a:r>
              <a:rPr kumimoji="0" lang="en-GB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	</a:t>
            </a:r>
            <a:r>
              <a:rPr kumimoji="0" lang="en-GB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60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" y="4343400"/>
            <a:ext cx="6705600" cy="120032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 :</a:t>
            </a:r>
          </a:p>
          <a:p>
            <a:r>
              <a:rPr lang="en-US" dirty="0"/>
              <a:t>Total Comparison :   2 (n- 4)</a:t>
            </a:r>
          </a:p>
          <a:p>
            <a:r>
              <a:rPr lang="en-US" dirty="0"/>
              <a:t>After Pass 4 :    30 -  next largest element on right position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17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76400"/>
            <a:ext cx="822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 lvl="0">
              <a:spcBef>
                <a:spcPct val="50000"/>
              </a:spcBef>
              <a:defRPr/>
            </a:pPr>
            <a:r>
              <a:rPr lang="en-GB" altLang="zh-TW" sz="2400" dirty="0">
                <a:latin typeface="Times New Roman" pitchFamily="18" charset="0"/>
              </a:rPr>
              <a:t>20	 10	</a:t>
            </a:r>
            <a:r>
              <a:rPr lang="en-GB" altLang="zh-TW" sz="2400" b="1" dirty="0">
                <a:solidFill>
                  <a:schemeClr val="tx2"/>
                </a:solidFill>
                <a:latin typeface="Times New Roman" pitchFamily="18" charset="0"/>
              </a:rPr>
              <a:t>30	40</a:t>
            </a:r>
            <a:r>
              <a:rPr lang="en-GB" altLang="zh-TW" sz="2400" dirty="0">
                <a:latin typeface="Times New Roman" pitchFamily="18" charset="0"/>
              </a:rPr>
              <a:t>	</a:t>
            </a:r>
            <a:r>
              <a:rPr lang="en-GB" altLang="zh-TW" sz="2400" b="1" dirty="0">
                <a:solidFill>
                  <a:schemeClr val="tx2"/>
                </a:solidFill>
                <a:latin typeface="Times New Roman" pitchFamily="18" charset="0"/>
              </a:rPr>
              <a:t>50</a:t>
            </a:r>
            <a:r>
              <a:rPr lang="en-GB" altLang="zh-TW" sz="2400" dirty="0">
                <a:latin typeface="Times New Roman" pitchFamily="18" charset="0"/>
              </a:rPr>
              <a:t>	</a:t>
            </a:r>
            <a:r>
              <a:rPr lang="en-GB" altLang="zh-TW" sz="2400" b="1" dirty="0">
                <a:solidFill>
                  <a:schemeClr val="tx2"/>
                </a:solidFill>
                <a:latin typeface="Times New Roman" pitchFamily="18" charset="0"/>
              </a:rPr>
              <a:t>60</a:t>
            </a:r>
          </a:p>
        </p:txBody>
      </p:sp>
      <p:sp>
        <p:nvSpPr>
          <p:cNvPr id="5" name="Curved Up Arrow 4"/>
          <p:cNvSpPr/>
          <p:nvPr/>
        </p:nvSpPr>
        <p:spPr>
          <a:xfrm>
            <a:off x="990600" y="2057400"/>
            <a:ext cx="609600" cy="3048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Pass  5:</a:t>
            </a: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609600" y="2438400"/>
            <a:ext cx="822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10</a:t>
            </a:r>
            <a:r>
              <a:rPr kumimoji="0" lang="en-GB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	  </a:t>
            </a:r>
            <a:r>
              <a:rPr kumimoji="0" lang="en-GB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20	30</a:t>
            </a:r>
            <a:r>
              <a:rPr kumimoji="0" lang="en-GB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	</a:t>
            </a:r>
            <a:r>
              <a:rPr kumimoji="0" lang="en-GB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40</a:t>
            </a:r>
            <a:r>
              <a:rPr kumimoji="0" lang="en-GB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	</a:t>
            </a:r>
            <a:r>
              <a:rPr kumimoji="0" lang="en-GB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50</a:t>
            </a:r>
            <a:r>
              <a:rPr kumimoji="0" lang="en-GB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	</a:t>
            </a:r>
            <a:r>
              <a:rPr kumimoji="0" lang="en-GB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60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" y="4343400"/>
            <a:ext cx="6705600" cy="120032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 :</a:t>
            </a:r>
          </a:p>
          <a:p>
            <a:r>
              <a:rPr lang="en-US" dirty="0"/>
              <a:t>Total Comparison :   1 (n - 5)</a:t>
            </a:r>
          </a:p>
          <a:p>
            <a:r>
              <a:rPr lang="en-US" dirty="0"/>
              <a:t>After Pass 5 :    20 -  next largest element on right position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GB" altLang="zh-TW"/>
              <a:t>Bubble Sort Example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524000" y="1905000"/>
            <a:ext cx="6705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GB" altLang="zh-TW" sz="4800">
                <a:latin typeface="Times New Roman" pitchFamily="18" charset="0"/>
              </a:rPr>
              <a:t>6,  2,  9,  11,  9,  3,  7,  12</a:t>
            </a:r>
            <a:endParaRPr kumimoji="0" lang="en-GB" altLang="zh-TW" sz="2400">
              <a:latin typeface="Times New Roman" pitchFamily="18" charset="0"/>
            </a:endParaRP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1524000" y="1905000"/>
            <a:ext cx="6705600" cy="823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GB" altLang="zh-TW" sz="4800">
                <a:latin typeface="Times New Roman" pitchFamily="18" charset="0"/>
              </a:rPr>
              <a:t>2,  6,  9,  11,  9,  3,  7,  12</a:t>
            </a:r>
            <a:endParaRPr kumimoji="0" lang="en-GB" altLang="zh-TW" sz="2400">
              <a:latin typeface="Times New Roman" pitchFamily="18" charset="0"/>
            </a:endParaRP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524000" y="1905000"/>
            <a:ext cx="6705600" cy="823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GB" altLang="zh-TW" sz="4800">
                <a:latin typeface="Times New Roman" pitchFamily="18" charset="0"/>
              </a:rPr>
              <a:t>2,  6,  9,  9,  11,  3,  7,  12</a:t>
            </a:r>
            <a:endParaRPr kumimoji="0" lang="en-GB" altLang="zh-TW" sz="2400">
              <a:latin typeface="Times New Roman" pitchFamily="18" charset="0"/>
            </a:endParaRP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524000" y="1905000"/>
            <a:ext cx="6705600" cy="823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GB" altLang="zh-TW" sz="4800">
                <a:latin typeface="Times New Roman" pitchFamily="18" charset="0"/>
              </a:rPr>
              <a:t>2,  6,  9,  9,  3,  11,  7,  12</a:t>
            </a:r>
            <a:endParaRPr kumimoji="0" lang="en-GB" altLang="zh-TW" sz="2400">
              <a:latin typeface="Times New Roman" pitchFamily="18" charset="0"/>
            </a:endParaRP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1524000" y="1905000"/>
            <a:ext cx="6705600" cy="823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GB" altLang="zh-TW" sz="4800" dirty="0">
                <a:latin typeface="Times New Roman" pitchFamily="18" charset="0"/>
              </a:rPr>
              <a:t>2,  6,  9,  9,  3,  7,  11,  12</a:t>
            </a:r>
            <a:endParaRPr kumimoji="0" lang="en-GB" altLang="zh-TW" sz="2400" dirty="0">
              <a:latin typeface="Times New Roman" pitchFamily="18" charset="0"/>
            </a:endParaRP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1295400" y="1905000"/>
            <a:ext cx="16002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TW" altLang="en-US"/>
          </a:p>
        </p:txBody>
      </p:sp>
      <p:sp>
        <p:nvSpPr>
          <p:cNvPr id="26635" name="Oval 11"/>
          <p:cNvSpPr>
            <a:spLocks noChangeArrowheads="1"/>
          </p:cNvSpPr>
          <p:nvPr/>
        </p:nvSpPr>
        <p:spPr bwMode="auto">
          <a:xfrm>
            <a:off x="2209800" y="1905000"/>
            <a:ext cx="16002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TW" altLang="en-US"/>
          </a:p>
        </p:txBody>
      </p:sp>
      <p:sp>
        <p:nvSpPr>
          <p:cNvPr id="26636" name="Oval 12"/>
          <p:cNvSpPr>
            <a:spLocks noChangeArrowheads="1"/>
          </p:cNvSpPr>
          <p:nvPr/>
        </p:nvSpPr>
        <p:spPr bwMode="auto">
          <a:xfrm>
            <a:off x="2971800" y="1905000"/>
            <a:ext cx="16002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TW" altLang="en-US"/>
          </a:p>
        </p:txBody>
      </p:sp>
      <p:sp>
        <p:nvSpPr>
          <p:cNvPr id="26637" name="Oval 13"/>
          <p:cNvSpPr>
            <a:spLocks noChangeArrowheads="1"/>
          </p:cNvSpPr>
          <p:nvPr/>
        </p:nvSpPr>
        <p:spPr bwMode="auto">
          <a:xfrm>
            <a:off x="3810000" y="1905000"/>
            <a:ext cx="16002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TW" altLang="en-US"/>
          </a:p>
        </p:txBody>
      </p:sp>
      <p:sp>
        <p:nvSpPr>
          <p:cNvPr id="26638" name="Oval 14"/>
          <p:cNvSpPr>
            <a:spLocks noChangeArrowheads="1"/>
          </p:cNvSpPr>
          <p:nvPr/>
        </p:nvSpPr>
        <p:spPr bwMode="auto">
          <a:xfrm>
            <a:off x="4572000" y="1905000"/>
            <a:ext cx="16002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TW" altLang="en-US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5334000" y="1905000"/>
            <a:ext cx="16002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TW" altLang="en-US"/>
          </a:p>
        </p:txBody>
      </p:sp>
      <p:sp>
        <p:nvSpPr>
          <p:cNvPr id="4110" name="Text Box 17"/>
          <p:cNvSpPr txBox="1">
            <a:spLocks noChangeArrowheads="1"/>
          </p:cNvSpPr>
          <p:nvPr/>
        </p:nvSpPr>
        <p:spPr bwMode="auto">
          <a:xfrm>
            <a:off x="1524000" y="990600"/>
            <a:ext cx="6705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GB" altLang="zh-TW" sz="4800" dirty="0">
                <a:latin typeface="Times New Roman" pitchFamily="18" charset="0"/>
              </a:rPr>
              <a:t>6,  2,  9,  11,  9,  3,  7,  12</a:t>
            </a:r>
            <a:endParaRPr kumimoji="0" lang="en-GB" altLang="zh-TW" sz="2400" dirty="0">
              <a:latin typeface="Times New Roman" pitchFamily="18" charset="0"/>
            </a:endParaRPr>
          </a:p>
        </p:txBody>
      </p:sp>
      <p:sp>
        <p:nvSpPr>
          <p:cNvPr id="26642" name="Comment 18"/>
          <p:cNvSpPr>
            <a:spLocks noChangeArrowheads="1"/>
          </p:cNvSpPr>
          <p:nvPr/>
        </p:nvSpPr>
        <p:spPr bwMode="auto">
          <a:xfrm>
            <a:off x="1143000" y="2895600"/>
            <a:ext cx="6781800" cy="707886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GB" altLang="zh-TW" sz="1600" b="1" dirty="0">
                <a:solidFill>
                  <a:srgbClr val="000000"/>
                </a:solidFill>
                <a:latin typeface="Arial" pitchFamily="34" charset="0"/>
              </a:rPr>
              <a:t> pass 1 : 7 comparisons.</a:t>
            </a:r>
          </a:p>
          <a:p>
            <a:pPr>
              <a:spcBef>
                <a:spcPct val="50000"/>
              </a:spcBef>
            </a:pPr>
            <a:r>
              <a:rPr lang="en-GB" altLang="zh-TW" sz="1600" b="1" dirty="0">
                <a:solidFill>
                  <a:srgbClr val="000000"/>
                </a:solidFill>
                <a:latin typeface="Arial" pitchFamily="34" charset="0"/>
              </a:rPr>
              <a:t>At the end of pass1:  12 (largest element) placed at last position</a:t>
            </a:r>
            <a:endParaRPr kumimoji="0" lang="en-GB" altLang="zh-TW" sz="16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113" name="Rectangle 5"/>
          <p:cNvSpPr>
            <a:spLocks noChangeArrowheads="1"/>
          </p:cNvSpPr>
          <p:nvPr/>
        </p:nvSpPr>
        <p:spPr bwMode="auto">
          <a:xfrm>
            <a:off x="0" y="2133600"/>
            <a:ext cx="1828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altLang="zh-TW" dirty="0">
                <a:solidFill>
                  <a:schemeClr val="tx2"/>
                </a:solidFill>
              </a:rPr>
              <a:t>First</a:t>
            </a:r>
            <a:r>
              <a:rPr kumimoji="0" lang="en-GB" altLang="zh-TW" dirty="0">
                <a:solidFill>
                  <a:schemeClr val="tx2"/>
                </a:solidFill>
              </a:rPr>
              <a:t> Pass</a:t>
            </a:r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6172200" y="1905000"/>
            <a:ext cx="16002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TW" altLang="en-US"/>
          </a:p>
        </p:txBody>
      </p:sp>
    </p:spTree>
    <p:extLst>
      <p:ext uri="{BB962C8B-B14F-4D97-AF65-F5344CB8AC3E}">
        <p14:creationId xmlns:p14="http://schemas.microsoft.com/office/powerpoint/2010/main" val="117680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nimBg="1" autoUpdateAnimBg="0"/>
      <p:bldP spid="26631" grpId="0" animBg="1" autoUpdateAnimBg="0"/>
      <p:bldP spid="26632" grpId="0" animBg="1" autoUpdateAnimBg="0"/>
      <p:bldP spid="26634" grpId="0" animBg="1" autoUpdateAnimBg="0"/>
      <p:bldP spid="26628" grpId="0" animBg="1"/>
      <p:bldP spid="26635" grpId="0" animBg="1"/>
      <p:bldP spid="26636" grpId="0" animBg="1"/>
      <p:bldP spid="26637" grpId="0" animBg="1"/>
      <p:bldP spid="26638" grpId="0" animBg="1"/>
      <p:bldP spid="26639" grpId="0" animBg="1"/>
      <p:bldP spid="26642" grpId="0" animBg="1" autoUpdateAnimBg="0"/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GB" altLang="zh-TW"/>
              <a:t>Bubble Sort Example</a:t>
            </a:r>
          </a:p>
        </p:txBody>
      </p:sp>
      <p:sp>
        <p:nvSpPr>
          <p:cNvPr id="5123" name="Text Box 1027"/>
          <p:cNvSpPr txBox="1">
            <a:spLocks noChangeArrowheads="1"/>
          </p:cNvSpPr>
          <p:nvPr/>
        </p:nvSpPr>
        <p:spPr bwMode="auto">
          <a:xfrm>
            <a:off x="1524000" y="2743200"/>
            <a:ext cx="6705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GB" altLang="zh-TW" sz="4800">
                <a:latin typeface="Times New Roman" pitchFamily="18" charset="0"/>
              </a:rPr>
              <a:t>2,  6,  9,  9,  3,  7,  11,  12</a:t>
            </a:r>
            <a:endParaRPr kumimoji="0" lang="en-GB" altLang="zh-TW" sz="2400">
              <a:latin typeface="Times New Roman" pitchFamily="18" charset="0"/>
            </a:endParaRPr>
          </a:p>
        </p:txBody>
      </p:sp>
      <p:sp>
        <p:nvSpPr>
          <p:cNvPr id="61445" name="Text Box 1029"/>
          <p:cNvSpPr txBox="1">
            <a:spLocks noChangeArrowheads="1"/>
          </p:cNvSpPr>
          <p:nvPr/>
        </p:nvSpPr>
        <p:spPr bwMode="auto">
          <a:xfrm>
            <a:off x="1524000" y="2743200"/>
            <a:ext cx="6705600" cy="823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GB" altLang="zh-TW" sz="4800">
                <a:latin typeface="Times New Roman" pitchFamily="18" charset="0"/>
              </a:rPr>
              <a:t>2,  6,  9,  3,  9,  7,  11,  12</a:t>
            </a:r>
            <a:endParaRPr kumimoji="0" lang="en-GB" altLang="zh-TW" sz="2400">
              <a:latin typeface="Times New Roman" pitchFamily="18" charset="0"/>
            </a:endParaRPr>
          </a:p>
        </p:txBody>
      </p:sp>
      <p:sp>
        <p:nvSpPr>
          <p:cNvPr id="61446" name="Text Box 1030"/>
          <p:cNvSpPr txBox="1">
            <a:spLocks noChangeArrowheads="1"/>
          </p:cNvSpPr>
          <p:nvPr/>
        </p:nvSpPr>
        <p:spPr bwMode="auto">
          <a:xfrm>
            <a:off x="1524000" y="2743200"/>
            <a:ext cx="6705600" cy="823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GB" altLang="zh-TW" sz="4800">
                <a:latin typeface="Times New Roman" pitchFamily="18" charset="0"/>
              </a:rPr>
              <a:t>2,  6,  9,  3,  7,  9,  11,  12</a:t>
            </a:r>
            <a:endParaRPr kumimoji="0" lang="en-GB" altLang="zh-TW" sz="2400">
              <a:latin typeface="Times New Roman" pitchFamily="18" charset="0"/>
            </a:endParaRPr>
          </a:p>
        </p:txBody>
      </p:sp>
      <p:sp>
        <p:nvSpPr>
          <p:cNvPr id="61449" name="Oval 1033"/>
          <p:cNvSpPr>
            <a:spLocks noChangeArrowheads="1"/>
          </p:cNvSpPr>
          <p:nvPr/>
        </p:nvSpPr>
        <p:spPr bwMode="auto">
          <a:xfrm>
            <a:off x="1295400" y="2743200"/>
            <a:ext cx="16002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TW" altLang="en-US"/>
          </a:p>
        </p:txBody>
      </p:sp>
      <p:sp>
        <p:nvSpPr>
          <p:cNvPr id="61450" name="Oval 1034"/>
          <p:cNvSpPr>
            <a:spLocks noChangeArrowheads="1"/>
          </p:cNvSpPr>
          <p:nvPr/>
        </p:nvSpPr>
        <p:spPr bwMode="auto">
          <a:xfrm>
            <a:off x="2209800" y="2743200"/>
            <a:ext cx="16002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TW" altLang="en-US"/>
          </a:p>
        </p:txBody>
      </p:sp>
      <p:sp>
        <p:nvSpPr>
          <p:cNvPr id="61451" name="Oval 1035"/>
          <p:cNvSpPr>
            <a:spLocks noChangeArrowheads="1"/>
          </p:cNvSpPr>
          <p:nvPr/>
        </p:nvSpPr>
        <p:spPr bwMode="auto">
          <a:xfrm>
            <a:off x="2971800" y="2743200"/>
            <a:ext cx="16002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TW" altLang="en-US"/>
          </a:p>
        </p:txBody>
      </p:sp>
      <p:sp>
        <p:nvSpPr>
          <p:cNvPr id="61452" name="Oval 1036"/>
          <p:cNvSpPr>
            <a:spLocks noChangeArrowheads="1"/>
          </p:cNvSpPr>
          <p:nvPr/>
        </p:nvSpPr>
        <p:spPr bwMode="auto">
          <a:xfrm>
            <a:off x="3657600" y="2743200"/>
            <a:ext cx="16002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TW" altLang="en-US"/>
          </a:p>
        </p:txBody>
      </p:sp>
      <p:sp>
        <p:nvSpPr>
          <p:cNvPr id="61453" name="Oval 1037"/>
          <p:cNvSpPr>
            <a:spLocks noChangeArrowheads="1"/>
          </p:cNvSpPr>
          <p:nvPr/>
        </p:nvSpPr>
        <p:spPr bwMode="auto">
          <a:xfrm>
            <a:off x="4419600" y="2743200"/>
            <a:ext cx="16002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TW" altLang="en-US"/>
          </a:p>
        </p:txBody>
      </p:sp>
      <p:sp>
        <p:nvSpPr>
          <p:cNvPr id="5131" name="Text Box 1039"/>
          <p:cNvSpPr txBox="1">
            <a:spLocks noChangeArrowheads="1"/>
          </p:cNvSpPr>
          <p:nvPr/>
        </p:nvSpPr>
        <p:spPr bwMode="auto">
          <a:xfrm>
            <a:off x="1524000" y="990600"/>
            <a:ext cx="6705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GB" altLang="zh-TW" sz="4800">
                <a:latin typeface="Times New Roman" pitchFamily="18" charset="0"/>
              </a:rPr>
              <a:t>6,  2,  9,  11,  9,  3,  7,  12</a:t>
            </a:r>
            <a:endParaRPr kumimoji="0" lang="en-GB" altLang="zh-TW" sz="2400">
              <a:latin typeface="Times New Roman" pitchFamily="18" charset="0"/>
            </a:endParaRPr>
          </a:p>
        </p:txBody>
      </p:sp>
      <p:sp>
        <p:nvSpPr>
          <p:cNvPr id="5132" name="Text Box 1041"/>
          <p:cNvSpPr txBox="1">
            <a:spLocks noChangeArrowheads="1"/>
          </p:cNvSpPr>
          <p:nvPr/>
        </p:nvSpPr>
        <p:spPr bwMode="auto">
          <a:xfrm>
            <a:off x="1524000" y="1905000"/>
            <a:ext cx="6705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GB" altLang="zh-TW" sz="4800">
                <a:latin typeface="Times New Roman" pitchFamily="18" charset="0"/>
              </a:rPr>
              <a:t>2,  6,  9,  9,  3,  7,  11,  12</a:t>
            </a:r>
            <a:endParaRPr kumimoji="0" lang="en-GB" altLang="zh-TW" sz="2400">
              <a:latin typeface="Times New Roman" pitchFamily="18" charset="0"/>
            </a:endParaRPr>
          </a:p>
        </p:txBody>
      </p:sp>
      <p:sp>
        <p:nvSpPr>
          <p:cNvPr id="5133" name="Rectangle 1042"/>
          <p:cNvSpPr>
            <a:spLocks noChangeArrowheads="1"/>
          </p:cNvSpPr>
          <p:nvPr/>
        </p:nvSpPr>
        <p:spPr bwMode="auto">
          <a:xfrm>
            <a:off x="0" y="2133600"/>
            <a:ext cx="1828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altLang="zh-TW" dirty="0">
                <a:solidFill>
                  <a:schemeClr val="tx2"/>
                </a:solidFill>
              </a:rPr>
              <a:t>First</a:t>
            </a:r>
            <a:r>
              <a:rPr kumimoji="0" lang="en-GB" altLang="zh-TW" dirty="0">
                <a:solidFill>
                  <a:schemeClr val="tx2"/>
                </a:solidFill>
              </a:rPr>
              <a:t> Pass</a:t>
            </a:r>
          </a:p>
        </p:txBody>
      </p:sp>
      <p:sp>
        <p:nvSpPr>
          <p:cNvPr id="5135" name="Rectangle 1044"/>
          <p:cNvSpPr>
            <a:spLocks noChangeArrowheads="1"/>
          </p:cNvSpPr>
          <p:nvPr/>
        </p:nvSpPr>
        <p:spPr bwMode="auto">
          <a:xfrm>
            <a:off x="0" y="2971800"/>
            <a:ext cx="1828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altLang="zh-TW" dirty="0">
                <a:solidFill>
                  <a:schemeClr val="tx2"/>
                </a:solidFill>
              </a:rPr>
              <a:t>Second</a:t>
            </a:r>
            <a:r>
              <a:rPr kumimoji="0" lang="en-GB" altLang="zh-TW" dirty="0">
                <a:solidFill>
                  <a:schemeClr val="tx2"/>
                </a:solidFill>
              </a:rPr>
              <a:t> Pass</a:t>
            </a:r>
          </a:p>
        </p:txBody>
      </p:sp>
      <p:sp>
        <p:nvSpPr>
          <p:cNvPr id="61461" name="Comment 1045"/>
          <p:cNvSpPr>
            <a:spLocks noChangeArrowheads="1"/>
          </p:cNvSpPr>
          <p:nvPr/>
        </p:nvSpPr>
        <p:spPr bwMode="auto">
          <a:xfrm>
            <a:off x="1219200" y="3733800"/>
            <a:ext cx="6781800" cy="707886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GB" altLang="zh-TW" sz="1600" b="1" dirty="0">
                <a:solidFill>
                  <a:srgbClr val="000000"/>
                </a:solidFill>
                <a:latin typeface="Arial" pitchFamily="34" charset="0"/>
              </a:rPr>
              <a:t>Pass 2 : 6 comparison</a:t>
            </a:r>
          </a:p>
          <a:p>
            <a:pPr>
              <a:spcBef>
                <a:spcPct val="50000"/>
              </a:spcBef>
            </a:pPr>
            <a:r>
              <a:rPr lang="en-GB" altLang="zh-TW" sz="1600" b="1" dirty="0">
                <a:solidFill>
                  <a:srgbClr val="000000"/>
                </a:solidFill>
                <a:latin typeface="Arial" pitchFamily="34" charset="0"/>
              </a:rPr>
              <a:t>At the end of pass2 : 11 placed on the right position</a:t>
            </a:r>
            <a:endParaRPr kumimoji="0" lang="en-GB" altLang="zh-TW" sz="16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6" name="Oval 1037"/>
          <p:cNvSpPr>
            <a:spLocks noChangeArrowheads="1"/>
          </p:cNvSpPr>
          <p:nvPr/>
        </p:nvSpPr>
        <p:spPr bwMode="auto">
          <a:xfrm>
            <a:off x="5257800" y="2743200"/>
            <a:ext cx="16002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TW" altLang="en-US"/>
          </a:p>
        </p:txBody>
      </p:sp>
    </p:spTree>
    <p:extLst>
      <p:ext uri="{BB962C8B-B14F-4D97-AF65-F5344CB8AC3E}">
        <p14:creationId xmlns:p14="http://schemas.microsoft.com/office/powerpoint/2010/main" val="205195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 animBg="1" autoUpdateAnimBg="0"/>
      <p:bldP spid="61446" grpId="0" animBg="1" autoUpdateAnimBg="0"/>
      <p:bldP spid="61449" grpId="0" animBg="1"/>
      <p:bldP spid="61450" grpId="0" animBg="1"/>
      <p:bldP spid="61451" grpId="0" animBg="1"/>
      <p:bldP spid="61452" grpId="0" animBg="1"/>
      <p:bldP spid="61453" grpId="0" animBg="1"/>
      <p:bldP spid="61461" grpId="0" animBg="1" autoUpdateAnimBg="0"/>
      <p:bldP spid="1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GB" altLang="zh-TW"/>
              <a:t>Bubble Sort Example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0" y="3581400"/>
            <a:ext cx="6705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GB" altLang="zh-TW" sz="4800">
                <a:latin typeface="Times New Roman" pitchFamily="18" charset="0"/>
              </a:rPr>
              <a:t>2,  6,  9,  3,  7,  9,  11,  12</a:t>
            </a:r>
            <a:endParaRPr kumimoji="0" lang="en-GB" altLang="zh-TW" sz="2400">
              <a:latin typeface="Times New Roman" pitchFamily="18" charset="0"/>
            </a:endParaRP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524000" y="3581400"/>
            <a:ext cx="6705600" cy="823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GB" altLang="zh-TW" sz="4800">
                <a:latin typeface="Times New Roman" pitchFamily="18" charset="0"/>
              </a:rPr>
              <a:t>2,  6,  3,  9,  7,  9,  11,  12</a:t>
            </a:r>
            <a:endParaRPr kumimoji="0" lang="en-GB" altLang="zh-TW" sz="2400">
              <a:latin typeface="Times New Roman" pitchFamily="18" charset="0"/>
            </a:endParaRP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524000" y="3581400"/>
            <a:ext cx="6705600" cy="823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GB" altLang="zh-TW" sz="4800" dirty="0">
                <a:latin typeface="Times New Roman" pitchFamily="18" charset="0"/>
              </a:rPr>
              <a:t>2,  6,  3,  7,  9,  9,  11,  12</a:t>
            </a:r>
            <a:endParaRPr kumimoji="0" lang="en-GB" altLang="zh-TW" sz="2400" dirty="0">
              <a:latin typeface="Times New Roman" pitchFamily="18" charset="0"/>
            </a:endParaRPr>
          </a:p>
        </p:txBody>
      </p:sp>
      <p:sp>
        <p:nvSpPr>
          <p:cNvPr id="62470" name="Oval 6"/>
          <p:cNvSpPr>
            <a:spLocks noChangeArrowheads="1"/>
          </p:cNvSpPr>
          <p:nvPr/>
        </p:nvSpPr>
        <p:spPr bwMode="auto">
          <a:xfrm>
            <a:off x="1295400" y="3581400"/>
            <a:ext cx="16002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TW" altLang="en-US"/>
          </a:p>
        </p:txBody>
      </p:sp>
      <p:sp>
        <p:nvSpPr>
          <p:cNvPr id="62471" name="Oval 7"/>
          <p:cNvSpPr>
            <a:spLocks noChangeArrowheads="1"/>
          </p:cNvSpPr>
          <p:nvPr/>
        </p:nvSpPr>
        <p:spPr bwMode="auto">
          <a:xfrm>
            <a:off x="2209800" y="3581400"/>
            <a:ext cx="16002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TW" altLang="en-US"/>
          </a:p>
        </p:txBody>
      </p:sp>
      <p:sp>
        <p:nvSpPr>
          <p:cNvPr id="62472" name="Oval 8"/>
          <p:cNvSpPr>
            <a:spLocks noChangeArrowheads="1"/>
          </p:cNvSpPr>
          <p:nvPr/>
        </p:nvSpPr>
        <p:spPr bwMode="auto">
          <a:xfrm>
            <a:off x="2971800" y="3581400"/>
            <a:ext cx="16002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TW" altLang="en-US"/>
          </a:p>
        </p:txBody>
      </p:sp>
      <p:sp>
        <p:nvSpPr>
          <p:cNvPr id="62473" name="Oval 9"/>
          <p:cNvSpPr>
            <a:spLocks noChangeArrowheads="1"/>
          </p:cNvSpPr>
          <p:nvPr/>
        </p:nvSpPr>
        <p:spPr bwMode="auto">
          <a:xfrm>
            <a:off x="4495800" y="3657600"/>
            <a:ext cx="16002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TW" altLang="en-US"/>
          </a:p>
        </p:txBody>
      </p:sp>
      <p:sp>
        <p:nvSpPr>
          <p:cNvPr id="6154" name="Text Box 11"/>
          <p:cNvSpPr txBox="1">
            <a:spLocks noChangeArrowheads="1"/>
          </p:cNvSpPr>
          <p:nvPr/>
        </p:nvSpPr>
        <p:spPr bwMode="auto">
          <a:xfrm>
            <a:off x="1524000" y="990600"/>
            <a:ext cx="6705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GB" altLang="zh-TW" sz="4800">
                <a:latin typeface="Times New Roman" pitchFamily="18" charset="0"/>
              </a:rPr>
              <a:t>6,  2,  9,  11,  9,  3,  7,  12</a:t>
            </a:r>
            <a:endParaRPr kumimoji="0" lang="en-GB" altLang="zh-TW" sz="2400">
              <a:latin typeface="Times New Roman" pitchFamily="18" charset="0"/>
            </a:endParaRPr>
          </a:p>
        </p:txBody>
      </p:sp>
      <p:sp>
        <p:nvSpPr>
          <p:cNvPr id="6155" name="Text Box 12"/>
          <p:cNvSpPr txBox="1">
            <a:spLocks noChangeArrowheads="1"/>
          </p:cNvSpPr>
          <p:nvPr/>
        </p:nvSpPr>
        <p:spPr bwMode="auto">
          <a:xfrm>
            <a:off x="1524000" y="1905000"/>
            <a:ext cx="6705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GB" altLang="zh-TW" sz="4800">
                <a:latin typeface="Times New Roman" pitchFamily="18" charset="0"/>
              </a:rPr>
              <a:t>2,  6,  9,  9,  3,  7,  11,  12</a:t>
            </a:r>
            <a:endParaRPr kumimoji="0" lang="en-GB" altLang="zh-TW" sz="2400">
              <a:latin typeface="Times New Roman" pitchFamily="18" charset="0"/>
            </a:endParaRPr>
          </a:p>
        </p:txBody>
      </p:sp>
      <p:sp>
        <p:nvSpPr>
          <p:cNvPr id="6156" name="Rectangle 13"/>
          <p:cNvSpPr>
            <a:spLocks noChangeArrowheads="1"/>
          </p:cNvSpPr>
          <p:nvPr/>
        </p:nvSpPr>
        <p:spPr bwMode="auto">
          <a:xfrm>
            <a:off x="0" y="2057400"/>
            <a:ext cx="1828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altLang="zh-TW" dirty="0">
                <a:solidFill>
                  <a:schemeClr val="tx2"/>
                </a:solidFill>
              </a:rPr>
              <a:t>First</a:t>
            </a:r>
            <a:r>
              <a:rPr kumimoji="0" lang="en-GB" altLang="zh-TW" dirty="0">
                <a:solidFill>
                  <a:schemeClr val="tx2"/>
                </a:solidFill>
              </a:rPr>
              <a:t> Pass</a:t>
            </a:r>
          </a:p>
        </p:txBody>
      </p:sp>
      <p:sp>
        <p:nvSpPr>
          <p:cNvPr id="6158" name="Rectangle 15"/>
          <p:cNvSpPr>
            <a:spLocks noChangeArrowheads="1"/>
          </p:cNvSpPr>
          <p:nvPr/>
        </p:nvSpPr>
        <p:spPr bwMode="auto">
          <a:xfrm>
            <a:off x="0" y="2971800"/>
            <a:ext cx="1828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altLang="zh-TW" dirty="0">
                <a:solidFill>
                  <a:schemeClr val="tx2"/>
                </a:solidFill>
              </a:rPr>
              <a:t>Second</a:t>
            </a:r>
            <a:r>
              <a:rPr kumimoji="0" lang="en-GB" altLang="zh-TW" dirty="0">
                <a:solidFill>
                  <a:schemeClr val="tx2"/>
                </a:solidFill>
              </a:rPr>
              <a:t> Pass</a:t>
            </a:r>
          </a:p>
        </p:txBody>
      </p:sp>
      <p:sp>
        <p:nvSpPr>
          <p:cNvPr id="62480" name="Comment 16"/>
          <p:cNvSpPr>
            <a:spLocks noChangeArrowheads="1"/>
          </p:cNvSpPr>
          <p:nvPr/>
        </p:nvSpPr>
        <p:spPr bwMode="auto">
          <a:xfrm>
            <a:off x="1295400" y="4572000"/>
            <a:ext cx="7010400" cy="58477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GB" altLang="zh-TW" sz="1600" b="1" dirty="0">
                <a:solidFill>
                  <a:srgbClr val="000000"/>
                </a:solidFill>
                <a:latin typeface="Arial" pitchFamily="34" charset="0"/>
              </a:rPr>
              <a:t>Each pass requires fewer  comparisons (one less than the </a:t>
            </a:r>
            <a:r>
              <a:rPr kumimoji="0" lang="en-GB" altLang="zh-TW" sz="1600" b="1" dirty="0" err="1">
                <a:solidFill>
                  <a:srgbClr val="000000"/>
                </a:solidFill>
                <a:latin typeface="Arial" pitchFamily="34" charset="0"/>
              </a:rPr>
              <a:t>perivious</a:t>
            </a:r>
            <a:r>
              <a:rPr kumimoji="0" lang="en-GB" altLang="zh-TW" sz="1600" b="1" dirty="0">
                <a:solidFill>
                  <a:srgbClr val="000000"/>
                </a:solidFill>
                <a:latin typeface="Arial" pitchFamily="34" charset="0"/>
              </a:rPr>
              <a:t> pass)  This time only </a:t>
            </a:r>
            <a:r>
              <a:rPr lang="en-GB" altLang="zh-TW" sz="1600" b="1" dirty="0">
                <a:solidFill>
                  <a:srgbClr val="000000"/>
                </a:solidFill>
                <a:latin typeface="Arial" pitchFamily="34" charset="0"/>
              </a:rPr>
              <a:t>5 </a:t>
            </a:r>
            <a:r>
              <a:rPr kumimoji="0" lang="en-GB" altLang="zh-TW" sz="1600" b="1" dirty="0">
                <a:solidFill>
                  <a:srgbClr val="000000"/>
                </a:solidFill>
                <a:latin typeface="Arial" pitchFamily="34" charset="0"/>
              </a:rPr>
              <a:t>are needed.</a:t>
            </a:r>
            <a:endParaRPr kumimoji="0" lang="en-GB" altLang="zh-TW" sz="16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160" name="Text Box 17"/>
          <p:cNvSpPr txBox="1">
            <a:spLocks noChangeArrowheads="1"/>
          </p:cNvSpPr>
          <p:nvPr/>
        </p:nvSpPr>
        <p:spPr bwMode="auto">
          <a:xfrm>
            <a:off x="1524000" y="2743200"/>
            <a:ext cx="6705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GB" altLang="zh-TW" sz="4800" dirty="0">
                <a:latin typeface="Times New Roman" pitchFamily="18" charset="0"/>
              </a:rPr>
              <a:t>2,  6,  9,  3,  7,  9,  11,  12</a:t>
            </a:r>
            <a:endParaRPr kumimoji="0" lang="en-GB" altLang="zh-TW" sz="2400" dirty="0">
              <a:latin typeface="Times New Roman" pitchFamily="18" charset="0"/>
            </a:endParaRPr>
          </a:p>
        </p:txBody>
      </p:sp>
      <p:sp>
        <p:nvSpPr>
          <p:cNvPr id="6161" name="Rectangle 18"/>
          <p:cNvSpPr>
            <a:spLocks noChangeArrowheads="1"/>
          </p:cNvSpPr>
          <p:nvPr/>
        </p:nvSpPr>
        <p:spPr bwMode="auto">
          <a:xfrm>
            <a:off x="0" y="3733800"/>
            <a:ext cx="1828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altLang="zh-TW" dirty="0">
                <a:solidFill>
                  <a:schemeClr val="tx2"/>
                </a:solidFill>
              </a:rPr>
              <a:t>Third</a:t>
            </a:r>
            <a:r>
              <a:rPr kumimoji="0" lang="en-GB" altLang="zh-TW" dirty="0">
                <a:solidFill>
                  <a:schemeClr val="tx2"/>
                </a:solidFill>
              </a:rPr>
              <a:t> Pass</a:t>
            </a:r>
          </a:p>
        </p:txBody>
      </p:sp>
      <p:sp>
        <p:nvSpPr>
          <p:cNvPr id="17" name="Oval 9"/>
          <p:cNvSpPr>
            <a:spLocks noChangeArrowheads="1"/>
          </p:cNvSpPr>
          <p:nvPr/>
        </p:nvSpPr>
        <p:spPr bwMode="auto">
          <a:xfrm>
            <a:off x="3810000" y="3581400"/>
            <a:ext cx="16002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TW" altLang="en-US"/>
          </a:p>
        </p:txBody>
      </p:sp>
    </p:spTree>
    <p:extLst>
      <p:ext uri="{BB962C8B-B14F-4D97-AF65-F5344CB8AC3E}">
        <p14:creationId xmlns:p14="http://schemas.microsoft.com/office/powerpoint/2010/main" val="32757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animBg="1" autoUpdateAnimBg="0"/>
      <p:bldP spid="62469" grpId="0" animBg="1" autoUpdateAnimBg="0"/>
      <p:bldP spid="62470" grpId="0" animBg="1"/>
      <p:bldP spid="62471" grpId="0" animBg="1"/>
      <p:bldP spid="62472" grpId="0" animBg="1"/>
      <p:bldP spid="62473" grpId="0" animBg="1"/>
      <p:bldP spid="62480" grpId="0" animBg="1" autoUpdateAnimBg="0"/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GB" altLang="zh-TW"/>
              <a:t>Bubble Sort Example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524000" y="4419600"/>
            <a:ext cx="6705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GB" altLang="zh-TW" sz="4800">
                <a:latin typeface="Times New Roman" pitchFamily="18" charset="0"/>
              </a:rPr>
              <a:t>2,  6,  3,  7,  9,  9,  11,  12</a:t>
            </a:r>
            <a:endParaRPr kumimoji="0" lang="en-GB" altLang="zh-TW" sz="2400">
              <a:latin typeface="Times New Roman" pitchFamily="18" charset="0"/>
            </a:endParaRP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524000" y="4419600"/>
            <a:ext cx="6705600" cy="823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GB" altLang="zh-TW" sz="4800">
                <a:latin typeface="Times New Roman" pitchFamily="18" charset="0"/>
              </a:rPr>
              <a:t>2,  3,  6,  7,  9,  9,  11,  12</a:t>
            </a:r>
            <a:endParaRPr kumimoji="0" lang="en-GB" altLang="zh-TW" sz="2400">
              <a:latin typeface="Times New Roman" pitchFamily="18" charset="0"/>
            </a:endParaRPr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1295400" y="4419600"/>
            <a:ext cx="16002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TW" altLang="en-US"/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2133600" y="4419600"/>
            <a:ext cx="16002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TW" altLang="en-US"/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2971800" y="4419600"/>
            <a:ext cx="16002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TW" altLang="en-US"/>
          </a:p>
        </p:txBody>
      </p:sp>
      <p:sp>
        <p:nvSpPr>
          <p:cNvPr id="7176" name="Text Box 10"/>
          <p:cNvSpPr txBox="1">
            <a:spLocks noChangeArrowheads="1"/>
          </p:cNvSpPr>
          <p:nvPr/>
        </p:nvSpPr>
        <p:spPr bwMode="auto">
          <a:xfrm>
            <a:off x="1524000" y="990600"/>
            <a:ext cx="6705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GB" altLang="zh-TW" sz="4800" dirty="0">
                <a:latin typeface="Times New Roman" pitchFamily="18" charset="0"/>
              </a:rPr>
              <a:t>6,  2,  9,  11,  9,  3,  7,  12</a:t>
            </a:r>
            <a:endParaRPr kumimoji="0" lang="en-GB" altLang="zh-TW" sz="2400" dirty="0">
              <a:latin typeface="Times New Roman" pitchFamily="18" charset="0"/>
            </a:endParaRPr>
          </a:p>
        </p:txBody>
      </p:sp>
      <p:sp>
        <p:nvSpPr>
          <p:cNvPr id="7177" name="Text Box 11"/>
          <p:cNvSpPr txBox="1">
            <a:spLocks noChangeArrowheads="1"/>
          </p:cNvSpPr>
          <p:nvPr/>
        </p:nvSpPr>
        <p:spPr bwMode="auto">
          <a:xfrm>
            <a:off x="1524000" y="1905000"/>
            <a:ext cx="6705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GB" altLang="zh-TW" sz="4800">
                <a:latin typeface="Times New Roman" pitchFamily="18" charset="0"/>
              </a:rPr>
              <a:t>2,  6,  9,  9,  3,  7,  11,  12</a:t>
            </a:r>
            <a:endParaRPr kumimoji="0" lang="en-GB" altLang="zh-TW" sz="2400">
              <a:latin typeface="Times New Roman" pitchFamily="18" charset="0"/>
            </a:endParaRPr>
          </a:p>
        </p:txBody>
      </p:sp>
      <p:sp>
        <p:nvSpPr>
          <p:cNvPr id="7178" name="Rectangle 12"/>
          <p:cNvSpPr>
            <a:spLocks noChangeArrowheads="1"/>
          </p:cNvSpPr>
          <p:nvPr/>
        </p:nvSpPr>
        <p:spPr bwMode="auto">
          <a:xfrm>
            <a:off x="0" y="2057400"/>
            <a:ext cx="1828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altLang="zh-TW" dirty="0">
                <a:solidFill>
                  <a:schemeClr val="tx2"/>
                </a:solidFill>
              </a:rPr>
              <a:t>First</a:t>
            </a:r>
            <a:r>
              <a:rPr kumimoji="0" lang="en-GB" altLang="zh-TW" dirty="0">
                <a:solidFill>
                  <a:schemeClr val="tx2"/>
                </a:solidFill>
              </a:rPr>
              <a:t> Pass</a:t>
            </a:r>
          </a:p>
        </p:txBody>
      </p:sp>
      <p:sp>
        <p:nvSpPr>
          <p:cNvPr id="7180" name="Rectangle 14"/>
          <p:cNvSpPr>
            <a:spLocks noChangeArrowheads="1"/>
          </p:cNvSpPr>
          <p:nvPr/>
        </p:nvSpPr>
        <p:spPr bwMode="auto">
          <a:xfrm>
            <a:off x="0" y="2895600"/>
            <a:ext cx="1828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altLang="zh-TW" dirty="0">
                <a:solidFill>
                  <a:schemeClr val="tx2"/>
                </a:solidFill>
              </a:rPr>
              <a:t>Second</a:t>
            </a:r>
            <a:r>
              <a:rPr kumimoji="0" lang="en-GB" altLang="zh-TW" dirty="0">
                <a:solidFill>
                  <a:schemeClr val="tx2"/>
                </a:solidFill>
              </a:rPr>
              <a:t> Pass</a:t>
            </a:r>
          </a:p>
        </p:txBody>
      </p:sp>
      <p:sp>
        <p:nvSpPr>
          <p:cNvPr id="63503" name="Comment 15"/>
          <p:cNvSpPr>
            <a:spLocks noChangeArrowheads="1"/>
          </p:cNvSpPr>
          <p:nvPr/>
        </p:nvSpPr>
        <p:spPr bwMode="auto">
          <a:xfrm>
            <a:off x="1219200" y="5562600"/>
            <a:ext cx="7010400" cy="590550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GB" altLang="zh-TW" sz="1600" b="1">
                <a:solidFill>
                  <a:srgbClr val="000000"/>
                </a:solidFill>
                <a:latin typeface="Arial" pitchFamily="34" charset="0"/>
              </a:rPr>
              <a:t>The list is now sorted but the algorithm does not know this until it completes a pass with no exchanges.</a:t>
            </a:r>
            <a:endParaRPr kumimoji="0" lang="en-GB" altLang="zh-TW" sz="16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182" name="Text Box 16"/>
          <p:cNvSpPr txBox="1">
            <a:spLocks noChangeArrowheads="1"/>
          </p:cNvSpPr>
          <p:nvPr/>
        </p:nvSpPr>
        <p:spPr bwMode="auto">
          <a:xfrm>
            <a:off x="1524000" y="2743200"/>
            <a:ext cx="6705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GB" altLang="zh-TW" sz="4800">
                <a:latin typeface="Times New Roman" pitchFamily="18" charset="0"/>
              </a:rPr>
              <a:t>2,  6,  9,  3,  7,  9,  11,  12</a:t>
            </a:r>
            <a:endParaRPr kumimoji="0" lang="en-GB" altLang="zh-TW" sz="2400">
              <a:latin typeface="Times New Roman" pitchFamily="18" charset="0"/>
            </a:endParaRPr>
          </a:p>
        </p:txBody>
      </p:sp>
      <p:sp>
        <p:nvSpPr>
          <p:cNvPr id="7183" name="Rectangle 17"/>
          <p:cNvSpPr>
            <a:spLocks noChangeArrowheads="1"/>
          </p:cNvSpPr>
          <p:nvPr/>
        </p:nvSpPr>
        <p:spPr bwMode="auto">
          <a:xfrm>
            <a:off x="0" y="3733800"/>
            <a:ext cx="1828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altLang="zh-TW" dirty="0">
                <a:solidFill>
                  <a:schemeClr val="tx2"/>
                </a:solidFill>
              </a:rPr>
              <a:t>Third</a:t>
            </a:r>
            <a:r>
              <a:rPr kumimoji="0" lang="en-GB" altLang="zh-TW" dirty="0">
                <a:solidFill>
                  <a:schemeClr val="tx2"/>
                </a:solidFill>
              </a:rPr>
              <a:t> Pass</a:t>
            </a:r>
          </a:p>
        </p:txBody>
      </p:sp>
      <p:sp>
        <p:nvSpPr>
          <p:cNvPr id="7184" name="Text Box 18"/>
          <p:cNvSpPr txBox="1">
            <a:spLocks noChangeArrowheads="1"/>
          </p:cNvSpPr>
          <p:nvPr/>
        </p:nvSpPr>
        <p:spPr bwMode="auto">
          <a:xfrm>
            <a:off x="1524000" y="3581400"/>
            <a:ext cx="6705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GB" altLang="zh-TW" sz="4800">
                <a:latin typeface="Times New Roman" pitchFamily="18" charset="0"/>
              </a:rPr>
              <a:t>2,  6,  3,  7,  9,  9,  11,  12</a:t>
            </a:r>
            <a:endParaRPr kumimoji="0" lang="en-GB" altLang="zh-TW" sz="2400">
              <a:latin typeface="Times New Roman" pitchFamily="18" charset="0"/>
            </a:endParaRPr>
          </a:p>
        </p:txBody>
      </p:sp>
      <p:sp>
        <p:nvSpPr>
          <p:cNvPr id="7185" name="Rectangle 19"/>
          <p:cNvSpPr>
            <a:spLocks noChangeArrowheads="1"/>
          </p:cNvSpPr>
          <p:nvPr/>
        </p:nvSpPr>
        <p:spPr bwMode="auto">
          <a:xfrm>
            <a:off x="-228600" y="4648200"/>
            <a:ext cx="1828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kumimoji="0" lang="en-GB" altLang="zh-TW" dirty="0">
                <a:solidFill>
                  <a:schemeClr val="tx2"/>
                </a:solidFill>
              </a:rPr>
              <a:t>Fourth Pass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3581400" y="4343400"/>
            <a:ext cx="16002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TW" altLang="en-US"/>
          </a:p>
        </p:txBody>
      </p:sp>
    </p:spTree>
    <p:extLst>
      <p:ext uri="{BB962C8B-B14F-4D97-AF65-F5344CB8AC3E}">
        <p14:creationId xmlns:p14="http://schemas.microsoft.com/office/powerpoint/2010/main" val="344252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nimBg="1" autoUpdateAnimBg="0"/>
      <p:bldP spid="63494" grpId="0" animBg="1"/>
      <p:bldP spid="63495" grpId="0" animBg="1"/>
      <p:bldP spid="63496" grpId="0" animBg="1"/>
      <p:bldP spid="63503" grpId="0" animBg="1" autoUpdateAnimBg="0"/>
      <p:bldP spid="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GB" altLang="zh-TW"/>
              <a:t>Bubble Sort Example</a:t>
            </a:r>
          </a:p>
        </p:txBody>
      </p:sp>
      <p:sp>
        <p:nvSpPr>
          <p:cNvPr id="8198" name="Text Box 8"/>
          <p:cNvSpPr txBox="1">
            <a:spLocks noChangeArrowheads="1"/>
          </p:cNvSpPr>
          <p:nvPr/>
        </p:nvSpPr>
        <p:spPr bwMode="auto">
          <a:xfrm>
            <a:off x="1524000" y="990600"/>
            <a:ext cx="6705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GB" altLang="zh-TW" sz="4800">
                <a:latin typeface="Times New Roman" pitchFamily="18" charset="0"/>
              </a:rPr>
              <a:t>6,  2,  9,  11,  9,  3,  7,  12</a:t>
            </a:r>
            <a:endParaRPr kumimoji="0" lang="en-GB" altLang="zh-TW" sz="2400">
              <a:latin typeface="Times New Roman" pitchFamily="18" charset="0"/>
            </a:endParaRPr>
          </a:p>
        </p:txBody>
      </p:sp>
      <p:sp>
        <p:nvSpPr>
          <p:cNvPr id="8199" name="Text Box 9"/>
          <p:cNvSpPr txBox="1">
            <a:spLocks noChangeArrowheads="1"/>
          </p:cNvSpPr>
          <p:nvPr/>
        </p:nvSpPr>
        <p:spPr bwMode="auto">
          <a:xfrm>
            <a:off x="1524000" y="1905000"/>
            <a:ext cx="6705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GB" altLang="zh-TW" sz="4800">
                <a:latin typeface="Times New Roman" pitchFamily="18" charset="0"/>
              </a:rPr>
              <a:t>2,  6,  9,  9,  3,  7,  11,  12</a:t>
            </a:r>
            <a:endParaRPr kumimoji="0" lang="en-GB" altLang="zh-TW" sz="2400">
              <a:latin typeface="Times New Roman" pitchFamily="18" charset="0"/>
            </a:endParaRPr>
          </a:p>
        </p:txBody>
      </p:sp>
      <p:sp>
        <p:nvSpPr>
          <p:cNvPr id="8200" name="Rectangle 10"/>
          <p:cNvSpPr>
            <a:spLocks noChangeArrowheads="1"/>
          </p:cNvSpPr>
          <p:nvPr/>
        </p:nvSpPr>
        <p:spPr bwMode="auto">
          <a:xfrm>
            <a:off x="0" y="2057400"/>
            <a:ext cx="1828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altLang="zh-TW" dirty="0">
                <a:solidFill>
                  <a:schemeClr val="tx2"/>
                </a:solidFill>
              </a:rPr>
              <a:t>First</a:t>
            </a:r>
            <a:r>
              <a:rPr kumimoji="0" lang="en-GB" altLang="zh-TW" dirty="0">
                <a:solidFill>
                  <a:schemeClr val="tx2"/>
                </a:solidFill>
              </a:rPr>
              <a:t> Pass</a:t>
            </a:r>
          </a:p>
        </p:txBody>
      </p:sp>
      <p:sp>
        <p:nvSpPr>
          <p:cNvPr id="8202" name="Rectangle 12"/>
          <p:cNvSpPr>
            <a:spLocks noChangeArrowheads="1"/>
          </p:cNvSpPr>
          <p:nvPr/>
        </p:nvSpPr>
        <p:spPr bwMode="auto">
          <a:xfrm>
            <a:off x="0" y="2971800"/>
            <a:ext cx="1828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altLang="zh-TW" dirty="0">
                <a:solidFill>
                  <a:schemeClr val="tx2"/>
                </a:solidFill>
              </a:rPr>
              <a:t>Second</a:t>
            </a:r>
            <a:r>
              <a:rPr kumimoji="0" lang="en-GB" altLang="zh-TW" dirty="0">
                <a:solidFill>
                  <a:schemeClr val="tx2"/>
                </a:solidFill>
              </a:rPr>
              <a:t> Pass</a:t>
            </a:r>
          </a:p>
        </p:txBody>
      </p:sp>
      <p:sp>
        <p:nvSpPr>
          <p:cNvPr id="8203" name="Text Box 14"/>
          <p:cNvSpPr txBox="1">
            <a:spLocks noChangeArrowheads="1"/>
          </p:cNvSpPr>
          <p:nvPr/>
        </p:nvSpPr>
        <p:spPr bwMode="auto">
          <a:xfrm>
            <a:off x="1524000" y="2743200"/>
            <a:ext cx="6705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GB" altLang="zh-TW" sz="4800">
                <a:latin typeface="Times New Roman" pitchFamily="18" charset="0"/>
              </a:rPr>
              <a:t>2,  6,  9,  3,  7,  9,  11,  12</a:t>
            </a:r>
            <a:endParaRPr kumimoji="0" lang="en-GB" altLang="zh-TW" sz="2400">
              <a:latin typeface="Times New Roman" pitchFamily="18" charset="0"/>
            </a:endParaRPr>
          </a:p>
        </p:txBody>
      </p:sp>
      <p:sp>
        <p:nvSpPr>
          <p:cNvPr id="8204" name="Rectangle 15"/>
          <p:cNvSpPr>
            <a:spLocks noChangeArrowheads="1"/>
          </p:cNvSpPr>
          <p:nvPr/>
        </p:nvSpPr>
        <p:spPr bwMode="auto">
          <a:xfrm>
            <a:off x="0" y="3733800"/>
            <a:ext cx="1828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altLang="zh-TW" dirty="0">
                <a:solidFill>
                  <a:schemeClr val="tx2"/>
                </a:solidFill>
              </a:rPr>
              <a:t>Third </a:t>
            </a:r>
            <a:r>
              <a:rPr kumimoji="0" lang="en-GB" altLang="zh-TW" dirty="0">
                <a:solidFill>
                  <a:schemeClr val="tx2"/>
                </a:solidFill>
              </a:rPr>
              <a:t>Pass</a:t>
            </a:r>
          </a:p>
        </p:txBody>
      </p:sp>
      <p:sp>
        <p:nvSpPr>
          <p:cNvPr id="8205" name="Text Box 16"/>
          <p:cNvSpPr txBox="1">
            <a:spLocks noChangeArrowheads="1"/>
          </p:cNvSpPr>
          <p:nvPr/>
        </p:nvSpPr>
        <p:spPr bwMode="auto">
          <a:xfrm>
            <a:off x="1524000" y="3581400"/>
            <a:ext cx="6705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GB" altLang="zh-TW" sz="4800">
                <a:latin typeface="Times New Roman" pitchFamily="18" charset="0"/>
              </a:rPr>
              <a:t>2,  6,  3,  7,  9,  9,  11,  12</a:t>
            </a:r>
            <a:endParaRPr kumimoji="0" lang="en-GB" altLang="zh-TW" sz="2400">
              <a:latin typeface="Times New Roman" pitchFamily="18" charset="0"/>
            </a:endParaRPr>
          </a:p>
        </p:txBody>
      </p:sp>
      <p:sp>
        <p:nvSpPr>
          <p:cNvPr id="8206" name="Rectangle 17"/>
          <p:cNvSpPr>
            <a:spLocks noChangeArrowheads="1"/>
          </p:cNvSpPr>
          <p:nvPr/>
        </p:nvSpPr>
        <p:spPr bwMode="auto">
          <a:xfrm>
            <a:off x="0" y="4572000"/>
            <a:ext cx="1828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kumimoji="0" lang="en-GB" altLang="zh-TW" dirty="0">
                <a:solidFill>
                  <a:schemeClr val="tx2"/>
                </a:solidFill>
              </a:rPr>
              <a:t>Fourth Pass</a:t>
            </a:r>
          </a:p>
        </p:txBody>
      </p:sp>
      <p:sp>
        <p:nvSpPr>
          <p:cNvPr id="8207" name="Rectangle 18"/>
          <p:cNvSpPr>
            <a:spLocks noChangeArrowheads="1"/>
          </p:cNvSpPr>
          <p:nvPr/>
        </p:nvSpPr>
        <p:spPr bwMode="auto">
          <a:xfrm>
            <a:off x="0" y="4876800"/>
            <a:ext cx="1828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kumimoji="0" lang="en-GB" altLang="zh-TW" dirty="0">
              <a:solidFill>
                <a:schemeClr val="tx2"/>
              </a:solidFill>
            </a:endParaRPr>
          </a:p>
        </p:txBody>
      </p:sp>
      <p:sp>
        <p:nvSpPr>
          <p:cNvPr id="8208" name="Text Box 19"/>
          <p:cNvSpPr txBox="1">
            <a:spLocks noChangeArrowheads="1"/>
          </p:cNvSpPr>
          <p:nvPr/>
        </p:nvSpPr>
        <p:spPr bwMode="auto">
          <a:xfrm>
            <a:off x="1524000" y="4419600"/>
            <a:ext cx="6705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PMingLiU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GB" altLang="zh-TW" sz="4800">
                <a:latin typeface="Times New Roman" pitchFamily="18" charset="0"/>
              </a:rPr>
              <a:t>2,  3,  6,  7,  9,  9,  11,  12</a:t>
            </a:r>
            <a:endParaRPr kumimoji="0" lang="en-GB" altLang="zh-TW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9922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GB"/>
              <a:t>Bubble Sort Example</a:t>
            </a:r>
          </a:p>
        </p:txBody>
      </p:sp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685800" y="6858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3200">
                <a:solidFill>
                  <a:schemeClr val="tx2"/>
                </a:solidFill>
                <a:latin typeface="Times New Roman" pitchFamily="18" charset="0"/>
              </a:rPr>
              <a:t>Quiz Time</a:t>
            </a:r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457200" indent="-457200">
              <a:buFontTx/>
              <a:buAutoNum type="arabicPeriod"/>
            </a:pPr>
            <a:r>
              <a:rPr lang="en-GB" sz="2400" dirty="0">
                <a:solidFill>
                  <a:schemeClr val="tx2"/>
                </a:solidFill>
                <a:latin typeface="Times New Roman" pitchFamily="18" charset="0"/>
              </a:rPr>
              <a:t>Which number is definitely in its correct position at the end of the first pass?</a:t>
            </a:r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685800" y="18288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GB" sz="2400" dirty="0">
                <a:solidFill>
                  <a:srgbClr val="00B0F0"/>
                </a:solidFill>
                <a:latin typeface="Times New Roman" pitchFamily="18" charset="0"/>
              </a:rPr>
              <a:t>Answer: The last number must be the largest.</a:t>
            </a:r>
          </a:p>
        </p:txBody>
      </p:sp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685800" y="31242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GB" sz="2400" dirty="0">
                <a:solidFill>
                  <a:srgbClr val="00B0F0"/>
                </a:solidFill>
                <a:latin typeface="Times New Roman" pitchFamily="18" charset="0"/>
              </a:rPr>
              <a:t>Answer: Each pass requires one fewer comparison than the last.</a:t>
            </a:r>
          </a:p>
        </p:txBody>
      </p:sp>
      <p:sp>
        <p:nvSpPr>
          <p:cNvPr id="224263" name="Rectangle 7"/>
          <p:cNvSpPr>
            <a:spLocks noChangeArrowheads="1"/>
          </p:cNvSpPr>
          <p:nvPr/>
        </p:nvSpPr>
        <p:spPr bwMode="auto">
          <a:xfrm>
            <a:off x="685800" y="40386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GB" sz="2400" dirty="0">
                <a:solidFill>
                  <a:srgbClr val="00B0F0"/>
                </a:solidFill>
                <a:latin typeface="Times New Roman" pitchFamily="18" charset="0"/>
              </a:rPr>
              <a:t>Answer: When a pass with no exchanges occurs.</a:t>
            </a:r>
          </a:p>
        </p:txBody>
      </p:sp>
      <p:sp>
        <p:nvSpPr>
          <p:cNvPr id="224264" name="Rectangle 8"/>
          <p:cNvSpPr>
            <a:spLocks noChangeArrowheads="1"/>
          </p:cNvSpPr>
          <p:nvPr/>
        </p:nvSpPr>
        <p:spPr bwMode="auto">
          <a:xfrm>
            <a:off x="685800" y="25146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457200" indent="-457200">
              <a:buFontTx/>
              <a:buAutoNum type="arabicPeriod" startAt="2"/>
            </a:pPr>
            <a:r>
              <a:rPr lang="en-GB" sz="2400" dirty="0">
                <a:solidFill>
                  <a:schemeClr val="tx2"/>
                </a:solidFill>
                <a:latin typeface="Times New Roman" pitchFamily="18" charset="0"/>
              </a:rPr>
              <a:t>How many  number of comparisons required on each successive   pass ?</a:t>
            </a:r>
          </a:p>
        </p:txBody>
      </p:sp>
      <p:sp>
        <p:nvSpPr>
          <p:cNvPr id="224265" name="Rectangle 9"/>
          <p:cNvSpPr>
            <a:spLocks noChangeArrowheads="1"/>
          </p:cNvSpPr>
          <p:nvPr/>
        </p:nvSpPr>
        <p:spPr bwMode="auto">
          <a:xfrm>
            <a:off x="685800" y="35814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457200" indent="-457200">
              <a:buFontTx/>
              <a:buAutoNum type="arabicPeriod" startAt="3"/>
            </a:pPr>
            <a:r>
              <a:rPr lang="en-GB" sz="2400">
                <a:solidFill>
                  <a:schemeClr val="tx2"/>
                </a:solidFill>
                <a:latin typeface="Times New Roman" pitchFamily="18" charset="0"/>
              </a:rPr>
              <a:t>How does the algorithm know when the list is sorted?</a:t>
            </a:r>
          </a:p>
        </p:txBody>
      </p:sp>
      <p:sp>
        <p:nvSpPr>
          <p:cNvPr id="224266" name="Rectangle 10"/>
          <p:cNvSpPr>
            <a:spLocks noChangeArrowheads="1"/>
          </p:cNvSpPr>
          <p:nvPr/>
        </p:nvSpPr>
        <p:spPr bwMode="auto">
          <a:xfrm>
            <a:off x="685800" y="4572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457200" indent="-457200">
              <a:buFontTx/>
              <a:buAutoNum type="arabicPeriod" startAt="4"/>
            </a:pPr>
            <a:r>
              <a:rPr lang="en-GB" sz="2400" dirty="0">
                <a:solidFill>
                  <a:schemeClr val="tx2"/>
                </a:solidFill>
                <a:latin typeface="Times New Roman" pitchFamily="18" charset="0"/>
              </a:rPr>
              <a:t>What is the maximum number of comparisons required for a list of 10 numbers?</a:t>
            </a:r>
          </a:p>
        </p:txBody>
      </p:sp>
      <p:sp>
        <p:nvSpPr>
          <p:cNvPr id="224267" name="Rectangle 11"/>
          <p:cNvSpPr>
            <a:spLocks noChangeArrowheads="1"/>
          </p:cNvSpPr>
          <p:nvPr/>
        </p:nvSpPr>
        <p:spPr bwMode="auto">
          <a:xfrm>
            <a:off x="685800" y="51816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GB" sz="2400" dirty="0">
                <a:solidFill>
                  <a:srgbClr val="00B0F0"/>
                </a:solidFill>
                <a:latin typeface="Times New Roman" pitchFamily="18" charset="0"/>
              </a:rPr>
              <a:t>Answer: 9 comparisons, then 8, 7, 6, 5, 4, 3, 2, 1 so total 45</a:t>
            </a:r>
          </a:p>
        </p:txBody>
      </p:sp>
    </p:spTree>
    <p:extLst>
      <p:ext uri="{BB962C8B-B14F-4D97-AF65-F5344CB8AC3E}">
        <p14:creationId xmlns:p14="http://schemas.microsoft.com/office/powerpoint/2010/main" val="284030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1" grpId="0" autoUpdateAnimBg="0"/>
      <p:bldP spid="224262" grpId="0" autoUpdateAnimBg="0"/>
      <p:bldP spid="224263" grpId="0" autoUpdateAnimBg="0"/>
      <p:bldP spid="224264" grpId="0" autoUpdateAnimBg="0"/>
      <p:bldP spid="224265" grpId="0" autoUpdateAnimBg="0"/>
      <p:bldP spid="224266" grpId="0" autoUpdateAnimBg="0"/>
      <p:bldP spid="224267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: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Establish the array a[0….n-1] of n  element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step 3 for </a:t>
            </a:r>
            <a:r>
              <a:rPr lang="en-US" dirty="0" err="1"/>
              <a:t>i</a:t>
            </a:r>
            <a:r>
              <a:rPr lang="en-US" dirty="0"/>
              <a:t>=1 to n-1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the following for j=0 to j&lt; (n-</a:t>
            </a:r>
            <a:r>
              <a:rPr lang="en-US" dirty="0" err="1"/>
              <a:t>i</a:t>
            </a:r>
            <a:r>
              <a:rPr lang="en-US" dirty="0"/>
              <a:t>) times for all adjacent pairs of element.</a:t>
            </a:r>
          </a:p>
          <a:p>
            <a:pPr marL="0" indent="0">
              <a:buNone/>
            </a:pPr>
            <a:r>
              <a:rPr lang="en-US" dirty="0"/>
              <a:t>	   if a[j]&gt;a[j+1] then</a:t>
            </a:r>
          </a:p>
          <a:p>
            <a:pPr marL="0" indent="0">
              <a:buNone/>
            </a:pPr>
            <a:r>
              <a:rPr lang="en-US" dirty="0"/>
              <a:t>	    swap a[j] and a[j+1]</a:t>
            </a:r>
          </a:p>
          <a:p>
            <a:pPr marL="0" indent="0">
              <a:buNone/>
            </a:pPr>
            <a:r>
              <a:rPr lang="en-US" dirty="0"/>
              <a:t>	    go to step  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Return the sorted 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55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Search Lesson</a:t>
            </a:r>
          </a:p>
          <a:p>
            <a:r>
              <a:rPr lang="en-US" sz="1200"/>
              <a:t>CS1313 Spring 2009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42C5F4-B762-419B-8D49-32D5F406D43B}" type="slidenum">
              <a:rPr lang="en-US"/>
              <a:pPr/>
              <a:t>5</a:t>
            </a:fld>
            <a:endParaRPr lang="en-US"/>
          </a:p>
        </p:txBody>
      </p:sp>
      <p:sp>
        <p:nvSpPr>
          <p:cNvPr id="116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Search Example #5</a:t>
            </a:r>
          </a:p>
        </p:txBody>
      </p:sp>
      <p:grpSp>
        <p:nvGrpSpPr>
          <p:cNvPr id="1169420" name="Group 12"/>
          <p:cNvGrpSpPr>
            <a:grpSpLocks/>
          </p:cNvGrpSpPr>
          <p:nvPr/>
        </p:nvGrpSpPr>
        <p:grpSpPr bwMode="auto">
          <a:xfrm>
            <a:off x="3581400" y="2133600"/>
            <a:ext cx="1371600" cy="1371600"/>
            <a:chOff x="336" y="1344"/>
            <a:chExt cx="864" cy="864"/>
          </a:xfrm>
        </p:grpSpPr>
        <p:sp>
          <p:nvSpPr>
            <p:cNvPr id="1169421" name="Text Box 13"/>
            <p:cNvSpPr txBox="1">
              <a:spLocks noChangeArrowheads="1"/>
            </p:cNvSpPr>
            <p:nvPr/>
          </p:nvSpPr>
          <p:spPr bwMode="auto">
            <a:xfrm>
              <a:off x="336" y="1920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element</a:t>
              </a:r>
            </a:p>
          </p:txBody>
        </p:sp>
        <p:sp>
          <p:nvSpPr>
            <p:cNvPr id="1169422" name="Line 14"/>
            <p:cNvSpPr>
              <a:spLocks noChangeShapeType="1"/>
            </p:cNvSpPr>
            <p:nvPr/>
          </p:nvSpPr>
          <p:spPr bwMode="auto">
            <a:xfrm flipV="1">
              <a:off x="768" y="134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1169423" name="Text Box 15"/>
          <p:cNvSpPr txBox="1">
            <a:spLocks noChangeArrowheads="1"/>
          </p:cNvSpPr>
          <p:nvPr/>
        </p:nvSpPr>
        <p:spPr bwMode="auto">
          <a:xfrm>
            <a:off x="685800" y="42672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/>
              <a:t>Searching for -86.</a:t>
            </a:r>
          </a:p>
        </p:txBody>
      </p:sp>
      <p:grpSp>
        <p:nvGrpSpPr>
          <p:cNvPr id="1169432" name="Group 24"/>
          <p:cNvGrpSpPr>
            <a:grpSpLocks/>
          </p:cNvGrpSpPr>
          <p:nvPr/>
        </p:nvGrpSpPr>
        <p:grpSpPr bwMode="auto">
          <a:xfrm>
            <a:off x="914400" y="1524000"/>
            <a:ext cx="6858000" cy="469900"/>
            <a:chOff x="576" y="960"/>
            <a:chExt cx="4320" cy="296"/>
          </a:xfrm>
        </p:grpSpPr>
        <p:sp>
          <p:nvSpPr>
            <p:cNvPr id="1169433" name="Text Box 25"/>
            <p:cNvSpPr txBox="1">
              <a:spLocks noChangeArrowheads="1"/>
            </p:cNvSpPr>
            <p:nvPr/>
          </p:nvSpPr>
          <p:spPr bwMode="auto">
            <a:xfrm>
              <a:off x="576" y="960"/>
              <a:ext cx="48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-23</a:t>
              </a:r>
            </a:p>
          </p:txBody>
        </p:sp>
        <p:sp>
          <p:nvSpPr>
            <p:cNvPr id="1169434" name="Text Box 26"/>
            <p:cNvSpPr txBox="1">
              <a:spLocks noChangeArrowheads="1"/>
            </p:cNvSpPr>
            <p:nvPr/>
          </p:nvSpPr>
          <p:spPr bwMode="auto">
            <a:xfrm>
              <a:off x="1056" y="960"/>
              <a:ext cx="48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97</a:t>
              </a:r>
            </a:p>
          </p:txBody>
        </p:sp>
        <p:sp>
          <p:nvSpPr>
            <p:cNvPr id="1169435" name="Text Box 27"/>
            <p:cNvSpPr txBox="1">
              <a:spLocks noChangeArrowheads="1"/>
            </p:cNvSpPr>
            <p:nvPr/>
          </p:nvSpPr>
          <p:spPr bwMode="auto">
            <a:xfrm>
              <a:off x="1536" y="960"/>
              <a:ext cx="48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18</a:t>
              </a:r>
            </a:p>
          </p:txBody>
        </p:sp>
        <p:sp>
          <p:nvSpPr>
            <p:cNvPr id="1169436" name="Text Box 28"/>
            <p:cNvSpPr txBox="1">
              <a:spLocks noChangeArrowheads="1"/>
            </p:cNvSpPr>
            <p:nvPr/>
          </p:nvSpPr>
          <p:spPr bwMode="auto">
            <a:xfrm>
              <a:off x="2016" y="960"/>
              <a:ext cx="48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21</a:t>
              </a:r>
            </a:p>
          </p:txBody>
        </p:sp>
        <p:sp>
          <p:nvSpPr>
            <p:cNvPr id="1169437" name="Text Box 29"/>
            <p:cNvSpPr txBox="1">
              <a:spLocks noChangeArrowheads="1"/>
            </p:cNvSpPr>
            <p:nvPr/>
          </p:nvSpPr>
          <p:spPr bwMode="auto">
            <a:xfrm>
              <a:off x="2496" y="960"/>
              <a:ext cx="48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5</a:t>
              </a:r>
            </a:p>
          </p:txBody>
        </p:sp>
        <p:sp>
          <p:nvSpPr>
            <p:cNvPr id="1169438" name="Text Box 30"/>
            <p:cNvSpPr txBox="1">
              <a:spLocks noChangeArrowheads="1"/>
            </p:cNvSpPr>
            <p:nvPr/>
          </p:nvSpPr>
          <p:spPr bwMode="auto">
            <a:xfrm>
              <a:off x="2976" y="960"/>
              <a:ext cx="48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-86</a:t>
              </a:r>
            </a:p>
          </p:txBody>
        </p:sp>
        <p:sp>
          <p:nvSpPr>
            <p:cNvPr id="1169439" name="Text Box 31"/>
            <p:cNvSpPr txBox="1">
              <a:spLocks noChangeArrowheads="1"/>
            </p:cNvSpPr>
            <p:nvPr/>
          </p:nvSpPr>
          <p:spPr bwMode="auto">
            <a:xfrm>
              <a:off x="3456" y="960"/>
              <a:ext cx="48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64</a:t>
              </a:r>
            </a:p>
          </p:txBody>
        </p:sp>
        <p:sp>
          <p:nvSpPr>
            <p:cNvPr id="1169440" name="Text Box 32"/>
            <p:cNvSpPr txBox="1">
              <a:spLocks noChangeArrowheads="1"/>
            </p:cNvSpPr>
            <p:nvPr/>
          </p:nvSpPr>
          <p:spPr bwMode="auto">
            <a:xfrm>
              <a:off x="3936" y="960"/>
              <a:ext cx="48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0</a:t>
              </a:r>
            </a:p>
          </p:txBody>
        </p:sp>
        <p:sp>
          <p:nvSpPr>
            <p:cNvPr id="1169441" name="Text Box 33"/>
            <p:cNvSpPr txBox="1">
              <a:spLocks noChangeArrowheads="1"/>
            </p:cNvSpPr>
            <p:nvPr/>
          </p:nvSpPr>
          <p:spPr bwMode="auto">
            <a:xfrm>
              <a:off x="4416" y="960"/>
              <a:ext cx="48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-37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228006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Void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 a[50] , n ;</a:t>
            </a:r>
          </a:p>
          <a:p>
            <a:r>
              <a:rPr lang="en-US" dirty="0"/>
              <a:t>  </a:t>
            </a:r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(“enter size of array \n”);</a:t>
            </a:r>
          </a:p>
          <a:p>
            <a:r>
              <a:rPr lang="en-US" dirty="0"/>
              <a:t>   </a:t>
            </a:r>
            <a:r>
              <a:rPr lang="en-US" dirty="0" err="1"/>
              <a:t>scanf</a:t>
            </a:r>
            <a:r>
              <a:rPr lang="en-US" dirty="0"/>
              <a:t>(“%d” , &amp; n );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(“Enter array elements \n”);</a:t>
            </a:r>
          </a:p>
          <a:p>
            <a:r>
              <a:rPr lang="en-US" dirty="0"/>
              <a:t>   for(</a:t>
            </a:r>
            <a:r>
              <a:rPr lang="en-US" dirty="0" err="1"/>
              <a:t>i</a:t>
            </a:r>
            <a:r>
              <a:rPr lang="en-US" dirty="0"/>
              <a:t>=0 ; </a:t>
            </a:r>
            <a:r>
              <a:rPr lang="en-US" dirty="0" err="1"/>
              <a:t>i</a:t>
            </a:r>
            <a:r>
              <a:rPr lang="en-US" dirty="0"/>
              <a:t>&lt; n 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</a:t>
            </a:r>
            <a:r>
              <a:rPr lang="en-US" dirty="0" err="1"/>
              <a:t>scanf</a:t>
            </a:r>
            <a:r>
              <a:rPr lang="en-US" dirty="0"/>
              <a:t>(“%</a:t>
            </a:r>
            <a:r>
              <a:rPr lang="en-US" dirty="0" err="1"/>
              <a:t>d”,&amp;a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lvl="1">
              <a:buNone/>
            </a:pPr>
            <a:r>
              <a:rPr lang="en-US" b="1" dirty="0">
                <a:solidFill>
                  <a:srgbClr val="FF0000"/>
                </a:solidFill>
              </a:rPr>
              <a:t> bubble(</a:t>
            </a:r>
            <a:r>
              <a:rPr lang="en-US" b="1" dirty="0" err="1">
                <a:solidFill>
                  <a:srgbClr val="FF0000"/>
                </a:solidFill>
              </a:rPr>
              <a:t>a,n</a:t>
            </a:r>
            <a:r>
              <a:rPr lang="en-US" b="1" dirty="0">
                <a:solidFill>
                  <a:srgbClr val="FF0000"/>
                </a:solidFill>
              </a:rPr>
              <a:t>);      // Function calling</a:t>
            </a:r>
          </a:p>
          <a:p>
            <a:r>
              <a:rPr lang="en-US" dirty="0"/>
              <a:t> 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Autofit/>
          </a:bodyPr>
          <a:lstStyle/>
          <a:p>
            <a:r>
              <a:rPr lang="en-US" sz="2000" dirty="0"/>
              <a:t>Void bubble( </a:t>
            </a:r>
            <a:r>
              <a:rPr lang="en-US" sz="2000" dirty="0" err="1"/>
              <a:t>int</a:t>
            </a:r>
            <a:r>
              <a:rPr lang="en-US" sz="2000" dirty="0"/>
              <a:t> a[] , </a:t>
            </a:r>
            <a:r>
              <a:rPr lang="en-US" sz="2000" dirty="0" err="1"/>
              <a:t>int</a:t>
            </a:r>
            <a:r>
              <a:rPr lang="en-US" sz="2000" dirty="0"/>
              <a:t> n)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	</a:t>
            </a:r>
            <a:r>
              <a:rPr lang="en-US" sz="2000" dirty="0" err="1"/>
              <a:t>int</a:t>
            </a:r>
            <a:r>
              <a:rPr lang="en-US" sz="2000" dirty="0"/>
              <a:t>  </a:t>
            </a:r>
            <a:r>
              <a:rPr lang="en-US" sz="2000" dirty="0" err="1"/>
              <a:t>i</a:t>
            </a:r>
            <a:r>
              <a:rPr lang="en-US" sz="2000" dirty="0"/>
              <a:t> , j , temp ; </a:t>
            </a:r>
          </a:p>
          <a:p>
            <a:pPr lvl="1">
              <a:buNone/>
            </a:pPr>
            <a:r>
              <a:rPr lang="en-US" sz="2000" dirty="0"/>
              <a:t>	  for (</a:t>
            </a:r>
            <a:r>
              <a:rPr lang="en-US" sz="2000" dirty="0" err="1"/>
              <a:t>i</a:t>
            </a:r>
            <a:r>
              <a:rPr lang="en-US" sz="2000" dirty="0"/>
              <a:t>=1 ; </a:t>
            </a:r>
            <a:r>
              <a:rPr lang="en-US" sz="2000" dirty="0" err="1"/>
              <a:t>i</a:t>
            </a:r>
            <a:r>
              <a:rPr lang="en-US" sz="2000" dirty="0"/>
              <a:t> &lt; n ; </a:t>
            </a:r>
            <a:r>
              <a:rPr lang="en-US" sz="2000" dirty="0" err="1"/>
              <a:t>i</a:t>
            </a:r>
            <a:r>
              <a:rPr lang="en-US" sz="2000" dirty="0"/>
              <a:t> ++ )     	       </a:t>
            </a:r>
            <a:r>
              <a:rPr lang="en-US" sz="2000" dirty="0">
                <a:solidFill>
                  <a:srgbClr val="FF0000"/>
                </a:solidFill>
              </a:rPr>
              <a:t>// for number  of passes</a:t>
            </a:r>
          </a:p>
          <a:p>
            <a:pPr lvl="1">
              <a:buNone/>
            </a:pPr>
            <a:r>
              <a:rPr lang="en-US" sz="2000" dirty="0"/>
              <a:t>		{</a:t>
            </a:r>
          </a:p>
          <a:p>
            <a:pPr lvl="1">
              <a:buNone/>
            </a:pPr>
            <a:r>
              <a:rPr lang="en-US" sz="2000" dirty="0"/>
              <a:t>		     for (j=0 ; j &lt; n – </a:t>
            </a:r>
            <a:r>
              <a:rPr lang="en-US" sz="2000" dirty="0" err="1"/>
              <a:t>i</a:t>
            </a:r>
            <a:r>
              <a:rPr lang="en-US" sz="2000" dirty="0"/>
              <a:t>  ; j ++ )       </a:t>
            </a:r>
            <a:r>
              <a:rPr lang="en-US" sz="2000" dirty="0">
                <a:solidFill>
                  <a:srgbClr val="FF0000"/>
                </a:solidFill>
              </a:rPr>
              <a:t>// for number of comparison in 						respective pass</a:t>
            </a:r>
          </a:p>
          <a:p>
            <a:pPr lvl="1">
              <a:buNone/>
            </a:pPr>
            <a:r>
              <a:rPr lang="en-US" sz="2000" dirty="0"/>
              <a:t>		      {</a:t>
            </a:r>
          </a:p>
          <a:p>
            <a:pPr lvl="1">
              <a:buNone/>
            </a:pPr>
            <a:r>
              <a:rPr lang="en-US" sz="2000" dirty="0"/>
              <a:t>      		if(a[ j] &gt; a[j+1])         </a:t>
            </a:r>
            <a:r>
              <a:rPr lang="en-US" sz="2000" dirty="0">
                <a:solidFill>
                  <a:srgbClr val="FF0000"/>
                </a:solidFill>
              </a:rPr>
              <a:t>  // swapping of numbers</a:t>
            </a:r>
          </a:p>
          <a:p>
            <a:pPr lvl="1">
              <a:buNone/>
            </a:pPr>
            <a:r>
              <a:rPr lang="en-US" sz="2000" dirty="0"/>
              <a:t>			 {   temp = a[j] ;</a:t>
            </a:r>
          </a:p>
          <a:p>
            <a:pPr lvl="1">
              <a:buNone/>
            </a:pPr>
            <a:r>
              <a:rPr lang="en-US" sz="2000" dirty="0"/>
              <a:t>			      a[j] = a[j+1];</a:t>
            </a:r>
          </a:p>
          <a:p>
            <a:pPr lvl="1">
              <a:buNone/>
            </a:pPr>
            <a:r>
              <a:rPr lang="en-US" sz="2000" dirty="0"/>
              <a:t>			      a[j+1] = temp;</a:t>
            </a:r>
          </a:p>
          <a:p>
            <a:pPr lvl="1">
              <a:buNone/>
            </a:pPr>
            <a:r>
              <a:rPr lang="en-US" sz="2000" dirty="0"/>
              <a:t>  			  }</a:t>
            </a:r>
          </a:p>
          <a:p>
            <a:pPr lvl="1">
              <a:buNone/>
            </a:pPr>
            <a:r>
              <a:rPr lang="en-US" sz="2000" dirty="0"/>
              <a:t>              }</a:t>
            </a:r>
          </a:p>
          <a:p>
            <a:pPr lvl="1">
              <a:buNone/>
            </a:pPr>
            <a:r>
              <a:rPr lang="en-US" sz="2000" dirty="0"/>
              <a:t>      }</a:t>
            </a:r>
          </a:p>
          <a:p>
            <a:pPr lvl="1">
              <a:buNone/>
            </a:pPr>
            <a:r>
              <a:rPr lang="en-US" sz="2000" dirty="0" err="1"/>
              <a:t>Printf</a:t>
            </a:r>
            <a:r>
              <a:rPr lang="en-US" sz="2000" dirty="0"/>
              <a:t>(“ Sorted </a:t>
            </a:r>
            <a:r>
              <a:rPr lang="en-US" sz="2000" dirty="0" err="1"/>
              <a:t>elemetns</a:t>
            </a:r>
            <a:r>
              <a:rPr lang="en-US" sz="2000" dirty="0"/>
              <a:t> are \n”);      </a:t>
            </a:r>
            <a:r>
              <a:rPr lang="en-US" sz="2000" dirty="0">
                <a:solidFill>
                  <a:srgbClr val="FF0000"/>
                </a:solidFill>
              </a:rPr>
              <a:t>// print sorted elements</a:t>
            </a:r>
          </a:p>
          <a:p>
            <a:pPr lvl="1">
              <a:buNone/>
            </a:pPr>
            <a:r>
              <a:rPr lang="en-US" sz="2000" dirty="0"/>
              <a:t>For (</a:t>
            </a:r>
            <a:r>
              <a:rPr lang="en-US" sz="2000" dirty="0" err="1"/>
              <a:t>i</a:t>
            </a:r>
            <a:r>
              <a:rPr lang="en-US" sz="2000" dirty="0"/>
              <a:t>=0;i&lt;</a:t>
            </a:r>
            <a:r>
              <a:rPr lang="en-US" sz="2000" dirty="0" err="1"/>
              <a:t>n;i</a:t>
            </a:r>
            <a:r>
              <a:rPr lang="en-US" sz="2000" dirty="0"/>
              <a:t>++)</a:t>
            </a:r>
          </a:p>
          <a:p>
            <a:pPr lvl="1">
              <a:buNone/>
            </a:pPr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(“ %d \t” , a[</a:t>
            </a:r>
            <a:r>
              <a:rPr lang="en-US" sz="2000" dirty="0" err="1"/>
              <a:t>i</a:t>
            </a:r>
            <a:r>
              <a:rPr lang="en-US" sz="2000" dirty="0"/>
              <a:t>]);</a:t>
            </a:r>
          </a:p>
          <a:p>
            <a:pPr lvl="1">
              <a:buNone/>
            </a:pPr>
            <a:r>
              <a:rPr lang="en-US" sz="2000" dirty="0"/>
              <a:t>}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of Bubble 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Bubble sort  takes (n-1) passes .</a:t>
            </a:r>
          </a:p>
          <a:p>
            <a:r>
              <a:rPr lang="en-US" dirty="0"/>
              <a:t>During 1</a:t>
            </a:r>
            <a:r>
              <a:rPr lang="en-US" baseline="30000" dirty="0"/>
              <a:t>st</a:t>
            </a:r>
            <a:r>
              <a:rPr lang="en-US" dirty="0"/>
              <a:t> pass it makes (n-1) comparisons</a:t>
            </a:r>
          </a:p>
          <a:p>
            <a:r>
              <a:rPr lang="en-US" dirty="0"/>
              <a:t>During 2</a:t>
            </a:r>
            <a:r>
              <a:rPr lang="en-US" baseline="30000" dirty="0"/>
              <a:t>nd</a:t>
            </a:r>
            <a:r>
              <a:rPr lang="en-US" dirty="0"/>
              <a:t> pass , (n-2) comparisons.</a:t>
            </a:r>
          </a:p>
          <a:p>
            <a:r>
              <a:rPr lang="en-US" dirty="0"/>
              <a:t>During (n-1) pass , </a:t>
            </a:r>
          </a:p>
          <a:p>
            <a:r>
              <a:rPr lang="en-US" dirty="0"/>
              <a:t>In general for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pass (n-i) comparisons are required , so total number of comparisons is sum of  :</a:t>
            </a:r>
          </a:p>
          <a:p>
            <a:r>
              <a:rPr lang="en-US" dirty="0"/>
              <a:t> (n-1) + (n-2)……+2+1 =   n(n-1)/2     = (n</a:t>
            </a:r>
            <a:r>
              <a:rPr lang="en-US" baseline="30000" dirty="0"/>
              <a:t>2</a:t>
            </a:r>
            <a:r>
              <a:rPr lang="en-US" dirty="0"/>
              <a:t>-n)/2 </a:t>
            </a:r>
          </a:p>
          <a:p>
            <a:endParaRPr lang="en-US" dirty="0"/>
          </a:p>
          <a:p>
            <a:r>
              <a:rPr lang="en-US" dirty="0"/>
              <a:t>Time complexity  O(n)</a:t>
            </a:r>
            <a:r>
              <a:rPr lang="en-US" baseline="30000" dirty="0"/>
              <a:t>2</a:t>
            </a:r>
            <a:endParaRPr lang="en-IN" baseline="30000" dirty="0"/>
          </a:p>
        </p:txBody>
      </p:sp>
      <p:sp>
        <p:nvSpPr>
          <p:cNvPr id="4" name="Action Button: Help 3">
            <a:hlinkClick r:id="" action="ppaction://noaction" highlightClick="1"/>
          </p:cNvPr>
          <p:cNvSpPr/>
          <p:nvPr/>
        </p:nvSpPr>
        <p:spPr>
          <a:xfrm>
            <a:off x="3810000" y="2971800"/>
            <a:ext cx="381000" cy="381000"/>
          </a:xfrm>
          <a:prstGeom prst="actionButtonHelp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387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Beginning  with first record the search is performed to locate the element which has smallest key.</a:t>
            </a:r>
          </a:p>
          <a:p>
            <a:r>
              <a:rPr lang="en-US" dirty="0"/>
              <a:t>When this element is found ,it is interchanged with first record in a table. This interchange places record  with the smallest key in the first position of the table.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21295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81251" name="Group 3"/>
          <p:cNvGraphicFramePr>
            <a:graphicFrameLocks noGrp="1"/>
          </p:cNvGraphicFramePr>
          <p:nvPr>
            <p:ph idx="1"/>
          </p:nvPr>
        </p:nvGraphicFramePr>
        <p:xfrm>
          <a:off x="566738" y="2614613"/>
          <a:ext cx="8001000" cy="944563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1267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1268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1269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1270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81271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>
                <a:latin typeface="Arial" pitchFamily="34" charset="0"/>
              </a:rPr>
              <a:t>Comparison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Data Movement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0196512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82275" name="Group 3"/>
          <p:cNvGraphicFramePr>
            <a:graphicFrameLocks noGrp="1"/>
          </p:cNvGraphicFramePr>
          <p:nvPr>
            <p:ph idx="1"/>
          </p:nvPr>
        </p:nvGraphicFramePr>
        <p:xfrm>
          <a:off x="566738" y="2614613"/>
          <a:ext cx="8001000" cy="944563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22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22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22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22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822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>
                <a:latin typeface="Arial" pitchFamily="34" charset="0"/>
              </a:rPr>
              <a:t>Comparison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Data Movement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2005539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83299" name="Group 3"/>
          <p:cNvGraphicFramePr>
            <a:graphicFrameLocks noGrp="1"/>
          </p:cNvGraphicFramePr>
          <p:nvPr>
            <p:ph idx="1"/>
          </p:nvPr>
        </p:nvGraphicFramePr>
        <p:xfrm>
          <a:off x="566738" y="2614613"/>
          <a:ext cx="8001000" cy="944563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331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331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331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331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8331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>
                <a:latin typeface="Arial" pitchFamily="34" charset="0"/>
              </a:rPr>
              <a:t>Comparison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Data Movement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2383993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84323" name="Group 3"/>
          <p:cNvGraphicFramePr>
            <a:graphicFrameLocks noGrp="1"/>
          </p:cNvGraphicFramePr>
          <p:nvPr>
            <p:ph idx="1"/>
          </p:nvPr>
        </p:nvGraphicFramePr>
        <p:xfrm>
          <a:off x="566738" y="2614613"/>
          <a:ext cx="8001000" cy="944563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433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34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34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34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8434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>
                <a:latin typeface="Arial" pitchFamily="34" charset="0"/>
              </a:rPr>
              <a:t>Comparison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Data Movement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9275880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85347" name="Group 3"/>
          <p:cNvGraphicFramePr>
            <a:graphicFrameLocks noGrp="1"/>
          </p:cNvGraphicFramePr>
          <p:nvPr>
            <p:ph idx="1"/>
          </p:nvPr>
        </p:nvGraphicFramePr>
        <p:xfrm>
          <a:off x="566738" y="2614613"/>
          <a:ext cx="8001000" cy="944563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536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536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536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536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8536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>
                <a:latin typeface="Arial" pitchFamily="34" charset="0"/>
              </a:rPr>
              <a:t>Comparison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Data Movement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8267739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86371" name="Group 3"/>
          <p:cNvGraphicFramePr>
            <a:graphicFrameLocks noGrp="1"/>
          </p:cNvGraphicFramePr>
          <p:nvPr>
            <p:ph idx="1"/>
          </p:nvPr>
        </p:nvGraphicFramePr>
        <p:xfrm>
          <a:off x="566738" y="2614613"/>
          <a:ext cx="8001000" cy="944563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6387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6388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6389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6390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86391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>
                <a:latin typeface="Arial" pitchFamily="34" charset="0"/>
              </a:rPr>
              <a:t>Comparison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Data Movement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16499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Search Lesson</a:t>
            </a:r>
          </a:p>
          <a:p>
            <a:r>
              <a:rPr lang="en-US" sz="1200"/>
              <a:t>CS1313 Spring 2009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C9A397-7DF8-4690-868C-2FC218A6C902}" type="slidenum">
              <a:rPr lang="en-US"/>
              <a:pPr/>
              <a:t>6</a:t>
            </a:fld>
            <a:endParaRPr lang="en-US"/>
          </a:p>
        </p:txBody>
      </p:sp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Search Example #6</a:t>
            </a:r>
          </a:p>
        </p:txBody>
      </p:sp>
      <p:sp>
        <p:nvSpPr>
          <p:cNvPr id="1170435" name="Text Box 3"/>
          <p:cNvSpPr txBox="1">
            <a:spLocks noChangeArrowheads="1"/>
          </p:cNvSpPr>
          <p:nvPr/>
        </p:nvSpPr>
        <p:spPr bwMode="auto">
          <a:xfrm>
            <a:off x="914400" y="1524000"/>
            <a:ext cx="762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-23</a:t>
            </a:r>
          </a:p>
        </p:txBody>
      </p:sp>
      <p:sp>
        <p:nvSpPr>
          <p:cNvPr id="1170436" name="Text Box 4"/>
          <p:cNvSpPr txBox="1">
            <a:spLocks noChangeArrowheads="1"/>
          </p:cNvSpPr>
          <p:nvPr/>
        </p:nvSpPr>
        <p:spPr bwMode="auto">
          <a:xfrm>
            <a:off x="1676400" y="1524000"/>
            <a:ext cx="762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97</a:t>
            </a:r>
          </a:p>
        </p:txBody>
      </p:sp>
      <p:sp>
        <p:nvSpPr>
          <p:cNvPr id="1170437" name="Text Box 5"/>
          <p:cNvSpPr txBox="1">
            <a:spLocks noChangeArrowheads="1"/>
          </p:cNvSpPr>
          <p:nvPr/>
        </p:nvSpPr>
        <p:spPr bwMode="auto">
          <a:xfrm>
            <a:off x="2438400" y="1524000"/>
            <a:ext cx="762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18</a:t>
            </a:r>
          </a:p>
        </p:txBody>
      </p:sp>
      <p:sp>
        <p:nvSpPr>
          <p:cNvPr id="1170438" name="Text Box 6"/>
          <p:cNvSpPr txBox="1">
            <a:spLocks noChangeArrowheads="1"/>
          </p:cNvSpPr>
          <p:nvPr/>
        </p:nvSpPr>
        <p:spPr bwMode="auto">
          <a:xfrm>
            <a:off x="3200400" y="1524000"/>
            <a:ext cx="762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21</a:t>
            </a:r>
          </a:p>
        </p:txBody>
      </p:sp>
      <p:sp>
        <p:nvSpPr>
          <p:cNvPr id="1170439" name="Text Box 7"/>
          <p:cNvSpPr txBox="1">
            <a:spLocks noChangeArrowheads="1"/>
          </p:cNvSpPr>
          <p:nvPr/>
        </p:nvSpPr>
        <p:spPr bwMode="auto">
          <a:xfrm>
            <a:off x="3962400" y="1524000"/>
            <a:ext cx="762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5</a:t>
            </a:r>
          </a:p>
        </p:txBody>
      </p:sp>
      <p:sp>
        <p:nvSpPr>
          <p:cNvPr id="1170440" name="Text Box 8"/>
          <p:cNvSpPr txBox="1">
            <a:spLocks noChangeArrowheads="1"/>
          </p:cNvSpPr>
          <p:nvPr/>
        </p:nvSpPr>
        <p:spPr bwMode="auto">
          <a:xfrm>
            <a:off x="4724400" y="1524000"/>
            <a:ext cx="762000" cy="4699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-86</a:t>
            </a:r>
          </a:p>
        </p:txBody>
      </p:sp>
      <p:sp>
        <p:nvSpPr>
          <p:cNvPr id="1170441" name="Text Box 9"/>
          <p:cNvSpPr txBox="1">
            <a:spLocks noChangeArrowheads="1"/>
          </p:cNvSpPr>
          <p:nvPr/>
        </p:nvSpPr>
        <p:spPr bwMode="auto">
          <a:xfrm>
            <a:off x="5486400" y="1524000"/>
            <a:ext cx="762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64</a:t>
            </a:r>
          </a:p>
        </p:txBody>
      </p:sp>
      <p:sp>
        <p:nvSpPr>
          <p:cNvPr id="1170442" name="Text Box 10"/>
          <p:cNvSpPr txBox="1">
            <a:spLocks noChangeArrowheads="1"/>
          </p:cNvSpPr>
          <p:nvPr/>
        </p:nvSpPr>
        <p:spPr bwMode="auto">
          <a:xfrm>
            <a:off x="6248400" y="1524000"/>
            <a:ext cx="762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0</a:t>
            </a:r>
          </a:p>
        </p:txBody>
      </p:sp>
      <p:sp>
        <p:nvSpPr>
          <p:cNvPr id="1170443" name="Text Box 11"/>
          <p:cNvSpPr txBox="1">
            <a:spLocks noChangeArrowheads="1"/>
          </p:cNvSpPr>
          <p:nvPr/>
        </p:nvSpPr>
        <p:spPr bwMode="auto">
          <a:xfrm>
            <a:off x="7010400" y="1524000"/>
            <a:ext cx="762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-37</a:t>
            </a:r>
          </a:p>
        </p:txBody>
      </p:sp>
      <p:grpSp>
        <p:nvGrpSpPr>
          <p:cNvPr id="1170444" name="Group 12"/>
          <p:cNvGrpSpPr>
            <a:grpSpLocks/>
          </p:cNvGrpSpPr>
          <p:nvPr/>
        </p:nvGrpSpPr>
        <p:grpSpPr bwMode="auto">
          <a:xfrm>
            <a:off x="4419600" y="2133600"/>
            <a:ext cx="1371600" cy="1371600"/>
            <a:chOff x="336" y="1344"/>
            <a:chExt cx="864" cy="864"/>
          </a:xfrm>
        </p:grpSpPr>
        <p:sp>
          <p:nvSpPr>
            <p:cNvPr id="1170445" name="Text Box 13"/>
            <p:cNvSpPr txBox="1">
              <a:spLocks noChangeArrowheads="1"/>
            </p:cNvSpPr>
            <p:nvPr/>
          </p:nvSpPr>
          <p:spPr bwMode="auto">
            <a:xfrm>
              <a:off x="336" y="1920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element</a:t>
              </a:r>
            </a:p>
          </p:txBody>
        </p:sp>
        <p:sp>
          <p:nvSpPr>
            <p:cNvPr id="1170446" name="Line 14"/>
            <p:cNvSpPr>
              <a:spLocks noChangeShapeType="1"/>
            </p:cNvSpPr>
            <p:nvPr/>
          </p:nvSpPr>
          <p:spPr bwMode="auto">
            <a:xfrm flipV="1">
              <a:off x="768" y="134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1170447" name="Text Box 15"/>
          <p:cNvSpPr txBox="1">
            <a:spLocks noChangeArrowheads="1"/>
          </p:cNvSpPr>
          <p:nvPr/>
        </p:nvSpPr>
        <p:spPr bwMode="auto">
          <a:xfrm>
            <a:off x="685800" y="4267200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</a:rPr>
              <a:t>Searching for -86: found!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92985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87395" name="Group 3"/>
          <p:cNvGraphicFramePr>
            <a:graphicFrameLocks noGrp="1"/>
          </p:cNvGraphicFramePr>
          <p:nvPr>
            <p:ph idx="1"/>
          </p:nvPr>
        </p:nvGraphicFramePr>
        <p:xfrm>
          <a:off x="566738" y="2614613"/>
          <a:ext cx="8001000" cy="944563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741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741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741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741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8741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>
                <a:latin typeface="Arial" pitchFamily="34" charset="0"/>
              </a:rPr>
              <a:t>Comparison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Data Movement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5831704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88419" name="Group 3"/>
          <p:cNvGraphicFramePr>
            <a:graphicFrameLocks noGrp="1"/>
          </p:cNvGraphicFramePr>
          <p:nvPr>
            <p:ph idx="1"/>
          </p:nvPr>
        </p:nvGraphicFramePr>
        <p:xfrm>
          <a:off x="566738" y="2614613"/>
          <a:ext cx="8001000" cy="944563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843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843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843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843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8843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>
                <a:latin typeface="Arial" pitchFamily="34" charset="0"/>
              </a:rPr>
              <a:t>Comparison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Data Movement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Sorted</a:t>
            </a:r>
          </a:p>
        </p:txBody>
      </p:sp>
      <p:sp>
        <p:nvSpPr>
          <p:cNvPr id="188440" name="Text Box 24"/>
          <p:cNvSpPr txBox="1">
            <a:spLocks noChangeArrowheads="1"/>
          </p:cNvSpPr>
          <p:nvPr/>
        </p:nvSpPr>
        <p:spPr bwMode="auto">
          <a:xfrm>
            <a:off x="6140450" y="3581400"/>
            <a:ext cx="100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CA" b="1">
                <a:latin typeface="Arial" pitchFamily="34" charset="0"/>
                <a:sym typeface="Wingdings 3" pitchFamily="18" charset="2"/>
              </a:rPr>
              <a:t></a:t>
            </a:r>
          </a:p>
          <a:p>
            <a:pPr algn="ctr" eaLnBrk="1" hangingPunct="1"/>
            <a:r>
              <a:rPr lang="en-CA" b="1">
                <a:latin typeface="Arial" pitchFamily="34" charset="0"/>
              </a:rPr>
              <a:t>Largest</a:t>
            </a:r>
          </a:p>
        </p:txBody>
      </p:sp>
    </p:spTree>
    <p:extLst>
      <p:ext uri="{BB962C8B-B14F-4D97-AF65-F5344CB8AC3E}">
        <p14:creationId xmlns:p14="http://schemas.microsoft.com/office/powerpoint/2010/main" val="28518955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89443" name="Group 3"/>
          <p:cNvGraphicFramePr>
            <a:graphicFrameLocks noGrp="1"/>
          </p:cNvGraphicFramePr>
          <p:nvPr>
            <p:ph idx="1"/>
          </p:nvPr>
        </p:nvGraphicFramePr>
        <p:xfrm>
          <a:off x="566738" y="2614613"/>
          <a:ext cx="8001000" cy="944563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94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94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94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94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894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>
                <a:latin typeface="Arial" pitchFamily="34" charset="0"/>
              </a:rPr>
              <a:t>Comparison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Data Movement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5536642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90467" name="Group 3"/>
          <p:cNvGraphicFramePr>
            <a:graphicFrameLocks noGrp="1"/>
          </p:cNvGraphicFramePr>
          <p:nvPr>
            <p:ph idx="1"/>
          </p:nvPr>
        </p:nvGraphicFramePr>
        <p:xfrm>
          <a:off x="566738" y="2614613"/>
          <a:ext cx="8001000" cy="944563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048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048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048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048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9048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>
                <a:latin typeface="Arial" pitchFamily="34" charset="0"/>
              </a:rPr>
              <a:t>Comparison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Data Movement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5671543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91491" name="Group 3"/>
          <p:cNvGraphicFramePr>
            <a:graphicFrameLocks noGrp="1"/>
          </p:cNvGraphicFramePr>
          <p:nvPr>
            <p:ph idx="1"/>
          </p:nvPr>
        </p:nvGraphicFramePr>
        <p:xfrm>
          <a:off x="566738" y="2614613"/>
          <a:ext cx="8001000" cy="944563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1507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1508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1509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1510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91511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>
                <a:latin typeface="Arial" pitchFamily="34" charset="0"/>
              </a:rPr>
              <a:t>Comparison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Data Movement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5894820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92515" name="Group 3"/>
          <p:cNvGraphicFramePr>
            <a:graphicFrameLocks noGrp="1"/>
          </p:cNvGraphicFramePr>
          <p:nvPr>
            <p:ph idx="1"/>
          </p:nvPr>
        </p:nvGraphicFramePr>
        <p:xfrm>
          <a:off x="566738" y="2614613"/>
          <a:ext cx="8001000" cy="944563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253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253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253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253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9253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>
                <a:latin typeface="Arial" pitchFamily="34" charset="0"/>
              </a:rPr>
              <a:t>Comparison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Data Movement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9639218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93539" name="Group 3"/>
          <p:cNvGraphicFramePr>
            <a:graphicFrameLocks noGrp="1"/>
          </p:cNvGraphicFramePr>
          <p:nvPr>
            <p:ph idx="1"/>
          </p:nvPr>
        </p:nvGraphicFramePr>
        <p:xfrm>
          <a:off x="566738" y="2614613"/>
          <a:ext cx="8001000" cy="944563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355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355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355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355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9355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>
                <a:latin typeface="Arial" pitchFamily="34" charset="0"/>
              </a:rPr>
              <a:t>Comparison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Data Movement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3718560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94563" name="Group 3"/>
          <p:cNvGraphicFramePr>
            <a:graphicFrameLocks noGrp="1"/>
          </p:cNvGraphicFramePr>
          <p:nvPr>
            <p:ph idx="1"/>
          </p:nvPr>
        </p:nvGraphicFramePr>
        <p:xfrm>
          <a:off x="566738" y="2614613"/>
          <a:ext cx="8001000" cy="944563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57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58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58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58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9458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>
                <a:latin typeface="Arial" pitchFamily="34" charset="0"/>
              </a:rPr>
              <a:t>Comparison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Data Movement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2950107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95587" name="Group 3"/>
          <p:cNvGraphicFramePr>
            <a:graphicFrameLocks noGrp="1"/>
          </p:cNvGraphicFramePr>
          <p:nvPr>
            <p:ph idx="1"/>
          </p:nvPr>
        </p:nvGraphicFramePr>
        <p:xfrm>
          <a:off x="566738" y="2614613"/>
          <a:ext cx="8001000" cy="944563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560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560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560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560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9560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>
                <a:latin typeface="Arial" pitchFamily="34" charset="0"/>
              </a:rPr>
              <a:t>Comparison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Data Movement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8890697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96611" name="Group 3"/>
          <p:cNvGraphicFramePr>
            <a:graphicFrameLocks noGrp="1"/>
          </p:cNvGraphicFramePr>
          <p:nvPr>
            <p:ph idx="1"/>
          </p:nvPr>
        </p:nvGraphicFramePr>
        <p:xfrm>
          <a:off x="566738" y="2614613"/>
          <a:ext cx="8001000" cy="944563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6627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6628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6629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6630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96631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>
                <a:latin typeface="Arial" pitchFamily="34" charset="0"/>
              </a:rPr>
              <a:t>Comparison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Data Movement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Sorted</a:t>
            </a:r>
          </a:p>
        </p:txBody>
      </p:sp>
      <p:sp>
        <p:nvSpPr>
          <p:cNvPr id="196632" name="Rectangle 24"/>
          <p:cNvSpPr>
            <a:spLocks noChangeArrowheads="1"/>
          </p:cNvSpPr>
          <p:nvPr/>
        </p:nvSpPr>
        <p:spPr bwMode="auto">
          <a:xfrm>
            <a:off x="539750" y="3573463"/>
            <a:ext cx="1206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CA" b="1">
                <a:latin typeface="Arial" pitchFamily="34" charset="0"/>
                <a:sym typeface="Wingdings 3" pitchFamily="18" charset="2"/>
              </a:rPr>
              <a:t></a:t>
            </a:r>
          </a:p>
          <a:p>
            <a:pPr algn="ctr" eaLnBrk="1" hangingPunct="1"/>
            <a:r>
              <a:rPr lang="en-CA" b="1">
                <a:latin typeface="Arial" pitchFamily="34" charset="0"/>
              </a:rPr>
              <a:t>Largest</a:t>
            </a:r>
          </a:p>
        </p:txBody>
      </p:sp>
    </p:spTree>
    <p:extLst>
      <p:ext uri="{BB962C8B-B14F-4D97-AF65-F5344CB8AC3E}">
        <p14:creationId xmlns:p14="http://schemas.microsoft.com/office/powerpoint/2010/main" val="399316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Algorithm: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item(accept values from user)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for </a:t>
            </a:r>
            <a:r>
              <a:rPr lang="en-US" dirty="0" err="1"/>
              <a:t>i</a:t>
            </a:r>
            <a:r>
              <a:rPr lang="en-US" dirty="0"/>
              <a:t>=0 to n -1</a:t>
            </a:r>
          </a:p>
          <a:p>
            <a:pPr marL="514350" indent="-514350">
              <a:buNone/>
            </a:pPr>
            <a:r>
              <a:rPr lang="en-US" dirty="0"/>
              <a:t>		if a[</a:t>
            </a:r>
            <a:r>
              <a:rPr lang="en-US" dirty="0" err="1"/>
              <a:t>i</a:t>
            </a:r>
            <a:r>
              <a:rPr lang="en-US" dirty="0"/>
              <a:t>]=item then   </a:t>
            </a:r>
          </a:p>
          <a:p>
            <a:pPr marL="514350" indent="-514350">
              <a:buNone/>
            </a:pPr>
            <a:r>
              <a:rPr lang="en-US" dirty="0"/>
              <a:t>		print “ item is present” </a:t>
            </a:r>
          </a:p>
          <a:p>
            <a:pPr marL="514350" indent="-514350">
              <a:buNone/>
            </a:pPr>
            <a:r>
              <a:rPr lang="en-US" dirty="0"/>
              <a:t>		Exit</a:t>
            </a:r>
          </a:p>
          <a:p>
            <a:pPr marL="514350" indent="-514350">
              <a:buNone/>
            </a:pPr>
            <a:r>
              <a:rPr lang="en-US" dirty="0"/>
              <a:t>		End if</a:t>
            </a:r>
          </a:p>
          <a:p>
            <a:pPr marL="514350" indent="-514350">
              <a:buNone/>
            </a:pPr>
            <a:r>
              <a:rPr lang="en-US" dirty="0"/>
              <a:t>4.	Print  “ item not present”</a:t>
            </a:r>
          </a:p>
          <a:p>
            <a:pPr marL="514350" indent="-514350">
              <a:buNone/>
            </a:pPr>
            <a:r>
              <a:rPr lang="en-US" dirty="0"/>
              <a:t>5.	Stop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97635" name="Group 3"/>
          <p:cNvGraphicFramePr>
            <a:graphicFrameLocks noGrp="1"/>
          </p:cNvGraphicFramePr>
          <p:nvPr>
            <p:ph idx="1"/>
          </p:nvPr>
        </p:nvGraphicFramePr>
        <p:xfrm>
          <a:off x="566738" y="2614613"/>
          <a:ext cx="8001000" cy="944563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765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765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765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765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9765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>
                <a:latin typeface="Arial" pitchFamily="34" charset="0"/>
              </a:rPr>
              <a:t>Comparison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Data Movement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9098115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98659" name="Group 3"/>
          <p:cNvGraphicFramePr>
            <a:graphicFrameLocks noGrp="1"/>
          </p:cNvGraphicFramePr>
          <p:nvPr>
            <p:ph idx="1"/>
          </p:nvPr>
        </p:nvGraphicFramePr>
        <p:xfrm>
          <a:off x="566738" y="2614613"/>
          <a:ext cx="8001000" cy="944563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867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867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867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867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9867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>
                <a:latin typeface="Arial" pitchFamily="34" charset="0"/>
              </a:rPr>
              <a:t>Comparison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Data Movement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41335962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99683" name="Group 3"/>
          <p:cNvGraphicFramePr>
            <a:graphicFrameLocks noGrp="1"/>
          </p:cNvGraphicFramePr>
          <p:nvPr>
            <p:ph idx="1"/>
          </p:nvPr>
        </p:nvGraphicFramePr>
        <p:xfrm>
          <a:off x="566738" y="2614613"/>
          <a:ext cx="8001000" cy="944563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969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970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970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970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9970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>
                <a:latin typeface="Arial" pitchFamily="34" charset="0"/>
              </a:rPr>
              <a:t>Comparison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Data Movement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5406553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200707" name="Group 3"/>
          <p:cNvGraphicFramePr>
            <a:graphicFrameLocks noGrp="1"/>
          </p:cNvGraphicFramePr>
          <p:nvPr>
            <p:ph idx="1"/>
          </p:nvPr>
        </p:nvGraphicFramePr>
        <p:xfrm>
          <a:off x="566738" y="2614613"/>
          <a:ext cx="8001000" cy="944563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072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072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072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072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20072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>
                <a:latin typeface="Arial" pitchFamily="34" charset="0"/>
              </a:rPr>
              <a:t>Comparison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Data Movement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3734385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201731" name="Group 3"/>
          <p:cNvGraphicFramePr>
            <a:graphicFrameLocks noGrp="1"/>
          </p:cNvGraphicFramePr>
          <p:nvPr>
            <p:ph idx="1"/>
          </p:nvPr>
        </p:nvGraphicFramePr>
        <p:xfrm>
          <a:off x="566738" y="2614613"/>
          <a:ext cx="8001000" cy="944563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1747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1748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1749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1750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201751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>
                <a:latin typeface="Arial" pitchFamily="34" charset="0"/>
              </a:rPr>
              <a:t>Comparison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Data Movement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2774230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202755" name="Group 3"/>
          <p:cNvGraphicFramePr>
            <a:graphicFrameLocks noGrp="1"/>
          </p:cNvGraphicFramePr>
          <p:nvPr>
            <p:ph idx="1"/>
          </p:nvPr>
        </p:nvGraphicFramePr>
        <p:xfrm>
          <a:off x="566738" y="2614613"/>
          <a:ext cx="8001000" cy="944563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277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277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277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277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20277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>
                <a:latin typeface="Arial" pitchFamily="34" charset="0"/>
              </a:rPr>
              <a:t>Comparison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Data Movement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2652804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>
            <p:ph idx="1"/>
          </p:nvPr>
        </p:nvGraphicFramePr>
        <p:xfrm>
          <a:off x="566738" y="2614613"/>
          <a:ext cx="8001000" cy="944563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379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379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379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379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20379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>
                <a:latin typeface="Arial" pitchFamily="34" charset="0"/>
              </a:rPr>
              <a:t>Comparison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Data Movement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Sorted</a:t>
            </a:r>
          </a:p>
        </p:txBody>
      </p:sp>
      <p:sp>
        <p:nvSpPr>
          <p:cNvPr id="203800" name="Rectangle 24"/>
          <p:cNvSpPr>
            <a:spLocks noChangeArrowheads="1"/>
          </p:cNvSpPr>
          <p:nvPr/>
        </p:nvSpPr>
        <p:spPr bwMode="auto">
          <a:xfrm>
            <a:off x="4787900" y="3573463"/>
            <a:ext cx="1009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CA" b="1">
                <a:latin typeface="Arial" pitchFamily="34" charset="0"/>
                <a:sym typeface="Wingdings 3" pitchFamily="18" charset="2"/>
              </a:rPr>
              <a:t></a:t>
            </a:r>
            <a:endParaRPr lang="en-CA" b="1">
              <a:latin typeface="Arial" pitchFamily="34" charset="0"/>
            </a:endParaRPr>
          </a:p>
          <a:p>
            <a:pPr algn="ctr" eaLnBrk="1" hangingPunct="1"/>
            <a:r>
              <a:rPr lang="en-CA" b="1">
                <a:latin typeface="Arial" pitchFamily="34" charset="0"/>
              </a:rPr>
              <a:t>Largest</a:t>
            </a:r>
          </a:p>
          <a:p>
            <a:pPr algn="ctr"/>
            <a:endParaRPr lang="en-CA" b="1">
              <a:latin typeface="Arial" pitchFamily="34" charset="0"/>
              <a:sym typeface="Wingdings 3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57410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204803" name="Group 3"/>
          <p:cNvGraphicFramePr>
            <a:graphicFrameLocks noGrp="1"/>
          </p:cNvGraphicFramePr>
          <p:nvPr>
            <p:ph idx="1"/>
          </p:nvPr>
        </p:nvGraphicFramePr>
        <p:xfrm>
          <a:off x="566738" y="2614613"/>
          <a:ext cx="8001000" cy="944563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481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2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2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2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20482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>
                <a:latin typeface="Arial" pitchFamily="34" charset="0"/>
              </a:rPr>
              <a:t>Comparison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Data Movement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55926700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205827" name="Group 3"/>
          <p:cNvGraphicFramePr>
            <a:graphicFrameLocks noGrp="1"/>
          </p:cNvGraphicFramePr>
          <p:nvPr>
            <p:ph idx="1"/>
          </p:nvPr>
        </p:nvGraphicFramePr>
        <p:xfrm>
          <a:off x="566738" y="2614613"/>
          <a:ext cx="8001000" cy="944563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84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584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584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584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20584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>
                <a:latin typeface="Arial" pitchFamily="34" charset="0"/>
              </a:rPr>
              <a:t>Comparison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Data Movement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410480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206851" name="Group 3"/>
          <p:cNvGraphicFramePr>
            <a:graphicFrameLocks noGrp="1"/>
          </p:cNvGraphicFramePr>
          <p:nvPr>
            <p:ph idx="1"/>
          </p:nvPr>
        </p:nvGraphicFramePr>
        <p:xfrm>
          <a:off x="566738" y="2614613"/>
          <a:ext cx="8001000" cy="944563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6867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6868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6869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6870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206871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>
                <a:latin typeface="Arial" pitchFamily="34" charset="0"/>
              </a:rPr>
              <a:t>Comparison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Data Movement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93113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Search Lesson</a:t>
            </a:r>
          </a:p>
          <a:p>
            <a:r>
              <a:rPr lang="en-US" sz="1200"/>
              <a:t>CS1313 Spring 2009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08D810-35B8-48E4-88BE-814E80A7BF9D}" type="slidenum">
              <a:rPr lang="en-US"/>
              <a:pPr/>
              <a:t>8</a:t>
            </a:fld>
            <a:endParaRPr lang="en-US"/>
          </a:p>
        </p:txBody>
      </p:sp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time complexity</a:t>
            </a:r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dirty="0"/>
              <a:t>In the </a:t>
            </a:r>
            <a:r>
              <a:rPr lang="en-US" b="1" u="sng" dirty="0">
                <a:solidFill>
                  <a:srgbClr val="FF0000"/>
                </a:solidFill>
              </a:rPr>
              <a:t>best case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/>
              <a:t>the key element is present at 0</a:t>
            </a:r>
            <a:r>
              <a:rPr lang="en-US" baseline="30000" dirty="0"/>
              <a:t>th</a:t>
            </a:r>
            <a:r>
              <a:rPr lang="en-US" dirty="0"/>
              <a:t> location of an array. 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 </a:t>
            </a:r>
            <a:r>
              <a:rPr lang="en-US" b="1" u="sng" dirty="0">
                <a:solidFill>
                  <a:srgbClr val="FF0000"/>
                </a:solidFill>
              </a:rPr>
              <a:t>Time complexity=O(1)</a:t>
            </a:r>
          </a:p>
          <a:p>
            <a:pPr>
              <a:buNone/>
            </a:pPr>
            <a:r>
              <a:rPr lang="en-US" dirty="0"/>
              <a:t>In the </a:t>
            </a:r>
            <a:r>
              <a:rPr lang="en-US" b="1" u="sng" dirty="0">
                <a:solidFill>
                  <a:srgbClr val="FF0000"/>
                </a:solidFill>
              </a:rPr>
              <a:t>worst case,</a:t>
            </a:r>
            <a:r>
              <a:rPr lang="en-US" dirty="0"/>
              <a:t> the key element is present at last location of an array.  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u="sng" dirty="0">
                <a:solidFill>
                  <a:srgbClr val="FF0000"/>
                </a:solidFill>
              </a:rPr>
              <a:t>Time complexity=O(n)</a:t>
            </a:r>
          </a:p>
          <a:p>
            <a:pPr>
              <a:buNone/>
            </a:pPr>
            <a:r>
              <a:rPr lang="en-US" dirty="0"/>
              <a:t>In the </a:t>
            </a:r>
            <a:r>
              <a:rPr lang="en-US" b="1" u="sng" dirty="0">
                <a:solidFill>
                  <a:srgbClr val="FF0000"/>
                </a:solidFill>
              </a:rPr>
              <a:t>average case, </a:t>
            </a:r>
            <a:r>
              <a:rPr lang="en-US" dirty="0"/>
              <a:t>the key element  is somewhere in the array. 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u="sng" dirty="0">
                <a:solidFill>
                  <a:srgbClr val="FF0000"/>
                </a:solidFill>
              </a:rPr>
              <a:t>Time complexity=O(n/2)</a:t>
            </a:r>
          </a:p>
          <a:p>
            <a:pPr>
              <a:buNone/>
            </a:pPr>
            <a:endParaRPr lang="en-US" b="1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030930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207875" name="Group 3"/>
          <p:cNvGraphicFramePr>
            <a:graphicFrameLocks noGrp="1"/>
          </p:cNvGraphicFramePr>
          <p:nvPr>
            <p:ph idx="1"/>
          </p:nvPr>
        </p:nvGraphicFramePr>
        <p:xfrm>
          <a:off x="566738" y="2614613"/>
          <a:ext cx="8001000" cy="944563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78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78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78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78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2078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>
                <a:latin typeface="Arial" pitchFamily="34" charset="0"/>
              </a:rPr>
              <a:t>Comparison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Data Movement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45658071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208899" name="Group 3"/>
          <p:cNvGraphicFramePr>
            <a:graphicFrameLocks noGrp="1"/>
          </p:cNvGraphicFramePr>
          <p:nvPr>
            <p:ph idx="1"/>
          </p:nvPr>
        </p:nvGraphicFramePr>
        <p:xfrm>
          <a:off x="566738" y="2614613"/>
          <a:ext cx="8001000" cy="944563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891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891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891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891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20891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>
                <a:latin typeface="Arial" pitchFamily="34" charset="0"/>
              </a:rPr>
              <a:t>Comparison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Data Movement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3601405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209923" name="Group 3"/>
          <p:cNvGraphicFramePr>
            <a:graphicFrameLocks noGrp="1"/>
          </p:cNvGraphicFramePr>
          <p:nvPr>
            <p:ph idx="1"/>
          </p:nvPr>
        </p:nvGraphicFramePr>
        <p:xfrm>
          <a:off x="566738" y="2614613"/>
          <a:ext cx="8001000" cy="944563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993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994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994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994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20994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>
                <a:latin typeface="Arial" pitchFamily="34" charset="0"/>
              </a:rPr>
              <a:t>Comparison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Data Movement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Sorted</a:t>
            </a:r>
          </a:p>
        </p:txBody>
      </p:sp>
      <p:sp>
        <p:nvSpPr>
          <p:cNvPr id="209944" name="Rectangle 24"/>
          <p:cNvSpPr>
            <a:spLocks noChangeArrowheads="1"/>
          </p:cNvSpPr>
          <p:nvPr/>
        </p:nvSpPr>
        <p:spPr bwMode="auto">
          <a:xfrm>
            <a:off x="3348038" y="3573463"/>
            <a:ext cx="1009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CA" b="1">
                <a:latin typeface="Arial" pitchFamily="34" charset="0"/>
                <a:sym typeface="Wingdings 3" pitchFamily="18" charset="2"/>
              </a:rPr>
              <a:t></a:t>
            </a:r>
            <a:endParaRPr lang="en-CA" b="1">
              <a:latin typeface="Arial" pitchFamily="34" charset="0"/>
            </a:endParaRPr>
          </a:p>
          <a:p>
            <a:pPr algn="ctr" eaLnBrk="1" hangingPunct="1"/>
            <a:r>
              <a:rPr lang="en-CA" b="1">
                <a:latin typeface="Arial" pitchFamily="34" charset="0"/>
              </a:rPr>
              <a:t>Largest</a:t>
            </a:r>
          </a:p>
          <a:p>
            <a:pPr algn="ctr"/>
            <a:endParaRPr lang="en-CA" b="1">
              <a:latin typeface="Arial" pitchFamily="34" charset="0"/>
              <a:sym typeface="Wingdings 3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8521556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210947" name="Group 3"/>
          <p:cNvGraphicFramePr>
            <a:graphicFrameLocks noGrp="1"/>
          </p:cNvGraphicFramePr>
          <p:nvPr>
            <p:ph idx="1"/>
          </p:nvPr>
        </p:nvGraphicFramePr>
        <p:xfrm>
          <a:off x="566738" y="2614613"/>
          <a:ext cx="8001000" cy="944563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096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096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096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096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21096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>
                <a:latin typeface="Arial" pitchFamily="34" charset="0"/>
              </a:rPr>
              <a:t>Comparison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Data Movement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85502272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211971" name="Group 3"/>
          <p:cNvGraphicFramePr>
            <a:graphicFrameLocks noGrp="1"/>
          </p:cNvGraphicFramePr>
          <p:nvPr>
            <p:ph idx="1"/>
          </p:nvPr>
        </p:nvGraphicFramePr>
        <p:xfrm>
          <a:off x="566738" y="2614613"/>
          <a:ext cx="8001000" cy="944563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1987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1988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1989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1990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211991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>
                <a:latin typeface="Arial" pitchFamily="34" charset="0"/>
              </a:rPr>
              <a:t>Comparison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Data Movement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93350107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212995" name="Group 3"/>
          <p:cNvGraphicFramePr>
            <a:graphicFrameLocks noGrp="1"/>
          </p:cNvGraphicFramePr>
          <p:nvPr>
            <p:ph idx="1"/>
          </p:nvPr>
        </p:nvGraphicFramePr>
        <p:xfrm>
          <a:off x="566738" y="2614613"/>
          <a:ext cx="8001000" cy="944563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301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301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301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301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21301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>
                <a:latin typeface="Arial" pitchFamily="34" charset="0"/>
              </a:rPr>
              <a:t>Comparison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Data Movement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42056698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214019" name="Group 3"/>
          <p:cNvGraphicFramePr>
            <a:graphicFrameLocks noGrp="1"/>
          </p:cNvGraphicFramePr>
          <p:nvPr>
            <p:ph idx="1"/>
          </p:nvPr>
        </p:nvGraphicFramePr>
        <p:xfrm>
          <a:off x="566738" y="2614613"/>
          <a:ext cx="8001000" cy="944563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403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403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403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403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21403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>
                <a:latin typeface="Arial" pitchFamily="34" charset="0"/>
              </a:rPr>
              <a:t>Comparison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Data Movement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93220774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215043" name="Group 3"/>
          <p:cNvGraphicFramePr>
            <a:graphicFrameLocks noGrp="1"/>
          </p:cNvGraphicFramePr>
          <p:nvPr>
            <p:ph idx="1"/>
          </p:nvPr>
        </p:nvGraphicFramePr>
        <p:xfrm>
          <a:off x="566738" y="2614613"/>
          <a:ext cx="8001000" cy="944563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0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0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0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0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2150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>
                <a:latin typeface="Arial" pitchFamily="34" charset="0"/>
              </a:rPr>
              <a:t>Comparison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Data Movement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Sorted</a:t>
            </a:r>
          </a:p>
        </p:txBody>
      </p:sp>
      <p:sp>
        <p:nvSpPr>
          <p:cNvPr id="215064" name="Rectangle 24"/>
          <p:cNvSpPr>
            <a:spLocks noChangeArrowheads="1"/>
          </p:cNvSpPr>
          <p:nvPr/>
        </p:nvSpPr>
        <p:spPr bwMode="auto">
          <a:xfrm>
            <a:off x="611188" y="3573463"/>
            <a:ext cx="1009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CA" b="1">
                <a:latin typeface="Arial" pitchFamily="34" charset="0"/>
                <a:sym typeface="Wingdings 3" pitchFamily="18" charset="2"/>
              </a:rPr>
              <a:t></a:t>
            </a:r>
            <a:endParaRPr lang="en-CA" b="1">
              <a:latin typeface="Arial" pitchFamily="34" charset="0"/>
            </a:endParaRPr>
          </a:p>
          <a:p>
            <a:pPr algn="ctr" eaLnBrk="1" hangingPunct="1"/>
            <a:r>
              <a:rPr lang="en-CA" b="1">
                <a:latin typeface="Arial" pitchFamily="34" charset="0"/>
              </a:rPr>
              <a:t>Largest</a:t>
            </a:r>
          </a:p>
          <a:p>
            <a:pPr algn="ctr"/>
            <a:endParaRPr lang="en-CA" b="1">
              <a:latin typeface="Arial" pitchFamily="34" charset="0"/>
              <a:sym typeface="Wingdings 3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4682646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216067" name="Group 3"/>
          <p:cNvGraphicFramePr>
            <a:graphicFrameLocks noGrp="1"/>
          </p:cNvGraphicFramePr>
          <p:nvPr>
            <p:ph idx="1"/>
          </p:nvPr>
        </p:nvGraphicFramePr>
        <p:xfrm>
          <a:off x="566738" y="2614613"/>
          <a:ext cx="8001000" cy="944563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608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608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608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608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21608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>
                <a:latin typeface="Arial" pitchFamily="34" charset="0"/>
              </a:rPr>
              <a:t>Comparison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Data Movement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0165048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217091" name="Group 3"/>
          <p:cNvGraphicFramePr>
            <a:graphicFrameLocks noGrp="1"/>
          </p:cNvGraphicFramePr>
          <p:nvPr>
            <p:ph idx="1"/>
          </p:nvPr>
        </p:nvGraphicFramePr>
        <p:xfrm>
          <a:off x="566738" y="2614613"/>
          <a:ext cx="8001000" cy="944563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5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7107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7108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7109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7110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217111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>
                <a:latin typeface="Arial" pitchFamily="34" charset="0"/>
              </a:rPr>
              <a:t>Comparison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Data Movement</a:t>
            </a:r>
          </a:p>
          <a:p>
            <a:pPr eaLnBrk="1" hangingPunct="1"/>
            <a:endParaRPr lang="en-CA">
              <a:latin typeface="Arial" pitchFamily="34" charset="0"/>
            </a:endParaRPr>
          </a:p>
          <a:p>
            <a:pPr eaLnBrk="1" hangingPunct="1"/>
            <a:r>
              <a:rPr lang="en-CA">
                <a:latin typeface="Arial" pitchFamily="34" charset="0"/>
              </a:rPr>
              <a:t>Sorted</a:t>
            </a:r>
          </a:p>
        </p:txBody>
      </p:sp>
      <p:sp>
        <p:nvSpPr>
          <p:cNvPr id="217112" name="Text Box 24"/>
          <p:cNvSpPr txBox="1">
            <a:spLocks noChangeArrowheads="1"/>
          </p:cNvSpPr>
          <p:nvPr/>
        </p:nvSpPr>
        <p:spPr bwMode="auto">
          <a:xfrm>
            <a:off x="3419475" y="3860800"/>
            <a:ext cx="1820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 sz="4000" b="1">
                <a:latin typeface="Arial" pitchFamily="34" charset="0"/>
              </a:rPr>
              <a:t>DONE!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1600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Selection of Largest element</a:t>
            </a:r>
          </a:p>
        </p:txBody>
      </p:sp>
    </p:spTree>
    <p:extLst>
      <p:ext uri="{BB962C8B-B14F-4D97-AF65-F5344CB8AC3E}">
        <p14:creationId xmlns:p14="http://schemas.microsoft.com/office/powerpoint/2010/main" val="89241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Advantages:</a:t>
            </a:r>
          </a:p>
          <a:p>
            <a:pPr lvl="1"/>
            <a:r>
              <a:rPr lang="en-US" dirty="0"/>
              <a:t>Simple method and easy to implement.</a:t>
            </a:r>
          </a:p>
          <a:p>
            <a:pPr lvl="1"/>
            <a:r>
              <a:rPr lang="en-US" dirty="0"/>
              <a:t>apply on sorted and unsorted array.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Disadvantages:</a:t>
            </a:r>
          </a:p>
          <a:p>
            <a:pPr lvl="1"/>
            <a:r>
              <a:rPr lang="en-US" dirty="0"/>
              <a:t>Not suitable for large data elements</a:t>
            </a:r>
          </a:p>
          <a:p>
            <a:pPr lvl="1"/>
            <a:r>
              <a:rPr lang="en-US" dirty="0"/>
              <a:t>Need more time and space</a:t>
            </a:r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4267200" cy="365125"/>
          </a:xfrm>
        </p:spPr>
        <p:txBody>
          <a:bodyPr/>
          <a:lstStyle/>
          <a:p>
            <a:pPr>
              <a:defRPr/>
            </a:pPr>
            <a:r>
              <a:rPr lang="en-US" sz="2400" b="1" dirty="0"/>
              <a:t>Selection  of minimum element</a:t>
            </a:r>
          </a:p>
        </p:txBody>
      </p:sp>
      <p:graphicFrame>
        <p:nvGraphicFramePr>
          <p:cNvPr id="26626" name="Group 2"/>
          <p:cNvGraphicFramePr>
            <a:graphicFrameLocks noGrp="1"/>
          </p:cNvGraphicFramePr>
          <p:nvPr/>
        </p:nvGraphicFramePr>
        <p:xfrm>
          <a:off x="838200" y="1066800"/>
          <a:ext cx="5867400" cy="5029200"/>
        </p:xfrm>
        <a:graphic>
          <a:graphicData uri="http://schemas.openxmlformats.org/drawingml/2006/table">
            <a:tbl>
              <a:tblPr/>
              <a:tblGrid>
                <a:gridCol w="97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389" name="Text Box 134"/>
          <p:cNvSpPr txBox="1">
            <a:spLocks noChangeArrowheads="1"/>
          </p:cNvSpPr>
          <p:nvPr/>
        </p:nvSpPr>
        <p:spPr bwMode="auto">
          <a:xfrm>
            <a:off x="6934200" y="2057400"/>
            <a:ext cx="9906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600" dirty="0">
                <a:latin typeface="Times New Roman" pitchFamily="18" charset="0"/>
              </a:rPr>
              <a:t>pass 2</a:t>
            </a:r>
          </a:p>
          <a:p>
            <a:endParaRPr lang="en-US" sz="2400" dirty="0">
              <a:latin typeface="Times New Roman" pitchFamily="18" charset="0"/>
            </a:endParaRPr>
          </a:p>
        </p:txBody>
      </p:sp>
      <p:sp>
        <p:nvSpPr>
          <p:cNvPr id="11390" name="Text Box 135"/>
          <p:cNvSpPr txBox="1">
            <a:spLocks noChangeArrowheads="1"/>
          </p:cNvSpPr>
          <p:nvPr/>
        </p:nvSpPr>
        <p:spPr bwMode="auto">
          <a:xfrm>
            <a:off x="6858000" y="2971800"/>
            <a:ext cx="17145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pass 3</a:t>
            </a:r>
          </a:p>
          <a:p>
            <a:endParaRPr lang="en-US" sz="1600" dirty="0">
              <a:latin typeface="Times New Roman" pitchFamily="18" charset="0"/>
            </a:endParaRPr>
          </a:p>
        </p:txBody>
      </p:sp>
      <p:sp>
        <p:nvSpPr>
          <p:cNvPr id="11391" name="Text Box 136"/>
          <p:cNvSpPr txBox="1">
            <a:spLocks noChangeArrowheads="1"/>
          </p:cNvSpPr>
          <p:nvPr/>
        </p:nvSpPr>
        <p:spPr bwMode="auto">
          <a:xfrm>
            <a:off x="7010400" y="3810000"/>
            <a:ext cx="17145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600" dirty="0">
                <a:latin typeface="Times New Roman" pitchFamily="18" charset="0"/>
              </a:rPr>
              <a:t>pass 4</a:t>
            </a:r>
          </a:p>
          <a:p>
            <a:endParaRPr lang="en-US" sz="2400" dirty="0">
              <a:latin typeface="Times New Roman" pitchFamily="18" charset="0"/>
            </a:endParaRPr>
          </a:p>
        </p:txBody>
      </p:sp>
      <p:sp>
        <p:nvSpPr>
          <p:cNvPr id="11392" name="Text Box 137"/>
          <p:cNvSpPr txBox="1">
            <a:spLocks noChangeArrowheads="1"/>
          </p:cNvSpPr>
          <p:nvPr/>
        </p:nvSpPr>
        <p:spPr bwMode="auto">
          <a:xfrm>
            <a:off x="7010400" y="4800600"/>
            <a:ext cx="17145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600" dirty="0">
                <a:latin typeface="Times New Roman" pitchFamily="18" charset="0"/>
              </a:rPr>
              <a:t> pass 5</a:t>
            </a:r>
          </a:p>
          <a:p>
            <a:endParaRPr lang="en-US" sz="2400" dirty="0">
              <a:latin typeface="Times New Roman" pitchFamily="18" charset="0"/>
            </a:endParaRPr>
          </a:p>
        </p:txBody>
      </p:sp>
      <p:sp>
        <p:nvSpPr>
          <p:cNvPr id="11393" name="Text Box 138"/>
          <p:cNvSpPr txBox="1">
            <a:spLocks noChangeArrowheads="1"/>
          </p:cNvSpPr>
          <p:nvPr/>
        </p:nvSpPr>
        <p:spPr bwMode="auto">
          <a:xfrm>
            <a:off x="7010400" y="5638800"/>
            <a:ext cx="17145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600" dirty="0">
                <a:latin typeface="Times New Roman" pitchFamily="18" charset="0"/>
              </a:rPr>
              <a:t>Sorted Elements</a:t>
            </a:r>
          </a:p>
          <a:p>
            <a:endParaRPr lang="en-US" sz="2400" dirty="0">
              <a:latin typeface="Times New Roman" pitchFamily="18" charset="0"/>
            </a:endParaRPr>
          </a:p>
        </p:txBody>
      </p:sp>
      <p:sp>
        <p:nvSpPr>
          <p:cNvPr id="11394" name="Text Box 139"/>
          <p:cNvSpPr txBox="1">
            <a:spLocks noChangeArrowheads="1"/>
          </p:cNvSpPr>
          <p:nvPr/>
        </p:nvSpPr>
        <p:spPr bwMode="auto">
          <a:xfrm>
            <a:off x="304800" y="3810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Sorted</a:t>
            </a:r>
          </a:p>
        </p:txBody>
      </p:sp>
      <p:sp>
        <p:nvSpPr>
          <p:cNvPr id="11395" name="Text Box 140"/>
          <p:cNvSpPr txBox="1">
            <a:spLocks noChangeArrowheads="1"/>
          </p:cNvSpPr>
          <p:nvPr/>
        </p:nvSpPr>
        <p:spPr bwMode="auto">
          <a:xfrm>
            <a:off x="3810000" y="3810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Unsorted</a:t>
            </a:r>
          </a:p>
        </p:txBody>
      </p:sp>
      <p:sp>
        <p:nvSpPr>
          <p:cNvPr id="11396" name="Line 141"/>
          <p:cNvSpPr>
            <a:spLocks noChangeShapeType="1"/>
          </p:cNvSpPr>
          <p:nvPr/>
        </p:nvSpPr>
        <p:spPr bwMode="auto">
          <a:xfrm>
            <a:off x="838200" y="9144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97" name="Line 142"/>
          <p:cNvSpPr>
            <a:spLocks noChangeShapeType="1"/>
          </p:cNvSpPr>
          <p:nvPr/>
        </p:nvSpPr>
        <p:spPr bwMode="auto">
          <a:xfrm>
            <a:off x="1828800" y="18288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98" name="Line 143"/>
          <p:cNvSpPr>
            <a:spLocks noChangeShapeType="1"/>
          </p:cNvSpPr>
          <p:nvPr/>
        </p:nvSpPr>
        <p:spPr bwMode="auto">
          <a:xfrm>
            <a:off x="2819400" y="27432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99" name="Line 144"/>
          <p:cNvSpPr>
            <a:spLocks noChangeShapeType="1"/>
          </p:cNvSpPr>
          <p:nvPr/>
        </p:nvSpPr>
        <p:spPr bwMode="auto">
          <a:xfrm>
            <a:off x="3733800" y="36576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00" name="Line 145"/>
          <p:cNvSpPr>
            <a:spLocks noChangeShapeType="1"/>
          </p:cNvSpPr>
          <p:nvPr/>
        </p:nvSpPr>
        <p:spPr bwMode="auto">
          <a:xfrm>
            <a:off x="4800600" y="45720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01" name="Line 146"/>
          <p:cNvSpPr>
            <a:spLocks noChangeShapeType="1"/>
          </p:cNvSpPr>
          <p:nvPr/>
        </p:nvSpPr>
        <p:spPr bwMode="auto">
          <a:xfrm>
            <a:off x="5715000" y="54864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" name="Curved Down Arrow 29"/>
          <p:cNvSpPr/>
          <p:nvPr/>
        </p:nvSpPr>
        <p:spPr>
          <a:xfrm>
            <a:off x="1371600" y="609600"/>
            <a:ext cx="2590800" cy="457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Down Arrow 30"/>
          <p:cNvSpPr/>
          <p:nvPr/>
        </p:nvSpPr>
        <p:spPr>
          <a:xfrm>
            <a:off x="1981200" y="1676400"/>
            <a:ext cx="2590800" cy="304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Down Arrow 31"/>
          <p:cNvSpPr/>
          <p:nvPr/>
        </p:nvSpPr>
        <p:spPr>
          <a:xfrm>
            <a:off x="2971800" y="2590800"/>
            <a:ext cx="2590800" cy="304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urved Down Arrow 32"/>
          <p:cNvSpPr/>
          <p:nvPr/>
        </p:nvSpPr>
        <p:spPr>
          <a:xfrm>
            <a:off x="4038600" y="3429000"/>
            <a:ext cx="1524000" cy="304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Down Arrow 33"/>
          <p:cNvSpPr/>
          <p:nvPr/>
        </p:nvSpPr>
        <p:spPr>
          <a:xfrm>
            <a:off x="5029200" y="4419600"/>
            <a:ext cx="1524000" cy="304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 Box 134"/>
          <p:cNvSpPr txBox="1">
            <a:spLocks noChangeArrowheads="1"/>
          </p:cNvSpPr>
          <p:nvPr/>
        </p:nvSpPr>
        <p:spPr bwMode="auto">
          <a:xfrm>
            <a:off x="6934200" y="1143000"/>
            <a:ext cx="9906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600" dirty="0">
                <a:latin typeface="Times New Roman" pitchFamily="18" charset="0"/>
              </a:rPr>
              <a:t>pass 1</a:t>
            </a:r>
          </a:p>
          <a:p>
            <a:endParaRPr 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99459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Algorithm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min:=a[0] , </a:t>
            </a:r>
            <a:r>
              <a:rPr lang="en-US" dirty="0" err="1"/>
              <a:t>pos</a:t>
            </a:r>
            <a:r>
              <a:rPr lang="en-US" dirty="0"/>
              <a:t>:=0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min with remaining elements. If any a[i] found to be less than min then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set min:=a[i]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dirty="0" err="1"/>
              <a:t>pos</a:t>
            </a:r>
            <a:r>
              <a:rPr lang="en-US" dirty="0"/>
              <a:t>:=i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value of a[0] with a[</a:t>
            </a:r>
            <a:r>
              <a:rPr lang="en-US" dirty="0" err="1"/>
              <a:t>pos</a:t>
            </a: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step 4 and 5 for different value of min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Return sorted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exit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411852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Selection 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Void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 a[50] , n ;</a:t>
            </a:r>
          </a:p>
          <a:p>
            <a:r>
              <a:rPr lang="en-US" dirty="0"/>
              <a:t>  </a:t>
            </a:r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(“enter size of array \n”);</a:t>
            </a:r>
          </a:p>
          <a:p>
            <a:r>
              <a:rPr lang="en-US" dirty="0"/>
              <a:t>   </a:t>
            </a:r>
            <a:r>
              <a:rPr lang="en-US" dirty="0" err="1"/>
              <a:t>scanf</a:t>
            </a:r>
            <a:r>
              <a:rPr lang="en-US" dirty="0"/>
              <a:t>(“%d” , &amp; n );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(“Enter array elements \n”);</a:t>
            </a:r>
          </a:p>
          <a:p>
            <a:r>
              <a:rPr lang="en-US" dirty="0"/>
              <a:t>   for(</a:t>
            </a:r>
            <a:r>
              <a:rPr lang="en-US" dirty="0" err="1"/>
              <a:t>i</a:t>
            </a:r>
            <a:r>
              <a:rPr lang="en-US" dirty="0"/>
              <a:t>=0 ; </a:t>
            </a:r>
            <a:r>
              <a:rPr lang="en-US" dirty="0" err="1"/>
              <a:t>i</a:t>
            </a:r>
            <a:r>
              <a:rPr lang="en-US" dirty="0"/>
              <a:t>&lt; n 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</a:t>
            </a:r>
            <a:r>
              <a:rPr lang="en-US" dirty="0" err="1"/>
              <a:t>scanf</a:t>
            </a:r>
            <a:r>
              <a:rPr lang="en-US" dirty="0"/>
              <a:t>(“%</a:t>
            </a:r>
            <a:r>
              <a:rPr lang="en-US" dirty="0" err="1"/>
              <a:t>d”,&amp;a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lvl="1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selection_sort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a,n</a:t>
            </a:r>
            <a:r>
              <a:rPr lang="en-US" b="1" dirty="0">
                <a:solidFill>
                  <a:srgbClr val="FF0000"/>
                </a:solidFill>
              </a:rPr>
              <a:t>);      // Function calling</a:t>
            </a:r>
          </a:p>
          <a:p>
            <a:r>
              <a:rPr lang="en-US" dirty="0"/>
              <a:t> 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766904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>
                <a:solidFill>
                  <a:srgbClr val="FF0000"/>
                </a:solidFill>
              </a:rPr>
              <a:t>Void </a:t>
            </a:r>
            <a:r>
              <a:rPr lang="en-US" sz="9600" dirty="0" err="1">
                <a:solidFill>
                  <a:srgbClr val="FF0000"/>
                </a:solidFill>
              </a:rPr>
              <a:t>selection_sort</a:t>
            </a:r>
            <a:r>
              <a:rPr lang="en-US" sz="9600" dirty="0">
                <a:solidFill>
                  <a:srgbClr val="FF0000"/>
                </a:solidFill>
              </a:rPr>
              <a:t>(</a:t>
            </a:r>
            <a:r>
              <a:rPr lang="en-US" sz="9600" dirty="0" err="1">
                <a:solidFill>
                  <a:srgbClr val="FF0000"/>
                </a:solidFill>
              </a:rPr>
              <a:t>int</a:t>
            </a:r>
            <a:r>
              <a:rPr lang="en-US" sz="9600" dirty="0">
                <a:solidFill>
                  <a:srgbClr val="FF0000"/>
                </a:solidFill>
              </a:rPr>
              <a:t> a[] , </a:t>
            </a:r>
            <a:r>
              <a:rPr lang="en-US" sz="9600" dirty="0" err="1">
                <a:solidFill>
                  <a:srgbClr val="FF0000"/>
                </a:solidFill>
              </a:rPr>
              <a:t>int</a:t>
            </a:r>
            <a:r>
              <a:rPr lang="en-US" sz="9600" dirty="0">
                <a:solidFill>
                  <a:srgbClr val="FF0000"/>
                </a:solidFill>
              </a:rPr>
              <a:t> n)</a:t>
            </a:r>
          </a:p>
          <a:p>
            <a:r>
              <a:rPr lang="en-US" sz="9600" dirty="0"/>
              <a:t>{</a:t>
            </a:r>
          </a:p>
          <a:p>
            <a:pPr lvl="1">
              <a:buNone/>
            </a:pPr>
            <a:r>
              <a:rPr lang="en-US" sz="9600" dirty="0"/>
              <a:t>   </a:t>
            </a:r>
            <a:r>
              <a:rPr lang="en-US" sz="9600" dirty="0" err="1"/>
              <a:t>int</a:t>
            </a:r>
            <a:r>
              <a:rPr lang="en-US" sz="9600" dirty="0"/>
              <a:t>  </a:t>
            </a:r>
            <a:r>
              <a:rPr lang="en-US" sz="9600" dirty="0" err="1"/>
              <a:t>i</a:t>
            </a:r>
            <a:r>
              <a:rPr lang="en-US" sz="9600" dirty="0"/>
              <a:t> , j  , min ,  index;</a:t>
            </a:r>
          </a:p>
          <a:p>
            <a:pPr lvl="1">
              <a:buNone/>
            </a:pPr>
            <a:r>
              <a:rPr lang="en-US" sz="9600" dirty="0"/>
              <a:t>	for( </a:t>
            </a:r>
            <a:r>
              <a:rPr lang="en-US" sz="9600" dirty="0" err="1"/>
              <a:t>i</a:t>
            </a:r>
            <a:r>
              <a:rPr lang="en-US" sz="9600" dirty="0"/>
              <a:t>=0 ; </a:t>
            </a:r>
            <a:r>
              <a:rPr lang="en-US" sz="9600" dirty="0" err="1"/>
              <a:t>i</a:t>
            </a:r>
            <a:r>
              <a:rPr lang="en-US" sz="9600" dirty="0"/>
              <a:t>&lt; n-1 ; </a:t>
            </a:r>
            <a:r>
              <a:rPr lang="en-US" sz="9600" dirty="0" err="1"/>
              <a:t>i</a:t>
            </a:r>
            <a:r>
              <a:rPr lang="en-US" sz="9600" dirty="0"/>
              <a:t>++)	     </a:t>
            </a:r>
            <a:r>
              <a:rPr lang="en-US" sz="9600" dirty="0">
                <a:solidFill>
                  <a:srgbClr val="FF0000"/>
                </a:solidFill>
              </a:rPr>
              <a:t>// for number of passes</a:t>
            </a:r>
          </a:p>
          <a:p>
            <a:pPr lvl="1">
              <a:buNone/>
            </a:pPr>
            <a:r>
              <a:rPr lang="en-US" sz="9600" dirty="0"/>
              <a:t>	{</a:t>
            </a:r>
          </a:p>
          <a:p>
            <a:pPr lvl="1">
              <a:buNone/>
            </a:pPr>
            <a:r>
              <a:rPr lang="en-US" sz="9600" dirty="0"/>
              <a:t>	   min=a[</a:t>
            </a:r>
            <a:r>
              <a:rPr lang="en-US" sz="9600" dirty="0" err="1"/>
              <a:t>i</a:t>
            </a:r>
            <a:r>
              <a:rPr lang="en-US" sz="9600" dirty="0"/>
              <a:t>] ; index=</a:t>
            </a:r>
            <a:r>
              <a:rPr lang="en-US" sz="9600" dirty="0" err="1"/>
              <a:t>i</a:t>
            </a:r>
            <a:r>
              <a:rPr lang="en-US" sz="9600" dirty="0"/>
              <a:t>;</a:t>
            </a:r>
          </a:p>
          <a:p>
            <a:pPr lvl="1">
              <a:buNone/>
            </a:pPr>
            <a:r>
              <a:rPr lang="en-US" sz="9600" dirty="0"/>
              <a:t>	   for(j=i+1 ; j&lt;n ; j++)	   </a:t>
            </a:r>
            <a:r>
              <a:rPr lang="en-US" sz="9600" dirty="0">
                <a:solidFill>
                  <a:srgbClr val="FF0000"/>
                </a:solidFill>
              </a:rPr>
              <a:t>// for number of comparison</a:t>
            </a:r>
          </a:p>
          <a:p>
            <a:pPr lvl="1">
              <a:buNone/>
            </a:pPr>
            <a:r>
              <a:rPr lang="en-US" sz="9600" dirty="0"/>
              <a:t>	     {</a:t>
            </a:r>
          </a:p>
          <a:p>
            <a:pPr lvl="1">
              <a:buNone/>
            </a:pPr>
            <a:r>
              <a:rPr lang="en-US" sz="9600" dirty="0"/>
              <a:t>             if(min&gt; a[j])	</a:t>
            </a:r>
            <a:r>
              <a:rPr lang="en-US" sz="9600" dirty="0">
                <a:solidFill>
                  <a:srgbClr val="FF0000"/>
                </a:solidFill>
              </a:rPr>
              <a:t>// a[j] is smaller than min</a:t>
            </a:r>
          </a:p>
          <a:p>
            <a:pPr lvl="1">
              <a:buNone/>
            </a:pPr>
            <a:r>
              <a:rPr lang="en-US" sz="9600" dirty="0"/>
              <a:t>		        {     min=a[j] ;	</a:t>
            </a:r>
            <a:r>
              <a:rPr lang="en-US" sz="9600" dirty="0">
                <a:solidFill>
                  <a:srgbClr val="FF0000"/>
                </a:solidFill>
              </a:rPr>
              <a:t>// store smaller number  to min</a:t>
            </a:r>
          </a:p>
          <a:p>
            <a:pPr lvl="1">
              <a:buNone/>
            </a:pPr>
            <a:r>
              <a:rPr lang="en-US" sz="9600" dirty="0"/>
              <a:t>			  index=j;		</a:t>
            </a:r>
            <a:r>
              <a:rPr lang="en-US" sz="9600" dirty="0">
                <a:solidFill>
                  <a:srgbClr val="FF0000"/>
                </a:solidFill>
              </a:rPr>
              <a:t>// store index of smaller </a:t>
            </a:r>
            <a:endParaRPr lang="en-US" sz="9600" dirty="0"/>
          </a:p>
          <a:p>
            <a:pPr lvl="1">
              <a:buNone/>
            </a:pPr>
            <a:r>
              <a:rPr lang="en-US" sz="9600" dirty="0"/>
              <a:t>		         }    		</a:t>
            </a:r>
            <a:r>
              <a:rPr lang="en-US" sz="9600" dirty="0">
                <a:solidFill>
                  <a:srgbClr val="FF0000"/>
                </a:solidFill>
              </a:rPr>
              <a:t>// end of if</a:t>
            </a:r>
          </a:p>
          <a:p>
            <a:pPr lvl="1">
              <a:buNone/>
            </a:pPr>
            <a:r>
              <a:rPr lang="en-US" sz="9600" dirty="0"/>
              <a:t>          }			</a:t>
            </a:r>
            <a:r>
              <a:rPr lang="en-US" sz="9600" dirty="0">
                <a:solidFill>
                  <a:srgbClr val="FF0000"/>
                </a:solidFill>
              </a:rPr>
              <a:t>// end of inner loop</a:t>
            </a:r>
          </a:p>
          <a:p>
            <a:pPr lvl="1">
              <a:buNone/>
            </a:pPr>
            <a:r>
              <a:rPr lang="en-US" sz="9600" dirty="0"/>
              <a:t>       a[index]=a[</a:t>
            </a:r>
            <a:r>
              <a:rPr lang="en-US" sz="9600" dirty="0" err="1"/>
              <a:t>i</a:t>
            </a:r>
            <a:r>
              <a:rPr lang="en-US" sz="9600" dirty="0"/>
              <a:t>];		</a:t>
            </a:r>
            <a:r>
              <a:rPr lang="en-US" sz="9600" dirty="0">
                <a:solidFill>
                  <a:srgbClr val="FF0000"/>
                </a:solidFill>
              </a:rPr>
              <a:t>// place  first element to index</a:t>
            </a:r>
          </a:p>
          <a:p>
            <a:pPr lvl="1">
              <a:buNone/>
            </a:pPr>
            <a:r>
              <a:rPr lang="en-US" sz="9600" dirty="0"/>
              <a:t>       a[</a:t>
            </a:r>
            <a:r>
              <a:rPr lang="en-US" sz="9600" dirty="0" err="1"/>
              <a:t>i</a:t>
            </a:r>
            <a:r>
              <a:rPr lang="en-US" sz="9600" dirty="0"/>
              <a:t>]=min;		</a:t>
            </a:r>
            <a:r>
              <a:rPr lang="en-US" sz="9600" dirty="0">
                <a:solidFill>
                  <a:srgbClr val="FF0000"/>
                </a:solidFill>
              </a:rPr>
              <a:t>// place smallest  number to right 					position</a:t>
            </a:r>
          </a:p>
          <a:p>
            <a:pPr lvl="1">
              <a:buNone/>
            </a:pPr>
            <a:r>
              <a:rPr lang="en-US" sz="9600" dirty="0"/>
              <a:t>    }				</a:t>
            </a:r>
            <a:r>
              <a:rPr lang="en-US" sz="9600" dirty="0">
                <a:solidFill>
                  <a:srgbClr val="FF0000"/>
                </a:solidFill>
              </a:rPr>
              <a:t>// end of outer loop</a:t>
            </a:r>
          </a:p>
          <a:p>
            <a:pPr lvl="1">
              <a:buNone/>
            </a:pPr>
            <a:r>
              <a:rPr lang="en-US" sz="9600" dirty="0"/>
              <a:t>}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of Selection 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Selection sort  takes (n-1) passes .</a:t>
            </a:r>
          </a:p>
          <a:p>
            <a:r>
              <a:rPr lang="en-US" dirty="0"/>
              <a:t>During 1</a:t>
            </a:r>
            <a:r>
              <a:rPr lang="en-US" baseline="30000" dirty="0"/>
              <a:t>st</a:t>
            </a:r>
            <a:r>
              <a:rPr lang="en-US" dirty="0"/>
              <a:t> pass it makes (n-1) comparisons</a:t>
            </a:r>
          </a:p>
          <a:p>
            <a:r>
              <a:rPr lang="en-US" dirty="0"/>
              <a:t>During 2</a:t>
            </a:r>
            <a:r>
              <a:rPr lang="en-US" baseline="30000" dirty="0"/>
              <a:t>nd</a:t>
            </a:r>
            <a:r>
              <a:rPr lang="en-US" dirty="0"/>
              <a:t> pass , (n-2) comparisons.</a:t>
            </a:r>
          </a:p>
          <a:p>
            <a:r>
              <a:rPr lang="en-US" dirty="0"/>
              <a:t>During (n-1) pass , ???</a:t>
            </a:r>
          </a:p>
          <a:p>
            <a:r>
              <a:rPr lang="en-US" dirty="0"/>
              <a:t>In general for </a:t>
            </a:r>
            <a:r>
              <a:rPr lang="en-US" dirty="0" err="1"/>
              <a:t>ith</a:t>
            </a:r>
            <a:r>
              <a:rPr lang="en-US" dirty="0"/>
              <a:t> pass (n-i) comparisons are required , so total number of comparisons is sum of   (n-1) + (n-2)……+2+1 =   n(n-1)/2     = (n</a:t>
            </a:r>
            <a:r>
              <a:rPr lang="en-US" baseline="30000" dirty="0"/>
              <a:t>2</a:t>
            </a:r>
            <a:r>
              <a:rPr lang="en-US" dirty="0"/>
              <a:t>-n)/2 </a:t>
            </a:r>
          </a:p>
          <a:p>
            <a:r>
              <a:rPr lang="en-US" dirty="0"/>
              <a:t>Time complexity is O(n)</a:t>
            </a:r>
            <a:r>
              <a:rPr lang="en-US" baseline="30000" dirty="0"/>
              <a:t>2</a:t>
            </a:r>
            <a:endParaRPr lang="en-IN" baseline="30000" dirty="0"/>
          </a:p>
        </p:txBody>
      </p:sp>
    </p:spTree>
    <p:extLst>
      <p:ext uri="{BB962C8B-B14F-4D97-AF65-F5344CB8AC3E}">
        <p14:creationId xmlns:p14="http://schemas.microsoft.com/office/powerpoint/2010/main" val="28895215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Adding an element into sorted array is known as insertion .</a:t>
            </a:r>
          </a:p>
          <a:p>
            <a:r>
              <a:rPr lang="en-US" dirty="0">
                <a:cs typeface="Times New Roman" pitchFamily="18" charset="0"/>
              </a:rPr>
              <a:t>The list is divided into two parts: sorted and unsorted. </a:t>
            </a:r>
          </a:p>
          <a:p>
            <a:r>
              <a:rPr lang="en-US" dirty="0">
                <a:cs typeface="Times New Roman" pitchFamily="18" charset="0"/>
              </a:rPr>
              <a:t>In each pass, the first element of the unsorted part is picked up, transferred to the sorted </a:t>
            </a:r>
            <a:r>
              <a:rPr lang="en-US" dirty="0" err="1">
                <a:cs typeface="Times New Roman" pitchFamily="18" charset="0"/>
              </a:rPr>
              <a:t>sublist</a:t>
            </a:r>
            <a:r>
              <a:rPr lang="en-US" dirty="0">
                <a:cs typeface="Times New Roman" pitchFamily="18" charset="0"/>
              </a:rPr>
              <a:t>, and inserted at the appropriate place. </a:t>
            </a:r>
          </a:p>
          <a:p>
            <a:r>
              <a:rPr lang="en-US" dirty="0">
                <a:cs typeface="Times New Roman" pitchFamily="18" charset="0"/>
              </a:rPr>
              <a:t>A list of 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 elements will take at most </a:t>
            </a:r>
            <a:r>
              <a:rPr lang="en-US" i="1" dirty="0">
                <a:cs typeface="Times New Roman" pitchFamily="18" charset="0"/>
              </a:rPr>
              <a:t>n-1</a:t>
            </a:r>
            <a:r>
              <a:rPr lang="en-US" dirty="0">
                <a:cs typeface="Times New Roman" pitchFamily="18" charset="0"/>
              </a:rPr>
              <a:t> passes to sort the data.</a:t>
            </a:r>
            <a:r>
              <a:rPr lang="en-US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58785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"/>
          <p:cNvGrpSpPr>
            <a:grpSpLocks/>
          </p:cNvGrpSpPr>
          <p:nvPr/>
        </p:nvGrpSpPr>
        <p:grpSpPr bwMode="auto">
          <a:xfrm>
            <a:off x="838200" y="2359025"/>
            <a:ext cx="7315200" cy="498475"/>
            <a:chOff x="528" y="1392"/>
            <a:chExt cx="4608" cy="314"/>
          </a:xfrm>
        </p:grpSpPr>
        <p:sp>
          <p:nvSpPr>
            <p:cNvPr id="43011" name="Rectangle 3"/>
            <p:cNvSpPr>
              <a:spLocks noChangeArrowheads="1"/>
            </p:cNvSpPr>
            <p:nvPr/>
          </p:nvSpPr>
          <p:spPr bwMode="auto">
            <a:xfrm>
              <a:off x="528" y="139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40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3012" name="Rectangle 4"/>
            <p:cNvSpPr>
              <a:spLocks noChangeArrowheads="1"/>
            </p:cNvSpPr>
            <p:nvPr/>
          </p:nvSpPr>
          <p:spPr bwMode="auto">
            <a:xfrm>
              <a:off x="912" y="139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2</a:t>
              </a:r>
            </a:p>
          </p:txBody>
        </p:sp>
        <p:sp>
          <p:nvSpPr>
            <p:cNvPr id="43013" name="Rectangle 5"/>
            <p:cNvSpPr>
              <a:spLocks noChangeArrowheads="1"/>
            </p:cNvSpPr>
            <p:nvPr/>
          </p:nvSpPr>
          <p:spPr bwMode="auto">
            <a:xfrm>
              <a:off x="1296" y="139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1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3014" name="Rectangle 6"/>
            <p:cNvSpPr>
              <a:spLocks noChangeArrowheads="1"/>
            </p:cNvSpPr>
            <p:nvPr/>
          </p:nvSpPr>
          <p:spPr bwMode="auto">
            <a:xfrm>
              <a:off x="1680" y="139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43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3015" name="Rectangle 7"/>
            <p:cNvSpPr>
              <a:spLocks noChangeArrowheads="1"/>
            </p:cNvSpPr>
            <p:nvPr/>
          </p:nvSpPr>
          <p:spPr bwMode="auto">
            <a:xfrm>
              <a:off x="2064" y="139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3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3016" name="Rectangle 8"/>
            <p:cNvSpPr>
              <a:spLocks noChangeArrowheads="1"/>
            </p:cNvSpPr>
            <p:nvPr/>
          </p:nvSpPr>
          <p:spPr bwMode="auto">
            <a:xfrm>
              <a:off x="2448" y="139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65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3017" name="Rectangle 9"/>
            <p:cNvSpPr>
              <a:spLocks noChangeArrowheads="1"/>
            </p:cNvSpPr>
            <p:nvPr/>
          </p:nvSpPr>
          <p:spPr bwMode="auto">
            <a:xfrm>
              <a:off x="2832" y="139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0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3018" name="Rectangle 10"/>
            <p:cNvSpPr>
              <a:spLocks noChangeArrowheads="1"/>
            </p:cNvSpPr>
            <p:nvPr/>
          </p:nvSpPr>
          <p:spPr bwMode="auto">
            <a:xfrm>
              <a:off x="3216" y="139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-1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3019" name="Rectangle 11"/>
            <p:cNvSpPr>
              <a:spLocks noChangeArrowheads="1"/>
            </p:cNvSpPr>
            <p:nvPr/>
          </p:nvSpPr>
          <p:spPr bwMode="auto">
            <a:xfrm>
              <a:off x="3600" y="139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58</a:t>
              </a:r>
            </a:p>
          </p:txBody>
        </p:sp>
        <p:sp>
          <p:nvSpPr>
            <p:cNvPr id="43020" name="Rectangle 12"/>
            <p:cNvSpPr>
              <a:spLocks noChangeArrowheads="1"/>
            </p:cNvSpPr>
            <p:nvPr/>
          </p:nvSpPr>
          <p:spPr bwMode="auto">
            <a:xfrm>
              <a:off x="3984" y="139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3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3021" name="Rectangle 13"/>
            <p:cNvSpPr>
              <a:spLocks noChangeArrowheads="1"/>
            </p:cNvSpPr>
            <p:nvPr/>
          </p:nvSpPr>
          <p:spPr bwMode="auto">
            <a:xfrm>
              <a:off x="4368" y="139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42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3022" name="Rectangle 14"/>
            <p:cNvSpPr>
              <a:spLocks noChangeArrowheads="1"/>
            </p:cNvSpPr>
            <p:nvPr/>
          </p:nvSpPr>
          <p:spPr bwMode="auto">
            <a:xfrm>
              <a:off x="4752" y="139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4</a:t>
              </a:r>
              <a:endParaRPr lang="en-US" sz="2400">
                <a:latin typeface="Arial" charset="0"/>
              </a:endParaRPr>
            </a:p>
          </p:txBody>
        </p:sp>
      </p:grpSp>
      <p:sp>
        <p:nvSpPr>
          <p:cNvPr id="43023" name="Oval 15"/>
          <p:cNvSpPr>
            <a:spLocks noChangeArrowheads="1"/>
          </p:cNvSpPr>
          <p:nvPr/>
        </p:nvSpPr>
        <p:spPr bwMode="auto">
          <a:xfrm>
            <a:off x="1524000" y="2359025"/>
            <a:ext cx="457200" cy="457200"/>
          </a:xfrm>
          <a:prstGeom prst="ellipse">
            <a:avLst/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43024" name="AutoShape 16"/>
          <p:cNvCxnSpPr>
            <a:cxnSpLocks noChangeShapeType="1"/>
            <a:stCxn id="43012" idx="0"/>
            <a:endCxn id="43011" idx="0"/>
          </p:cNvCxnSpPr>
          <p:nvPr/>
        </p:nvCxnSpPr>
        <p:spPr bwMode="auto">
          <a:xfrm rot="16200000" flipH="1" flipV="1">
            <a:off x="1447006" y="2043907"/>
            <a:ext cx="1587" cy="609600"/>
          </a:xfrm>
          <a:prstGeom prst="curvedConnector3">
            <a:avLst>
              <a:gd name="adj1" fmla="val -13700000"/>
            </a:avLst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25" name="Rectangle 17"/>
          <p:cNvSpPr>
            <a:spLocks noChangeArrowheads="1"/>
          </p:cNvSpPr>
          <p:nvPr/>
        </p:nvSpPr>
        <p:spPr bwMode="auto">
          <a:xfrm>
            <a:off x="838200" y="38830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2</a:t>
            </a:r>
            <a:endParaRPr lang="en-US" sz="2400">
              <a:latin typeface="Arial" charset="0"/>
            </a:endParaRPr>
          </a:p>
        </p:txBody>
      </p:sp>
      <p:sp>
        <p:nvSpPr>
          <p:cNvPr id="43026" name="Rectangle 18"/>
          <p:cNvSpPr>
            <a:spLocks noChangeArrowheads="1"/>
          </p:cNvSpPr>
          <p:nvPr/>
        </p:nvSpPr>
        <p:spPr bwMode="auto">
          <a:xfrm>
            <a:off x="1447800" y="38830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40</a:t>
            </a:r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2057400" y="38830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1</a:t>
            </a:r>
            <a:endParaRPr lang="en-US" sz="2400">
              <a:latin typeface="Arial" charset="0"/>
            </a:endParaRPr>
          </a:p>
        </p:txBody>
      </p:sp>
      <p:sp>
        <p:nvSpPr>
          <p:cNvPr id="43028" name="Rectangle 20"/>
          <p:cNvSpPr>
            <a:spLocks noChangeArrowheads="1"/>
          </p:cNvSpPr>
          <p:nvPr/>
        </p:nvSpPr>
        <p:spPr bwMode="auto">
          <a:xfrm>
            <a:off x="2667000" y="38830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43</a:t>
            </a:r>
            <a:endParaRPr lang="en-US" sz="2400">
              <a:latin typeface="Arial" charset="0"/>
            </a:endParaRPr>
          </a:p>
        </p:txBody>
      </p:sp>
      <p:sp>
        <p:nvSpPr>
          <p:cNvPr id="43029" name="Rectangle 21"/>
          <p:cNvSpPr>
            <a:spLocks noChangeArrowheads="1"/>
          </p:cNvSpPr>
          <p:nvPr/>
        </p:nvSpPr>
        <p:spPr bwMode="auto">
          <a:xfrm>
            <a:off x="3276600" y="38830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3030" name="Rectangle 22"/>
          <p:cNvSpPr>
            <a:spLocks noChangeArrowheads="1"/>
          </p:cNvSpPr>
          <p:nvPr/>
        </p:nvSpPr>
        <p:spPr bwMode="auto">
          <a:xfrm>
            <a:off x="3886200" y="38830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65</a:t>
            </a:r>
            <a:endParaRPr lang="en-US" sz="2400">
              <a:latin typeface="Arial" charset="0"/>
            </a:endParaRPr>
          </a:p>
        </p:txBody>
      </p:sp>
      <p:sp>
        <p:nvSpPr>
          <p:cNvPr id="43031" name="Rectangle 23"/>
          <p:cNvSpPr>
            <a:spLocks noChangeArrowheads="1"/>
          </p:cNvSpPr>
          <p:nvPr/>
        </p:nvSpPr>
        <p:spPr bwMode="auto">
          <a:xfrm>
            <a:off x="4495800" y="38830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0</a:t>
            </a:r>
            <a:endParaRPr lang="en-US" sz="2400">
              <a:latin typeface="Arial" charset="0"/>
            </a:endParaRPr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5105400" y="38830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-1</a:t>
            </a:r>
            <a:endParaRPr lang="en-US" sz="2400">
              <a:latin typeface="Arial" charset="0"/>
            </a:endParaRPr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5715000" y="38830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58</a:t>
            </a:r>
          </a:p>
        </p:txBody>
      </p:sp>
      <p:sp>
        <p:nvSpPr>
          <p:cNvPr id="43034" name="Rectangle 26"/>
          <p:cNvSpPr>
            <a:spLocks noChangeArrowheads="1"/>
          </p:cNvSpPr>
          <p:nvPr/>
        </p:nvSpPr>
        <p:spPr bwMode="auto">
          <a:xfrm>
            <a:off x="6324600" y="38830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6934200" y="38830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42</a:t>
            </a:r>
            <a:endParaRPr lang="en-US" sz="2400">
              <a:latin typeface="Arial" charset="0"/>
            </a:endParaRPr>
          </a:p>
        </p:txBody>
      </p:sp>
      <p:sp>
        <p:nvSpPr>
          <p:cNvPr id="43036" name="Rectangle 28"/>
          <p:cNvSpPr>
            <a:spLocks noChangeArrowheads="1"/>
          </p:cNvSpPr>
          <p:nvPr/>
        </p:nvSpPr>
        <p:spPr bwMode="auto">
          <a:xfrm>
            <a:off x="7543800" y="38830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</a:t>
            </a:r>
            <a:endParaRPr lang="en-US" sz="2400">
              <a:latin typeface="Arial" charset="0"/>
            </a:endParaRPr>
          </a:p>
        </p:txBody>
      </p:sp>
      <p:sp>
        <p:nvSpPr>
          <p:cNvPr id="43037" name="Oval 29"/>
          <p:cNvSpPr>
            <a:spLocks noChangeArrowheads="1"/>
          </p:cNvSpPr>
          <p:nvPr/>
        </p:nvSpPr>
        <p:spPr bwMode="auto">
          <a:xfrm>
            <a:off x="2133600" y="3883025"/>
            <a:ext cx="457200" cy="457200"/>
          </a:xfrm>
          <a:prstGeom prst="ellipse">
            <a:avLst/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43038" name="AutoShape 30"/>
          <p:cNvCxnSpPr>
            <a:cxnSpLocks noChangeShapeType="1"/>
            <a:stCxn id="43037" idx="0"/>
            <a:endCxn id="43025" idx="0"/>
          </p:cNvCxnSpPr>
          <p:nvPr/>
        </p:nvCxnSpPr>
        <p:spPr bwMode="auto">
          <a:xfrm rot="16200000" flipH="1" flipV="1">
            <a:off x="1751806" y="3263107"/>
            <a:ext cx="1587" cy="1219200"/>
          </a:xfrm>
          <a:prstGeom prst="curvedConnector3">
            <a:avLst>
              <a:gd name="adj1" fmla="val -31300005"/>
            </a:avLst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39" name="Rectangle 31"/>
          <p:cNvSpPr>
            <a:spLocks noChangeArrowheads="1"/>
          </p:cNvSpPr>
          <p:nvPr/>
        </p:nvSpPr>
        <p:spPr bwMode="auto">
          <a:xfrm>
            <a:off x="838200" y="5292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1</a:t>
            </a:r>
            <a:endParaRPr lang="en-US" sz="2400">
              <a:latin typeface="Arial" charset="0"/>
            </a:endParaRPr>
          </a:p>
        </p:txBody>
      </p:sp>
      <p:sp>
        <p:nvSpPr>
          <p:cNvPr id="43040" name="Rectangle 32"/>
          <p:cNvSpPr>
            <a:spLocks noChangeArrowheads="1"/>
          </p:cNvSpPr>
          <p:nvPr/>
        </p:nvSpPr>
        <p:spPr bwMode="auto">
          <a:xfrm>
            <a:off x="1447800" y="5292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2</a:t>
            </a:r>
          </a:p>
        </p:txBody>
      </p:sp>
      <p:sp>
        <p:nvSpPr>
          <p:cNvPr id="43041" name="Rectangle 33"/>
          <p:cNvSpPr>
            <a:spLocks noChangeArrowheads="1"/>
          </p:cNvSpPr>
          <p:nvPr/>
        </p:nvSpPr>
        <p:spPr bwMode="auto">
          <a:xfrm>
            <a:off x="2057400" y="5292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40</a:t>
            </a:r>
            <a:endParaRPr lang="en-US" sz="2400">
              <a:latin typeface="Arial" charset="0"/>
            </a:endParaRPr>
          </a:p>
        </p:txBody>
      </p:sp>
      <p:sp>
        <p:nvSpPr>
          <p:cNvPr id="43042" name="Rectangle 34"/>
          <p:cNvSpPr>
            <a:spLocks noChangeArrowheads="1"/>
          </p:cNvSpPr>
          <p:nvPr/>
        </p:nvSpPr>
        <p:spPr bwMode="auto">
          <a:xfrm>
            <a:off x="2667000" y="52927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43</a:t>
            </a:r>
            <a:endParaRPr lang="en-US" sz="2400">
              <a:latin typeface="Arial" charset="0"/>
            </a:endParaRPr>
          </a:p>
        </p:txBody>
      </p:sp>
      <p:sp>
        <p:nvSpPr>
          <p:cNvPr id="43043" name="Rectangle 35"/>
          <p:cNvSpPr>
            <a:spLocks noChangeArrowheads="1"/>
          </p:cNvSpPr>
          <p:nvPr/>
        </p:nvSpPr>
        <p:spPr bwMode="auto">
          <a:xfrm>
            <a:off x="3276600" y="52927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3044" name="Rectangle 36"/>
          <p:cNvSpPr>
            <a:spLocks noChangeArrowheads="1"/>
          </p:cNvSpPr>
          <p:nvPr/>
        </p:nvSpPr>
        <p:spPr bwMode="auto">
          <a:xfrm>
            <a:off x="3886200" y="52927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65</a:t>
            </a:r>
            <a:endParaRPr lang="en-US" sz="2400">
              <a:latin typeface="Arial" charset="0"/>
            </a:endParaRPr>
          </a:p>
        </p:txBody>
      </p:sp>
      <p:sp>
        <p:nvSpPr>
          <p:cNvPr id="43045" name="Rectangle 37"/>
          <p:cNvSpPr>
            <a:spLocks noChangeArrowheads="1"/>
          </p:cNvSpPr>
          <p:nvPr/>
        </p:nvSpPr>
        <p:spPr bwMode="auto">
          <a:xfrm>
            <a:off x="4495800" y="52927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0</a:t>
            </a:r>
            <a:endParaRPr lang="en-US" sz="2400">
              <a:latin typeface="Arial" charset="0"/>
            </a:endParaRPr>
          </a:p>
        </p:txBody>
      </p:sp>
      <p:sp>
        <p:nvSpPr>
          <p:cNvPr id="43046" name="Rectangle 38"/>
          <p:cNvSpPr>
            <a:spLocks noChangeArrowheads="1"/>
          </p:cNvSpPr>
          <p:nvPr/>
        </p:nvSpPr>
        <p:spPr bwMode="auto">
          <a:xfrm>
            <a:off x="5105400" y="52927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-1</a:t>
            </a:r>
            <a:endParaRPr lang="en-US" sz="2400">
              <a:latin typeface="Arial" charset="0"/>
            </a:endParaRPr>
          </a:p>
        </p:txBody>
      </p:sp>
      <p:sp>
        <p:nvSpPr>
          <p:cNvPr id="43047" name="Rectangle 39"/>
          <p:cNvSpPr>
            <a:spLocks noChangeArrowheads="1"/>
          </p:cNvSpPr>
          <p:nvPr/>
        </p:nvSpPr>
        <p:spPr bwMode="auto">
          <a:xfrm>
            <a:off x="5715000" y="52927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58</a:t>
            </a:r>
          </a:p>
        </p:txBody>
      </p:sp>
      <p:sp>
        <p:nvSpPr>
          <p:cNvPr id="43048" name="Rectangle 40"/>
          <p:cNvSpPr>
            <a:spLocks noChangeArrowheads="1"/>
          </p:cNvSpPr>
          <p:nvPr/>
        </p:nvSpPr>
        <p:spPr bwMode="auto">
          <a:xfrm>
            <a:off x="6324600" y="52927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3049" name="Rectangle 41"/>
          <p:cNvSpPr>
            <a:spLocks noChangeArrowheads="1"/>
          </p:cNvSpPr>
          <p:nvPr/>
        </p:nvSpPr>
        <p:spPr bwMode="auto">
          <a:xfrm>
            <a:off x="6934200" y="52927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42</a:t>
            </a:r>
            <a:endParaRPr lang="en-US" sz="2400">
              <a:latin typeface="Arial" charset="0"/>
            </a:endParaRPr>
          </a:p>
        </p:txBody>
      </p:sp>
      <p:sp>
        <p:nvSpPr>
          <p:cNvPr id="43050" name="Rectangle 42"/>
          <p:cNvSpPr>
            <a:spLocks noChangeArrowheads="1"/>
          </p:cNvSpPr>
          <p:nvPr/>
        </p:nvSpPr>
        <p:spPr bwMode="auto">
          <a:xfrm>
            <a:off x="7543800" y="52927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</a:t>
            </a:r>
            <a:endParaRPr lang="en-US" sz="2400">
              <a:latin typeface="Arial" charset="0"/>
            </a:endParaRPr>
          </a:p>
        </p:txBody>
      </p:sp>
      <p:sp>
        <p:nvSpPr>
          <p:cNvPr id="43051" name="Oval 43"/>
          <p:cNvSpPr>
            <a:spLocks noChangeArrowheads="1"/>
          </p:cNvSpPr>
          <p:nvPr/>
        </p:nvSpPr>
        <p:spPr bwMode="auto">
          <a:xfrm>
            <a:off x="2743200" y="5292725"/>
            <a:ext cx="457200" cy="457200"/>
          </a:xfrm>
          <a:prstGeom prst="ellipse">
            <a:avLst/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52" name="Rectangle 44"/>
          <p:cNvSpPr>
            <a:spLocks noChangeArrowheads="1"/>
          </p:cNvSpPr>
          <p:nvPr/>
        </p:nvSpPr>
        <p:spPr bwMode="auto">
          <a:xfrm>
            <a:off x="838200" y="23590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40</a:t>
            </a:r>
            <a:endParaRPr lang="en-US" sz="2400">
              <a:latin typeface="Arial" charset="0"/>
            </a:endParaRPr>
          </a:p>
        </p:txBody>
      </p:sp>
      <p:sp>
        <p:nvSpPr>
          <p:cNvPr id="43053" name="Rectangle 45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Insertion Sort: Example </a:t>
            </a:r>
          </a:p>
        </p:txBody>
      </p:sp>
    </p:spTree>
    <p:extLst>
      <p:ext uri="{BB962C8B-B14F-4D97-AF65-F5344CB8AC3E}">
        <p14:creationId xmlns:p14="http://schemas.microsoft.com/office/powerpoint/2010/main" val="8075553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838200" y="35052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1</a:t>
            </a:r>
            <a:endParaRPr lang="en-US" sz="2400">
              <a:latin typeface="Arial" charset="0"/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447800" y="35052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2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2057400" y="35052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2667000" y="35052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40</a:t>
            </a:r>
            <a:endParaRPr lang="en-US" sz="2400">
              <a:latin typeface="Arial" charset="0"/>
            </a:endParaRP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3276600" y="35052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43</a:t>
            </a:r>
            <a:endParaRPr lang="en-US" sz="2400">
              <a:latin typeface="Arial" charset="0"/>
            </a:endParaRP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3886200" y="3505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65</a:t>
            </a:r>
            <a:endParaRPr lang="en-US" sz="2400">
              <a:latin typeface="Arial" charset="0"/>
            </a:endParaRP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4495800" y="3505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0</a:t>
            </a:r>
            <a:endParaRPr lang="en-US" sz="2400">
              <a:latin typeface="Arial" charset="0"/>
            </a:endParaRP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5105400" y="3505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-1</a:t>
            </a:r>
            <a:endParaRPr lang="en-US" sz="2400">
              <a:latin typeface="Arial" charset="0"/>
            </a:endParaRP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5715000" y="3505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58</a:t>
            </a: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6324600" y="3505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6934200" y="3505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42</a:t>
            </a:r>
            <a:endParaRPr lang="en-US" sz="2400">
              <a:latin typeface="Arial" charset="0"/>
            </a:endParaRPr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7543800" y="3505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</a:t>
            </a:r>
            <a:endParaRPr lang="en-US" sz="2400">
              <a:latin typeface="Arial" charset="0"/>
            </a:endParaRPr>
          </a:p>
        </p:txBody>
      </p:sp>
      <p:sp>
        <p:nvSpPr>
          <p:cNvPr id="44046" name="Oval 14"/>
          <p:cNvSpPr>
            <a:spLocks noChangeArrowheads="1"/>
          </p:cNvSpPr>
          <p:nvPr/>
        </p:nvSpPr>
        <p:spPr bwMode="auto">
          <a:xfrm>
            <a:off x="3962400" y="3505200"/>
            <a:ext cx="457200" cy="457200"/>
          </a:xfrm>
          <a:prstGeom prst="ellipse">
            <a:avLst/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838200" y="22860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1</a:t>
            </a:r>
            <a:endParaRPr lang="en-US" sz="2400">
              <a:latin typeface="Arial" charset="0"/>
            </a:endParaRPr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1447800" y="22860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2</a:t>
            </a:r>
          </a:p>
        </p:txBody>
      </p:sp>
      <p:sp>
        <p:nvSpPr>
          <p:cNvPr id="44049" name="Rectangle 17"/>
          <p:cNvSpPr>
            <a:spLocks noChangeArrowheads="1"/>
          </p:cNvSpPr>
          <p:nvPr/>
        </p:nvSpPr>
        <p:spPr bwMode="auto">
          <a:xfrm>
            <a:off x="2057400" y="22860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40</a:t>
            </a:r>
            <a:endParaRPr lang="en-US" sz="2400">
              <a:latin typeface="Arial" charset="0"/>
            </a:endParaRPr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2667000" y="22860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43</a:t>
            </a:r>
            <a:endParaRPr lang="en-US" sz="2400">
              <a:latin typeface="Arial" charset="0"/>
            </a:endParaRPr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3276600" y="2286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3886200" y="2286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65</a:t>
            </a:r>
            <a:endParaRPr lang="en-US" sz="2400">
              <a:latin typeface="Arial" charset="0"/>
            </a:endParaRP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4495800" y="2286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0</a:t>
            </a:r>
            <a:endParaRPr lang="en-US" sz="2400">
              <a:latin typeface="Arial" charset="0"/>
            </a:endParaRP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5105400" y="2286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-1</a:t>
            </a:r>
            <a:endParaRPr lang="en-US" sz="2400">
              <a:latin typeface="Arial" charset="0"/>
            </a:endParaRP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5715000" y="2286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58</a:t>
            </a:r>
          </a:p>
        </p:txBody>
      </p:sp>
      <p:sp>
        <p:nvSpPr>
          <p:cNvPr id="44056" name="Rectangle 24"/>
          <p:cNvSpPr>
            <a:spLocks noChangeArrowheads="1"/>
          </p:cNvSpPr>
          <p:nvPr/>
        </p:nvSpPr>
        <p:spPr bwMode="auto">
          <a:xfrm>
            <a:off x="6324600" y="2286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6934200" y="2286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42</a:t>
            </a:r>
            <a:endParaRPr lang="en-US" sz="2400">
              <a:latin typeface="Arial" charset="0"/>
            </a:endParaRPr>
          </a:p>
        </p:txBody>
      </p:sp>
      <p:sp>
        <p:nvSpPr>
          <p:cNvPr id="44058" name="Rectangle 26"/>
          <p:cNvSpPr>
            <a:spLocks noChangeArrowheads="1"/>
          </p:cNvSpPr>
          <p:nvPr/>
        </p:nvSpPr>
        <p:spPr bwMode="auto">
          <a:xfrm>
            <a:off x="7543800" y="2286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</a:t>
            </a:r>
            <a:endParaRPr lang="en-US" sz="2400">
              <a:latin typeface="Arial" charset="0"/>
            </a:endParaRPr>
          </a:p>
        </p:txBody>
      </p:sp>
      <p:sp>
        <p:nvSpPr>
          <p:cNvPr id="44059" name="Oval 27"/>
          <p:cNvSpPr>
            <a:spLocks noChangeArrowheads="1"/>
          </p:cNvSpPr>
          <p:nvPr/>
        </p:nvSpPr>
        <p:spPr bwMode="auto">
          <a:xfrm>
            <a:off x="3352800" y="2286000"/>
            <a:ext cx="457200" cy="457200"/>
          </a:xfrm>
          <a:prstGeom prst="ellipse">
            <a:avLst/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44060" name="AutoShape 28"/>
          <p:cNvCxnSpPr>
            <a:cxnSpLocks noChangeShapeType="1"/>
            <a:stCxn id="44059" idx="0"/>
            <a:endCxn id="44049" idx="0"/>
          </p:cNvCxnSpPr>
          <p:nvPr/>
        </p:nvCxnSpPr>
        <p:spPr bwMode="auto">
          <a:xfrm rot="16200000" flipH="1" flipV="1">
            <a:off x="2971006" y="1666082"/>
            <a:ext cx="1587" cy="1219200"/>
          </a:xfrm>
          <a:prstGeom prst="curvedConnector3">
            <a:avLst>
              <a:gd name="adj1" fmla="val -31300005"/>
            </a:avLst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61" name="Rectangle 29"/>
          <p:cNvSpPr>
            <a:spLocks noChangeArrowheads="1"/>
          </p:cNvSpPr>
          <p:nvPr/>
        </p:nvSpPr>
        <p:spPr bwMode="auto">
          <a:xfrm>
            <a:off x="838200" y="48768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1</a:t>
            </a:r>
            <a:endParaRPr lang="en-US" sz="2400">
              <a:latin typeface="Arial" charset="0"/>
            </a:endParaRPr>
          </a:p>
        </p:txBody>
      </p:sp>
      <p:sp>
        <p:nvSpPr>
          <p:cNvPr id="44062" name="Rectangle 30"/>
          <p:cNvSpPr>
            <a:spLocks noChangeArrowheads="1"/>
          </p:cNvSpPr>
          <p:nvPr/>
        </p:nvSpPr>
        <p:spPr bwMode="auto">
          <a:xfrm>
            <a:off x="1447800" y="48768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2</a:t>
            </a:r>
          </a:p>
        </p:txBody>
      </p:sp>
      <p:sp>
        <p:nvSpPr>
          <p:cNvPr id="44063" name="Rectangle 31"/>
          <p:cNvSpPr>
            <a:spLocks noChangeArrowheads="1"/>
          </p:cNvSpPr>
          <p:nvPr/>
        </p:nvSpPr>
        <p:spPr bwMode="auto">
          <a:xfrm>
            <a:off x="2057400" y="48768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4064" name="Rectangle 32"/>
          <p:cNvSpPr>
            <a:spLocks noChangeArrowheads="1"/>
          </p:cNvSpPr>
          <p:nvPr/>
        </p:nvSpPr>
        <p:spPr bwMode="auto">
          <a:xfrm>
            <a:off x="2667000" y="48768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40</a:t>
            </a:r>
            <a:endParaRPr lang="en-US" sz="2400">
              <a:latin typeface="Arial" charset="0"/>
            </a:endParaRPr>
          </a:p>
        </p:txBody>
      </p:sp>
      <p:sp>
        <p:nvSpPr>
          <p:cNvPr id="44065" name="Rectangle 33"/>
          <p:cNvSpPr>
            <a:spLocks noChangeArrowheads="1"/>
          </p:cNvSpPr>
          <p:nvPr/>
        </p:nvSpPr>
        <p:spPr bwMode="auto">
          <a:xfrm>
            <a:off x="3276600" y="48768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43</a:t>
            </a:r>
            <a:endParaRPr lang="en-US" sz="2400">
              <a:latin typeface="Arial" charset="0"/>
            </a:endParaRPr>
          </a:p>
        </p:txBody>
      </p:sp>
      <p:sp>
        <p:nvSpPr>
          <p:cNvPr id="44066" name="Rectangle 34"/>
          <p:cNvSpPr>
            <a:spLocks noChangeArrowheads="1"/>
          </p:cNvSpPr>
          <p:nvPr/>
        </p:nvSpPr>
        <p:spPr bwMode="auto">
          <a:xfrm>
            <a:off x="3886200" y="48768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65</a:t>
            </a:r>
            <a:endParaRPr lang="en-US" sz="2400">
              <a:latin typeface="Arial" charset="0"/>
            </a:endParaRPr>
          </a:p>
        </p:txBody>
      </p:sp>
      <p:sp>
        <p:nvSpPr>
          <p:cNvPr id="44067" name="Rectangle 35"/>
          <p:cNvSpPr>
            <a:spLocks noChangeArrowheads="1"/>
          </p:cNvSpPr>
          <p:nvPr/>
        </p:nvSpPr>
        <p:spPr bwMode="auto">
          <a:xfrm>
            <a:off x="4495800" y="4876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0</a:t>
            </a:r>
            <a:endParaRPr lang="en-US" sz="2400">
              <a:latin typeface="Arial" charset="0"/>
            </a:endParaRPr>
          </a:p>
        </p:txBody>
      </p:sp>
      <p:sp>
        <p:nvSpPr>
          <p:cNvPr id="44068" name="Rectangle 36"/>
          <p:cNvSpPr>
            <a:spLocks noChangeArrowheads="1"/>
          </p:cNvSpPr>
          <p:nvPr/>
        </p:nvSpPr>
        <p:spPr bwMode="auto">
          <a:xfrm>
            <a:off x="5105400" y="4876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-1</a:t>
            </a:r>
            <a:endParaRPr lang="en-US" sz="2400">
              <a:latin typeface="Arial" charset="0"/>
            </a:endParaRPr>
          </a:p>
        </p:txBody>
      </p:sp>
      <p:sp>
        <p:nvSpPr>
          <p:cNvPr id="44069" name="Rectangle 37"/>
          <p:cNvSpPr>
            <a:spLocks noChangeArrowheads="1"/>
          </p:cNvSpPr>
          <p:nvPr/>
        </p:nvSpPr>
        <p:spPr bwMode="auto">
          <a:xfrm>
            <a:off x="5715000" y="4876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58</a:t>
            </a:r>
          </a:p>
        </p:txBody>
      </p:sp>
      <p:sp>
        <p:nvSpPr>
          <p:cNvPr id="44070" name="Rectangle 38"/>
          <p:cNvSpPr>
            <a:spLocks noChangeArrowheads="1"/>
          </p:cNvSpPr>
          <p:nvPr/>
        </p:nvSpPr>
        <p:spPr bwMode="auto">
          <a:xfrm>
            <a:off x="6324600" y="4876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4071" name="Rectangle 39"/>
          <p:cNvSpPr>
            <a:spLocks noChangeArrowheads="1"/>
          </p:cNvSpPr>
          <p:nvPr/>
        </p:nvSpPr>
        <p:spPr bwMode="auto">
          <a:xfrm>
            <a:off x="6934200" y="4876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42</a:t>
            </a:r>
            <a:endParaRPr lang="en-US" sz="2400">
              <a:latin typeface="Arial" charset="0"/>
            </a:endParaRPr>
          </a:p>
        </p:txBody>
      </p:sp>
      <p:sp>
        <p:nvSpPr>
          <p:cNvPr id="44072" name="Rectangle 40"/>
          <p:cNvSpPr>
            <a:spLocks noChangeArrowheads="1"/>
          </p:cNvSpPr>
          <p:nvPr/>
        </p:nvSpPr>
        <p:spPr bwMode="auto">
          <a:xfrm>
            <a:off x="7543800" y="4876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</a:t>
            </a:r>
            <a:endParaRPr lang="en-US" sz="2400">
              <a:latin typeface="Arial" charset="0"/>
            </a:endParaRPr>
          </a:p>
        </p:txBody>
      </p:sp>
      <p:sp>
        <p:nvSpPr>
          <p:cNvPr id="44073" name="Oval 41"/>
          <p:cNvSpPr>
            <a:spLocks noChangeArrowheads="1"/>
          </p:cNvSpPr>
          <p:nvPr/>
        </p:nvSpPr>
        <p:spPr bwMode="auto">
          <a:xfrm>
            <a:off x="4572000" y="4876800"/>
            <a:ext cx="457200" cy="457200"/>
          </a:xfrm>
          <a:prstGeom prst="ellipse">
            <a:avLst/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44074" name="AutoShape 42"/>
          <p:cNvCxnSpPr>
            <a:cxnSpLocks noChangeShapeType="1"/>
            <a:stCxn id="44073" idx="0"/>
            <a:endCxn id="44061" idx="0"/>
          </p:cNvCxnSpPr>
          <p:nvPr/>
        </p:nvCxnSpPr>
        <p:spPr bwMode="auto">
          <a:xfrm rot="16200000" flipH="1" flipV="1">
            <a:off x="2971006" y="3037682"/>
            <a:ext cx="1587" cy="3657600"/>
          </a:xfrm>
          <a:prstGeom prst="curvedConnector3">
            <a:avLst>
              <a:gd name="adj1" fmla="val -42500005"/>
            </a:avLst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75" name="Rectangle 4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Insertion Sort: Example </a:t>
            </a:r>
          </a:p>
        </p:txBody>
      </p:sp>
    </p:spTree>
    <p:extLst>
      <p:ext uri="{BB962C8B-B14F-4D97-AF65-F5344CB8AC3E}">
        <p14:creationId xmlns:p14="http://schemas.microsoft.com/office/powerpoint/2010/main" val="116041030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838200" y="23622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1</a:t>
            </a:r>
            <a:endParaRPr lang="en-US" sz="2400">
              <a:latin typeface="Arial" charset="0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447800" y="23622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2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2057400" y="23622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2667000" y="23622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40</a:t>
            </a:r>
            <a:endParaRPr lang="en-US" sz="2400">
              <a:latin typeface="Arial" charset="0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3276600" y="23622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43</a:t>
            </a:r>
            <a:endParaRPr lang="en-US" sz="2400">
              <a:latin typeface="Arial" charset="0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3886200" y="23622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65</a:t>
            </a:r>
            <a:endParaRPr lang="en-US" sz="2400">
              <a:latin typeface="Arial" charset="0"/>
            </a:endParaRP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4495800" y="2362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0</a:t>
            </a:r>
            <a:endParaRPr lang="en-US" sz="2400">
              <a:latin typeface="Arial" charset="0"/>
            </a:endParaRP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5105400" y="2362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-1</a:t>
            </a:r>
            <a:endParaRPr lang="en-US" sz="2400">
              <a:latin typeface="Arial" charset="0"/>
            </a:endParaRP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5715000" y="2362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58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6324600" y="2362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6934200" y="2362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42</a:t>
            </a:r>
            <a:endParaRPr lang="en-US" sz="2400">
              <a:latin typeface="Arial" charset="0"/>
            </a:endParaRP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7543800" y="2362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</a:t>
            </a:r>
            <a:endParaRPr lang="en-US" sz="2400">
              <a:latin typeface="Arial" charset="0"/>
            </a:endParaRPr>
          </a:p>
        </p:txBody>
      </p:sp>
      <p:sp>
        <p:nvSpPr>
          <p:cNvPr id="45070" name="Oval 14"/>
          <p:cNvSpPr>
            <a:spLocks noChangeArrowheads="1"/>
          </p:cNvSpPr>
          <p:nvPr/>
        </p:nvSpPr>
        <p:spPr bwMode="auto">
          <a:xfrm>
            <a:off x="4572000" y="2362200"/>
            <a:ext cx="457200" cy="457200"/>
          </a:xfrm>
          <a:prstGeom prst="ellipse">
            <a:avLst/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45071" name="AutoShape 15"/>
          <p:cNvCxnSpPr>
            <a:cxnSpLocks noChangeShapeType="1"/>
            <a:stCxn id="45070" idx="0"/>
            <a:endCxn id="45058" idx="0"/>
          </p:cNvCxnSpPr>
          <p:nvPr/>
        </p:nvCxnSpPr>
        <p:spPr bwMode="auto">
          <a:xfrm rot="16200000" flipH="1" flipV="1">
            <a:off x="2971006" y="523082"/>
            <a:ext cx="1587" cy="3657600"/>
          </a:xfrm>
          <a:prstGeom prst="curvedConnector3">
            <a:avLst>
              <a:gd name="adj1" fmla="val -42500005"/>
            </a:avLst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1447800" y="38100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1</a:t>
            </a:r>
            <a:endParaRPr lang="en-US" sz="2400">
              <a:latin typeface="Arial" charset="0"/>
            </a:endParaRP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2057400" y="38100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2</a:t>
            </a: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2667000" y="38100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3276600" y="38100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40</a:t>
            </a:r>
            <a:endParaRPr lang="en-US" sz="2400">
              <a:latin typeface="Arial" charset="0"/>
            </a:endParaRP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3886200" y="38100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43</a:t>
            </a:r>
            <a:endParaRPr lang="en-US" sz="2400">
              <a:latin typeface="Arial" charset="0"/>
            </a:endParaRP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4495800" y="38100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65</a:t>
            </a:r>
            <a:endParaRPr lang="en-US" sz="2400">
              <a:latin typeface="Arial" charset="0"/>
            </a:endParaRP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838200" y="38100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0</a:t>
            </a:r>
            <a:endParaRPr lang="en-US" sz="2400">
              <a:latin typeface="Arial" charset="0"/>
            </a:endParaRP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5105400" y="3810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-1</a:t>
            </a:r>
            <a:endParaRPr lang="en-US" sz="2400">
              <a:latin typeface="Arial" charset="0"/>
            </a:endParaRP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5715000" y="3810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58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6324600" y="3810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6934200" y="3810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42</a:t>
            </a:r>
            <a:endParaRPr lang="en-US" sz="2400">
              <a:latin typeface="Arial" charset="0"/>
            </a:endParaRP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7543800" y="3810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</a:t>
            </a:r>
            <a:endParaRPr lang="en-US" sz="2400">
              <a:latin typeface="Arial" charset="0"/>
            </a:endParaRPr>
          </a:p>
        </p:txBody>
      </p:sp>
      <p:sp>
        <p:nvSpPr>
          <p:cNvPr id="45084" name="Oval 28"/>
          <p:cNvSpPr>
            <a:spLocks noChangeArrowheads="1"/>
          </p:cNvSpPr>
          <p:nvPr/>
        </p:nvSpPr>
        <p:spPr bwMode="auto">
          <a:xfrm>
            <a:off x="5181600" y="3810000"/>
            <a:ext cx="457200" cy="457200"/>
          </a:xfrm>
          <a:prstGeom prst="ellipse">
            <a:avLst/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45085" name="AutoShape 29"/>
          <p:cNvCxnSpPr>
            <a:cxnSpLocks noChangeShapeType="1"/>
            <a:stCxn id="45084" idx="0"/>
            <a:endCxn id="45078" idx="0"/>
          </p:cNvCxnSpPr>
          <p:nvPr/>
        </p:nvCxnSpPr>
        <p:spPr bwMode="auto">
          <a:xfrm rot="16200000" flipH="1" flipV="1">
            <a:off x="3275806" y="1666082"/>
            <a:ext cx="1587" cy="4267200"/>
          </a:xfrm>
          <a:prstGeom prst="curvedConnector3">
            <a:avLst>
              <a:gd name="adj1" fmla="val -41700005"/>
            </a:avLst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1447800" y="51816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1</a:t>
            </a:r>
            <a:endParaRPr lang="en-US" sz="2400">
              <a:latin typeface="Arial" charset="0"/>
            </a:endParaRPr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2057400" y="51816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2</a:t>
            </a:r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2667000" y="51816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3276600" y="51816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40</a:t>
            </a:r>
            <a:endParaRPr lang="en-US" sz="2400">
              <a:latin typeface="Arial" charset="0"/>
            </a:endParaRPr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3886200" y="51816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43</a:t>
            </a:r>
            <a:endParaRPr lang="en-US" sz="2400">
              <a:latin typeface="Arial" charset="0"/>
            </a:endParaRPr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4495800" y="5181600"/>
            <a:ext cx="609600" cy="498475"/>
          </a:xfrm>
          <a:prstGeom prst="rect">
            <a:avLst/>
          </a:prstGeom>
          <a:solidFill>
            <a:srgbClr val="FFFF00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65</a:t>
            </a:r>
            <a:endParaRPr lang="en-US" sz="2400">
              <a:latin typeface="Arial" charset="0"/>
            </a:endParaRPr>
          </a:p>
        </p:txBody>
      </p:sp>
      <p:sp>
        <p:nvSpPr>
          <p:cNvPr id="45092" name="Rectangle 36"/>
          <p:cNvSpPr>
            <a:spLocks noChangeArrowheads="1"/>
          </p:cNvSpPr>
          <p:nvPr/>
        </p:nvSpPr>
        <p:spPr bwMode="auto">
          <a:xfrm>
            <a:off x="838200" y="51816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0</a:t>
            </a:r>
            <a:endParaRPr lang="en-US" sz="2400">
              <a:latin typeface="Arial" charset="0"/>
            </a:endParaRPr>
          </a:p>
        </p:txBody>
      </p:sp>
      <p:sp>
        <p:nvSpPr>
          <p:cNvPr id="45093" name="Rectangle 37"/>
          <p:cNvSpPr>
            <a:spLocks noChangeArrowheads="1"/>
          </p:cNvSpPr>
          <p:nvPr/>
        </p:nvSpPr>
        <p:spPr bwMode="auto">
          <a:xfrm>
            <a:off x="5715000" y="5181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58</a:t>
            </a:r>
          </a:p>
        </p:txBody>
      </p:sp>
      <p:sp>
        <p:nvSpPr>
          <p:cNvPr id="45094" name="Rectangle 38"/>
          <p:cNvSpPr>
            <a:spLocks noChangeArrowheads="1"/>
          </p:cNvSpPr>
          <p:nvPr/>
        </p:nvSpPr>
        <p:spPr bwMode="auto">
          <a:xfrm>
            <a:off x="6324600" y="5181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5095" name="Rectangle 39"/>
          <p:cNvSpPr>
            <a:spLocks noChangeArrowheads="1"/>
          </p:cNvSpPr>
          <p:nvPr/>
        </p:nvSpPr>
        <p:spPr bwMode="auto">
          <a:xfrm>
            <a:off x="6934200" y="5181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42</a:t>
            </a:r>
            <a:endParaRPr lang="en-US" sz="2400">
              <a:latin typeface="Arial" charset="0"/>
            </a:endParaRPr>
          </a:p>
        </p:txBody>
      </p:sp>
      <p:sp>
        <p:nvSpPr>
          <p:cNvPr id="45096" name="Rectangle 40"/>
          <p:cNvSpPr>
            <a:spLocks noChangeArrowheads="1"/>
          </p:cNvSpPr>
          <p:nvPr/>
        </p:nvSpPr>
        <p:spPr bwMode="auto">
          <a:xfrm>
            <a:off x="7543800" y="5181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</a:t>
            </a:r>
            <a:endParaRPr lang="en-US" sz="2400">
              <a:latin typeface="Arial" charset="0"/>
            </a:endParaRPr>
          </a:p>
        </p:txBody>
      </p:sp>
      <p:sp>
        <p:nvSpPr>
          <p:cNvPr id="45097" name="Oval 41"/>
          <p:cNvSpPr>
            <a:spLocks noChangeArrowheads="1"/>
          </p:cNvSpPr>
          <p:nvPr/>
        </p:nvSpPr>
        <p:spPr bwMode="auto">
          <a:xfrm>
            <a:off x="5791200" y="5181600"/>
            <a:ext cx="457200" cy="457200"/>
          </a:xfrm>
          <a:prstGeom prst="ellipse">
            <a:avLst/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45098" name="AutoShape 42"/>
          <p:cNvCxnSpPr>
            <a:cxnSpLocks noChangeShapeType="1"/>
            <a:stCxn id="45097" idx="0"/>
            <a:endCxn id="45104" idx="0"/>
          </p:cNvCxnSpPr>
          <p:nvPr/>
        </p:nvCxnSpPr>
        <p:spPr bwMode="auto">
          <a:xfrm rot="16200000" flipH="1" flipV="1">
            <a:off x="5714206" y="4866482"/>
            <a:ext cx="1587" cy="609600"/>
          </a:xfrm>
          <a:prstGeom prst="curvedConnector3">
            <a:avLst>
              <a:gd name="adj1" fmla="val -13700000"/>
            </a:avLst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99" name="Rectangle 43"/>
          <p:cNvSpPr>
            <a:spLocks noChangeArrowheads="1"/>
          </p:cNvSpPr>
          <p:nvPr/>
        </p:nvSpPr>
        <p:spPr bwMode="auto">
          <a:xfrm>
            <a:off x="2057400" y="51816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1</a:t>
            </a:r>
            <a:endParaRPr lang="en-US" sz="2400">
              <a:latin typeface="Arial" charset="0"/>
            </a:endParaRPr>
          </a:p>
        </p:txBody>
      </p:sp>
      <p:sp>
        <p:nvSpPr>
          <p:cNvPr id="45100" name="Rectangle 44"/>
          <p:cNvSpPr>
            <a:spLocks noChangeArrowheads="1"/>
          </p:cNvSpPr>
          <p:nvPr/>
        </p:nvSpPr>
        <p:spPr bwMode="auto">
          <a:xfrm>
            <a:off x="2667000" y="51816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2</a:t>
            </a:r>
          </a:p>
        </p:txBody>
      </p:sp>
      <p:sp>
        <p:nvSpPr>
          <p:cNvPr id="45101" name="Rectangle 45"/>
          <p:cNvSpPr>
            <a:spLocks noChangeArrowheads="1"/>
          </p:cNvSpPr>
          <p:nvPr/>
        </p:nvSpPr>
        <p:spPr bwMode="auto">
          <a:xfrm>
            <a:off x="3276600" y="51816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5102" name="Rectangle 46"/>
          <p:cNvSpPr>
            <a:spLocks noChangeArrowheads="1"/>
          </p:cNvSpPr>
          <p:nvPr/>
        </p:nvSpPr>
        <p:spPr bwMode="auto">
          <a:xfrm>
            <a:off x="3886200" y="51816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40</a:t>
            </a:r>
            <a:endParaRPr lang="en-US" sz="2400">
              <a:latin typeface="Arial" charset="0"/>
            </a:endParaRPr>
          </a:p>
        </p:txBody>
      </p:sp>
      <p:sp>
        <p:nvSpPr>
          <p:cNvPr id="45103" name="Rectangle 47"/>
          <p:cNvSpPr>
            <a:spLocks noChangeArrowheads="1"/>
          </p:cNvSpPr>
          <p:nvPr/>
        </p:nvSpPr>
        <p:spPr bwMode="auto">
          <a:xfrm>
            <a:off x="4495800" y="51816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43</a:t>
            </a:r>
            <a:endParaRPr lang="en-US" sz="2400">
              <a:latin typeface="Arial" charset="0"/>
            </a:endParaRPr>
          </a:p>
        </p:txBody>
      </p:sp>
      <p:sp>
        <p:nvSpPr>
          <p:cNvPr id="45104" name="Rectangle 48"/>
          <p:cNvSpPr>
            <a:spLocks noChangeArrowheads="1"/>
          </p:cNvSpPr>
          <p:nvPr/>
        </p:nvSpPr>
        <p:spPr bwMode="auto">
          <a:xfrm>
            <a:off x="5105400" y="51816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65</a:t>
            </a:r>
            <a:endParaRPr lang="en-US" sz="2400">
              <a:latin typeface="Arial" charset="0"/>
            </a:endParaRPr>
          </a:p>
        </p:txBody>
      </p:sp>
      <p:sp>
        <p:nvSpPr>
          <p:cNvPr id="45105" name="Rectangle 49"/>
          <p:cNvSpPr>
            <a:spLocks noChangeArrowheads="1"/>
          </p:cNvSpPr>
          <p:nvPr/>
        </p:nvSpPr>
        <p:spPr bwMode="auto">
          <a:xfrm>
            <a:off x="1447800" y="51816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0</a:t>
            </a:r>
            <a:endParaRPr lang="en-US" sz="2400">
              <a:latin typeface="Arial" charset="0"/>
            </a:endParaRPr>
          </a:p>
        </p:txBody>
      </p:sp>
      <p:sp>
        <p:nvSpPr>
          <p:cNvPr id="45106" name="Rectangle 50"/>
          <p:cNvSpPr>
            <a:spLocks noChangeArrowheads="1"/>
          </p:cNvSpPr>
          <p:nvPr/>
        </p:nvSpPr>
        <p:spPr bwMode="auto">
          <a:xfrm>
            <a:off x="838200" y="51816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-1</a:t>
            </a:r>
            <a:endParaRPr lang="en-US" sz="2400">
              <a:latin typeface="Arial" charset="0"/>
            </a:endParaRPr>
          </a:p>
        </p:txBody>
      </p:sp>
      <p:sp>
        <p:nvSpPr>
          <p:cNvPr id="45107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Sort: Example</a:t>
            </a:r>
          </a:p>
        </p:txBody>
      </p:sp>
    </p:spTree>
    <p:extLst>
      <p:ext uri="{BB962C8B-B14F-4D97-AF65-F5344CB8AC3E}">
        <p14:creationId xmlns:p14="http://schemas.microsoft.com/office/powerpoint/2010/main" val="385850473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4478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1</a:t>
            </a:r>
            <a:endParaRPr lang="en-US" sz="2400">
              <a:latin typeface="Arial" charset="0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20574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2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26670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2766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40</a:t>
            </a:r>
            <a:endParaRPr lang="en-US" sz="2400">
              <a:latin typeface="Arial" charset="0"/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38862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43</a:t>
            </a:r>
            <a:endParaRPr lang="en-US" sz="2400">
              <a:latin typeface="Arial" charset="0"/>
            </a:endParaRP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44958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65</a:t>
            </a:r>
            <a:endParaRPr lang="en-US" sz="2400">
              <a:latin typeface="Arial" charset="0"/>
            </a:endParaRP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8382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0</a:t>
            </a:r>
            <a:endParaRPr lang="en-US" sz="2400">
              <a:latin typeface="Arial" charset="0"/>
            </a:endParaRP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51054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58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6324600" y="15843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6934200" y="15843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42</a:t>
            </a:r>
            <a:endParaRPr lang="en-US" sz="2400">
              <a:latin typeface="Arial" charset="0"/>
            </a:endParaRP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7543800" y="15843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</a:t>
            </a:r>
            <a:endParaRPr lang="en-US" sz="2400">
              <a:latin typeface="Arial" charset="0"/>
            </a:endParaRPr>
          </a:p>
        </p:txBody>
      </p:sp>
      <p:sp>
        <p:nvSpPr>
          <p:cNvPr id="46093" name="Oval 13"/>
          <p:cNvSpPr>
            <a:spLocks noChangeArrowheads="1"/>
          </p:cNvSpPr>
          <p:nvPr/>
        </p:nvSpPr>
        <p:spPr bwMode="auto">
          <a:xfrm>
            <a:off x="6400800" y="1584325"/>
            <a:ext cx="457200" cy="457200"/>
          </a:xfrm>
          <a:prstGeom prst="ellipse">
            <a:avLst/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46094" name="AutoShape 14"/>
          <p:cNvCxnSpPr>
            <a:cxnSpLocks noChangeShapeType="1"/>
            <a:stCxn id="46093" idx="0"/>
            <a:endCxn id="46098" idx="0"/>
          </p:cNvCxnSpPr>
          <p:nvPr/>
        </p:nvCxnSpPr>
        <p:spPr bwMode="auto">
          <a:xfrm rot="16200000" flipH="1" flipV="1">
            <a:off x="5409406" y="354807"/>
            <a:ext cx="1587" cy="2438400"/>
          </a:xfrm>
          <a:prstGeom prst="curvedConnector3">
            <a:avLst>
              <a:gd name="adj1" fmla="val -32900005"/>
            </a:avLst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95" name="Rectangle 15"/>
          <p:cNvSpPr>
            <a:spLocks noChangeArrowheads="1"/>
          </p:cNvSpPr>
          <p:nvPr/>
        </p:nvSpPr>
        <p:spPr bwMode="auto">
          <a:xfrm>
            <a:off x="20574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1</a:t>
            </a:r>
            <a:endParaRPr lang="en-US" sz="2400">
              <a:latin typeface="Arial" charset="0"/>
            </a:endParaRPr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26670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2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32766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38862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40</a:t>
            </a:r>
            <a:endParaRPr lang="en-US" sz="2400">
              <a:latin typeface="Arial" charset="0"/>
            </a:endParaRP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44958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43</a:t>
            </a:r>
            <a:endParaRPr lang="en-US" sz="2400">
              <a:latin typeface="Arial" charset="0"/>
            </a:endParaRP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57150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65</a:t>
            </a:r>
            <a:endParaRPr lang="en-US" sz="2400">
              <a:latin typeface="Arial" charset="0"/>
            </a:endParaRP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14478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0</a:t>
            </a:r>
            <a:endParaRPr lang="en-US" sz="2400">
              <a:latin typeface="Arial" charset="0"/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8382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-1</a:t>
            </a:r>
            <a:endParaRPr lang="en-US" sz="2400">
              <a:latin typeface="Arial" charset="0"/>
            </a:endParaRP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14478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1</a:t>
            </a:r>
            <a:endParaRPr lang="en-US" sz="2400">
              <a:latin typeface="Arial" charset="0"/>
            </a:endParaRP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20574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2</a:t>
            </a: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26670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32766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40</a:t>
            </a:r>
            <a:endParaRPr lang="en-US" sz="2400">
              <a:latin typeface="Arial" charset="0"/>
            </a:endParaRPr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38862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43</a:t>
            </a:r>
            <a:endParaRPr lang="en-US" sz="2400">
              <a:latin typeface="Arial" charset="0"/>
            </a:endParaRP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44958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65</a:t>
            </a:r>
            <a:endParaRPr lang="en-US" sz="2400">
              <a:latin typeface="Arial" charset="0"/>
            </a:endParaRP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8382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0</a:t>
            </a:r>
            <a:endParaRPr lang="en-US" sz="2400">
              <a:latin typeface="Arial" charset="0"/>
            </a:endParaRPr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51054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58</a:t>
            </a:r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6934200" y="29305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42</a:t>
            </a:r>
            <a:endParaRPr lang="en-US" sz="2400">
              <a:latin typeface="Arial" charset="0"/>
            </a:endParaRP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7543800" y="29305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</a:t>
            </a:r>
            <a:endParaRPr lang="en-US" sz="2400">
              <a:latin typeface="Arial" charset="0"/>
            </a:endParaRPr>
          </a:p>
        </p:txBody>
      </p:sp>
      <p:sp>
        <p:nvSpPr>
          <p:cNvPr id="46113" name="Oval 33"/>
          <p:cNvSpPr>
            <a:spLocks noChangeArrowheads="1"/>
          </p:cNvSpPr>
          <p:nvPr/>
        </p:nvSpPr>
        <p:spPr bwMode="auto">
          <a:xfrm>
            <a:off x="7010400" y="2955925"/>
            <a:ext cx="457200" cy="457200"/>
          </a:xfrm>
          <a:prstGeom prst="ellipse">
            <a:avLst/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46114" name="AutoShape 34"/>
          <p:cNvCxnSpPr>
            <a:cxnSpLocks noChangeShapeType="1"/>
            <a:stCxn id="46113" idx="0"/>
            <a:endCxn id="46125" idx="0"/>
          </p:cNvCxnSpPr>
          <p:nvPr/>
        </p:nvCxnSpPr>
        <p:spPr bwMode="auto">
          <a:xfrm rot="5400000" flipH="1">
            <a:off x="6311900" y="2017713"/>
            <a:ext cx="25400" cy="1828800"/>
          </a:xfrm>
          <a:prstGeom prst="curvedConnector3">
            <a:avLst>
              <a:gd name="adj1" fmla="val 2112495"/>
            </a:avLst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20574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1</a:t>
            </a:r>
            <a:endParaRPr lang="en-US" sz="2400">
              <a:latin typeface="Arial" charset="0"/>
            </a:endParaRPr>
          </a:p>
        </p:txBody>
      </p:sp>
      <p:sp>
        <p:nvSpPr>
          <p:cNvPr id="46116" name="Rectangle 36"/>
          <p:cNvSpPr>
            <a:spLocks noChangeArrowheads="1"/>
          </p:cNvSpPr>
          <p:nvPr/>
        </p:nvSpPr>
        <p:spPr bwMode="auto">
          <a:xfrm>
            <a:off x="26670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2</a:t>
            </a:r>
          </a:p>
        </p:txBody>
      </p:sp>
      <p:sp>
        <p:nvSpPr>
          <p:cNvPr id="46117" name="Rectangle 37"/>
          <p:cNvSpPr>
            <a:spLocks noChangeArrowheads="1"/>
          </p:cNvSpPr>
          <p:nvPr/>
        </p:nvSpPr>
        <p:spPr bwMode="auto">
          <a:xfrm>
            <a:off x="32766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6118" name="Rectangle 38"/>
          <p:cNvSpPr>
            <a:spLocks noChangeArrowheads="1"/>
          </p:cNvSpPr>
          <p:nvPr/>
        </p:nvSpPr>
        <p:spPr bwMode="auto">
          <a:xfrm>
            <a:off x="38862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44958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43</a:t>
            </a:r>
            <a:endParaRPr lang="en-US" sz="2400">
              <a:latin typeface="Arial" charset="0"/>
            </a:endParaRPr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57150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65</a:t>
            </a:r>
            <a:endParaRPr lang="en-US" sz="2400">
              <a:latin typeface="Arial" charset="0"/>
            </a:endParaRPr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14478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0</a:t>
            </a:r>
            <a:endParaRPr lang="en-US" sz="2400">
              <a:latin typeface="Arial" charset="0"/>
            </a:endParaRPr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8382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-1</a:t>
            </a:r>
            <a:endParaRPr lang="en-US" sz="2400">
              <a:latin typeface="Arial" charset="0"/>
            </a:endParaRPr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57150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58</a:t>
            </a:r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44958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40</a:t>
            </a:r>
            <a:endParaRPr lang="en-US" sz="2400">
              <a:latin typeface="Arial" charset="0"/>
            </a:endParaRPr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51054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43</a:t>
            </a:r>
            <a:endParaRPr lang="en-US" sz="2400">
              <a:latin typeface="Arial" charset="0"/>
            </a:endParaRPr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63246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65</a:t>
            </a:r>
            <a:endParaRPr lang="en-US" sz="2400">
              <a:latin typeface="Arial" charset="0"/>
            </a:endParaRPr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14478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1</a:t>
            </a:r>
            <a:endParaRPr lang="en-US" sz="2400">
              <a:latin typeface="Arial" charset="0"/>
            </a:endParaRPr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20574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2</a:t>
            </a:r>
          </a:p>
        </p:txBody>
      </p:sp>
      <p:sp>
        <p:nvSpPr>
          <p:cNvPr id="46129" name="Rectangle 49"/>
          <p:cNvSpPr>
            <a:spLocks noChangeArrowheads="1"/>
          </p:cNvSpPr>
          <p:nvPr/>
        </p:nvSpPr>
        <p:spPr bwMode="auto">
          <a:xfrm>
            <a:off x="26670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32766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40</a:t>
            </a:r>
            <a:endParaRPr lang="en-US" sz="2400">
              <a:latin typeface="Arial" charset="0"/>
            </a:endParaRPr>
          </a:p>
        </p:txBody>
      </p:sp>
      <p:sp>
        <p:nvSpPr>
          <p:cNvPr id="46131" name="Rectangle 51"/>
          <p:cNvSpPr>
            <a:spLocks noChangeArrowheads="1"/>
          </p:cNvSpPr>
          <p:nvPr/>
        </p:nvSpPr>
        <p:spPr bwMode="auto">
          <a:xfrm>
            <a:off x="38862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43</a:t>
            </a:r>
            <a:endParaRPr lang="en-US" sz="2400">
              <a:latin typeface="Arial" charset="0"/>
            </a:endParaRPr>
          </a:p>
        </p:txBody>
      </p:sp>
      <p:sp>
        <p:nvSpPr>
          <p:cNvPr id="46132" name="Rectangle 52"/>
          <p:cNvSpPr>
            <a:spLocks noChangeArrowheads="1"/>
          </p:cNvSpPr>
          <p:nvPr/>
        </p:nvSpPr>
        <p:spPr bwMode="auto">
          <a:xfrm>
            <a:off x="44958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65</a:t>
            </a:r>
            <a:endParaRPr lang="en-US" sz="2400">
              <a:latin typeface="Arial" charset="0"/>
            </a:endParaRPr>
          </a:p>
        </p:txBody>
      </p:sp>
      <p:sp>
        <p:nvSpPr>
          <p:cNvPr id="46133" name="Rectangle 53"/>
          <p:cNvSpPr>
            <a:spLocks noChangeArrowheads="1"/>
          </p:cNvSpPr>
          <p:nvPr/>
        </p:nvSpPr>
        <p:spPr bwMode="auto">
          <a:xfrm>
            <a:off x="8382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0</a:t>
            </a:r>
            <a:endParaRPr lang="en-US" sz="2400">
              <a:latin typeface="Arial" charset="0"/>
            </a:endParaRPr>
          </a:p>
        </p:txBody>
      </p:sp>
      <p:sp>
        <p:nvSpPr>
          <p:cNvPr id="46134" name="Rectangle 54"/>
          <p:cNvSpPr>
            <a:spLocks noChangeArrowheads="1"/>
          </p:cNvSpPr>
          <p:nvPr/>
        </p:nvSpPr>
        <p:spPr bwMode="auto">
          <a:xfrm>
            <a:off x="51054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42</a:t>
            </a:r>
          </a:p>
        </p:txBody>
      </p:sp>
      <p:sp>
        <p:nvSpPr>
          <p:cNvPr id="46135" name="Rectangle 55"/>
          <p:cNvSpPr>
            <a:spLocks noChangeArrowheads="1"/>
          </p:cNvSpPr>
          <p:nvPr/>
        </p:nvSpPr>
        <p:spPr bwMode="auto">
          <a:xfrm>
            <a:off x="7543800" y="41497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</a:t>
            </a:r>
            <a:endParaRPr lang="en-US" sz="2400">
              <a:latin typeface="Arial" charset="0"/>
            </a:endParaRPr>
          </a:p>
        </p:txBody>
      </p:sp>
      <p:sp>
        <p:nvSpPr>
          <p:cNvPr id="46136" name="Oval 56"/>
          <p:cNvSpPr>
            <a:spLocks noChangeArrowheads="1"/>
          </p:cNvSpPr>
          <p:nvPr/>
        </p:nvSpPr>
        <p:spPr bwMode="auto">
          <a:xfrm>
            <a:off x="7620000" y="4175125"/>
            <a:ext cx="457200" cy="457200"/>
          </a:xfrm>
          <a:prstGeom prst="ellipse">
            <a:avLst/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46137" name="AutoShape 57"/>
          <p:cNvCxnSpPr>
            <a:cxnSpLocks noChangeShapeType="1"/>
            <a:stCxn id="46136" idx="0"/>
            <a:endCxn id="46147" idx="0"/>
          </p:cNvCxnSpPr>
          <p:nvPr/>
        </p:nvCxnSpPr>
        <p:spPr bwMode="auto">
          <a:xfrm rot="5400000" flipH="1">
            <a:off x="6311900" y="2627313"/>
            <a:ext cx="25400" cy="3048000"/>
          </a:xfrm>
          <a:prstGeom prst="curvedConnector3">
            <a:avLst>
              <a:gd name="adj1" fmla="val 1912495"/>
            </a:avLst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138" name="Rectangle 58"/>
          <p:cNvSpPr>
            <a:spLocks noChangeArrowheads="1"/>
          </p:cNvSpPr>
          <p:nvPr/>
        </p:nvSpPr>
        <p:spPr bwMode="auto">
          <a:xfrm>
            <a:off x="20574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1</a:t>
            </a:r>
            <a:endParaRPr lang="en-US" sz="2400">
              <a:latin typeface="Arial" charset="0"/>
            </a:endParaRPr>
          </a:p>
        </p:txBody>
      </p:sp>
      <p:sp>
        <p:nvSpPr>
          <p:cNvPr id="46139" name="Rectangle 59"/>
          <p:cNvSpPr>
            <a:spLocks noChangeArrowheads="1"/>
          </p:cNvSpPr>
          <p:nvPr/>
        </p:nvSpPr>
        <p:spPr bwMode="auto">
          <a:xfrm>
            <a:off x="26670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2</a:t>
            </a:r>
          </a:p>
        </p:txBody>
      </p:sp>
      <p:sp>
        <p:nvSpPr>
          <p:cNvPr id="46140" name="Rectangle 60"/>
          <p:cNvSpPr>
            <a:spLocks noChangeArrowheads="1"/>
          </p:cNvSpPr>
          <p:nvPr/>
        </p:nvSpPr>
        <p:spPr bwMode="auto">
          <a:xfrm>
            <a:off x="32766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6141" name="Rectangle 61"/>
          <p:cNvSpPr>
            <a:spLocks noChangeArrowheads="1"/>
          </p:cNvSpPr>
          <p:nvPr/>
        </p:nvSpPr>
        <p:spPr bwMode="auto">
          <a:xfrm>
            <a:off x="38862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6142" name="Rectangle 62"/>
          <p:cNvSpPr>
            <a:spLocks noChangeArrowheads="1"/>
          </p:cNvSpPr>
          <p:nvPr/>
        </p:nvSpPr>
        <p:spPr bwMode="auto">
          <a:xfrm>
            <a:off x="44958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43</a:t>
            </a:r>
            <a:endParaRPr lang="en-US" sz="2400">
              <a:latin typeface="Arial" charset="0"/>
            </a:endParaRPr>
          </a:p>
        </p:txBody>
      </p:sp>
      <p:sp>
        <p:nvSpPr>
          <p:cNvPr id="46143" name="Rectangle 63"/>
          <p:cNvSpPr>
            <a:spLocks noChangeArrowheads="1"/>
          </p:cNvSpPr>
          <p:nvPr/>
        </p:nvSpPr>
        <p:spPr bwMode="auto">
          <a:xfrm>
            <a:off x="57150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65</a:t>
            </a:r>
            <a:endParaRPr lang="en-US" sz="2400">
              <a:latin typeface="Arial" charset="0"/>
            </a:endParaRPr>
          </a:p>
        </p:txBody>
      </p:sp>
      <p:sp>
        <p:nvSpPr>
          <p:cNvPr id="46144" name="Rectangle 64"/>
          <p:cNvSpPr>
            <a:spLocks noChangeArrowheads="1"/>
          </p:cNvSpPr>
          <p:nvPr/>
        </p:nvSpPr>
        <p:spPr bwMode="auto">
          <a:xfrm>
            <a:off x="14478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0</a:t>
            </a:r>
            <a:endParaRPr lang="en-US" sz="2400">
              <a:latin typeface="Arial" charset="0"/>
            </a:endParaRPr>
          </a:p>
        </p:txBody>
      </p:sp>
      <p:sp>
        <p:nvSpPr>
          <p:cNvPr id="46145" name="Rectangle 65"/>
          <p:cNvSpPr>
            <a:spLocks noChangeArrowheads="1"/>
          </p:cNvSpPr>
          <p:nvPr/>
        </p:nvSpPr>
        <p:spPr bwMode="auto">
          <a:xfrm>
            <a:off x="8382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-1</a:t>
            </a:r>
            <a:endParaRPr lang="en-US" sz="2400">
              <a:latin typeface="Arial" charset="0"/>
            </a:endParaRPr>
          </a:p>
        </p:txBody>
      </p:sp>
      <p:sp>
        <p:nvSpPr>
          <p:cNvPr id="46146" name="Rectangle 66"/>
          <p:cNvSpPr>
            <a:spLocks noChangeArrowheads="1"/>
          </p:cNvSpPr>
          <p:nvPr/>
        </p:nvSpPr>
        <p:spPr bwMode="auto">
          <a:xfrm>
            <a:off x="63246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58</a:t>
            </a:r>
          </a:p>
        </p:txBody>
      </p:sp>
      <p:sp>
        <p:nvSpPr>
          <p:cNvPr id="46147" name="Rectangle 67"/>
          <p:cNvSpPr>
            <a:spLocks noChangeArrowheads="1"/>
          </p:cNvSpPr>
          <p:nvPr/>
        </p:nvSpPr>
        <p:spPr bwMode="auto">
          <a:xfrm>
            <a:off x="44958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40</a:t>
            </a:r>
            <a:endParaRPr lang="en-US" sz="2400">
              <a:latin typeface="Arial" charset="0"/>
            </a:endParaRPr>
          </a:p>
        </p:txBody>
      </p:sp>
      <p:sp>
        <p:nvSpPr>
          <p:cNvPr id="46148" name="Rectangle 68"/>
          <p:cNvSpPr>
            <a:spLocks noChangeArrowheads="1"/>
          </p:cNvSpPr>
          <p:nvPr/>
        </p:nvSpPr>
        <p:spPr bwMode="auto">
          <a:xfrm>
            <a:off x="57150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43</a:t>
            </a:r>
            <a:endParaRPr lang="en-US" sz="2400">
              <a:latin typeface="Arial" charset="0"/>
            </a:endParaRPr>
          </a:p>
        </p:txBody>
      </p:sp>
      <p:sp>
        <p:nvSpPr>
          <p:cNvPr id="46149" name="Rectangle 69"/>
          <p:cNvSpPr>
            <a:spLocks noChangeArrowheads="1"/>
          </p:cNvSpPr>
          <p:nvPr/>
        </p:nvSpPr>
        <p:spPr bwMode="auto">
          <a:xfrm>
            <a:off x="69342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65</a:t>
            </a:r>
            <a:endParaRPr lang="en-US" sz="2400">
              <a:latin typeface="Arial" charset="0"/>
            </a:endParaRPr>
          </a:p>
        </p:txBody>
      </p:sp>
      <p:sp>
        <p:nvSpPr>
          <p:cNvPr id="46150" name="Rectangle 70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Insertion Sort: Example </a:t>
            </a:r>
          </a:p>
        </p:txBody>
      </p:sp>
      <p:grpSp>
        <p:nvGrpSpPr>
          <p:cNvPr id="46151" name="Group 71"/>
          <p:cNvGrpSpPr>
            <a:grpSpLocks/>
          </p:cNvGrpSpPr>
          <p:nvPr/>
        </p:nvGrpSpPr>
        <p:grpSpPr bwMode="auto">
          <a:xfrm>
            <a:off x="838200" y="5334000"/>
            <a:ext cx="7315200" cy="498475"/>
            <a:chOff x="528" y="1536"/>
            <a:chExt cx="4608" cy="314"/>
          </a:xfrm>
        </p:grpSpPr>
        <p:sp>
          <p:nvSpPr>
            <p:cNvPr id="46152" name="Rectangle 72"/>
            <p:cNvSpPr>
              <a:spLocks noChangeArrowheads="1"/>
            </p:cNvSpPr>
            <p:nvPr/>
          </p:nvSpPr>
          <p:spPr bwMode="auto">
            <a:xfrm>
              <a:off x="912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1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6153" name="Rectangle 73"/>
            <p:cNvSpPr>
              <a:spLocks noChangeArrowheads="1"/>
            </p:cNvSpPr>
            <p:nvPr/>
          </p:nvSpPr>
          <p:spPr bwMode="auto">
            <a:xfrm>
              <a:off x="1296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2</a:t>
              </a:r>
            </a:p>
          </p:txBody>
        </p:sp>
        <p:sp>
          <p:nvSpPr>
            <p:cNvPr id="46154" name="Rectangle 74"/>
            <p:cNvSpPr>
              <a:spLocks noChangeArrowheads="1"/>
            </p:cNvSpPr>
            <p:nvPr/>
          </p:nvSpPr>
          <p:spPr bwMode="auto">
            <a:xfrm>
              <a:off x="1680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3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6155" name="Rectangle 75"/>
            <p:cNvSpPr>
              <a:spLocks noChangeArrowheads="1"/>
            </p:cNvSpPr>
            <p:nvPr/>
          </p:nvSpPr>
          <p:spPr bwMode="auto">
            <a:xfrm>
              <a:off x="2064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40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6156" name="Rectangle 76"/>
            <p:cNvSpPr>
              <a:spLocks noChangeArrowheads="1"/>
            </p:cNvSpPr>
            <p:nvPr/>
          </p:nvSpPr>
          <p:spPr bwMode="auto">
            <a:xfrm>
              <a:off x="2448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43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6157" name="Rectangle 77"/>
            <p:cNvSpPr>
              <a:spLocks noChangeArrowheads="1"/>
            </p:cNvSpPr>
            <p:nvPr/>
          </p:nvSpPr>
          <p:spPr bwMode="auto">
            <a:xfrm>
              <a:off x="2832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65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6158" name="Rectangle 78"/>
            <p:cNvSpPr>
              <a:spLocks noChangeArrowheads="1"/>
            </p:cNvSpPr>
            <p:nvPr/>
          </p:nvSpPr>
          <p:spPr bwMode="auto">
            <a:xfrm>
              <a:off x="528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0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6159" name="Rectangle 79"/>
            <p:cNvSpPr>
              <a:spLocks noChangeArrowheads="1"/>
            </p:cNvSpPr>
            <p:nvPr/>
          </p:nvSpPr>
          <p:spPr bwMode="auto">
            <a:xfrm>
              <a:off x="3216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42</a:t>
              </a:r>
            </a:p>
          </p:txBody>
        </p:sp>
        <p:sp>
          <p:nvSpPr>
            <p:cNvPr id="46160" name="Rectangle 80"/>
            <p:cNvSpPr>
              <a:spLocks noChangeArrowheads="1"/>
            </p:cNvSpPr>
            <p:nvPr/>
          </p:nvSpPr>
          <p:spPr bwMode="auto">
            <a:xfrm>
              <a:off x="1296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1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6161" name="Rectangle 81"/>
            <p:cNvSpPr>
              <a:spLocks noChangeArrowheads="1"/>
            </p:cNvSpPr>
            <p:nvPr/>
          </p:nvSpPr>
          <p:spPr bwMode="auto">
            <a:xfrm>
              <a:off x="1680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2</a:t>
              </a:r>
            </a:p>
          </p:txBody>
        </p:sp>
        <p:sp>
          <p:nvSpPr>
            <p:cNvPr id="46162" name="Rectangle 82"/>
            <p:cNvSpPr>
              <a:spLocks noChangeArrowheads="1"/>
            </p:cNvSpPr>
            <p:nvPr/>
          </p:nvSpPr>
          <p:spPr bwMode="auto">
            <a:xfrm>
              <a:off x="2064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3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6163" name="Rectangle 83"/>
            <p:cNvSpPr>
              <a:spLocks noChangeArrowheads="1"/>
            </p:cNvSpPr>
            <p:nvPr/>
          </p:nvSpPr>
          <p:spPr bwMode="auto">
            <a:xfrm>
              <a:off x="2448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3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6164" name="Rectangle 84"/>
            <p:cNvSpPr>
              <a:spLocks noChangeArrowheads="1"/>
            </p:cNvSpPr>
            <p:nvPr/>
          </p:nvSpPr>
          <p:spPr bwMode="auto">
            <a:xfrm>
              <a:off x="2832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43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6165" name="Rectangle 85"/>
            <p:cNvSpPr>
              <a:spLocks noChangeArrowheads="1"/>
            </p:cNvSpPr>
            <p:nvPr/>
          </p:nvSpPr>
          <p:spPr bwMode="auto">
            <a:xfrm>
              <a:off x="3600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65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6166" name="Rectangle 86"/>
            <p:cNvSpPr>
              <a:spLocks noChangeArrowheads="1"/>
            </p:cNvSpPr>
            <p:nvPr/>
          </p:nvSpPr>
          <p:spPr bwMode="auto">
            <a:xfrm>
              <a:off x="912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0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6167" name="Rectangle 87"/>
            <p:cNvSpPr>
              <a:spLocks noChangeArrowheads="1"/>
            </p:cNvSpPr>
            <p:nvPr/>
          </p:nvSpPr>
          <p:spPr bwMode="auto">
            <a:xfrm>
              <a:off x="528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-1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6168" name="Rectangle 88"/>
            <p:cNvSpPr>
              <a:spLocks noChangeArrowheads="1"/>
            </p:cNvSpPr>
            <p:nvPr/>
          </p:nvSpPr>
          <p:spPr bwMode="auto">
            <a:xfrm>
              <a:off x="3984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58</a:t>
              </a:r>
            </a:p>
          </p:txBody>
        </p:sp>
        <p:sp>
          <p:nvSpPr>
            <p:cNvPr id="46169" name="Rectangle 89"/>
            <p:cNvSpPr>
              <a:spLocks noChangeArrowheads="1"/>
            </p:cNvSpPr>
            <p:nvPr/>
          </p:nvSpPr>
          <p:spPr bwMode="auto">
            <a:xfrm>
              <a:off x="2832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4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6170" name="Rectangle 90"/>
            <p:cNvSpPr>
              <a:spLocks noChangeArrowheads="1"/>
            </p:cNvSpPr>
            <p:nvPr/>
          </p:nvSpPr>
          <p:spPr bwMode="auto">
            <a:xfrm>
              <a:off x="3600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43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6171" name="Rectangle 91"/>
            <p:cNvSpPr>
              <a:spLocks noChangeArrowheads="1"/>
            </p:cNvSpPr>
            <p:nvPr/>
          </p:nvSpPr>
          <p:spPr bwMode="auto">
            <a:xfrm>
              <a:off x="4368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65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6172" name="Rectangle 92"/>
            <p:cNvSpPr>
              <a:spLocks noChangeArrowheads="1"/>
            </p:cNvSpPr>
            <p:nvPr/>
          </p:nvSpPr>
          <p:spPr bwMode="auto">
            <a:xfrm>
              <a:off x="3600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42</a:t>
              </a:r>
            </a:p>
          </p:txBody>
        </p:sp>
        <p:sp>
          <p:nvSpPr>
            <p:cNvPr id="46173" name="Rectangle 93"/>
            <p:cNvSpPr>
              <a:spLocks noChangeArrowheads="1"/>
            </p:cNvSpPr>
            <p:nvPr/>
          </p:nvSpPr>
          <p:spPr bwMode="auto">
            <a:xfrm>
              <a:off x="4368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58</a:t>
              </a:r>
            </a:p>
          </p:txBody>
        </p:sp>
        <p:sp>
          <p:nvSpPr>
            <p:cNvPr id="46174" name="Rectangle 94"/>
            <p:cNvSpPr>
              <a:spLocks noChangeArrowheads="1"/>
            </p:cNvSpPr>
            <p:nvPr/>
          </p:nvSpPr>
          <p:spPr bwMode="auto">
            <a:xfrm>
              <a:off x="3216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40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6175" name="Rectangle 95"/>
            <p:cNvSpPr>
              <a:spLocks noChangeArrowheads="1"/>
            </p:cNvSpPr>
            <p:nvPr/>
          </p:nvSpPr>
          <p:spPr bwMode="auto">
            <a:xfrm>
              <a:off x="3984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43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6176" name="Rectangle 96"/>
            <p:cNvSpPr>
              <a:spLocks noChangeArrowheads="1"/>
            </p:cNvSpPr>
            <p:nvPr/>
          </p:nvSpPr>
          <p:spPr bwMode="auto">
            <a:xfrm>
              <a:off x="4752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65</a:t>
              </a:r>
              <a:endParaRPr lang="en-US" sz="240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073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94"/>
  <p:tag name="NBP" val="1"/>
  <p:tag name="BSN" val="494"/>
  <p:tag name="SVT" val="TRUE"/>
  <p:tag name="CVB" val="494"/>
  <p:tag name="SPT" val="FALSE"/>
  <p:tag name="CII" val="49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94"/>
  <p:tag name="NBP" val="1"/>
  <p:tag name="CVB" val="494"/>
  <p:tag name="SPT" val="FALSE"/>
  <p:tag name="BSN" val="494"/>
  <p:tag name="LFXCI" val="0"/>
  <p:tag name="SVT" val="TRUE"/>
  <p:tag name="CII" val="49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94"/>
  <p:tag name="NBP" val="1"/>
  <p:tag name="CVB" val="494"/>
  <p:tag name="SPT" val="FALSE"/>
  <p:tag name="BSN" val="494"/>
  <p:tag name="LFXCI" val="0"/>
  <p:tag name="SVT" val="TRUE"/>
  <p:tag name="CII" val="49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94"/>
  <p:tag name="NBP" val="1"/>
  <p:tag name="CVB" val="494"/>
  <p:tag name="SPT" val="FALSE"/>
  <p:tag name="BSN" val="494"/>
  <p:tag name="LFXCI" val="0"/>
  <p:tag name="SVT" val="TRUE"/>
  <p:tag name="CII" val="49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94"/>
  <p:tag name="NBP" val="1"/>
  <p:tag name="CVB" val="494"/>
  <p:tag name="SPT" val="FALSE"/>
  <p:tag name="BSN" val="494"/>
  <p:tag name="LFXCI" val="0"/>
  <p:tag name="SVT" val="TRUE"/>
  <p:tag name="CII" val="49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97"/>
  <p:tag name="NBP" val="1"/>
  <p:tag name="CVB" val="497"/>
  <p:tag name="SPT" val="FALSE"/>
  <p:tag name="BSN" val="497"/>
  <p:tag name="LFXCI" val="0"/>
  <p:tag name="SVT" val="TRUE"/>
  <p:tag name="CII" val="49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94"/>
  <p:tag name="NBP" val="1"/>
  <p:tag name="CVB" val="494"/>
  <p:tag name="SPT" val="FALSE"/>
  <p:tag name="BSN" val="494"/>
  <p:tag name="LFXCI" val="0"/>
  <p:tag name="SVT" val="TRUE"/>
  <p:tag name="CII" val="49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94"/>
  <p:tag name="NBP" val="1"/>
  <p:tag name="CVB" val="494"/>
  <p:tag name="SPT" val="FALSE"/>
  <p:tag name="BSN" val="494"/>
  <p:tag name="LFXCI" val="0"/>
  <p:tag name="SVT" val="TRUE"/>
  <p:tag name="CII" val="49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2878</TotalTime>
  <Words>5766</Words>
  <Application>Microsoft Office PowerPoint</Application>
  <PresentationFormat>On-screen Show (4:3)</PresentationFormat>
  <Paragraphs>1683</Paragraphs>
  <Slides>104</Slides>
  <Notes>62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2" baseType="lpstr">
      <vt:lpstr>Arial</vt:lpstr>
      <vt:lpstr>Calibri</vt:lpstr>
      <vt:lpstr>Courier New</vt:lpstr>
      <vt:lpstr>Times New Roman</vt:lpstr>
      <vt:lpstr>Verdana</vt:lpstr>
      <vt:lpstr>Wingdings</vt:lpstr>
      <vt:lpstr>Office Theme</vt:lpstr>
      <vt:lpstr>Paint Shop Pro Image</vt:lpstr>
      <vt:lpstr>Linear Search </vt:lpstr>
      <vt:lpstr>Linear Search</vt:lpstr>
      <vt:lpstr>Linear Search Example #1</vt:lpstr>
      <vt:lpstr>Linear Search Example #3</vt:lpstr>
      <vt:lpstr>Linear Search Example #5</vt:lpstr>
      <vt:lpstr>Linear Search Example #6</vt:lpstr>
      <vt:lpstr>Linear Search</vt:lpstr>
      <vt:lpstr>Linear Search time complexity</vt:lpstr>
      <vt:lpstr>Linear Search Algorithm</vt:lpstr>
      <vt:lpstr>Binary Search Algorithm</vt:lpstr>
      <vt:lpstr>Binary Search</vt:lpstr>
      <vt:lpstr>Unit : II</vt:lpstr>
      <vt:lpstr>Learning outcome</vt:lpstr>
      <vt:lpstr>Linear Search /  Binary Search</vt:lpstr>
      <vt:lpstr>Searching Arrays</vt:lpstr>
      <vt:lpstr>Linear Search Example #2</vt:lpstr>
      <vt:lpstr>Linear Search Example #4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Implementation of Binary Search</vt:lpstr>
      <vt:lpstr>PowerPoint Presentation</vt:lpstr>
      <vt:lpstr>Binary Search </vt:lpstr>
      <vt:lpstr>Time Complexity</vt:lpstr>
      <vt:lpstr>PowerPoint Presentation</vt:lpstr>
      <vt:lpstr>PowerPoint Presentation</vt:lpstr>
      <vt:lpstr>Sorting</vt:lpstr>
      <vt:lpstr>Efficiency  of sorting  algorithm</vt:lpstr>
      <vt:lpstr>Sorting Algorithm</vt:lpstr>
      <vt:lpstr>What do u mean by Passes?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Bubble Sort Example</vt:lpstr>
      <vt:lpstr>Bubble Sort Example</vt:lpstr>
      <vt:lpstr>Bubble Sort Example</vt:lpstr>
      <vt:lpstr>Bubble Sort Example</vt:lpstr>
      <vt:lpstr>Bubble Sort Example</vt:lpstr>
      <vt:lpstr>Bubble Sort Example</vt:lpstr>
      <vt:lpstr>Bubble Sort : Algorithm</vt:lpstr>
      <vt:lpstr>Bubble Sort Implementation</vt:lpstr>
      <vt:lpstr>PowerPoint Presentation</vt:lpstr>
      <vt:lpstr>Time Complexity of Bubble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PowerPoint Presentation</vt:lpstr>
      <vt:lpstr>Selection Sort Algorithm</vt:lpstr>
      <vt:lpstr>Implementation of Selection Sort</vt:lpstr>
      <vt:lpstr>PowerPoint Presentation</vt:lpstr>
      <vt:lpstr>Time Complexity of Selection Sort</vt:lpstr>
      <vt:lpstr>Insertion Sort </vt:lpstr>
      <vt:lpstr>Insertion Sort: Example </vt:lpstr>
      <vt:lpstr>Insertion Sort: Example </vt:lpstr>
      <vt:lpstr>Insertion Sort: Example</vt:lpstr>
      <vt:lpstr>Insertion Sort: Example </vt:lpstr>
      <vt:lpstr>Insertion Sort </vt:lpstr>
      <vt:lpstr>Insertion sort algorithm</vt:lpstr>
      <vt:lpstr>Insertion Sort</vt:lpstr>
      <vt:lpstr>Implementation of  Insertion sort </vt:lpstr>
      <vt:lpstr>Time Complexity of Insertion sort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2</dc:title>
  <dc:creator>Administrator</dc:creator>
  <cp:lastModifiedBy>HP</cp:lastModifiedBy>
  <cp:revision>157</cp:revision>
  <dcterms:created xsi:type="dcterms:W3CDTF">2006-08-16T00:00:00Z</dcterms:created>
  <dcterms:modified xsi:type="dcterms:W3CDTF">2022-09-01T08:52:28Z</dcterms:modified>
</cp:coreProperties>
</file>