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5" r:id="rId8"/>
    <p:sldId id="267" r:id="rId9"/>
    <p:sldId id="268" r:id="rId10"/>
    <p:sldId id="272" r:id="rId11"/>
    <p:sldId id="273" r:id="rId12"/>
    <p:sldId id="271" r:id="rId13"/>
    <p:sldId id="270" r:id="rId14"/>
    <p:sldId id="261" r:id="rId15"/>
    <p:sldId id="27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184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4.jpg"/><Relationship Id="rId5" Type="http://schemas.openxmlformats.org/officeDocument/2006/relationships/image" Target="../media/image10.png"/><Relationship Id="rId10" Type="http://schemas.openxmlformats.org/officeDocument/2006/relationships/image" Target="../media/image13.jpg"/><Relationship Id="rId4" Type="http://schemas.openxmlformats.org/officeDocument/2006/relationships/image" Target="../media/image16.sv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Asynchronous counters &amp; synchronous counters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TECHNIQUES MICRO PROJECT</a:t>
            </a:r>
          </a:p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899813" cy="1711868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WHAT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IS ASYNCHROUNOUS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</a:b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COUNTER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3749"/>
            <a:ext cx="8033657" cy="3943213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An Asynchronous counter can count using 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Asynchronous clock input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. Counters can be easily made using 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flip-flops.</a:t>
            </a:r>
          </a:p>
          <a:p>
            <a:pPr marL="457200" lvl="1" indent="0">
              <a:buNone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count depends on the clock signal, in case of an Asynchronous counter, changing state bits are provided as the clock signal to the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subsequent flip-flops.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899813" cy="102725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	Block Diagram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382"/>
            <a:ext cx="8899813" cy="4351338"/>
          </a:xfrm>
        </p:spPr>
        <p:txBody>
          <a:bodyPr>
            <a:normAutofit/>
          </a:bodyPr>
          <a:lstStyle/>
          <a:p>
            <a:pPr lvl="3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Counter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14" y="1932184"/>
            <a:ext cx="5673940" cy="466776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899813" cy="1607365"/>
          </a:xfrm>
        </p:spPr>
        <p:txBody>
          <a:bodyPr/>
          <a:lstStyle/>
          <a:p>
            <a:r>
              <a:rPr lang="en-IN" b="1" dirty="0" smtClean="0"/>
              <a:t>	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Titan One" panose="02000000000000000000" pitchFamily="2" charset="0"/>
              </a:rPr>
              <a:t>Uses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tan One" panose="02000000000000000000" pitchFamily="2" charset="0"/>
              </a:rPr>
              <a:t>of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Titan One" panose="02000000000000000000" pitchFamily="2" charset="0"/>
              </a:rPr>
              <a:t>Asynchronous 	Counter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tan One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2490"/>
            <a:ext cx="8899813" cy="3771229"/>
          </a:xfrm>
        </p:spPr>
        <p:txBody>
          <a:bodyPr>
            <a:normAutofit/>
          </a:bodyPr>
          <a:lstStyle/>
          <a:p>
            <a:pPr lvl="1" fontAlgn="base"/>
            <a:endParaRPr lang="en-US" dirty="0" smtClean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 fontAlgn="base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Asynchronous counters are used 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frequency dividers, as divide by N counters.</a:t>
            </a:r>
          </a:p>
          <a:p>
            <a:pPr lvl="1"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These are used for low power applications and low noise emission.</a:t>
            </a:r>
          </a:p>
          <a:p>
            <a:pPr lvl="1"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These are used in designing asynchronous decade counter.</a:t>
            </a:r>
          </a:p>
          <a:p>
            <a:pPr lvl="1"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Also used in Ring counter and Johnson counter.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29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024" y="852206"/>
            <a:ext cx="9217968" cy="3626984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Electrons are the Citizens </a:t>
            </a: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of </a:t>
            </a:r>
            <a:r>
              <a:rPr lang="en-US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Electricity</a:t>
            </a:r>
            <a:endParaRPr lang="en-US" sz="115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7" y="4479190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376"/>
            <a:ext cx="9144000" cy="658268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PARTICIPANTS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tan One" panose="02000000000000000000" pitchFamily="2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48142"/>
              </p:ext>
            </p:extLst>
          </p:nvPr>
        </p:nvGraphicFramePr>
        <p:xfrm>
          <a:off x="520700" y="1825625"/>
          <a:ext cx="7225574" cy="4724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612787">
                  <a:extLst>
                    <a:ext uri="{9D8B030D-6E8A-4147-A177-3AD203B41FA5}">
                      <a16:colId xmlns:a16="http://schemas.microsoft.com/office/drawing/2014/main" val="1526795162"/>
                    </a:ext>
                  </a:extLst>
                </a:gridCol>
                <a:gridCol w="3612787">
                  <a:extLst>
                    <a:ext uri="{9D8B030D-6E8A-4147-A177-3AD203B41FA5}">
                      <a16:colId xmlns:a16="http://schemas.microsoft.com/office/drawing/2014/main" val="357344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NAME</a:t>
                      </a:r>
                      <a:endParaRPr lang="en-IN" sz="2000" b="0" cap="none" spc="0" dirty="0">
                        <a:ln w="0"/>
                        <a:solidFill>
                          <a:schemeClr val="bg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ROLL NO</a:t>
                      </a:r>
                      <a:endParaRPr lang="en-IN" sz="2000" b="0" cap="none" spc="0" dirty="0">
                        <a:ln w="0"/>
                        <a:solidFill>
                          <a:schemeClr val="bg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8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algn="l"/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Hassan Shaikh</a:t>
                      </a:r>
                      <a:endParaRPr lang="en-IN" sz="24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210418</a:t>
                      </a:r>
                    </a:p>
                    <a:p>
                      <a:pPr algn="l"/>
                      <a:endParaRPr lang="en-IN" sz="20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5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Hassan Shaikh</a:t>
                      </a:r>
                      <a:endParaRPr lang="en-IN" sz="24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210429</a:t>
                      </a:r>
                    </a:p>
                    <a:p>
                      <a:pPr algn="l"/>
                      <a:endParaRPr lang="en-IN" sz="20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5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Abdurrahman Qureshi</a:t>
                      </a:r>
                      <a:endParaRPr lang="en-IN" sz="20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210451</a:t>
                      </a:r>
                    </a:p>
                    <a:p>
                      <a:pPr algn="l"/>
                      <a:endParaRPr lang="en-IN" sz="20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8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Chirag Gothankar</a:t>
                      </a:r>
                      <a:endParaRPr lang="en-IN" sz="20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cap="none" spc="0" dirty="0" smtClean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 smtClean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Rockwell" panose="02060603020205020403" pitchFamily="18" charset="0"/>
                        </a:rPr>
                        <a:t>210482</a:t>
                      </a:r>
                    </a:p>
                    <a:p>
                      <a:pPr algn="l"/>
                      <a:endParaRPr lang="en-IN" sz="2000" b="0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7303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00" y="-5542"/>
            <a:ext cx="9068466" cy="6863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11535734" cy="1856586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tan One" panose="02000000000000000000" pitchFamily="2" charset="0"/>
              </a:rPr>
              <a:t>Equipment </a:t>
            </a:r>
            <a:r>
              <a:rPr lang="en-US" b="1" dirty="0">
                <a:solidFill>
                  <a:schemeClr val="bg1"/>
                </a:solidFill>
                <a:latin typeface="Titan One" panose="02000000000000000000" pitchFamily="2" charset="0"/>
              </a:rPr>
              <a:t>for Lab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1281" y="1562583"/>
            <a:ext cx="2520000" cy="216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743416" y="3825585"/>
            <a:ext cx="19846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Bread Board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209848"/>
            <a:ext cx="2280126" cy="21667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663286" y="6376554"/>
            <a:ext cx="1984663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NOT IC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346634" y="1601194"/>
            <a:ext cx="2520000" cy="216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531718" y="3871294"/>
            <a:ext cx="198466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Wires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72297" y="4307031"/>
            <a:ext cx="2520000" cy="21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614305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60360" y="1601194"/>
            <a:ext cx="2520000" cy="2160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651815" y="3823471"/>
            <a:ext cx="1984663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AND IC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11866" y="4307031"/>
            <a:ext cx="2520000" cy="21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556664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3" name="Picture 2" descr="Solderless breadboards: standard size specifications? - Electrical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6" y="1725671"/>
            <a:ext cx="2439309" cy="1830739"/>
          </a:xfrm>
          <a:prstGeom prst="ellipse">
            <a:avLst/>
          </a:prstGeom>
          <a:ln w="63500" cap="rnd">
            <a:solidFill>
              <a:schemeClr val="accent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 descr="Free Images : technology, cable, wire, line, communication, colorful ...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10" y="1703635"/>
            <a:ext cx="2199956" cy="1937763"/>
          </a:xfrm>
          <a:prstGeom prst="ellipse">
            <a:avLst/>
          </a:prstGeom>
          <a:ln w="63500" cap="rnd">
            <a:solidFill>
              <a:schemeClr val="accent2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 descr="integrated circuit - Why are my components unconnected in the middle of ...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64" y="1667251"/>
            <a:ext cx="2305887" cy="2049752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 descr="integrated circuit - Why are my components unconnected in the middle of ...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3" y="4273115"/>
            <a:ext cx="2184913" cy="1942216"/>
          </a:xfrm>
          <a:prstGeom prst="ellipse">
            <a:avLst/>
          </a:prstGeom>
          <a:ln w="63500" cap="rnd">
            <a:solidFill>
              <a:schemeClr val="accent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899813" cy="1607365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WHAT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IS A COUNTER?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tan One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2490"/>
            <a:ext cx="8899813" cy="3771229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counter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is a device which can count any particular event on the basis of how many times the particular event(s) is occurred. 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 a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digital logic system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 computers, this counter can count and store the number of time any particular event or process have occurred, depending on a clock signal.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6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365125"/>
            <a:ext cx="8962159" cy="1829435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WHAT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IS SYNCHROUNOUS?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Titan One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2194560"/>
            <a:ext cx="8899814" cy="3982403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Synchronous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 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generally refers to something which is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coordinated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with others based on time. 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Synchronous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signals occur at same clock rate and all the clocks follow the same reference clock.</a:t>
            </a:r>
            <a:b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IN" sz="2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899813" cy="1711868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WHAT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IS SYNCHROUNOUS</a:t>
            </a:r>
            <a:b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</a:b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COUNTER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3749"/>
            <a:ext cx="8033657" cy="3943213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 synchronous counter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, the clock input across all the flip-flops use the same source and create the same clock signal at the same time. 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So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, a counter which is using the same clock signal from the same source at the same time is called 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Synchronous counter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899813" cy="102725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	Block Diagram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382"/>
            <a:ext cx="8899813" cy="4351338"/>
          </a:xfrm>
        </p:spPr>
        <p:txBody>
          <a:bodyPr>
            <a:normAutofit/>
          </a:bodyPr>
          <a:lstStyle/>
          <a:p>
            <a:pPr lvl="3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ynchronous Counter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3" y="2419639"/>
            <a:ext cx="7143750" cy="296227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202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899813" cy="1607365"/>
          </a:xfrm>
        </p:spPr>
        <p:txBody>
          <a:bodyPr/>
          <a:lstStyle/>
          <a:p>
            <a:r>
              <a:rPr lang="en-IN" b="1" dirty="0" smtClean="0"/>
              <a:t>	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Titan One" panose="02000000000000000000" pitchFamily="2" charset="0"/>
              </a:rPr>
              <a:t>Uses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tan One" panose="02000000000000000000" pitchFamily="2" charset="0"/>
              </a:rPr>
              <a:t>of Synchronous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Titan One" panose="02000000000000000000" pitchFamily="2" charset="0"/>
              </a:rPr>
              <a:t>	Counter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tan One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2490"/>
            <a:ext cx="8899813" cy="3771229"/>
          </a:xfrm>
        </p:spPr>
        <p:txBody>
          <a:bodyPr>
            <a:normAutofit/>
          </a:bodyPr>
          <a:lstStyle/>
          <a:p>
            <a:pPr lvl="1"/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Machine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Motion control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Motor RPM counter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Rotary Shaft Encoders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Digital clock or pulse generators.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Digital Watch and Alarm systems.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6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365125"/>
            <a:ext cx="8962159" cy="1829435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WHAT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IS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	ASYNCHROUNOUS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Titan One" panose="02000000000000000000" pitchFamily="2" charset="0"/>
              </a:rPr>
              <a:t>?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Titan One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2455817"/>
            <a:ext cx="8899814" cy="3721146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Asynchronous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stands for the absence of synchronization. Something that is not existing or occurring at the same time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.</a:t>
            </a:r>
          </a:p>
          <a:p>
            <a:pPr lvl="1"/>
            <a:endParaRPr lang="en-US" dirty="0" smtClean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In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computing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telecommunication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, Asynchronous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stands for controlling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	operation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timing by sending a pulse only when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	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previous operation is completed rather than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	sending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it in regular intervals.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8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261</Words>
  <Application>Microsoft Office PowerPoint</Application>
  <PresentationFormat>Widescreen</PresentationFormat>
  <Paragraphs>69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Tahoma</vt:lpstr>
      <vt:lpstr>Titan One</vt:lpstr>
      <vt:lpstr>Office Theme</vt:lpstr>
      <vt:lpstr>Asynchronous counters &amp; synchronous counters</vt:lpstr>
      <vt:lpstr>PARTICIPANTS</vt:lpstr>
      <vt:lpstr>Equipment for Lab</vt:lpstr>
      <vt:lpstr> WHAT IS A COUNTER?</vt:lpstr>
      <vt:lpstr> WHAT IS SYNCHROUNOUS?</vt:lpstr>
      <vt:lpstr> WHAT IS SYNCHROUNOUS  COUNTER?</vt:lpstr>
      <vt:lpstr> Block Diagram</vt:lpstr>
      <vt:lpstr> Uses of Synchronous  Counter</vt:lpstr>
      <vt:lpstr> WHAT IS  ASYNCHROUNOUS?</vt:lpstr>
      <vt:lpstr> WHAT IS ASYNCHROUNOUS  COUNTER?</vt:lpstr>
      <vt:lpstr> Block Diagram</vt:lpstr>
      <vt:lpstr> Uses of Asynchronous  Counter</vt:lpstr>
      <vt:lpstr>Electrons are the Citizens of Electricity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2022-10-22T13:19:13Z</dcterms:created>
  <dcterms:modified xsi:type="dcterms:W3CDTF">2022-11-18T17:33:17Z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