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61" r:id="rId5"/>
    <p:sldId id="262" r:id="rId6"/>
    <p:sldId id="264" r:id="rId7"/>
    <p:sldId id="280" r:id="rId8"/>
    <p:sldId id="281" r:id="rId9"/>
    <p:sldId id="282" r:id="rId10"/>
    <p:sldId id="283" r:id="rId11"/>
    <p:sldId id="284" r:id="rId12"/>
    <p:sldId id="265" r:id="rId13"/>
    <p:sldId id="266" r:id="rId14"/>
    <p:sldId id="267" r:id="rId15"/>
    <p:sldId id="268" r:id="rId16"/>
    <p:sldId id="257" r:id="rId17"/>
    <p:sldId id="270" r:id="rId18"/>
    <p:sldId id="271" r:id="rId19"/>
    <p:sldId id="272" r:id="rId20"/>
    <p:sldId id="273" r:id="rId21"/>
    <p:sldId id="274" r:id="rId22"/>
    <p:sldId id="275" r:id="rId23"/>
    <p:sldId id="286" r:id="rId24"/>
    <p:sldId id="276" r:id="rId25"/>
    <p:sldId id="277" r:id="rId26"/>
    <p:sldId id="278" r:id="rId27"/>
    <p:sldId id="279"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AFEFE-B631-43D8-8E66-212AA12125BF}" type="datetimeFigureOut">
              <a:rPr lang="en-US" smtClean="0"/>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A3F76-8E99-4EA4-9030-852A93AC0E79}" type="slidenum">
              <a:rPr lang="en-US" smtClean="0"/>
              <a:t>‹#›</a:t>
            </a:fld>
            <a:endParaRPr lang="en-US"/>
          </a:p>
        </p:txBody>
      </p:sp>
    </p:spTree>
    <p:extLst>
      <p:ext uri="{BB962C8B-B14F-4D97-AF65-F5344CB8AC3E}">
        <p14:creationId xmlns:p14="http://schemas.microsoft.com/office/powerpoint/2010/main" val="214556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36C0AF-FCFC-476D-BD2D-35986ADB7E23}"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378076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6C0AF-FCFC-476D-BD2D-35986ADB7E23}"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169819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6C0AF-FCFC-476D-BD2D-35986ADB7E23}"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268334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6C0AF-FCFC-476D-BD2D-35986ADB7E23}"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135775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36C0AF-FCFC-476D-BD2D-35986ADB7E23}"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25460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36C0AF-FCFC-476D-BD2D-35986ADB7E23}"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107103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36C0AF-FCFC-476D-BD2D-35986ADB7E23}"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219877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6C0AF-FCFC-476D-BD2D-35986ADB7E23}"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197744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6C0AF-FCFC-476D-BD2D-35986ADB7E23}"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132942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6C0AF-FCFC-476D-BD2D-35986ADB7E23}"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25808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6C0AF-FCFC-476D-BD2D-35986ADB7E23}"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127C7-F514-45E0-8C6F-B6E1E1FECDFD}" type="slidenum">
              <a:rPr lang="en-US" smtClean="0"/>
              <a:t>‹#›</a:t>
            </a:fld>
            <a:endParaRPr lang="en-US"/>
          </a:p>
        </p:txBody>
      </p:sp>
    </p:spTree>
    <p:extLst>
      <p:ext uri="{BB962C8B-B14F-4D97-AF65-F5344CB8AC3E}">
        <p14:creationId xmlns:p14="http://schemas.microsoft.com/office/powerpoint/2010/main" val="376169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C0AF-FCFC-476D-BD2D-35986ADB7E23}" type="datetimeFigureOut">
              <a:rPr lang="en-US" smtClean="0"/>
              <a:t>10/1/2020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127C7-F514-45E0-8C6F-B6E1E1FECDFD}" type="slidenum">
              <a:rPr lang="en-US" smtClean="0"/>
              <a:t>‹#›</a:t>
            </a:fld>
            <a:endParaRPr lang="en-US"/>
          </a:p>
        </p:txBody>
      </p:sp>
    </p:spTree>
    <p:extLst>
      <p:ext uri="{BB962C8B-B14F-4D97-AF65-F5344CB8AC3E}">
        <p14:creationId xmlns:p14="http://schemas.microsoft.com/office/powerpoint/2010/main" val="2344812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7650" y="457200"/>
            <a:ext cx="8610600" cy="2971800"/>
          </a:xfrm>
          <a:prstGeom prst="rect">
            <a:avLst/>
          </a:prstGeom>
          <a:noFill/>
          <a:ln>
            <a:noFill/>
          </a:ln>
        </p:spPr>
        <p:txBody>
          <a:bodyPr spcFirstLastPara="1" wrap="square" lIns="91425" tIns="45700" rIns="91425" bIns="45700" anchor="ctr" anchorCtr="0">
            <a:noAutofit/>
          </a:bodyPr>
          <a:lstStyle/>
          <a:p>
            <a:pPr>
              <a:buClr>
                <a:srgbClr val="2A14AC"/>
              </a:buClr>
              <a:buSzPts val="4800"/>
            </a:pPr>
            <a:r>
              <a:rPr lang="en-US" sz="4800" b="1" dirty="0"/>
              <a:t>Operating System(22516</a:t>
            </a:r>
            <a:r>
              <a:rPr lang="en-US" sz="4800" b="1" dirty="0" smtClean="0"/>
              <a:t>)</a:t>
            </a:r>
            <a:br>
              <a:rPr lang="en-US" sz="4800" b="1" dirty="0" smtClean="0"/>
            </a:br>
            <a:r>
              <a:rPr lang="en-US" sz="4800" b="1" dirty="0" smtClean="0"/>
              <a:t/>
            </a:r>
            <a:br>
              <a:rPr lang="en-US" sz="4800" b="1" dirty="0" smtClean="0"/>
            </a:br>
            <a:r>
              <a:rPr lang="en-US" sz="4000" b="1" dirty="0" smtClean="0"/>
              <a:t>Unit 1 : Overview of Operating System</a:t>
            </a:r>
            <a:r>
              <a:rPr lang="en-IN" sz="4000" dirty="0" smtClean="0"/>
              <a:t>					</a:t>
            </a:r>
            <a:br>
              <a:rPr lang="en-IN" sz="4000" dirty="0" smtClean="0"/>
            </a:br>
            <a:r>
              <a:rPr lang="en-US" altLang="en-US" sz="4000" b="1" dirty="0" smtClean="0">
                <a:solidFill>
                  <a:srgbClr val="000000"/>
                </a:solidFill>
              </a:rPr>
              <a:t>Hours: 06          Marks: 08</a:t>
            </a:r>
            <a:br>
              <a:rPr lang="en-US" altLang="en-US" sz="4000" b="1" dirty="0" smtClean="0">
                <a:solidFill>
                  <a:srgbClr val="000000"/>
                </a:solidFill>
              </a:rPr>
            </a:br>
            <a:r>
              <a:rPr lang="en-IN" sz="4000" dirty="0"/>
              <a:t>	</a:t>
            </a:r>
            <a:r>
              <a:rPr lang="en-IN" sz="4000" dirty="0" smtClean="0"/>
              <a:t>						</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t" anchorCtr="0">
            <a:noAutofit/>
          </a:bodyPr>
          <a:lstStyle/>
          <a:p>
            <a:pPr marL="0" lvl="0" indent="0" algn="ctr" rtl="0">
              <a:spcBef>
                <a:spcPts val="0"/>
              </a:spcBef>
              <a:spcAft>
                <a:spcPts val="0"/>
              </a:spcAft>
              <a:buClr>
                <a:srgbClr val="262626"/>
              </a:buClr>
              <a:buSzPts val="2000"/>
              <a:buNone/>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800"/>
              <a:buNone/>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Lecturer(Selection Grade</a:t>
            </a:r>
            <a:r>
              <a:rPr lang="en-IN" sz="2800" dirty="0" smtClean="0">
                <a:solidFill>
                  <a:schemeClr val="tx1"/>
                </a:solidFill>
                <a:latin typeface="Calibri"/>
                <a:ea typeface="Calibri"/>
                <a:cs typeface="Calibri"/>
                <a:sym typeface="Calibri"/>
              </a:rPr>
              <a:t>)</a:t>
            </a:r>
          </a:p>
          <a:p>
            <a:pPr lvl="0">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smtClean="0">
                <a:solidFill>
                  <a:schemeClr val="tx1"/>
                </a:solidFill>
                <a:latin typeface="Calibri"/>
                <a:ea typeface="Calibri"/>
                <a:cs typeface="Calibri"/>
                <a:sym typeface="Calibri"/>
              </a:rPr>
              <a:t> </a:t>
            </a:r>
            <a:endParaRPr sz="3600" dirty="0">
              <a:solidFill>
                <a:schemeClr val="tx1"/>
              </a:solidFill>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6553200" y="6479227"/>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cxnSp>
        <p:nvCxnSpPr>
          <p:cNvPr id="5" name="Straight Connector 4"/>
          <p:cNvCxnSpPr/>
          <p:nvPr/>
        </p:nvCxnSpPr>
        <p:spPr>
          <a:xfrm>
            <a:off x="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443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a:solidFill>
                  <a:schemeClr val="accent1">
                    <a:lumMod val="50000"/>
                  </a:schemeClr>
                </a:solidFill>
                <a:latin typeface="Times New Roman" panose="02020603050405020304" pitchFamily="18" charset="0"/>
                <a:cs typeface="Times New Roman" panose="02020603050405020304" pitchFamily="18" charset="0"/>
              </a:rPr>
              <a:t>Operating System ─ Types </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v"/>
            </a:pPr>
            <a:r>
              <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Batch Operating System</a:t>
            </a:r>
          </a:p>
          <a:p>
            <a:pPr>
              <a:buFont typeface="Wingdings" panose="05000000000000000000" pitchFamily="2" charset="2"/>
              <a:buChar char="v"/>
            </a:pPr>
            <a:r>
              <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Multiprogramming operating system</a:t>
            </a:r>
          </a:p>
          <a:p>
            <a:pPr>
              <a:buFont typeface="Wingdings" panose="05000000000000000000" pitchFamily="2" charset="2"/>
              <a:buChar char="v"/>
            </a:pPr>
            <a:r>
              <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Time-sharing Operating Systems</a:t>
            </a:r>
          </a:p>
          <a:p>
            <a:pPr>
              <a:buFont typeface="Wingdings" panose="05000000000000000000" pitchFamily="2" charset="2"/>
              <a:buChar char="v"/>
            </a:pPr>
            <a:r>
              <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Distributed Operating System</a:t>
            </a:r>
          </a:p>
          <a:p>
            <a:pPr>
              <a:buFont typeface="Wingdings" panose="05000000000000000000" pitchFamily="2" charset="2"/>
              <a:buChar char="v"/>
            </a:pPr>
            <a:r>
              <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Real-Time Operating System</a:t>
            </a:r>
          </a:p>
          <a:p>
            <a:pPr marL="0" indent="0">
              <a:buNone/>
            </a:pPr>
            <a:endPar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273354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IN" dirty="0">
                <a:solidFill>
                  <a:schemeClr val="accent1">
                    <a:lumMod val="50000"/>
                  </a:schemeClr>
                </a:solidFill>
                <a:latin typeface="Times New Roman" panose="02020603050405020304" pitchFamily="18" charset="0"/>
                <a:cs typeface="Times New Roman" panose="02020603050405020304" pitchFamily="18" charset="0"/>
              </a:rPr>
              <a:t>Batch Operating System</a:t>
            </a:r>
            <a:endParaRPr b="1" dirty="0">
              <a:solidFill>
                <a:schemeClr val="tx1"/>
              </a:solidFill>
              <a:latin typeface="Calibri"/>
              <a:ea typeface="Calibri"/>
              <a:cs typeface="Calibri"/>
              <a:sym typeface="Calibri"/>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pic>
        <p:nvPicPr>
          <p:cNvPr id="5" name="Picture 2" descr="Types of Operating Systems - GeeksforGeeks"/>
          <p:cNvPicPr>
            <a:picLocks noChangeAspect="1" noChangeArrowheads="1"/>
          </p:cNvPicPr>
          <p:nvPr/>
        </p:nvPicPr>
        <p:blipFill rotWithShape="1">
          <a:blip r:embed="rId3">
            <a:extLst>
              <a:ext uri="{28A0092B-C50C-407E-A947-70E740481C1C}">
                <a14:useLocalDpi xmlns:a14="http://schemas.microsoft.com/office/drawing/2010/main" val="0"/>
              </a:ext>
            </a:extLst>
          </a:blip>
          <a:srcRect r="1266"/>
          <a:stretch/>
        </p:blipFill>
        <p:spPr bwMode="auto">
          <a:xfrm>
            <a:off x="0" y="1157856"/>
            <a:ext cx="8640000" cy="332095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5862" y="4572000"/>
            <a:ext cx="8985738" cy="2246769"/>
          </a:xfrm>
          <a:prstGeom prst="rect">
            <a:avLst/>
          </a:prstGeom>
        </p:spPr>
        <p:txBody>
          <a:bodyPr wrap="square">
            <a:spAutoFit/>
          </a:bodyPr>
          <a:lstStyle/>
          <a:p>
            <a:pPr marL="342900" indent="-342900">
              <a:buFont typeface="Wingdings" panose="05000000000000000000" pitchFamily="2" charset="2"/>
              <a:buChar char="v"/>
            </a:pPr>
            <a:r>
              <a:rPr lang="en-US" sz="28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type of operating system does not interact with the computer directly. There is an operator which takes similar jobs having same requirement and group them into batches. It is the responsibility of operator to sort the jobs with similar needs.</a:t>
            </a:r>
            <a:endParaRPr lang="en-IN"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797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Batch OS</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endParaRPr lang="en-US" dirty="0"/>
          </a:p>
          <a:p>
            <a:r>
              <a:rPr lang="en-US" dirty="0"/>
              <a:t>In a punch card system, human intervention was required for each punch card, which was an overhead.</a:t>
            </a:r>
          </a:p>
          <a:p>
            <a:r>
              <a:rPr lang="en-US" dirty="0"/>
              <a:t>Thus in Batch Systems, a collection of cards known as batch used to submit reducing human intervention.</a:t>
            </a:r>
          </a:p>
          <a:p>
            <a:r>
              <a:rPr lang="en-US" dirty="0"/>
              <a:t>2 Types of Cards were used :</a:t>
            </a:r>
          </a:p>
          <a:p>
            <a:pPr lvl="1"/>
            <a:r>
              <a:rPr lang="en-US" dirty="0"/>
              <a:t>1. Data Cards  : used to contain actual information</a:t>
            </a:r>
          </a:p>
          <a:p>
            <a:pPr lvl="1"/>
            <a:r>
              <a:rPr lang="en-US" dirty="0"/>
              <a:t>2. Control Cards : Used to control the flow of execution.</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8523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animEffect transition="in" filter="fade">
                                      <p:cBhvr>
                                        <p:cTn id="7" dur="1000"/>
                                        <p:tgtEl>
                                          <p:spTgt spid="104">
                                            <p:txEl>
                                              <p:pRg st="1" end="1"/>
                                            </p:txEl>
                                          </p:spTgt>
                                        </p:tgtEl>
                                      </p:cBhvr>
                                    </p:animEffect>
                                    <p:anim calcmode="lin" valueType="num">
                                      <p:cBhvr>
                                        <p:cTn id="8"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animEffect transition="in" filter="fade">
                                      <p:cBhvr>
                                        <p:cTn id="19" dur="1000"/>
                                        <p:tgtEl>
                                          <p:spTgt spid="104">
                                            <p:txEl>
                                              <p:pRg st="3" end="3"/>
                                            </p:txEl>
                                          </p:spTgt>
                                        </p:tgtEl>
                                      </p:cBhvr>
                                    </p:animEffect>
                                    <p:anim calcmode="lin" valueType="num">
                                      <p:cBhvr>
                                        <p:cTn id="20"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
                                            <p:txEl>
                                              <p:pRg st="4" end="4"/>
                                            </p:txEl>
                                          </p:spTgt>
                                        </p:tgtEl>
                                        <p:attrNameLst>
                                          <p:attrName>style.visibility</p:attrName>
                                        </p:attrNameLst>
                                      </p:cBhvr>
                                      <p:to>
                                        <p:strVal val="visible"/>
                                      </p:to>
                                    </p:set>
                                    <p:animEffect transition="in" filter="fade">
                                      <p:cBhvr>
                                        <p:cTn id="24" dur="1000"/>
                                        <p:tgtEl>
                                          <p:spTgt spid="104">
                                            <p:txEl>
                                              <p:pRg st="4" end="4"/>
                                            </p:txEl>
                                          </p:spTgt>
                                        </p:tgtEl>
                                      </p:cBhvr>
                                    </p:animEffect>
                                    <p:anim calcmode="lin" valueType="num">
                                      <p:cBhvr>
                                        <p:cTn id="25"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4">
                                            <p:txEl>
                                              <p:pRg st="5" end="5"/>
                                            </p:txEl>
                                          </p:spTgt>
                                        </p:tgtEl>
                                        <p:attrNameLst>
                                          <p:attrName>style.visibility</p:attrName>
                                        </p:attrNameLst>
                                      </p:cBhvr>
                                      <p:to>
                                        <p:strVal val="visible"/>
                                      </p:to>
                                    </p:set>
                                    <p:animEffect transition="in" filter="fade">
                                      <p:cBhvr>
                                        <p:cTn id="29" dur="1000"/>
                                        <p:tgtEl>
                                          <p:spTgt spid="104">
                                            <p:txEl>
                                              <p:pRg st="5" end="5"/>
                                            </p:txEl>
                                          </p:spTgt>
                                        </p:tgtEl>
                                      </p:cBhvr>
                                    </p:animEffect>
                                    <p:anim calcmode="lin" valueType="num">
                                      <p:cBhvr>
                                        <p:cTn id="30"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spcBef>
                <a:spcPts val="0"/>
              </a:spcBef>
              <a:buClr>
                <a:srgbClr val="2A14AC"/>
              </a:buClr>
              <a:buSzPts val="4000"/>
            </a:pPr>
            <a:r>
              <a:rPr lang="en-US" dirty="0">
                <a:solidFill>
                  <a:schemeClr val="tx1"/>
                </a:solidFill>
              </a:rPr>
              <a:t>Memory Layout for a Simple Batch System</a:t>
            </a:r>
            <a:endParaRPr b="1" dirty="0">
              <a:solidFill>
                <a:schemeClr val="tx1"/>
              </a:solidFill>
              <a:latin typeface="Calibri"/>
              <a:ea typeface="Calibri"/>
              <a:cs typeface="Calibri"/>
              <a:sym typeface="Calibri"/>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pic>
        <p:nvPicPr>
          <p:cNvPr id="5" name="Picture 1031"/>
          <p:cNvPicPr>
            <a:picLocks noChangeAspect="1" noChangeArrowheads="1"/>
          </p:cNvPicPr>
          <p:nvPr/>
        </p:nvPicPr>
        <p:blipFill>
          <a:blip r:embed="rId3">
            <a:extLst>
              <a:ext uri="{28A0092B-C50C-407E-A947-70E740481C1C}">
                <a14:useLocalDpi xmlns:a14="http://schemas.microsoft.com/office/drawing/2010/main" val="0"/>
              </a:ext>
            </a:extLst>
          </a:blip>
          <a:srcRect l="28365" t="1007" r="28203" b="806"/>
          <a:stretch>
            <a:fillRect/>
          </a:stretch>
        </p:blipFill>
        <p:spPr bwMode="auto">
          <a:xfrm>
            <a:off x="3157538" y="1636114"/>
            <a:ext cx="2566987" cy="46418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381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err="1">
                <a:solidFill>
                  <a:schemeClr val="tx1"/>
                </a:solidFill>
              </a:rPr>
              <a:t>Multiprogrammed</a:t>
            </a:r>
            <a:r>
              <a:rPr lang="en-US" dirty="0">
                <a:solidFill>
                  <a:schemeClr val="tx1"/>
                </a:solidFill>
              </a:rPr>
              <a:t> Systems</a:t>
            </a:r>
            <a:endParaRPr b="1" dirty="0">
              <a:solidFill>
                <a:schemeClr val="tx1"/>
              </a:solidFill>
              <a:latin typeface="Calibri"/>
              <a:ea typeface="Calibri"/>
              <a:cs typeface="Calibri"/>
              <a:sym typeface="Calibri"/>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5" name="Text Box 5"/>
          <p:cNvSpPr txBox="1">
            <a:spLocks noChangeArrowheads="1"/>
          </p:cNvSpPr>
          <p:nvPr/>
        </p:nvSpPr>
        <p:spPr bwMode="auto">
          <a:xfrm>
            <a:off x="0" y="1124377"/>
            <a:ext cx="914400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r>
              <a:rPr lang="en-US" sz="2400" dirty="0"/>
              <a:t>Several jobs are kept in main memory at the same time, and the </a:t>
            </a:r>
            <a:r>
              <a:rPr lang="en-US" sz="2400" dirty="0" smtClean="0"/>
              <a:t>CPU </a:t>
            </a:r>
            <a:r>
              <a:rPr lang="en-US" sz="2400" dirty="0"/>
              <a:t>is multiplexed among them. </a:t>
            </a:r>
          </a:p>
        </p:txBody>
      </p:sp>
      <p:pic>
        <p:nvPicPr>
          <p:cNvPr id="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l="25421" t="934" r="25233" b="934"/>
          <a:stretch>
            <a:fillRect/>
          </a:stretch>
        </p:blipFill>
        <p:spPr bwMode="auto">
          <a:xfrm>
            <a:off x="3198813" y="2257425"/>
            <a:ext cx="2514600" cy="40005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381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spcBef>
                <a:spcPts val="0"/>
              </a:spcBef>
              <a:buClr>
                <a:srgbClr val="2A14AC"/>
              </a:buClr>
              <a:buSzPts val="4000"/>
            </a:pPr>
            <a:r>
              <a:rPr lang="en-US" dirty="0">
                <a:solidFill>
                  <a:schemeClr val="tx1"/>
                </a:solidFill>
              </a:rPr>
              <a:t>OS Features Needed for Multiprogramming</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r>
              <a:rPr lang="en-US" sz="4000" dirty="0"/>
              <a:t>I/O routine supplied by the system.</a:t>
            </a:r>
          </a:p>
          <a:p>
            <a:r>
              <a:rPr lang="en-US" sz="4000" dirty="0"/>
              <a:t>Memory management – the system must allocate the memory to several jobs.</a:t>
            </a:r>
          </a:p>
          <a:p>
            <a:r>
              <a:rPr lang="en-US" sz="4000" dirty="0"/>
              <a:t>CPU scheduling – the system must choose among several jobs ready to run.</a:t>
            </a:r>
          </a:p>
          <a:p>
            <a:r>
              <a:rPr lang="en-US" sz="4000" dirty="0"/>
              <a:t>Allocation of devices.</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Tree>
    <p:extLst>
      <p:ext uri="{BB962C8B-B14F-4D97-AF65-F5344CB8AC3E}">
        <p14:creationId xmlns:p14="http://schemas.microsoft.com/office/powerpoint/2010/main" val="8523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dirty="0">
                <a:solidFill>
                  <a:schemeClr val="tx1"/>
                </a:solidFill>
              </a:rPr>
              <a:t>Multiprocessor Systems(Parallel Systems)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800" dirty="0"/>
              <a:t>Multiprocessor systems with more than on CPU in close communication.</a:t>
            </a:r>
          </a:p>
          <a:p>
            <a:r>
              <a:rPr lang="en-US" sz="2800" i="1" dirty="0"/>
              <a:t>Tightly coupled system</a:t>
            </a:r>
            <a:r>
              <a:rPr lang="en-US" sz="2800" dirty="0"/>
              <a:t> – processors share memory and a clock; communication usually takes place through the shared memory.</a:t>
            </a:r>
          </a:p>
          <a:p>
            <a:r>
              <a:rPr lang="en-US" sz="2800" dirty="0"/>
              <a:t>Advantages of parallel system: </a:t>
            </a:r>
          </a:p>
          <a:p>
            <a:pPr lvl="1"/>
            <a:r>
              <a:rPr lang="en-US" sz="2400" dirty="0"/>
              <a:t>Increased </a:t>
            </a:r>
            <a:r>
              <a:rPr lang="en-US" sz="2400" i="1" dirty="0"/>
              <a:t>throughput</a:t>
            </a:r>
          </a:p>
          <a:p>
            <a:pPr lvl="1"/>
            <a:r>
              <a:rPr lang="en-US" sz="2400" dirty="0"/>
              <a:t>Economical</a:t>
            </a:r>
            <a:r>
              <a:rPr lang="en-US" sz="2400" i="1" dirty="0"/>
              <a:t> </a:t>
            </a:r>
          </a:p>
          <a:p>
            <a:pPr lvl="1"/>
            <a:r>
              <a:rPr lang="en-US" sz="2400" dirty="0"/>
              <a:t>Increased reliability</a:t>
            </a:r>
          </a:p>
          <a:p>
            <a:pPr lvl="2"/>
            <a:r>
              <a:rPr lang="en-US" sz="2000" dirty="0"/>
              <a:t>graceful degradation</a:t>
            </a:r>
          </a:p>
          <a:p>
            <a:pPr lvl="2"/>
            <a:r>
              <a:rPr lang="en-US" sz="2000" dirty="0"/>
              <a:t>fail-soft systems</a:t>
            </a:r>
            <a:endParaRPr lang="en-US" sz="2000" i="1"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202679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Parallel Systems (Cont.)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8839200" cy="5257800"/>
          </a:xfrm>
          <a:prstGeom prst="rect">
            <a:avLst/>
          </a:prstGeom>
          <a:noFill/>
          <a:ln>
            <a:noFill/>
          </a:ln>
        </p:spPr>
        <p:txBody>
          <a:bodyPr spcFirstLastPara="1" wrap="square" lIns="91425" tIns="45700" rIns="91425" bIns="45700" anchor="t" anchorCtr="0">
            <a:noAutofit/>
          </a:bodyPr>
          <a:lstStyle/>
          <a:p>
            <a:r>
              <a:rPr lang="en-US" sz="2800" i="1" dirty="0" smtClean="0"/>
              <a:t>Symmetric </a:t>
            </a:r>
            <a:r>
              <a:rPr lang="en-US" sz="2800" i="1" dirty="0"/>
              <a:t>multiprocessing (SMP)</a:t>
            </a:r>
            <a:endParaRPr lang="en-US" sz="2800" dirty="0"/>
          </a:p>
          <a:p>
            <a:pPr lvl="1"/>
            <a:r>
              <a:rPr lang="en-US" sz="2400" dirty="0"/>
              <a:t>Each processor runs and identical copy of the operating system.</a:t>
            </a:r>
          </a:p>
          <a:p>
            <a:pPr lvl="1"/>
            <a:r>
              <a:rPr lang="en-US" sz="2400" dirty="0"/>
              <a:t>Many processes can run at once without performance deterioration.</a:t>
            </a:r>
          </a:p>
          <a:p>
            <a:pPr lvl="1"/>
            <a:r>
              <a:rPr lang="en-US" sz="2400" dirty="0"/>
              <a:t>Most modern operating systems support SMP</a:t>
            </a:r>
          </a:p>
          <a:p>
            <a:r>
              <a:rPr lang="en-US" sz="2800" i="1" dirty="0"/>
              <a:t>Asymmetric multiprocessing</a:t>
            </a:r>
            <a:endParaRPr lang="en-US" sz="2800" dirty="0"/>
          </a:p>
          <a:p>
            <a:pPr lvl="1"/>
            <a:r>
              <a:rPr lang="en-US" sz="2400" dirty="0"/>
              <a:t>Each processor is assigned a specific task; master processor schedules and allocated work to slave processors.</a:t>
            </a:r>
          </a:p>
          <a:p>
            <a:pPr lvl="1"/>
            <a:r>
              <a:rPr lang="en-US" sz="2400" dirty="0"/>
              <a:t>More common in extremely large systems</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dirty="0">
                <a:solidFill>
                  <a:schemeClr val="tx1"/>
                </a:solidFill>
              </a:rPr>
              <a:t>Symmetric Multiprocessing Architecture</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659" t="34227" r="494" b="34227"/>
          <a:stretch>
            <a:fillRect/>
          </a:stretch>
        </p:blipFill>
        <p:spPr bwMode="auto">
          <a:xfrm>
            <a:off x="228600" y="1752600"/>
            <a:ext cx="8534400" cy="4267199"/>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Distributed Systems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2800" dirty="0" smtClean="0"/>
              <a:t>Distribute </a:t>
            </a:r>
            <a:r>
              <a:rPr lang="en-US" sz="2800" dirty="0"/>
              <a:t>the computation among several physical processors.</a:t>
            </a:r>
          </a:p>
          <a:p>
            <a:r>
              <a:rPr lang="en-US" sz="2800" i="1" dirty="0"/>
              <a:t>Loosely coupled system</a:t>
            </a:r>
            <a:r>
              <a:rPr lang="en-US" sz="2800" dirty="0"/>
              <a:t> – each processor has its own local memory; processors communicate with one another through various communications lines, such as high-speed buses or telephone lines.</a:t>
            </a:r>
          </a:p>
          <a:p>
            <a:r>
              <a:rPr lang="en-US" sz="2800" dirty="0"/>
              <a:t>Advantages of distributed systems.</a:t>
            </a:r>
          </a:p>
          <a:p>
            <a:pPr lvl="1"/>
            <a:r>
              <a:rPr lang="en-US" sz="2400" dirty="0"/>
              <a:t>Resources Sharing </a:t>
            </a:r>
          </a:p>
          <a:p>
            <a:pPr lvl="1"/>
            <a:r>
              <a:rPr lang="en-US" sz="2400" dirty="0"/>
              <a:t>Computation speed up – load sharing </a:t>
            </a:r>
          </a:p>
          <a:p>
            <a:pPr lvl="1"/>
            <a:r>
              <a:rPr lang="en-US" sz="2400" dirty="0"/>
              <a:t>Reliability</a:t>
            </a:r>
          </a:p>
          <a:p>
            <a:pPr lvl="1"/>
            <a:r>
              <a:rPr lang="en-US" sz="2400" dirty="0"/>
              <a:t>Communications</a:t>
            </a: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smtClean="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066800"/>
            <a:ext cx="9144000" cy="57150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1200"/>
              </a:spcBef>
              <a:spcAft>
                <a:spcPts val="1200"/>
              </a:spcAft>
              <a:buClr>
                <a:schemeClr val="dk1"/>
              </a:buClr>
              <a:buSzPts val="2800"/>
              <a:buNone/>
            </a:pPr>
            <a:r>
              <a:rPr lang="en-IN" sz="4400" dirty="0" smtClean="0">
                <a:latin typeface="+mj-lt"/>
              </a:rPr>
              <a:t>The learners will be able to:</a:t>
            </a:r>
          </a:p>
          <a:p>
            <a:r>
              <a:rPr lang="en-US" dirty="0" smtClean="0"/>
              <a:t>Operating System(OS) Concept</a:t>
            </a:r>
          </a:p>
          <a:p>
            <a:pPr lvl="1"/>
            <a:r>
              <a:rPr lang="en-US" dirty="0" smtClean="0"/>
              <a:t>Components of OS</a:t>
            </a:r>
          </a:p>
          <a:p>
            <a:pPr lvl="1"/>
            <a:r>
              <a:rPr lang="en-US" dirty="0" smtClean="0"/>
              <a:t>Operations of OS</a:t>
            </a:r>
          </a:p>
          <a:p>
            <a:pPr lvl="1"/>
            <a:r>
              <a:rPr lang="en-US" dirty="0" smtClean="0"/>
              <a:t>Views of OS</a:t>
            </a:r>
          </a:p>
          <a:p>
            <a:r>
              <a:rPr lang="en-US" dirty="0" smtClean="0"/>
              <a:t>Different Types of Operating Systems</a:t>
            </a:r>
          </a:p>
          <a:p>
            <a:pPr lvl="1"/>
            <a:r>
              <a:rPr lang="en-US" dirty="0" smtClean="0"/>
              <a:t>Batch OS</a:t>
            </a:r>
          </a:p>
          <a:p>
            <a:pPr lvl="1"/>
            <a:r>
              <a:rPr lang="en-US" dirty="0" smtClean="0"/>
              <a:t>Multi Programmed OS</a:t>
            </a:r>
          </a:p>
          <a:p>
            <a:pPr lvl="1"/>
            <a:r>
              <a:rPr lang="en-US" dirty="0" smtClean="0"/>
              <a:t>Time Shared OS</a:t>
            </a:r>
          </a:p>
          <a:p>
            <a:pPr lvl="1"/>
            <a:r>
              <a:rPr lang="en-US" dirty="0" smtClean="0"/>
              <a:t>Multiprocessor Systems</a:t>
            </a:r>
          </a:p>
          <a:p>
            <a:pPr lvl="1"/>
            <a:r>
              <a:rPr lang="en-US" dirty="0" smtClean="0"/>
              <a:t>Distributed Systems</a:t>
            </a:r>
          </a:p>
          <a:p>
            <a:pPr lvl="1"/>
            <a:r>
              <a:rPr lang="en-US" dirty="0" smtClean="0"/>
              <a:t>Real Time Systems</a:t>
            </a:r>
          </a:p>
          <a:p>
            <a:pPr lvl="1"/>
            <a:r>
              <a:rPr lang="en-US" dirty="0" smtClean="0"/>
              <a:t>Mobile OS</a:t>
            </a:r>
          </a:p>
          <a:p>
            <a:r>
              <a:rPr lang="en-US" dirty="0" smtClean="0"/>
              <a:t>Command Line &amp; GUI Based OS.</a:t>
            </a:r>
            <a:endParaRPr lang="en-IN" sz="4400" dirty="0" smtClean="0">
              <a:solidFill>
                <a:srgbClr val="FF0000"/>
              </a:solidFill>
              <a:latin typeface="+mj-lt"/>
            </a:endParaRPr>
          </a:p>
          <a:p>
            <a:pPr marL="342900" lvl="0" indent="-342900" algn="l" rtl="0">
              <a:spcBef>
                <a:spcPts val="1200"/>
              </a:spcBef>
              <a:spcAft>
                <a:spcPts val="1200"/>
              </a:spcAft>
              <a:buClr>
                <a:schemeClr val="dk1"/>
              </a:buClr>
              <a:buSzPts val="2800"/>
              <a:buFont typeface="Noto Sans Symbols"/>
              <a:buChar char="▪"/>
            </a:pPr>
            <a:endParaRPr sz="4400" dirty="0">
              <a:solidFill>
                <a:srgbClr val="C00000"/>
              </a:solidFill>
              <a:latin typeface="+mj-lt"/>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347217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
                                            <p:txEl>
                                              <p:pRg st="3" end="3"/>
                                            </p:txEl>
                                          </p:spTgt>
                                        </p:tgtEl>
                                        <p:attrNameLst>
                                          <p:attrName>style.visibility</p:attrName>
                                        </p:attrNameLst>
                                      </p:cBhvr>
                                      <p:to>
                                        <p:strVal val="visible"/>
                                      </p:to>
                                    </p:set>
                                    <p:animEffect transition="in" filter="fade">
                                      <p:cBhvr>
                                        <p:cTn id="24" dur="1000"/>
                                        <p:tgtEl>
                                          <p:spTgt spid="104">
                                            <p:txEl>
                                              <p:pRg st="3" end="3"/>
                                            </p:txEl>
                                          </p:spTgt>
                                        </p:tgtEl>
                                      </p:cBhvr>
                                    </p:animEffect>
                                    <p:anim calcmode="lin" valueType="num">
                                      <p:cBhvr>
                                        <p:cTn id="25"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animEffect transition="in" filter="fade">
                                      <p:cBhvr>
                                        <p:cTn id="29" dur="1000"/>
                                        <p:tgtEl>
                                          <p:spTgt spid="104">
                                            <p:txEl>
                                              <p:pRg st="4" end="4"/>
                                            </p:txEl>
                                          </p:spTgt>
                                        </p:tgtEl>
                                      </p:cBhvr>
                                    </p:animEffect>
                                    <p:anim calcmode="lin" valueType="num">
                                      <p:cBhvr>
                                        <p:cTn id="3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4">
                                            <p:txEl>
                                              <p:pRg st="5" end="5"/>
                                            </p:txEl>
                                          </p:spTgt>
                                        </p:tgtEl>
                                        <p:attrNameLst>
                                          <p:attrName>style.visibility</p:attrName>
                                        </p:attrNameLst>
                                      </p:cBhvr>
                                      <p:to>
                                        <p:strVal val="visible"/>
                                      </p:to>
                                    </p:set>
                                    <p:animEffect transition="in" filter="fade">
                                      <p:cBhvr>
                                        <p:cTn id="36" dur="1000"/>
                                        <p:tgtEl>
                                          <p:spTgt spid="104">
                                            <p:txEl>
                                              <p:pRg st="5" end="5"/>
                                            </p:txEl>
                                          </p:spTgt>
                                        </p:tgtEl>
                                      </p:cBhvr>
                                    </p:animEffect>
                                    <p:anim calcmode="lin" valueType="num">
                                      <p:cBhvr>
                                        <p:cTn id="37"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0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4">
                                            <p:txEl>
                                              <p:pRg st="6" end="6"/>
                                            </p:txEl>
                                          </p:spTgt>
                                        </p:tgtEl>
                                        <p:attrNameLst>
                                          <p:attrName>style.visibility</p:attrName>
                                        </p:attrNameLst>
                                      </p:cBhvr>
                                      <p:to>
                                        <p:strVal val="visible"/>
                                      </p:to>
                                    </p:set>
                                    <p:animEffect transition="in" filter="fade">
                                      <p:cBhvr>
                                        <p:cTn id="41" dur="1000"/>
                                        <p:tgtEl>
                                          <p:spTgt spid="104">
                                            <p:txEl>
                                              <p:pRg st="6" end="6"/>
                                            </p:txEl>
                                          </p:spTgt>
                                        </p:tgtEl>
                                      </p:cBhvr>
                                    </p:animEffect>
                                    <p:anim calcmode="lin" valueType="num">
                                      <p:cBhvr>
                                        <p:cTn id="42"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0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4">
                                            <p:txEl>
                                              <p:pRg st="7" end="7"/>
                                            </p:txEl>
                                          </p:spTgt>
                                        </p:tgtEl>
                                        <p:attrNameLst>
                                          <p:attrName>style.visibility</p:attrName>
                                        </p:attrNameLst>
                                      </p:cBhvr>
                                      <p:to>
                                        <p:strVal val="visible"/>
                                      </p:to>
                                    </p:set>
                                    <p:animEffect transition="in" filter="fade">
                                      <p:cBhvr>
                                        <p:cTn id="46" dur="1000"/>
                                        <p:tgtEl>
                                          <p:spTgt spid="104">
                                            <p:txEl>
                                              <p:pRg st="7" end="7"/>
                                            </p:txEl>
                                          </p:spTgt>
                                        </p:tgtEl>
                                      </p:cBhvr>
                                    </p:animEffect>
                                    <p:anim calcmode="lin" valueType="num">
                                      <p:cBhvr>
                                        <p:cTn id="47"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0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4">
                                            <p:txEl>
                                              <p:pRg st="8" end="8"/>
                                            </p:txEl>
                                          </p:spTgt>
                                        </p:tgtEl>
                                        <p:attrNameLst>
                                          <p:attrName>style.visibility</p:attrName>
                                        </p:attrNameLst>
                                      </p:cBhvr>
                                      <p:to>
                                        <p:strVal val="visible"/>
                                      </p:to>
                                    </p:set>
                                    <p:animEffect transition="in" filter="fade">
                                      <p:cBhvr>
                                        <p:cTn id="51" dur="1000"/>
                                        <p:tgtEl>
                                          <p:spTgt spid="104">
                                            <p:txEl>
                                              <p:pRg st="8" end="8"/>
                                            </p:txEl>
                                          </p:spTgt>
                                        </p:tgtEl>
                                      </p:cBhvr>
                                    </p:animEffect>
                                    <p:anim calcmode="lin" valueType="num">
                                      <p:cBhvr>
                                        <p:cTn id="52"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04">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04">
                                            <p:txEl>
                                              <p:pRg st="9" end="9"/>
                                            </p:txEl>
                                          </p:spTgt>
                                        </p:tgtEl>
                                        <p:attrNameLst>
                                          <p:attrName>style.visibility</p:attrName>
                                        </p:attrNameLst>
                                      </p:cBhvr>
                                      <p:to>
                                        <p:strVal val="visible"/>
                                      </p:to>
                                    </p:set>
                                    <p:animEffect transition="in" filter="fade">
                                      <p:cBhvr>
                                        <p:cTn id="56" dur="1000"/>
                                        <p:tgtEl>
                                          <p:spTgt spid="104">
                                            <p:txEl>
                                              <p:pRg st="9" end="9"/>
                                            </p:txEl>
                                          </p:spTgt>
                                        </p:tgtEl>
                                      </p:cBhvr>
                                    </p:animEffect>
                                    <p:anim calcmode="lin" valueType="num">
                                      <p:cBhvr>
                                        <p:cTn id="57"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04">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4">
                                            <p:txEl>
                                              <p:pRg st="10" end="10"/>
                                            </p:txEl>
                                          </p:spTgt>
                                        </p:tgtEl>
                                        <p:attrNameLst>
                                          <p:attrName>style.visibility</p:attrName>
                                        </p:attrNameLst>
                                      </p:cBhvr>
                                      <p:to>
                                        <p:strVal val="visible"/>
                                      </p:to>
                                    </p:set>
                                    <p:animEffect transition="in" filter="fade">
                                      <p:cBhvr>
                                        <p:cTn id="61" dur="1000"/>
                                        <p:tgtEl>
                                          <p:spTgt spid="104">
                                            <p:txEl>
                                              <p:pRg st="10" end="10"/>
                                            </p:txEl>
                                          </p:spTgt>
                                        </p:tgtEl>
                                      </p:cBhvr>
                                    </p:animEffect>
                                    <p:anim calcmode="lin" valueType="num">
                                      <p:cBhvr>
                                        <p:cTn id="62" dur="1000" fill="hold"/>
                                        <p:tgtEl>
                                          <p:spTgt spid="104">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04">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04">
                                            <p:txEl>
                                              <p:pRg st="11" end="11"/>
                                            </p:txEl>
                                          </p:spTgt>
                                        </p:tgtEl>
                                        <p:attrNameLst>
                                          <p:attrName>style.visibility</p:attrName>
                                        </p:attrNameLst>
                                      </p:cBhvr>
                                      <p:to>
                                        <p:strVal val="visible"/>
                                      </p:to>
                                    </p:set>
                                    <p:animEffect transition="in" filter="fade">
                                      <p:cBhvr>
                                        <p:cTn id="66" dur="1000"/>
                                        <p:tgtEl>
                                          <p:spTgt spid="104">
                                            <p:txEl>
                                              <p:pRg st="11" end="11"/>
                                            </p:txEl>
                                          </p:spTgt>
                                        </p:tgtEl>
                                      </p:cBhvr>
                                    </p:animEffect>
                                    <p:anim calcmode="lin" valueType="num">
                                      <p:cBhvr>
                                        <p:cTn id="67" dur="1000" fill="hold"/>
                                        <p:tgtEl>
                                          <p:spTgt spid="104">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104">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04">
                                            <p:txEl>
                                              <p:pRg st="12" end="12"/>
                                            </p:txEl>
                                          </p:spTgt>
                                        </p:tgtEl>
                                        <p:attrNameLst>
                                          <p:attrName>style.visibility</p:attrName>
                                        </p:attrNameLst>
                                      </p:cBhvr>
                                      <p:to>
                                        <p:strVal val="visible"/>
                                      </p:to>
                                    </p:set>
                                    <p:animEffect transition="in" filter="fade">
                                      <p:cBhvr>
                                        <p:cTn id="71" dur="1000"/>
                                        <p:tgtEl>
                                          <p:spTgt spid="104">
                                            <p:txEl>
                                              <p:pRg st="12" end="12"/>
                                            </p:txEl>
                                          </p:spTgt>
                                        </p:tgtEl>
                                      </p:cBhvr>
                                    </p:animEffect>
                                    <p:anim calcmode="lin" valueType="num">
                                      <p:cBhvr>
                                        <p:cTn id="72" dur="1000" fill="hold"/>
                                        <p:tgtEl>
                                          <p:spTgt spid="104">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10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04">
                                            <p:txEl>
                                              <p:pRg st="13" end="13"/>
                                            </p:txEl>
                                          </p:spTgt>
                                        </p:tgtEl>
                                        <p:attrNameLst>
                                          <p:attrName>style.visibility</p:attrName>
                                        </p:attrNameLst>
                                      </p:cBhvr>
                                      <p:to>
                                        <p:strVal val="visible"/>
                                      </p:to>
                                    </p:set>
                                    <p:animEffect transition="in" filter="fade">
                                      <p:cBhvr>
                                        <p:cTn id="78" dur="1000"/>
                                        <p:tgtEl>
                                          <p:spTgt spid="104">
                                            <p:txEl>
                                              <p:pRg st="13" end="13"/>
                                            </p:txEl>
                                          </p:spTgt>
                                        </p:tgtEl>
                                      </p:cBhvr>
                                    </p:animEffect>
                                    <p:anim calcmode="lin" valueType="num">
                                      <p:cBhvr>
                                        <p:cTn id="79" dur="1000" fill="hold"/>
                                        <p:tgtEl>
                                          <p:spTgt spid="104">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10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Distributed Systems (</a:t>
            </a:r>
            <a:r>
              <a:rPr lang="en-US" dirty="0" err="1">
                <a:solidFill>
                  <a:schemeClr val="tx1"/>
                </a:solidFill>
              </a:rPr>
              <a:t>cont</a:t>
            </a:r>
            <a:r>
              <a:rPr lang="en-US" dirty="0">
                <a:solidFill>
                  <a:schemeClr val="tx1"/>
                </a:solidFill>
              </a:rPr>
              <a: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dirty="0"/>
              <a:t>Requires networking infrastructure.</a:t>
            </a:r>
          </a:p>
          <a:p>
            <a:r>
              <a:rPr lang="en-US" dirty="0"/>
              <a:t>Local area networks (LAN) or Wide area networks (WAN)</a:t>
            </a:r>
          </a:p>
          <a:p>
            <a:r>
              <a:rPr lang="en-US" dirty="0"/>
              <a:t>May be either client-server or peer-to-peer systems.</a:t>
            </a:r>
          </a:p>
          <a:p>
            <a:pPr lvl="1">
              <a:buFont typeface="Monotype Sorts" pitchFamily="2" charset="2"/>
              <a:buNone/>
            </a:pPr>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General Structure of Client-Server</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pic>
        <p:nvPicPr>
          <p:cNvPr id="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20" t="32166" r="3943" b="31702"/>
          <a:stretch>
            <a:fillRect/>
          </a:stretch>
        </p:blipFill>
        <p:spPr bwMode="auto">
          <a:xfrm>
            <a:off x="0" y="1600200"/>
            <a:ext cx="9144000" cy="48006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Real-Time Systems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sz="3600" dirty="0" smtClean="0"/>
              <a:t>Often </a:t>
            </a:r>
            <a:r>
              <a:rPr lang="en-US" sz="3600" dirty="0"/>
              <a:t>used as a control device in a dedicated application such as controlling scientific experiments, medical imaging systems, industrial control systems, and some display systems.</a:t>
            </a:r>
          </a:p>
          <a:p>
            <a:r>
              <a:rPr lang="en-US" sz="3600" dirty="0"/>
              <a:t>Well-defined fixed-time constraints.</a:t>
            </a:r>
          </a:p>
          <a:p>
            <a:r>
              <a:rPr lang="en-US" sz="3600" dirty="0"/>
              <a:t>Real-Time systems may be either </a:t>
            </a:r>
            <a:r>
              <a:rPr lang="en-US" sz="3600" i="1" dirty="0"/>
              <a:t>hard </a:t>
            </a:r>
            <a:r>
              <a:rPr lang="en-US" sz="3600" dirty="0"/>
              <a:t>or </a:t>
            </a:r>
            <a:r>
              <a:rPr lang="en-US" sz="3600" i="1" dirty="0"/>
              <a:t>soft</a:t>
            </a:r>
            <a:r>
              <a:rPr lang="en-US" sz="3600" dirty="0"/>
              <a:t> real-time.</a:t>
            </a:r>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Real-Time Systems</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9887" y="2181225"/>
            <a:ext cx="3324225" cy="40386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7586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Real-Time Systems (Cont.)</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US" dirty="0" smtClean="0"/>
              <a:t>Hard </a:t>
            </a:r>
            <a:r>
              <a:rPr lang="en-US" dirty="0"/>
              <a:t>real-time:</a:t>
            </a:r>
          </a:p>
          <a:p>
            <a:pPr lvl="1"/>
            <a:r>
              <a:rPr lang="en-US" dirty="0"/>
              <a:t>Secondary storage limited or absent, data stored in short term memory, or read-only memory (ROM)</a:t>
            </a:r>
          </a:p>
          <a:p>
            <a:pPr lvl="1"/>
            <a:r>
              <a:rPr lang="en-US" dirty="0"/>
              <a:t>Conflicts with time-sharing systems, not supported by general-purpose operating systems.</a:t>
            </a:r>
            <a:br>
              <a:rPr lang="en-US" dirty="0"/>
            </a:br>
            <a:endParaRPr lang="en-US" dirty="0"/>
          </a:p>
          <a:p>
            <a:r>
              <a:rPr lang="en-US" dirty="0"/>
              <a:t>Soft real-time</a:t>
            </a:r>
          </a:p>
          <a:p>
            <a:pPr lvl="1"/>
            <a:r>
              <a:rPr lang="en-US" dirty="0"/>
              <a:t>Limited utility in industrial control of robotics</a:t>
            </a:r>
          </a:p>
          <a:p>
            <a:pPr lvl="1"/>
            <a:r>
              <a:rPr lang="en-US" dirty="0"/>
              <a:t>Useful in applications (multimedia, virtual reality) requiring advanced operating-system features.</a:t>
            </a:r>
          </a:p>
          <a:p>
            <a:pPr marL="0" indent="0">
              <a:buNone/>
            </a:pPr>
            <a:endParaRPr lang="en-US" sz="2800"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Mobile OS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IN" dirty="0"/>
              <a:t>A mobile OS is a software that allows  smartphones, tablet PCs and other hand held devices to run applications and programs.</a:t>
            </a:r>
          </a:p>
          <a:p>
            <a:endParaRPr lang="en-IN" dirty="0"/>
          </a:p>
          <a:p>
            <a:r>
              <a:rPr lang="en-IN" dirty="0"/>
              <a:t>Common Mobile OS</a:t>
            </a:r>
          </a:p>
          <a:p>
            <a:pPr lvl="1"/>
            <a:r>
              <a:rPr lang="en-US" dirty="0"/>
              <a:t>Android</a:t>
            </a:r>
          </a:p>
          <a:p>
            <a:pPr lvl="1"/>
            <a:r>
              <a:rPr lang="en-US" dirty="0" err="1"/>
              <a:t>ios</a:t>
            </a:r>
            <a:endParaRPr lang="en-US" dirty="0"/>
          </a:p>
          <a:p>
            <a:pPr lvl="1"/>
            <a:r>
              <a:rPr lang="en-US" dirty="0"/>
              <a:t>Windows</a:t>
            </a:r>
          </a:p>
          <a:p>
            <a:pPr lvl="1"/>
            <a:r>
              <a:rPr lang="en-US" dirty="0" err="1"/>
              <a:t>KaiOS</a:t>
            </a:r>
            <a:endParaRPr lang="en-US"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dirty="0">
                <a:solidFill>
                  <a:schemeClr val="tx1"/>
                </a:solidFill>
              </a:rPr>
              <a:t>Command Line  &amp; GUI Based OS</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r>
              <a:rPr lang="en-IN" dirty="0"/>
              <a:t>Command Line Based OS :</a:t>
            </a:r>
          </a:p>
          <a:p>
            <a:pPr lvl="1"/>
            <a:r>
              <a:rPr lang="en-US" dirty="0"/>
              <a:t>This Permits user to interact with system using commands.</a:t>
            </a:r>
          </a:p>
          <a:p>
            <a:pPr lvl="1"/>
            <a:r>
              <a:rPr lang="en-US" dirty="0"/>
              <a:t>Example : DOS, UNIX etc.</a:t>
            </a:r>
          </a:p>
          <a:p>
            <a:pPr lvl="1"/>
            <a:endParaRPr lang="en-IN" dirty="0"/>
          </a:p>
          <a:p>
            <a:r>
              <a:rPr lang="en-IN" dirty="0"/>
              <a:t>GUI Based OS :</a:t>
            </a:r>
          </a:p>
          <a:p>
            <a:pPr lvl="1"/>
            <a:r>
              <a:rPr lang="en-US" dirty="0"/>
              <a:t>This Permits user to interact with system using graphical controls.</a:t>
            </a:r>
          </a:p>
          <a:p>
            <a:pPr lvl="1"/>
            <a:r>
              <a:rPr lang="en-US" dirty="0"/>
              <a:t>Example : Windows, LINUX etc.</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0" y="0"/>
            <a:ext cx="9144000" cy="11430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smtClean="0">
                <a:ln w="1905"/>
                <a:solidFill>
                  <a:schemeClr val="tx1"/>
                </a:solidFill>
                <a:effectLst>
                  <a:innerShdw blurRad="69850" dist="43180" dir="5400000">
                    <a:srgbClr val="000000">
                      <a:alpha val="65000"/>
                    </a:srgbClr>
                  </a:innerShdw>
                </a:effectLst>
              </a:rPr>
              <a:t>EXAMPLE</a:t>
            </a:r>
            <a:endParaRPr lang="en-US" b="1" dirty="0">
              <a:ln w="1905"/>
              <a:solidFill>
                <a:schemeClr val="tx1"/>
              </a:solidFill>
              <a:effectLst>
                <a:innerShdw blurRad="69850" dist="43180" dir="5400000">
                  <a:srgbClr val="000000">
                    <a:alpha val="65000"/>
                  </a:srgbClr>
                </a:innerShdw>
              </a:effectLst>
            </a:endParaRPr>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pic>
        <p:nvPicPr>
          <p:cNvPr id="5" name="Content Placeholder 4"/>
          <p:cNvPicPr>
            <a:picLocks noGrp="1" noChangeAspect="1"/>
          </p:cNvPicPr>
          <p:nvPr>
            <p:ph idx="1"/>
          </p:nvPr>
        </p:nvPicPr>
        <p:blipFill>
          <a:blip r:embed="rId3"/>
          <a:stretch>
            <a:fillRect/>
          </a:stretch>
        </p:blipFill>
        <p:spPr>
          <a:xfrm>
            <a:off x="0" y="1143000"/>
            <a:ext cx="9144000" cy="5715000"/>
          </a:xfrm>
          <a:prstGeom prst="rect">
            <a:avLst/>
          </a:prstGeom>
        </p:spPr>
      </p:pic>
    </p:spTree>
    <p:extLst>
      <p:ext uri="{BB962C8B-B14F-4D97-AF65-F5344CB8AC3E}">
        <p14:creationId xmlns:p14="http://schemas.microsoft.com/office/powerpoint/2010/main" val="609486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spTree>
    <p:extLst>
      <p:ext uri="{BB962C8B-B14F-4D97-AF65-F5344CB8AC3E}">
        <p14:creationId xmlns:p14="http://schemas.microsoft.com/office/powerpoint/2010/main" val="3822604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IN" b="1" dirty="0" smtClean="0">
                <a:solidFill>
                  <a:schemeClr val="tx1"/>
                </a:solidFill>
                <a:latin typeface="Calibri"/>
                <a:ea typeface="Calibri"/>
                <a:cs typeface="Calibri"/>
                <a:sym typeface="Calibri"/>
              </a:rPr>
              <a:t> </a:t>
            </a:r>
            <a:r>
              <a:rPr lang="en-US" dirty="0" smtClean="0">
                <a:solidFill>
                  <a:schemeClr val="tx1"/>
                </a:solidFill>
              </a:rPr>
              <a:t>What is an Operating System?</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r>
              <a:rPr lang="en-US" dirty="0" smtClean="0"/>
              <a:t>A program that acts as an intermediary between a user of a computer and the computer hardware.</a:t>
            </a:r>
          </a:p>
          <a:p>
            <a:r>
              <a:rPr lang="en-US"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Eg</a:t>
            </a:r>
            <a:r>
              <a:rPr lang="en-US"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:-Windows 10, Windows 8, Apple's mac OS &amp; Linux</a:t>
            </a:r>
          </a:p>
          <a:p>
            <a:pPr marL="0" indent="0">
              <a:buNone/>
            </a:pPr>
            <a:r>
              <a:rPr lang="en-US" dirty="0" smtClean="0"/>
              <a:t>	</a:t>
            </a:r>
          </a:p>
          <a:p>
            <a:r>
              <a:rPr lang="en-US" dirty="0" smtClean="0">
                <a:solidFill>
                  <a:srgbClr val="FF0000"/>
                </a:solidFill>
              </a:rPr>
              <a:t>Operating system goals:</a:t>
            </a:r>
          </a:p>
          <a:p>
            <a:pPr lvl="1"/>
            <a:r>
              <a:rPr lang="en-US" dirty="0" smtClean="0"/>
              <a:t>Execute user programs and make solving user problems easier.</a:t>
            </a:r>
          </a:p>
          <a:p>
            <a:pPr lvl="1"/>
            <a:r>
              <a:rPr lang="en-US" dirty="0" smtClean="0"/>
              <a:t>Make the computer system convenient to use.</a:t>
            </a:r>
          </a:p>
          <a:p>
            <a:pPr lvl="1"/>
            <a:r>
              <a:rPr lang="en-US" dirty="0" smtClean="0"/>
              <a:t>Use the computer hardware in an efficient manner.</a:t>
            </a:r>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pic>
        <p:nvPicPr>
          <p:cNvPr id="5" name="Picture 4"/>
          <p:cNvPicPr>
            <a:picLocks noChangeAspect="1"/>
          </p:cNvPicPr>
          <p:nvPr/>
        </p:nvPicPr>
        <p:blipFill>
          <a:blip r:embed="rId3"/>
          <a:stretch>
            <a:fillRect/>
          </a:stretch>
        </p:blipFill>
        <p:spPr>
          <a:xfrm>
            <a:off x="2819400" y="3116900"/>
            <a:ext cx="3817258" cy="634039"/>
          </a:xfrm>
          <a:prstGeom prst="rect">
            <a:avLst/>
          </a:prstGeom>
        </p:spPr>
      </p:pic>
    </p:spTree>
    <p:extLst>
      <p:ext uri="{BB962C8B-B14F-4D97-AF65-F5344CB8AC3E}">
        <p14:creationId xmlns:p14="http://schemas.microsoft.com/office/powerpoint/2010/main" val="201730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xEl>
                                              <p:pRg st="2" end="2"/>
                                            </p:txEl>
                                          </p:spTgt>
                                        </p:tgtEl>
                                        <p:attrNameLst>
                                          <p:attrName>style.visibility</p:attrName>
                                        </p:attrNameLst>
                                      </p:cBhvr>
                                      <p:to>
                                        <p:strVal val="visible"/>
                                      </p:to>
                                    </p:set>
                                    <p:animEffect transition="in" filter="fade">
                                      <p:cBhvr>
                                        <p:cTn id="21" dur="1000"/>
                                        <p:tgtEl>
                                          <p:spTgt spid="104">
                                            <p:txEl>
                                              <p:pRg st="2" end="2"/>
                                            </p:txEl>
                                          </p:spTgt>
                                        </p:tgtEl>
                                      </p:cBhvr>
                                    </p:animEffect>
                                    <p:anim calcmode="lin" valueType="num">
                                      <p:cBhvr>
                                        <p:cTn id="22"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04">
                                            <p:txEl>
                                              <p:pRg st="3" end="3"/>
                                            </p:txEl>
                                          </p:spTgt>
                                        </p:tgtEl>
                                        <p:attrNameLst>
                                          <p:attrName>style.visibility</p:attrName>
                                        </p:attrNameLst>
                                      </p:cBhvr>
                                      <p:to>
                                        <p:strVal val="visible"/>
                                      </p:to>
                                    </p:set>
                                    <p:animEffect transition="in" filter="fade">
                                      <p:cBhvr>
                                        <p:cTn id="27" dur="1000"/>
                                        <p:tgtEl>
                                          <p:spTgt spid="104">
                                            <p:txEl>
                                              <p:pRg st="3" end="3"/>
                                            </p:txEl>
                                          </p:spTgt>
                                        </p:tgtEl>
                                      </p:cBhvr>
                                    </p:animEffect>
                                    <p:anim calcmode="lin" valueType="num">
                                      <p:cBhvr>
                                        <p:cTn id="28"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4">
                                            <p:txEl>
                                              <p:pRg st="4" end="4"/>
                                            </p:txEl>
                                          </p:spTgt>
                                        </p:tgtEl>
                                        <p:attrNameLst>
                                          <p:attrName>style.visibility</p:attrName>
                                        </p:attrNameLst>
                                      </p:cBhvr>
                                      <p:to>
                                        <p:strVal val="visible"/>
                                      </p:to>
                                    </p:set>
                                    <p:animEffect transition="in" filter="fade">
                                      <p:cBhvr>
                                        <p:cTn id="32" dur="1000"/>
                                        <p:tgtEl>
                                          <p:spTgt spid="104">
                                            <p:txEl>
                                              <p:pRg st="4" end="4"/>
                                            </p:txEl>
                                          </p:spTgt>
                                        </p:tgtEl>
                                      </p:cBhvr>
                                    </p:animEffect>
                                    <p:anim calcmode="lin" valueType="num">
                                      <p:cBhvr>
                                        <p:cTn id="33"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4">
                                            <p:txEl>
                                              <p:pRg st="6" end="6"/>
                                            </p:txEl>
                                          </p:spTgt>
                                        </p:tgtEl>
                                        <p:attrNameLst>
                                          <p:attrName>style.visibility</p:attrName>
                                        </p:attrNameLst>
                                      </p:cBhvr>
                                      <p:to>
                                        <p:strVal val="visible"/>
                                      </p:to>
                                    </p:set>
                                    <p:animEffect transition="in" filter="fade">
                                      <p:cBhvr>
                                        <p:cTn id="42" dur="1000"/>
                                        <p:tgtEl>
                                          <p:spTgt spid="104">
                                            <p:txEl>
                                              <p:pRg st="6" end="6"/>
                                            </p:txEl>
                                          </p:spTgt>
                                        </p:tgtEl>
                                      </p:cBhvr>
                                    </p:animEffect>
                                    <p:anim calcmode="lin" valueType="num">
                                      <p:cBhvr>
                                        <p:cTn id="43"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Computer System Components</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a:buFont typeface="Monotype Sorts" pitchFamily="2" charset="2"/>
              <a:buNone/>
            </a:pPr>
            <a:r>
              <a:rPr lang="en-US" dirty="0" smtClean="0"/>
              <a:t>1.	Hardware – provides basic computing resources (CPU, memory, I/O devices).</a:t>
            </a:r>
          </a:p>
          <a:p>
            <a:pPr>
              <a:buFont typeface="Monotype Sorts" pitchFamily="2" charset="2"/>
              <a:buNone/>
            </a:pPr>
            <a:r>
              <a:rPr lang="en-US" dirty="0" smtClean="0"/>
              <a:t>2.	Operating system – controls and coordinates the use of the hardware among the various application programs for the various users.</a:t>
            </a:r>
          </a:p>
          <a:p>
            <a:pPr>
              <a:buFont typeface="Monotype Sorts" pitchFamily="2" charset="2"/>
              <a:buNone/>
            </a:pPr>
            <a:r>
              <a:rPr lang="en-US" dirty="0" smtClean="0"/>
              <a:t>3.	Applications programs – define the ways in which the system resources are used to solve the computing problems of the users (compilers, database systems, video games, business programs).</a:t>
            </a:r>
          </a:p>
          <a:p>
            <a:pPr>
              <a:buFont typeface="Monotype Sorts" pitchFamily="2" charset="2"/>
              <a:buNone/>
            </a:pPr>
            <a:r>
              <a:rPr lang="en-US" dirty="0" smtClean="0"/>
              <a:t>4.	Users (people, machines, other computers). </a:t>
            </a:r>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22252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spcBef>
                <a:spcPts val="0"/>
              </a:spcBef>
              <a:buClr>
                <a:srgbClr val="2A14AC"/>
              </a:buClr>
              <a:buSzPts val="4000"/>
            </a:pPr>
            <a:r>
              <a:rPr lang="en-US" dirty="0" smtClean="0">
                <a:solidFill>
                  <a:schemeClr val="tx1"/>
                </a:solidFill>
                <a:latin typeface="Arial" charset="0"/>
              </a:rPr>
              <a:t>Abstract View of System Components</a:t>
            </a:r>
            <a:endParaRPr b="1" dirty="0">
              <a:solidFill>
                <a:schemeClr val="tx1"/>
              </a:solidFill>
              <a:latin typeface="Calibri"/>
              <a:ea typeface="Calibri"/>
              <a:cs typeface="Calibri"/>
              <a:sym typeface="Calibri"/>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pic>
        <p:nvPicPr>
          <p:cNvPr id="5" name="Picture 20"/>
          <p:cNvPicPr>
            <a:picLocks noChangeAspect="1" noChangeArrowheads="1"/>
          </p:cNvPicPr>
          <p:nvPr/>
        </p:nvPicPr>
        <p:blipFill>
          <a:blip r:embed="rId3">
            <a:extLst>
              <a:ext uri="{28A0092B-C50C-407E-A947-70E740481C1C}">
                <a14:useLocalDpi xmlns:a14="http://schemas.microsoft.com/office/drawing/2010/main" val="0"/>
              </a:ext>
            </a:extLst>
          </a:blip>
          <a:srcRect l="6995" t="7478" r="7574" b="5096"/>
          <a:stretch>
            <a:fillRect/>
          </a:stretch>
        </p:blipFill>
        <p:spPr bwMode="auto">
          <a:xfrm>
            <a:off x="228600" y="1219200"/>
            <a:ext cx="8763000" cy="54864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521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dirty="0" smtClean="0">
                <a:solidFill>
                  <a:schemeClr val="tx1"/>
                </a:solidFill>
              </a:rPr>
              <a:t>Operations </a:t>
            </a:r>
            <a:r>
              <a:rPr lang="en-US" dirty="0">
                <a:solidFill>
                  <a:schemeClr val="tx1"/>
                </a:solidFill>
              </a:rPr>
              <a:t>/Functions/Services of OS</a:t>
            </a:r>
            <a:endParaRPr b="1" dirty="0">
              <a:solidFill>
                <a:schemeClr val="tx1"/>
              </a:solidFill>
              <a:latin typeface="Calibri"/>
              <a:ea typeface="Calibri"/>
              <a:cs typeface="Calibri"/>
              <a:sym typeface="Calibri"/>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5" name="Subtitle 2"/>
          <p:cNvSpPr txBox="1">
            <a:spLocks/>
          </p:cNvSpPr>
          <p:nvPr/>
        </p:nvSpPr>
        <p:spPr>
          <a:xfrm>
            <a:off x="0" y="1509487"/>
            <a:ext cx="9274003" cy="47606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Memory Management</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Device Management</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Processor Management</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Security</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Error detecting aids</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Coordination between other  </a:t>
            </a:r>
          </a:p>
          <a:p>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software and users</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Job accounting</a:t>
            </a:r>
          </a:p>
          <a:p>
            <a:pPr>
              <a:buFont typeface="Wingdings" panose="05000000000000000000" pitchFamily="2" charset="2"/>
              <a:buChar char="v"/>
            </a:pPr>
            <a:r>
              <a:rPr lang="en-IN"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File Management</a:t>
            </a:r>
            <a:endPar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642" t="2612" r="17733" b="4104"/>
          <a:stretch/>
        </p:blipFill>
        <p:spPr>
          <a:xfrm>
            <a:off x="4038600" y="1509487"/>
            <a:ext cx="4789714" cy="4441370"/>
          </a:xfrm>
          <a:prstGeom prst="rect">
            <a:avLst/>
          </a:prstGeom>
        </p:spPr>
      </p:pic>
    </p:spTree>
    <p:extLst>
      <p:ext uri="{BB962C8B-B14F-4D97-AF65-F5344CB8AC3E}">
        <p14:creationId xmlns:p14="http://schemas.microsoft.com/office/powerpoint/2010/main" val="2222521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b="1" dirty="0" err="1" smtClean="0">
                <a:solidFill>
                  <a:schemeClr val="tx1"/>
                </a:solidFill>
                <a:latin typeface="Calibri"/>
                <a:ea typeface="Calibri"/>
                <a:cs typeface="Calibri"/>
                <a:sym typeface="Calibri"/>
              </a:rPr>
              <a:t>Cont</a:t>
            </a:r>
            <a:r>
              <a:rPr lang="en-US" b="1" dirty="0" smtClean="0">
                <a:solidFill>
                  <a:schemeClr val="tx1"/>
                </a:solidFill>
                <a:latin typeface="Calibri"/>
                <a:ea typeface="Calibri"/>
                <a:cs typeface="Calibri"/>
                <a:sym typeface="Calibri"/>
              </a:rPr>
              <a:t>……</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Memory Management</a:t>
            </a:r>
            <a:endParaRPr lang="en-US"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Keeps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tracks of primary memory, i.e., what part of it are in use by whom, what  part are not in use.</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Allocates the memory when a process requests it to do so.</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De-allocates the memory when a process no longer needs it or has been terminated</a:t>
            </a:r>
            <a:r>
              <a:rPr lang="en-US" sz="2400" dirty="0"/>
              <a:t>.</a:t>
            </a:r>
            <a:endParaRPr lang="en-IN" sz="2400" dirty="0"/>
          </a:p>
          <a:p>
            <a:pPr marL="0" indent="0">
              <a:buNone/>
            </a:pPr>
            <a:r>
              <a:rPr lang="en-IN" dirty="0">
                <a:solidFill>
                  <a:srgbClr val="FF0000"/>
                </a:solidFill>
                <a:latin typeface="Times New Roman" panose="02020603050405020304" pitchFamily="18" charset="0"/>
                <a:cs typeface="Times New Roman" panose="02020603050405020304" pitchFamily="18" charset="0"/>
              </a:rPr>
              <a:t>Processor Management</a:t>
            </a:r>
          </a:p>
          <a:p>
            <a:pPr>
              <a:buFont typeface="Wingdings" panose="05000000000000000000" pitchFamily="2" charset="2"/>
              <a:buChar char="v"/>
            </a:pPr>
            <a:r>
              <a:rPr lang="en-US" sz="2400" dirty="0" smtClean="0"/>
              <a:t>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Keeps tracks of processor and status of process. The program responsible for this task is known as traffic controller</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Allocates the processor (CPU) to a process.</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De-allocates processor when a process is no longer required.</a:t>
            </a:r>
            <a:endPar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endParaRPr lang="en-US" sz="2400" dirty="0" smtClean="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3587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04">
                                            <p:txEl>
                                              <p:pRg st="2" end="2"/>
                                            </p:txEl>
                                          </p:spTgt>
                                        </p:tgtEl>
                                        <p:attrNameLst>
                                          <p:attrName>style.visibility</p:attrName>
                                        </p:attrNameLst>
                                      </p:cBhvr>
                                      <p:to>
                                        <p:strVal val="visible"/>
                                      </p:to>
                                    </p:set>
                                    <p:animEffect transition="in" filter="fade">
                                      <p:cBhvr>
                                        <p:cTn id="20" dur="1000"/>
                                        <p:tgtEl>
                                          <p:spTgt spid="104">
                                            <p:txEl>
                                              <p:pRg st="2" end="2"/>
                                            </p:txEl>
                                          </p:spTgt>
                                        </p:tgtEl>
                                      </p:cBhvr>
                                    </p:animEffect>
                                    <p:anim calcmode="lin" valueType="num">
                                      <p:cBhvr>
                                        <p:cTn id="21"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4">
                                            <p:txEl>
                                              <p:pRg st="3" end="3"/>
                                            </p:txEl>
                                          </p:spTgt>
                                        </p:tgtEl>
                                        <p:attrNameLst>
                                          <p:attrName>style.visibility</p:attrName>
                                        </p:attrNameLst>
                                      </p:cBhvr>
                                      <p:to>
                                        <p:strVal val="visible"/>
                                      </p:to>
                                    </p:set>
                                    <p:animEffect transition="in" filter="fade">
                                      <p:cBhvr>
                                        <p:cTn id="26" dur="1000"/>
                                        <p:tgtEl>
                                          <p:spTgt spid="104">
                                            <p:txEl>
                                              <p:pRg st="3" end="3"/>
                                            </p:txEl>
                                          </p:spTgt>
                                        </p:tgtEl>
                                      </p:cBhvr>
                                    </p:animEffect>
                                    <p:anim calcmode="lin" valueType="num">
                                      <p:cBhvr>
                                        <p:cTn id="27"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
                                            <p:txEl>
                                              <p:pRg st="4" end="4"/>
                                            </p:txEl>
                                          </p:spTgt>
                                        </p:tgtEl>
                                        <p:attrNameLst>
                                          <p:attrName>style.visibility</p:attrName>
                                        </p:attrNameLst>
                                      </p:cBhvr>
                                      <p:to>
                                        <p:strVal val="visible"/>
                                      </p:to>
                                    </p:set>
                                    <p:animEffect transition="in" filter="fade">
                                      <p:cBhvr>
                                        <p:cTn id="33" dur="1000"/>
                                        <p:tgtEl>
                                          <p:spTgt spid="104">
                                            <p:txEl>
                                              <p:pRg st="4" end="4"/>
                                            </p:txEl>
                                          </p:spTgt>
                                        </p:tgtEl>
                                      </p:cBhvr>
                                    </p:animEffect>
                                    <p:anim calcmode="lin" valueType="num">
                                      <p:cBhvr>
                                        <p:cTn id="34"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4">
                                            <p:txEl>
                                              <p:pRg st="5" end="5"/>
                                            </p:txEl>
                                          </p:spTgt>
                                        </p:tgtEl>
                                        <p:attrNameLst>
                                          <p:attrName>style.visibility</p:attrName>
                                        </p:attrNameLst>
                                      </p:cBhvr>
                                      <p:to>
                                        <p:strVal val="visible"/>
                                      </p:to>
                                    </p:set>
                                    <p:animEffect transition="in" filter="fade">
                                      <p:cBhvr>
                                        <p:cTn id="40" dur="1000"/>
                                        <p:tgtEl>
                                          <p:spTgt spid="104">
                                            <p:txEl>
                                              <p:pRg st="5" end="5"/>
                                            </p:txEl>
                                          </p:spTgt>
                                        </p:tgtEl>
                                      </p:cBhvr>
                                    </p:animEffect>
                                    <p:anim calcmode="lin" valueType="num">
                                      <p:cBhvr>
                                        <p:cTn id="41"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4">
                                            <p:txEl>
                                              <p:pRg st="6" end="6"/>
                                            </p:txEl>
                                          </p:spTgt>
                                        </p:tgtEl>
                                        <p:attrNameLst>
                                          <p:attrName>style.visibility</p:attrName>
                                        </p:attrNameLst>
                                      </p:cBhvr>
                                      <p:to>
                                        <p:strVal val="visible"/>
                                      </p:to>
                                    </p:set>
                                    <p:animEffect transition="in" filter="fade">
                                      <p:cBhvr>
                                        <p:cTn id="47" dur="1000"/>
                                        <p:tgtEl>
                                          <p:spTgt spid="104">
                                            <p:txEl>
                                              <p:pRg st="6" end="6"/>
                                            </p:txEl>
                                          </p:spTgt>
                                        </p:tgtEl>
                                      </p:cBhvr>
                                    </p:animEffect>
                                    <p:anim calcmode="lin" valueType="num">
                                      <p:cBhvr>
                                        <p:cTn id="48"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4">
                                            <p:txEl>
                                              <p:pRg st="7" end="7"/>
                                            </p:txEl>
                                          </p:spTgt>
                                        </p:tgtEl>
                                        <p:attrNameLst>
                                          <p:attrName>style.visibility</p:attrName>
                                        </p:attrNameLst>
                                      </p:cBhvr>
                                      <p:to>
                                        <p:strVal val="visible"/>
                                      </p:to>
                                    </p:set>
                                    <p:animEffect transition="in" filter="fade">
                                      <p:cBhvr>
                                        <p:cTn id="54" dur="1000"/>
                                        <p:tgtEl>
                                          <p:spTgt spid="104">
                                            <p:txEl>
                                              <p:pRg st="7" end="7"/>
                                            </p:txEl>
                                          </p:spTgt>
                                        </p:tgtEl>
                                      </p:cBhvr>
                                    </p:animEffect>
                                    <p:anim calcmode="lin" valueType="num">
                                      <p:cBhvr>
                                        <p:cTn id="55"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b="1" dirty="0" err="1">
                <a:solidFill>
                  <a:schemeClr val="tx1"/>
                </a:solidFill>
                <a:ea typeface="Calibri"/>
                <a:cs typeface="Calibri"/>
                <a:sym typeface="Calibri"/>
              </a:rPr>
              <a:t>Cont</a:t>
            </a:r>
            <a:r>
              <a:rPr lang="en-US" b="1" dirty="0">
                <a:solidFill>
                  <a:schemeClr val="tx1"/>
                </a:solidFill>
                <a:ea typeface="Calibri"/>
                <a:cs typeface="Calibri"/>
                <a:sym typeface="Calibri"/>
              </a:rPr>
              <a:t>……</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0" indent="0">
              <a:buNone/>
            </a:pPr>
            <a:r>
              <a:rPr lang="en-IN" sz="2800" dirty="0" smtClean="0">
                <a:solidFill>
                  <a:srgbClr val="FF0000"/>
                </a:solidFill>
                <a:latin typeface="Times New Roman" panose="02020603050405020304" pitchFamily="18" charset="0"/>
                <a:cs typeface="Times New Roman" panose="02020603050405020304" pitchFamily="18" charset="0"/>
              </a:rPr>
              <a:t>Device Management</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Keeps tracks of all devices. The program responsible for this task is known as the I/O controller.</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Decides which process gets the device when and for how much time.</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Allocates the device in the most efficient way.</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De-allocates devices.</a:t>
            </a:r>
          </a:p>
          <a:p>
            <a:pPr marL="0" indent="0">
              <a:buNone/>
            </a:pPr>
            <a:r>
              <a:rPr lang="en-IN" dirty="0">
                <a:solidFill>
                  <a:srgbClr val="FF0000"/>
                </a:solidFill>
                <a:latin typeface="Times New Roman" panose="02020603050405020304" pitchFamily="18" charset="0"/>
                <a:cs typeface="Times New Roman" panose="02020603050405020304" pitchFamily="18" charset="0"/>
              </a:rPr>
              <a:t>File Management</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Keeps track of information, location, uses, status etc. The collective facilities are often known as file system.</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Decides who gets the resources.</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Allocates the resources.</a:t>
            </a:r>
          </a:p>
          <a:p>
            <a:pPr>
              <a:buFont typeface="Wingdings" panose="05000000000000000000" pitchFamily="2" charset="2"/>
              <a:buChar char="v"/>
            </a:pP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De-allocates the resources.</a:t>
            </a:r>
            <a:endParaRPr lang="en-IN"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endParaRPr lang="en-US" sz="2400" dirty="0">
              <a:solidFill>
                <a:srgbClr val="FF0000"/>
              </a:solidFill>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3587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
                                            <p:txEl>
                                              <p:pRg st="2" end="2"/>
                                            </p:txEl>
                                          </p:spTgt>
                                        </p:tgtEl>
                                        <p:attrNameLst>
                                          <p:attrName>style.visibility</p:attrName>
                                        </p:attrNameLst>
                                      </p:cBhvr>
                                      <p:to>
                                        <p:strVal val="visible"/>
                                      </p:to>
                                    </p:set>
                                    <p:animEffect transition="in" filter="fade">
                                      <p:cBhvr>
                                        <p:cTn id="21" dur="1000"/>
                                        <p:tgtEl>
                                          <p:spTgt spid="104">
                                            <p:txEl>
                                              <p:pRg st="2" end="2"/>
                                            </p:txEl>
                                          </p:spTgt>
                                        </p:tgtEl>
                                      </p:cBhvr>
                                    </p:animEffect>
                                    <p:anim calcmode="lin" valueType="num">
                                      <p:cBhvr>
                                        <p:cTn id="22"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4">
                                            <p:txEl>
                                              <p:pRg st="3" end="3"/>
                                            </p:txEl>
                                          </p:spTgt>
                                        </p:tgtEl>
                                        <p:attrNameLst>
                                          <p:attrName>style.visibility</p:attrName>
                                        </p:attrNameLst>
                                      </p:cBhvr>
                                      <p:to>
                                        <p:strVal val="visible"/>
                                      </p:to>
                                    </p:set>
                                    <p:animEffect transition="in" filter="fade">
                                      <p:cBhvr>
                                        <p:cTn id="28" dur="1000"/>
                                        <p:tgtEl>
                                          <p:spTgt spid="104">
                                            <p:txEl>
                                              <p:pRg st="3" end="3"/>
                                            </p:txEl>
                                          </p:spTgt>
                                        </p:tgtEl>
                                      </p:cBhvr>
                                    </p:animEffect>
                                    <p:anim calcmode="lin" valueType="num">
                                      <p:cBhvr>
                                        <p:cTn id="29"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4">
                                            <p:txEl>
                                              <p:pRg st="4" end="4"/>
                                            </p:txEl>
                                          </p:spTgt>
                                        </p:tgtEl>
                                        <p:attrNameLst>
                                          <p:attrName>style.visibility</p:attrName>
                                        </p:attrNameLst>
                                      </p:cBhvr>
                                      <p:to>
                                        <p:strVal val="visible"/>
                                      </p:to>
                                    </p:set>
                                    <p:animEffect transition="in" filter="fade">
                                      <p:cBhvr>
                                        <p:cTn id="35" dur="1000"/>
                                        <p:tgtEl>
                                          <p:spTgt spid="104">
                                            <p:txEl>
                                              <p:pRg st="4" end="4"/>
                                            </p:txEl>
                                          </p:spTgt>
                                        </p:tgtEl>
                                      </p:cBhvr>
                                    </p:animEffect>
                                    <p:anim calcmode="lin" valueType="num">
                                      <p:cBhvr>
                                        <p:cTn id="36"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4">
                                            <p:txEl>
                                              <p:pRg st="5" end="5"/>
                                            </p:txEl>
                                          </p:spTgt>
                                        </p:tgtEl>
                                        <p:attrNameLst>
                                          <p:attrName>style.visibility</p:attrName>
                                        </p:attrNameLst>
                                      </p:cBhvr>
                                      <p:to>
                                        <p:strVal val="visible"/>
                                      </p:to>
                                    </p:set>
                                    <p:animEffect transition="in" filter="fade">
                                      <p:cBhvr>
                                        <p:cTn id="42" dur="1000"/>
                                        <p:tgtEl>
                                          <p:spTgt spid="104">
                                            <p:txEl>
                                              <p:pRg st="5" end="5"/>
                                            </p:txEl>
                                          </p:spTgt>
                                        </p:tgtEl>
                                      </p:cBhvr>
                                    </p:animEffect>
                                    <p:anim calcmode="lin" valueType="num">
                                      <p:cBhvr>
                                        <p:cTn id="43"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4">
                                            <p:txEl>
                                              <p:pRg st="6" end="6"/>
                                            </p:txEl>
                                          </p:spTgt>
                                        </p:tgtEl>
                                        <p:attrNameLst>
                                          <p:attrName>style.visibility</p:attrName>
                                        </p:attrNameLst>
                                      </p:cBhvr>
                                      <p:to>
                                        <p:strVal val="visible"/>
                                      </p:to>
                                    </p:set>
                                    <p:animEffect transition="in" filter="fade">
                                      <p:cBhvr>
                                        <p:cTn id="49" dur="1000"/>
                                        <p:tgtEl>
                                          <p:spTgt spid="104">
                                            <p:txEl>
                                              <p:pRg st="6" end="6"/>
                                            </p:txEl>
                                          </p:spTgt>
                                        </p:tgtEl>
                                      </p:cBhvr>
                                    </p:animEffect>
                                    <p:anim calcmode="lin" valueType="num">
                                      <p:cBhvr>
                                        <p:cTn id="50"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4">
                                            <p:txEl>
                                              <p:pRg st="7" end="7"/>
                                            </p:txEl>
                                          </p:spTgt>
                                        </p:tgtEl>
                                        <p:attrNameLst>
                                          <p:attrName>style.visibility</p:attrName>
                                        </p:attrNameLst>
                                      </p:cBhvr>
                                      <p:to>
                                        <p:strVal val="visible"/>
                                      </p:to>
                                    </p:set>
                                    <p:animEffect transition="in" filter="fade">
                                      <p:cBhvr>
                                        <p:cTn id="56" dur="1000"/>
                                        <p:tgtEl>
                                          <p:spTgt spid="104">
                                            <p:txEl>
                                              <p:pRg st="7" end="7"/>
                                            </p:txEl>
                                          </p:spTgt>
                                        </p:tgtEl>
                                      </p:cBhvr>
                                    </p:animEffect>
                                    <p:anim calcmode="lin" valueType="num">
                                      <p:cBhvr>
                                        <p:cTn id="57"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4">
                                            <p:txEl>
                                              <p:pRg st="8" end="8"/>
                                            </p:txEl>
                                          </p:spTgt>
                                        </p:tgtEl>
                                        <p:attrNameLst>
                                          <p:attrName>style.visibility</p:attrName>
                                        </p:attrNameLst>
                                      </p:cBhvr>
                                      <p:to>
                                        <p:strVal val="visible"/>
                                      </p:to>
                                    </p:set>
                                    <p:animEffect transition="in" filter="fade">
                                      <p:cBhvr>
                                        <p:cTn id="63" dur="1000"/>
                                        <p:tgtEl>
                                          <p:spTgt spid="104">
                                            <p:txEl>
                                              <p:pRg st="8" end="8"/>
                                            </p:txEl>
                                          </p:spTgt>
                                        </p:tgtEl>
                                      </p:cBhvr>
                                    </p:animEffect>
                                    <p:anim calcmode="lin" valueType="num">
                                      <p:cBhvr>
                                        <p:cTn id="64"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4">
                                            <p:txEl>
                                              <p:pRg st="9" end="9"/>
                                            </p:txEl>
                                          </p:spTgt>
                                        </p:tgtEl>
                                        <p:attrNameLst>
                                          <p:attrName>style.visibility</p:attrName>
                                        </p:attrNameLst>
                                      </p:cBhvr>
                                      <p:to>
                                        <p:strVal val="visible"/>
                                      </p:to>
                                    </p:set>
                                    <p:animEffect transition="in" filter="fade">
                                      <p:cBhvr>
                                        <p:cTn id="70" dur="1000"/>
                                        <p:tgtEl>
                                          <p:spTgt spid="104">
                                            <p:txEl>
                                              <p:pRg st="9" end="9"/>
                                            </p:txEl>
                                          </p:spTgt>
                                        </p:tgtEl>
                                      </p:cBhvr>
                                    </p:animEffect>
                                    <p:anim calcmode="lin" valueType="num">
                                      <p:cBhvr>
                                        <p:cTn id="71"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0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b="1" dirty="0" err="1">
                <a:solidFill>
                  <a:schemeClr val="tx1"/>
                </a:solidFill>
                <a:ea typeface="Calibri"/>
                <a:cs typeface="Calibri"/>
                <a:sym typeface="Calibri"/>
              </a:rPr>
              <a:t>Cont</a:t>
            </a:r>
            <a:r>
              <a:rPr lang="en-US" b="1" dirty="0">
                <a:solidFill>
                  <a:schemeClr val="tx1"/>
                </a:solidFill>
                <a:ea typeface="Calibri"/>
                <a:cs typeface="Calibri"/>
                <a:sym typeface="Calibri"/>
              </a:rPr>
              <a:t>……</a:t>
            </a:r>
            <a:endParaRPr b="1" dirty="0">
              <a:solidFill>
                <a:schemeClr val="tx1"/>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0" indent="0">
              <a:buNone/>
            </a:pPr>
            <a:r>
              <a:rPr lang="en-US"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Security </a:t>
            </a:r>
            <a:r>
              <a:rPr lang="en-US"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means of password and similar other techniques, it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prevents unauthorized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access to programs and data.</a:t>
            </a:r>
          </a:p>
          <a:p>
            <a:endParaRPr lang="en-US" sz="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Job accounting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-Keeping track of time and resources used by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various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jobs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users.</a:t>
            </a:r>
          </a:p>
          <a:p>
            <a:endParaRPr lang="en-US" sz="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Error detecting aids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Production of dumps, traces, error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messages</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other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debugging and error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detecting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aids.</a:t>
            </a:r>
          </a:p>
          <a:p>
            <a:endParaRPr lang="en-US" sz="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Coordination between other software and users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Coordination and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assignment of compilers,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interpreters</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assemblers and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other software 				to </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various users of the computer </a:t>
            </a:r>
            <a:r>
              <a:rPr lang="en-US" sz="2400" dirty="0" smtClean="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systems</a:t>
            </a:r>
            <a:r>
              <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52990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animEffect transition="in" filter="fade">
                                      <p:cBhvr>
                                        <p:cTn id="25" dur="1000"/>
                                        <p:tgtEl>
                                          <p:spTgt spid="104">
                                            <p:txEl>
                                              <p:pRg st="6" end="6"/>
                                            </p:txEl>
                                          </p:spTgt>
                                        </p:tgtEl>
                                      </p:cBhvr>
                                    </p:animEffect>
                                    <p:anim calcmode="lin" valueType="num">
                                      <p:cBhvr>
                                        <p:cTn id="26"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951</Words>
  <Application>Microsoft Office PowerPoint</Application>
  <PresentationFormat>On-screen Show (4:3)</PresentationFormat>
  <Paragraphs>190</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Operating System(22516)  Unit 1 : Overview of Operating System      Hours: 06          Marks: 08        </vt:lpstr>
      <vt:lpstr>Learning Outcomes</vt:lpstr>
      <vt:lpstr> What is an Operating System?</vt:lpstr>
      <vt:lpstr>Computer System Components</vt:lpstr>
      <vt:lpstr>Abstract View of System Components</vt:lpstr>
      <vt:lpstr>Operations /Functions/Services of OS</vt:lpstr>
      <vt:lpstr>Cont……</vt:lpstr>
      <vt:lpstr>Cont……</vt:lpstr>
      <vt:lpstr>Cont……</vt:lpstr>
      <vt:lpstr>Operating System ─ Types </vt:lpstr>
      <vt:lpstr>Batch Operating System</vt:lpstr>
      <vt:lpstr>Batch OS</vt:lpstr>
      <vt:lpstr>Memory Layout for a Simple Batch System</vt:lpstr>
      <vt:lpstr>Multiprogrammed Systems</vt:lpstr>
      <vt:lpstr>OS Features Needed for Multiprogramming</vt:lpstr>
      <vt:lpstr>Multiprocessor Systems(Parallel Systems)</vt:lpstr>
      <vt:lpstr>Parallel Systems (Cont.)</vt:lpstr>
      <vt:lpstr>Symmetric Multiprocessing Architecture</vt:lpstr>
      <vt:lpstr>Distributed Systems</vt:lpstr>
      <vt:lpstr>Distributed Systems (cont)</vt:lpstr>
      <vt:lpstr>General Structure of Client-Server</vt:lpstr>
      <vt:lpstr>Real-Time Systems</vt:lpstr>
      <vt:lpstr>Real-Time Systems</vt:lpstr>
      <vt:lpstr>Real-Time Systems (Cont.)</vt:lpstr>
      <vt:lpstr>Mobile OS</vt:lpstr>
      <vt:lpstr>Command Line  &amp; GUI Based OS</vt:lpstr>
      <vt:lpstr>EXAMPLE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System(22516)  Unit 1 : Overview of Operating System              Marks: 10</dc:title>
  <dc:creator>Perfect Shop Sharjah</dc:creator>
  <cp:lastModifiedBy>Perfect Shop Sharjah</cp:lastModifiedBy>
  <cp:revision>15</cp:revision>
  <dcterms:created xsi:type="dcterms:W3CDTF">2020-10-01T15:03:44Z</dcterms:created>
  <dcterms:modified xsi:type="dcterms:W3CDTF">2020-10-01T17:53:01Z</dcterms:modified>
</cp:coreProperties>
</file>