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58" r:id="rId3"/>
    <p:sldId id="262" r:id="rId4"/>
    <p:sldId id="263" r:id="rId5"/>
    <p:sldId id="264" r:id="rId6"/>
    <p:sldId id="265" r:id="rId7"/>
    <p:sldId id="261"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5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E6568C-BC11-46A0-8C39-51623FE21FE2}" type="datetimeFigureOut">
              <a:rPr lang="en-US" smtClean="0"/>
              <a:t>10/3/2020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C68F36-D353-4C53-A163-3539AAF8A1D8}" type="slidenum">
              <a:rPr lang="en-US" smtClean="0"/>
              <a:t>‹#›</a:t>
            </a:fld>
            <a:endParaRPr lang="en-US" dirty="0"/>
          </a:p>
        </p:txBody>
      </p:sp>
    </p:spTree>
    <p:extLst>
      <p:ext uri="{BB962C8B-B14F-4D97-AF65-F5344CB8AC3E}">
        <p14:creationId xmlns:p14="http://schemas.microsoft.com/office/powerpoint/2010/main" val="1857635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C6147B-1F04-4B19-8CFB-D5B3CDEFC8C6}" type="datetimeFigureOut">
              <a:rPr lang="en-US" smtClean="0"/>
              <a:t>10/3/2020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39C584-43AC-44DA-8485-DB893574A619}" type="slidenum">
              <a:rPr lang="en-US" smtClean="0"/>
              <a:t>‹#›</a:t>
            </a:fld>
            <a:endParaRPr lang="en-US" dirty="0"/>
          </a:p>
        </p:txBody>
      </p:sp>
    </p:spTree>
    <p:extLst>
      <p:ext uri="{BB962C8B-B14F-4D97-AF65-F5344CB8AC3E}">
        <p14:creationId xmlns:p14="http://schemas.microsoft.com/office/powerpoint/2010/main" val="301138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C6147B-1F04-4B19-8CFB-D5B3CDEFC8C6}" type="datetimeFigureOut">
              <a:rPr lang="en-US" smtClean="0"/>
              <a:t>10/3/2020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39C584-43AC-44DA-8485-DB893574A619}" type="slidenum">
              <a:rPr lang="en-US" smtClean="0"/>
              <a:t>‹#›</a:t>
            </a:fld>
            <a:endParaRPr lang="en-US" dirty="0"/>
          </a:p>
        </p:txBody>
      </p:sp>
    </p:spTree>
    <p:extLst>
      <p:ext uri="{BB962C8B-B14F-4D97-AF65-F5344CB8AC3E}">
        <p14:creationId xmlns:p14="http://schemas.microsoft.com/office/powerpoint/2010/main" val="845295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C6147B-1F04-4B19-8CFB-D5B3CDEFC8C6}" type="datetimeFigureOut">
              <a:rPr lang="en-US" smtClean="0"/>
              <a:t>10/3/2020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39C584-43AC-44DA-8485-DB893574A619}" type="slidenum">
              <a:rPr lang="en-US" smtClean="0"/>
              <a:t>‹#›</a:t>
            </a:fld>
            <a:endParaRPr lang="en-US" dirty="0"/>
          </a:p>
        </p:txBody>
      </p:sp>
    </p:spTree>
    <p:extLst>
      <p:ext uri="{BB962C8B-B14F-4D97-AF65-F5344CB8AC3E}">
        <p14:creationId xmlns:p14="http://schemas.microsoft.com/office/powerpoint/2010/main" val="509944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C6147B-1F04-4B19-8CFB-D5B3CDEFC8C6}" type="datetimeFigureOut">
              <a:rPr lang="en-US" smtClean="0"/>
              <a:t>10/3/2020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39C584-43AC-44DA-8485-DB893574A619}" type="slidenum">
              <a:rPr lang="en-US" smtClean="0"/>
              <a:t>‹#›</a:t>
            </a:fld>
            <a:endParaRPr lang="en-US" dirty="0"/>
          </a:p>
        </p:txBody>
      </p:sp>
    </p:spTree>
    <p:extLst>
      <p:ext uri="{BB962C8B-B14F-4D97-AF65-F5344CB8AC3E}">
        <p14:creationId xmlns:p14="http://schemas.microsoft.com/office/powerpoint/2010/main" val="2731453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C6147B-1F04-4B19-8CFB-D5B3CDEFC8C6}" type="datetimeFigureOut">
              <a:rPr lang="en-US" smtClean="0"/>
              <a:t>10/3/2020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39C584-43AC-44DA-8485-DB893574A619}" type="slidenum">
              <a:rPr lang="en-US" smtClean="0"/>
              <a:t>‹#›</a:t>
            </a:fld>
            <a:endParaRPr lang="en-US" dirty="0"/>
          </a:p>
        </p:txBody>
      </p:sp>
    </p:spTree>
    <p:extLst>
      <p:ext uri="{BB962C8B-B14F-4D97-AF65-F5344CB8AC3E}">
        <p14:creationId xmlns:p14="http://schemas.microsoft.com/office/powerpoint/2010/main" val="2110656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C6147B-1F04-4B19-8CFB-D5B3CDEFC8C6}" type="datetimeFigureOut">
              <a:rPr lang="en-US" smtClean="0"/>
              <a:t>10/3/2020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839C584-43AC-44DA-8485-DB893574A619}" type="slidenum">
              <a:rPr lang="en-US" smtClean="0"/>
              <a:t>‹#›</a:t>
            </a:fld>
            <a:endParaRPr lang="en-US" dirty="0"/>
          </a:p>
        </p:txBody>
      </p:sp>
    </p:spTree>
    <p:extLst>
      <p:ext uri="{BB962C8B-B14F-4D97-AF65-F5344CB8AC3E}">
        <p14:creationId xmlns:p14="http://schemas.microsoft.com/office/powerpoint/2010/main" val="4243411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C6147B-1F04-4B19-8CFB-D5B3CDEFC8C6}" type="datetimeFigureOut">
              <a:rPr lang="en-US" smtClean="0"/>
              <a:t>10/3/2020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839C584-43AC-44DA-8485-DB893574A619}" type="slidenum">
              <a:rPr lang="en-US" smtClean="0"/>
              <a:t>‹#›</a:t>
            </a:fld>
            <a:endParaRPr lang="en-US" dirty="0"/>
          </a:p>
        </p:txBody>
      </p:sp>
    </p:spTree>
    <p:extLst>
      <p:ext uri="{BB962C8B-B14F-4D97-AF65-F5344CB8AC3E}">
        <p14:creationId xmlns:p14="http://schemas.microsoft.com/office/powerpoint/2010/main" val="4022628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C6147B-1F04-4B19-8CFB-D5B3CDEFC8C6}" type="datetimeFigureOut">
              <a:rPr lang="en-US" smtClean="0"/>
              <a:t>10/3/2020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839C584-43AC-44DA-8485-DB893574A619}" type="slidenum">
              <a:rPr lang="en-US" smtClean="0"/>
              <a:t>‹#›</a:t>
            </a:fld>
            <a:endParaRPr lang="en-US" dirty="0"/>
          </a:p>
        </p:txBody>
      </p:sp>
    </p:spTree>
    <p:extLst>
      <p:ext uri="{BB962C8B-B14F-4D97-AF65-F5344CB8AC3E}">
        <p14:creationId xmlns:p14="http://schemas.microsoft.com/office/powerpoint/2010/main" val="2342191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6147B-1F04-4B19-8CFB-D5B3CDEFC8C6}" type="datetimeFigureOut">
              <a:rPr lang="en-US" smtClean="0"/>
              <a:t>10/3/2020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839C584-43AC-44DA-8485-DB893574A619}" type="slidenum">
              <a:rPr lang="en-US" smtClean="0"/>
              <a:t>‹#›</a:t>
            </a:fld>
            <a:endParaRPr lang="en-US" dirty="0"/>
          </a:p>
        </p:txBody>
      </p:sp>
    </p:spTree>
    <p:extLst>
      <p:ext uri="{BB962C8B-B14F-4D97-AF65-F5344CB8AC3E}">
        <p14:creationId xmlns:p14="http://schemas.microsoft.com/office/powerpoint/2010/main" val="196482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C6147B-1F04-4B19-8CFB-D5B3CDEFC8C6}" type="datetimeFigureOut">
              <a:rPr lang="en-US" smtClean="0"/>
              <a:t>10/3/2020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839C584-43AC-44DA-8485-DB893574A619}" type="slidenum">
              <a:rPr lang="en-US" smtClean="0"/>
              <a:t>‹#›</a:t>
            </a:fld>
            <a:endParaRPr lang="en-US" dirty="0"/>
          </a:p>
        </p:txBody>
      </p:sp>
    </p:spTree>
    <p:extLst>
      <p:ext uri="{BB962C8B-B14F-4D97-AF65-F5344CB8AC3E}">
        <p14:creationId xmlns:p14="http://schemas.microsoft.com/office/powerpoint/2010/main" val="1211017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C6147B-1F04-4B19-8CFB-D5B3CDEFC8C6}" type="datetimeFigureOut">
              <a:rPr lang="en-US" smtClean="0"/>
              <a:t>10/3/2020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839C584-43AC-44DA-8485-DB893574A619}" type="slidenum">
              <a:rPr lang="en-US" smtClean="0"/>
              <a:t>‹#›</a:t>
            </a:fld>
            <a:endParaRPr lang="en-US" dirty="0"/>
          </a:p>
        </p:txBody>
      </p:sp>
    </p:spTree>
    <p:extLst>
      <p:ext uri="{BB962C8B-B14F-4D97-AF65-F5344CB8AC3E}">
        <p14:creationId xmlns:p14="http://schemas.microsoft.com/office/powerpoint/2010/main" val="141536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6147B-1F04-4B19-8CFB-D5B3CDEFC8C6}" type="datetimeFigureOut">
              <a:rPr lang="en-US" smtClean="0"/>
              <a:t>10/3/2020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39C584-43AC-44DA-8485-DB893574A619}" type="slidenum">
              <a:rPr lang="en-US" smtClean="0"/>
              <a:t>‹#›</a:t>
            </a:fld>
            <a:endParaRPr lang="en-US" dirty="0"/>
          </a:p>
        </p:txBody>
      </p:sp>
    </p:spTree>
    <p:extLst>
      <p:ext uri="{BB962C8B-B14F-4D97-AF65-F5344CB8AC3E}">
        <p14:creationId xmlns:p14="http://schemas.microsoft.com/office/powerpoint/2010/main" val="3163813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247650" y="152400"/>
            <a:ext cx="8610600" cy="3276600"/>
          </a:xfrm>
          <a:prstGeom prst="rect">
            <a:avLst/>
          </a:prstGeom>
          <a:noFill/>
          <a:ln>
            <a:noFill/>
          </a:ln>
        </p:spPr>
        <p:txBody>
          <a:bodyPr spcFirstLastPara="1" wrap="square" lIns="91425" tIns="45700" rIns="91425" bIns="45700" anchor="ctr" anchorCtr="0">
            <a:noAutofit/>
          </a:bodyPr>
          <a:lstStyle/>
          <a:p>
            <a:pPr marL="0" indent="0"/>
            <a:r>
              <a:rPr lang="en-US" sz="4800" b="1" dirty="0"/>
              <a:t>Operating System(22516</a:t>
            </a:r>
            <a:r>
              <a:rPr lang="en-US" sz="4800" b="1" dirty="0" smtClean="0"/>
              <a:t>)</a:t>
            </a:r>
            <a:br>
              <a:rPr lang="en-US" sz="4800" b="1" dirty="0" smtClean="0"/>
            </a:br>
            <a:r>
              <a:rPr lang="en-US" sz="4800" b="1" dirty="0" smtClean="0"/>
              <a:t/>
            </a:r>
            <a:br>
              <a:rPr lang="en-US" sz="4800" b="1" dirty="0" smtClean="0"/>
            </a:br>
            <a:r>
              <a:rPr lang="en-US" sz="4000" b="1" dirty="0" smtClean="0"/>
              <a:t>Unit 2 : Services &amp; Components of Operating System</a:t>
            </a:r>
            <a:br>
              <a:rPr lang="en-US" sz="4000" b="1" dirty="0" smtClean="0"/>
            </a:br>
            <a:r>
              <a:rPr lang="en-US" sz="4000" dirty="0" smtClean="0"/>
              <a:t>		</a:t>
            </a:r>
            <a:r>
              <a:rPr lang="en-US" altLang="en-US" sz="4000" b="1" dirty="0" smtClean="0"/>
              <a:t> 			Marks: 10</a:t>
            </a:r>
            <a:r>
              <a:rPr lang="en-US" sz="4000" dirty="0" smtClean="0"/>
              <a:t/>
            </a:r>
            <a:br>
              <a:rPr lang="en-US" sz="4000" dirty="0" smtClean="0"/>
            </a:br>
            <a:r>
              <a:rPr lang="en-IN" sz="4000" dirty="0"/>
              <a:t>	</a:t>
            </a:r>
            <a:r>
              <a:rPr lang="en-IN" sz="4000" dirty="0" smtClean="0"/>
              <a:t>						</a:t>
            </a:r>
            <a:endParaRPr sz="4800" b="1" dirty="0">
              <a:solidFill>
                <a:srgbClr val="2A14AC"/>
              </a:solidFill>
              <a:latin typeface="Calibri"/>
              <a:ea typeface="Calibri"/>
              <a:cs typeface="Calibri"/>
              <a:sym typeface="Calibri"/>
            </a:endParaRPr>
          </a:p>
        </p:txBody>
      </p:sp>
      <p:sp>
        <p:nvSpPr>
          <p:cNvPr id="89" name="Google Shape;89;p1"/>
          <p:cNvSpPr txBox="1">
            <a:spLocks noGrp="1"/>
          </p:cNvSpPr>
          <p:nvPr>
            <p:ph type="subTitle" idx="1"/>
          </p:nvPr>
        </p:nvSpPr>
        <p:spPr>
          <a:xfrm>
            <a:off x="1371600" y="3810000"/>
            <a:ext cx="6400800" cy="2344968"/>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t" anchorCtr="0">
            <a:noAutofit/>
          </a:bodyPr>
          <a:lstStyle/>
          <a:p>
            <a:pPr marL="0" lvl="0" indent="0" algn="ctr" rtl="0">
              <a:spcBef>
                <a:spcPts val="0"/>
              </a:spcBef>
              <a:spcAft>
                <a:spcPts val="0"/>
              </a:spcAft>
              <a:buClr>
                <a:srgbClr val="262626"/>
              </a:buClr>
              <a:buSzPts val="2000"/>
              <a:buNone/>
            </a:pPr>
            <a:r>
              <a:rPr lang="en-IN" sz="2400" dirty="0">
                <a:solidFill>
                  <a:schemeClr val="tx1"/>
                </a:solidFill>
                <a:latin typeface="Calibri"/>
                <a:ea typeface="Calibri"/>
                <a:cs typeface="Calibri"/>
                <a:sym typeface="Calibri"/>
              </a:rPr>
              <a:t>Prepared by:</a:t>
            </a:r>
            <a:endParaRPr dirty="0">
              <a:solidFill>
                <a:schemeClr val="tx1"/>
              </a:solidFill>
              <a:latin typeface="Calibri"/>
              <a:ea typeface="Calibri"/>
              <a:cs typeface="Calibri"/>
              <a:sym typeface="Calibri"/>
            </a:endParaRPr>
          </a:p>
          <a:p>
            <a:pPr marL="0" lvl="0" indent="0" algn="ctr" rtl="0">
              <a:spcBef>
                <a:spcPts val="0"/>
              </a:spcBef>
              <a:spcAft>
                <a:spcPts val="0"/>
              </a:spcAft>
              <a:buClr>
                <a:srgbClr val="262626"/>
              </a:buClr>
              <a:buSzPts val="2800"/>
              <a:buNone/>
            </a:pPr>
            <a:r>
              <a:rPr lang="en-IN" b="1" dirty="0" err="1">
                <a:solidFill>
                  <a:schemeClr val="tx1"/>
                </a:solidFill>
                <a:latin typeface="Calibri"/>
                <a:ea typeface="Calibri"/>
                <a:cs typeface="Calibri"/>
                <a:sym typeface="Calibri"/>
              </a:rPr>
              <a:t>Mrs.</a:t>
            </a:r>
            <a:r>
              <a:rPr lang="en-IN" b="1" dirty="0">
                <a:solidFill>
                  <a:schemeClr val="tx1"/>
                </a:solidFill>
                <a:latin typeface="Calibri"/>
                <a:ea typeface="Calibri"/>
                <a:cs typeface="Calibri"/>
                <a:sym typeface="Calibri"/>
              </a:rPr>
              <a:t> </a:t>
            </a:r>
            <a:r>
              <a:rPr lang="en-IN" b="1" dirty="0" err="1">
                <a:solidFill>
                  <a:schemeClr val="tx1"/>
                </a:solidFill>
                <a:latin typeface="Calibri"/>
                <a:ea typeface="Calibri"/>
                <a:cs typeface="Calibri"/>
                <a:sym typeface="Calibri"/>
              </a:rPr>
              <a:t>Kousar</a:t>
            </a:r>
            <a:r>
              <a:rPr lang="en-IN" b="1" dirty="0">
                <a:solidFill>
                  <a:schemeClr val="tx1"/>
                </a:solidFill>
                <a:latin typeface="Calibri"/>
                <a:ea typeface="Calibri"/>
                <a:cs typeface="Calibri"/>
                <a:sym typeface="Calibri"/>
              </a:rPr>
              <a:t> </a:t>
            </a:r>
            <a:r>
              <a:rPr lang="en-IN" b="1" dirty="0" err="1">
                <a:solidFill>
                  <a:schemeClr val="tx1"/>
                </a:solidFill>
                <a:latin typeface="Calibri"/>
                <a:ea typeface="Calibri"/>
                <a:cs typeface="Calibri"/>
                <a:sym typeface="Calibri"/>
              </a:rPr>
              <a:t>Ayub</a:t>
            </a:r>
            <a:r>
              <a:rPr lang="en-IN" b="1" dirty="0">
                <a:solidFill>
                  <a:schemeClr val="tx1"/>
                </a:solidFill>
                <a:latin typeface="Calibri"/>
                <a:ea typeface="Calibri"/>
                <a:cs typeface="Calibri"/>
                <a:sym typeface="Calibri"/>
              </a:rPr>
              <a:t> A.</a:t>
            </a:r>
            <a:endParaRPr sz="4000" b="1" dirty="0">
              <a:solidFill>
                <a:schemeClr val="tx1"/>
              </a:solidFill>
              <a:latin typeface="Calibri"/>
              <a:ea typeface="Calibri"/>
              <a:cs typeface="Calibri"/>
              <a:sym typeface="Calibri"/>
            </a:endParaRPr>
          </a:p>
          <a:p>
            <a:pPr marL="0" lvl="0" indent="0" algn="ctr" rtl="0">
              <a:spcBef>
                <a:spcPts val="0"/>
              </a:spcBef>
              <a:spcAft>
                <a:spcPts val="0"/>
              </a:spcAft>
              <a:buClr>
                <a:srgbClr val="262626"/>
              </a:buClr>
              <a:buSzPts val="2400"/>
              <a:buNone/>
            </a:pPr>
            <a:r>
              <a:rPr lang="en-IN" sz="2800" dirty="0">
                <a:solidFill>
                  <a:schemeClr val="tx1"/>
                </a:solidFill>
                <a:latin typeface="Calibri"/>
                <a:ea typeface="Calibri"/>
                <a:cs typeface="Calibri"/>
                <a:sym typeface="Calibri"/>
              </a:rPr>
              <a:t>Lecturer(Selection Grade</a:t>
            </a:r>
            <a:r>
              <a:rPr lang="en-IN" sz="2800" dirty="0" smtClean="0">
                <a:solidFill>
                  <a:schemeClr val="tx1"/>
                </a:solidFill>
                <a:latin typeface="Calibri"/>
                <a:ea typeface="Calibri"/>
                <a:cs typeface="Calibri"/>
                <a:sym typeface="Calibri"/>
              </a:rPr>
              <a:t>)</a:t>
            </a:r>
          </a:p>
          <a:p>
            <a:pPr lvl="0">
              <a:spcBef>
                <a:spcPts val="0"/>
              </a:spcBef>
              <a:buClr>
                <a:srgbClr val="262626"/>
              </a:buClr>
              <a:buSzPts val="2400"/>
            </a:pPr>
            <a:r>
              <a:rPr lang="en-US" sz="2800" dirty="0">
                <a:solidFill>
                  <a:schemeClr val="tx1"/>
                </a:solidFill>
              </a:rPr>
              <a:t>Computer </a:t>
            </a:r>
            <a:r>
              <a:rPr lang="en-US" sz="2800" dirty="0" err="1">
                <a:solidFill>
                  <a:schemeClr val="tx1"/>
                </a:solidFill>
              </a:rPr>
              <a:t>Engg</a:t>
            </a:r>
            <a:r>
              <a:rPr lang="en-US" sz="2800" dirty="0">
                <a:solidFill>
                  <a:schemeClr val="tx1"/>
                </a:solidFill>
              </a:rPr>
              <a:t>.  </a:t>
            </a:r>
            <a:r>
              <a:rPr lang="en-US" sz="2800" dirty="0" err="1">
                <a:solidFill>
                  <a:schemeClr val="tx1"/>
                </a:solidFill>
              </a:rPr>
              <a:t>Dept</a:t>
            </a:r>
            <a:r>
              <a:rPr lang="en-IN" sz="2800" dirty="0" smtClean="0">
                <a:solidFill>
                  <a:schemeClr val="tx1"/>
                </a:solidFill>
                <a:latin typeface="Calibri"/>
                <a:ea typeface="Calibri"/>
                <a:cs typeface="Calibri"/>
                <a:sym typeface="Calibri"/>
              </a:rPr>
              <a:t> </a:t>
            </a:r>
            <a:endParaRPr sz="3600" dirty="0">
              <a:solidFill>
                <a:schemeClr val="tx1"/>
              </a:solidFill>
            </a:endParaRPr>
          </a:p>
          <a:p>
            <a:pPr marL="0" lvl="0" indent="0" algn="ctr" rtl="0">
              <a:spcBef>
                <a:spcPts val="0"/>
              </a:spcBef>
              <a:spcAft>
                <a:spcPts val="0"/>
              </a:spcAft>
              <a:buClr>
                <a:srgbClr val="262626"/>
              </a:buClr>
              <a:buSzPts val="2400"/>
              <a:buNone/>
            </a:pPr>
            <a:r>
              <a:rPr lang="en-IN" sz="2800" dirty="0">
                <a:solidFill>
                  <a:schemeClr val="tx1"/>
                </a:solidFill>
                <a:latin typeface="Calibri"/>
                <a:ea typeface="Calibri"/>
                <a:cs typeface="Calibri"/>
                <a:sym typeface="Calibri"/>
              </a:rPr>
              <a:t>M. H. </a:t>
            </a:r>
            <a:r>
              <a:rPr lang="en-IN" sz="2800" dirty="0" err="1">
                <a:solidFill>
                  <a:schemeClr val="tx1"/>
                </a:solidFill>
                <a:latin typeface="Calibri"/>
                <a:ea typeface="Calibri"/>
                <a:cs typeface="Calibri"/>
                <a:sym typeface="Calibri"/>
              </a:rPr>
              <a:t>Saboo</a:t>
            </a:r>
            <a:r>
              <a:rPr lang="en-IN" sz="2800" dirty="0">
                <a:solidFill>
                  <a:schemeClr val="tx1"/>
                </a:solidFill>
                <a:latin typeface="Calibri"/>
                <a:ea typeface="Calibri"/>
                <a:cs typeface="Calibri"/>
                <a:sym typeface="Calibri"/>
              </a:rPr>
              <a:t> </a:t>
            </a:r>
            <a:r>
              <a:rPr lang="en-IN" sz="2800" dirty="0" err="1">
                <a:solidFill>
                  <a:schemeClr val="tx1"/>
                </a:solidFill>
                <a:latin typeface="Calibri"/>
                <a:ea typeface="Calibri"/>
                <a:cs typeface="Calibri"/>
                <a:sym typeface="Calibri"/>
              </a:rPr>
              <a:t>Siddik</a:t>
            </a:r>
            <a:r>
              <a:rPr lang="en-IN" sz="2800" dirty="0">
                <a:solidFill>
                  <a:schemeClr val="tx1"/>
                </a:solidFill>
                <a:latin typeface="Calibri"/>
                <a:ea typeface="Calibri"/>
                <a:cs typeface="Calibri"/>
                <a:sym typeface="Calibri"/>
              </a:rPr>
              <a:t> Polytechnic</a:t>
            </a:r>
            <a:endParaRPr sz="3600" dirty="0">
              <a:solidFill>
                <a:schemeClr val="tx1"/>
              </a:solidFill>
              <a:latin typeface="Calibri"/>
              <a:ea typeface="Calibri"/>
              <a:cs typeface="Calibri"/>
              <a:sym typeface="Calibri"/>
            </a:endParaRPr>
          </a:p>
        </p:txBody>
      </p:sp>
      <p:sp>
        <p:nvSpPr>
          <p:cNvPr id="90" name="Google Shape;90;p1"/>
          <p:cNvSpPr txBox="1">
            <a:spLocks noGrp="1"/>
          </p:cNvSpPr>
          <p:nvPr>
            <p:ph type="sldNum" idx="12"/>
          </p:nvPr>
        </p:nvSpPr>
        <p:spPr>
          <a:xfrm>
            <a:off x="6553200" y="6479227"/>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a:t>
            </a:fld>
            <a:endParaRPr/>
          </a:p>
        </p:txBody>
      </p:sp>
      <p:cxnSp>
        <p:nvCxnSpPr>
          <p:cNvPr id="5" name="Straight Connector 4"/>
          <p:cNvCxnSpPr/>
          <p:nvPr/>
        </p:nvCxnSpPr>
        <p:spPr>
          <a:xfrm>
            <a:off x="0" y="3429000"/>
            <a:ext cx="9144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3914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pPr lvl="0">
              <a:defRPr/>
            </a:pPr>
            <a:r>
              <a:rPr lang="en-US" b="1" dirty="0">
                <a:solidFill>
                  <a:schemeClr val="tx1"/>
                </a:solidFill>
              </a:rPr>
              <a:t>Structure of UNIX operating system</a:t>
            </a:r>
            <a:r>
              <a:rPr lang="en-US" dirty="0">
                <a:solidFill>
                  <a:schemeClr val="tx1"/>
                </a:solidFill>
              </a:rPr>
              <a:t/>
            </a:r>
            <a:br>
              <a:rPr lang="en-US" dirty="0">
                <a:solidFill>
                  <a:schemeClr val="tx1"/>
                </a:solidFill>
              </a:rPr>
            </a:br>
            <a:endParaRPr lang="en-US" b="1" dirty="0">
              <a:ln w="1905"/>
              <a:solidFill>
                <a:schemeClr val="tx1"/>
              </a:solidFill>
              <a:effectLst>
                <a:innerShdw blurRad="69850" dist="43180" dir="5400000">
                  <a:srgbClr val="000000">
                    <a:alpha val="65000"/>
                  </a:srgbClr>
                </a:innerShdw>
              </a:effectLst>
            </a:endParaRP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a:p>
        </p:txBody>
      </p:sp>
      <p:sp>
        <p:nvSpPr>
          <p:cNvPr id="2" name="Rectangle 1"/>
          <p:cNvSpPr/>
          <p:nvPr/>
        </p:nvSpPr>
        <p:spPr>
          <a:xfrm>
            <a:off x="3489620" y="3244334"/>
            <a:ext cx="184731" cy="369332"/>
          </a:xfrm>
          <a:prstGeom prst="rect">
            <a:avLst/>
          </a:prstGeom>
        </p:spPr>
        <p:txBody>
          <a:bodyPr wrap="none">
            <a:spAutoFit/>
          </a:bodyPr>
          <a:lstStyle/>
          <a:p>
            <a:endParaRPr lang="en-US" dirty="0"/>
          </a:p>
        </p:txBody>
      </p:sp>
      <p:pic>
        <p:nvPicPr>
          <p:cNvPr id="6" name="Content Placeholder 4"/>
          <p:cNvPicPr>
            <a:picLocks noGrp="1"/>
          </p:cNvPicPr>
          <p:nvPr>
            <p:ph idx="1"/>
          </p:nvPr>
        </p:nvPicPr>
        <p:blipFill>
          <a:blip r:embed="rId3"/>
          <a:srcRect/>
          <a:stretch>
            <a:fillRect/>
          </a:stretch>
        </p:blipFill>
        <p:spPr bwMode="auto">
          <a:xfrm>
            <a:off x="304800" y="1447800"/>
            <a:ext cx="8610600" cy="5334000"/>
          </a:xfrm>
          <a:prstGeom prst="rect">
            <a:avLst/>
          </a:prstGeom>
          <a:noFill/>
          <a:ln w="9525">
            <a:noFill/>
            <a:miter lim="800000"/>
            <a:headEnd/>
            <a:tailEnd/>
          </a:ln>
        </p:spPr>
      </p:pic>
    </p:spTree>
    <p:extLst>
      <p:ext uri="{BB962C8B-B14F-4D97-AF65-F5344CB8AC3E}">
        <p14:creationId xmlns:p14="http://schemas.microsoft.com/office/powerpoint/2010/main" val="36687546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dirty="0">
                <a:solidFill>
                  <a:schemeClr val="tx1"/>
                </a:solidFill>
              </a:rPr>
              <a:t>Process Management</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295400"/>
            <a:ext cx="9144000" cy="5533292"/>
          </a:xfrm>
          <a:prstGeom prst="rect">
            <a:avLst/>
          </a:prstGeom>
          <a:noFill/>
          <a:ln>
            <a:noFill/>
          </a:ln>
        </p:spPr>
        <p:txBody>
          <a:bodyPr spcFirstLastPara="1" wrap="square" lIns="91425" tIns="45700" rIns="91425" bIns="45700" anchor="t" anchorCtr="0">
            <a:noAutofit/>
          </a:bodyPr>
          <a:lstStyle/>
          <a:p>
            <a:pPr marL="0" indent="0">
              <a:buNone/>
            </a:pPr>
            <a:r>
              <a:rPr lang="en-US" dirty="0" smtClean="0"/>
              <a:t>A </a:t>
            </a:r>
            <a:r>
              <a:rPr lang="en-US" i="1" dirty="0">
                <a:solidFill>
                  <a:srgbClr val="FF0000"/>
                </a:solidFill>
              </a:rPr>
              <a:t>process</a:t>
            </a:r>
            <a:r>
              <a:rPr lang="en-US" dirty="0"/>
              <a:t> is a program in execution.  A process needs certain resources, including CPU time, memory, files, and I/O devices, to accomplish its task.</a:t>
            </a:r>
          </a:p>
          <a:p>
            <a:r>
              <a:rPr lang="en-US" dirty="0"/>
              <a:t>The operating system is responsible for the following activities in connection with process management.</a:t>
            </a:r>
          </a:p>
          <a:p>
            <a:pPr lvl="1"/>
            <a:r>
              <a:rPr lang="en-US" dirty="0"/>
              <a:t>Process creation and deletion.</a:t>
            </a:r>
          </a:p>
          <a:p>
            <a:pPr lvl="1"/>
            <a:r>
              <a:rPr lang="en-US" dirty="0"/>
              <a:t>process suspension and resumption.</a:t>
            </a:r>
          </a:p>
          <a:p>
            <a:pPr lvl="1"/>
            <a:r>
              <a:rPr lang="en-US" dirty="0"/>
              <a:t>Provision of mechanisms for:</a:t>
            </a:r>
          </a:p>
          <a:p>
            <a:pPr lvl="2"/>
            <a:r>
              <a:rPr lang="en-US" dirty="0"/>
              <a:t>process synchronization</a:t>
            </a:r>
          </a:p>
          <a:p>
            <a:pPr lvl="2"/>
            <a:r>
              <a:rPr lang="en-US" dirty="0"/>
              <a:t>process communication</a:t>
            </a:r>
          </a:p>
          <a:p>
            <a:pPr lvl="1"/>
            <a:endParaRPr lang="en-US" dirty="0"/>
          </a:p>
          <a:p>
            <a:pPr lvl="1"/>
            <a:endParaRPr lang="en-US" dirty="0"/>
          </a:p>
          <a:p>
            <a:pPr lvl="1"/>
            <a:endParaRPr lang="en-US"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11</a:t>
            </a:fld>
            <a:endParaRPr/>
          </a:p>
        </p:txBody>
      </p:sp>
      <p:sp>
        <p:nvSpPr>
          <p:cNvPr id="2" name="Rectangle 1"/>
          <p:cNvSpPr/>
          <p:nvPr/>
        </p:nvSpPr>
        <p:spPr>
          <a:xfrm>
            <a:off x="3489620" y="3244334"/>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3668754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pPr lvl="0">
              <a:defRPr/>
            </a:pPr>
            <a:r>
              <a:rPr lang="en-US" altLang="en-US" b="1" dirty="0">
                <a:solidFill>
                  <a:schemeClr val="tx1"/>
                </a:solidFill>
              </a:rPr>
              <a:t>System Calls related to Process control are</a:t>
            </a:r>
            <a:br>
              <a:rPr lang="en-US" altLang="en-US" b="1" dirty="0">
                <a:solidFill>
                  <a:schemeClr val="tx1"/>
                </a:solidFill>
              </a:rPr>
            </a:b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a:buFontTx/>
              <a:buChar char="•"/>
              <a:tabLst>
                <a:tab pos="1143000" algn="l"/>
              </a:tabLst>
            </a:pPr>
            <a:r>
              <a:rPr lang="en-US" altLang="en-US" dirty="0"/>
              <a:t>End, Abort</a:t>
            </a:r>
          </a:p>
          <a:p>
            <a:pPr>
              <a:buFontTx/>
              <a:buChar char="•"/>
              <a:tabLst>
                <a:tab pos="1143000" algn="l"/>
              </a:tabLst>
            </a:pPr>
            <a:r>
              <a:rPr lang="en-US" altLang="en-US" dirty="0"/>
              <a:t>Load, Execute</a:t>
            </a:r>
          </a:p>
          <a:p>
            <a:pPr>
              <a:buFontTx/>
              <a:buChar char="•"/>
              <a:tabLst>
                <a:tab pos="1143000" algn="l"/>
              </a:tabLst>
            </a:pPr>
            <a:r>
              <a:rPr lang="en-US" altLang="en-US" dirty="0"/>
              <a:t>Create process, Terminate process</a:t>
            </a:r>
          </a:p>
          <a:p>
            <a:pPr>
              <a:buFontTx/>
              <a:buChar char="•"/>
              <a:tabLst>
                <a:tab pos="1143000" algn="l"/>
              </a:tabLst>
            </a:pPr>
            <a:r>
              <a:rPr lang="en-US" altLang="en-US" dirty="0"/>
              <a:t>Ready process, Dispatch process</a:t>
            </a:r>
          </a:p>
          <a:p>
            <a:pPr>
              <a:buFontTx/>
              <a:buChar char="•"/>
              <a:tabLst>
                <a:tab pos="1143000" algn="l"/>
              </a:tabLst>
            </a:pPr>
            <a:r>
              <a:rPr lang="en-US" altLang="en-US" dirty="0"/>
              <a:t>Suspend process, Resume process</a:t>
            </a:r>
          </a:p>
          <a:p>
            <a:pPr>
              <a:buFontTx/>
              <a:buChar char="•"/>
              <a:tabLst>
                <a:tab pos="1143000" algn="l"/>
              </a:tabLst>
            </a:pPr>
            <a:r>
              <a:rPr lang="en-US" altLang="en-US" dirty="0"/>
              <a:t>Get process attributes, Set process attributes</a:t>
            </a:r>
          </a:p>
          <a:p>
            <a:pPr>
              <a:buFontTx/>
              <a:buChar char="•"/>
              <a:tabLst>
                <a:tab pos="1143000" algn="l"/>
              </a:tabLst>
            </a:pPr>
            <a:r>
              <a:rPr lang="en-US" altLang="en-US" dirty="0"/>
              <a:t>Wait for Time</a:t>
            </a:r>
          </a:p>
          <a:p>
            <a:pPr>
              <a:buFontTx/>
              <a:buChar char="•"/>
              <a:tabLst>
                <a:tab pos="1143000" algn="l"/>
              </a:tabLst>
            </a:pPr>
            <a:r>
              <a:rPr lang="en-US" altLang="en-US" dirty="0"/>
              <a:t>Wait event, Signal event</a:t>
            </a:r>
          </a:p>
          <a:p>
            <a:pPr>
              <a:buFontTx/>
              <a:buChar char="•"/>
              <a:tabLst>
                <a:tab pos="1143000" algn="l"/>
              </a:tabLst>
            </a:pPr>
            <a:r>
              <a:rPr lang="en-US" altLang="en-US" dirty="0"/>
              <a:t>Change priority of process</a:t>
            </a:r>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12</a:t>
            </a:fld>
            <a:endParaRPr/>
          </a:p>
        </p:txBody>
      </p:sp>
      <p:sp>
        <p:nvSpPr>
          <p:cNvPr id="2" name="Rectangle 1"/>
          <p:cNvSpPr/>
          <p:nvPr/>
        </p:nvSpPr>
        <p:spPr>
          <a:xfrm>
            <a:off x="3489620" y="3244334"/>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3668754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dirty="0">
                <a:solidFill>
                  <a:schemeClr val="tx1"/>
                </a:solidFill>
              </a:rPr>
              <a:t>Main-Memory Management</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r>
              <a:rPr lang="en-US" sz="2800" dirty="0" smtClean="0"/>
              <a:t>Memory </a:t>
            </a:r>
            <a:r>
              <a:rPr lang="en-US" sz="2800" dirty="0"/>
              <a:t>is a large array of words or bytes, each with its own address.  It is a repository of quickly accessible data shared by the CPU and I/O devices.</a:t>
            </a:r>
          </a:p>
          <a:p>
            <a:r>
              <a:rPr lang="en-US" sz="2800" dirty="0"/>
              <a:t>Main memory is a volatile storage device.  It loses its contents in the case of system failure.</a:t>
            </a:r>
          </a:p>
          <a:p>
            <a:r>
              <a:rPr lang="en-US" sz="2800" dirty="0"/>
              <a:t>The operating system is responsible for the following activities in connections with memory management:</a:t>
            </a:r>
          </a:p>
          <a:p>
            <a:pPr lvl="1"/>
            <a:r>
              <a:rPr lang="en-US" sz="2400" dirty="0"/>
              <a:t>Keep track of which parts of memory are currently being used and by whom.</a:t>
            </a:r>
          </a:p>
          <a:p>
            <a:pPr lvl="1"/>
            <a:r>
              <a:rPr lang="en-US" sz="2400" dirty="0"/>
              <a:t>Decide which processes to load when memory space becomes available.</a:t>
            </a:r>
          </a:p>
          <a:p>
            <a:pPr lvl="1"/>
            <a:r>
              <a:rPr lang="en-US" sz="2400" dirty="0"/>
              <a:t>Allocate and </a:t>
            </a:r>
            <a:r>
              <a:rPr lang="en-US" sz="2400" dirty="0" err="1"/>
              <a:t>deallocate</a:t>
            </a:r>
            <a:r>
              <a:rPr lang="en-US" sz="2400" dirty="0"/>
              <a:t> memory space as needed.</a:t>
            </a:r>
          </a:p>
          <a:p>
            <a:pPr lvl="1"/>
            <a:endParaRPr lang="en-US" sz="2000" dirty="0"/>
          </a:p>
          <a:p>
            <a:pPr lvl="1"/>
            <a:endParaRPr lang="en-US" sz="2000" dirty="0"/>
          </a:p>
          <a:p>
            <a:pPr marL="0" indent="0">
              <a:buNone/>
            </a:pPr>
            <a:endParaRPr lang="en-US" sz="2400"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13</a:t>
            </a:fld>
            <a:endParaRPr/>
          </a:p>
        </p:txBody>
      </p:sp>
    </p:spTree>
    <p:extLst>
      <p:ext uri="{BB962C8B-B14F-4D97-AF65-F5344CB8AC3E}">
        <p14:creationId xmlns:p14="http://schemas.microsoft.com/office/powerpoint/2010/main" val="3668754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dirty="0">
                <a:solidFill>
                  <a:schemeClr val="tx1"/>
                </a:solidFill>
              </a:rPr>
              <a:t>File Management</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r>
              <a:rPr lang="en-US" sz="2800" dirty="0" smtClean="0"/>
              <a:t>A </a:t>
            </a:r>
            <a:r>
              <a:rPr lang="en-US" sz="2800" dirty="0"/>
              <a:t>file is a collection of related information defined by its creator.  Commonly, files represent programs (both source and object forms) and data.</a:t>
            </a:r>
          </a:p>
          <a:p>
            <a:r>
              <a:rPr lang="en-US" sz="2800" dirty="0"/>
              <a:t>The operating system is responsible for the following activities in connections with file management:</a:t>
            </a:r>
          </a:p>
          <a:p>
            <a:pPr lvl="1"/>
            <a:r>
              <a:rPr lang="en-US" sz="2400" dirty="0"/>
              <a:t>File creation and deletion.</a:t>
            </a:r>
          </a:p>
          <a:p>
            <a:pPr lvl="1"/>
            <a:r>
              <a:rPr lang="en-US" sz="2400" dirty="0"/>
              <a:t>Directory creation and deletion.</a:t>
            </a:r>
          </a:p>
          <a:p>
            <a:pPr lvl="1"/>
            <a:r>
              <a:rPr lang="en-US" sz="2400" dirty="0"/>
              <a:t>Support of primitives for manipulating files and directories.</a:t>
            </a:r>
          </a:p>
          <a:p>
            <a:pPr lvl="1"/>
            <a:r>
              <a:rPr lang="en-US" sz="2400" dirty="0"/>
              <a:t>Mapping files onto secondary storage.</a:t>
            </a:r>
          </a:p>
          <a:p>
            <a:pPr lvl="1"/>
            <a:r>
              <a:rPr lang="en-US" sz="2400" dirty="0"/>
              <a:t>File backup on stable (nonvolatile) storage media.</a:t>
            </a:r>
          </a:p>
          <a:p>
            <a:pPr lvl="1"/>
            <a:endParaRPr lang="en-US"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14</a:t>
            </a:fld>
            <a:endParaRPr/>
          </a:p>
        </p:txBody>
      </p:sp>
      <p:sp>
        <p:nvSpPr>
          <p:cNvPr id="2" name="Rectangle 1"/>
          <p:cNvSpPr/>
          <p:nvPr/>
        </p:nvSpPr>
        <p:spPr>
          <a:xfrm>
            <a:off x="3489620" y="3244334"/>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36687546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pPr lvl="0">
              <a:defRPr/>
            </a:pPr>
            <a:r>
              <a:rPr lang="en-US" altLang="en-US" b="1" dirty="0">
                <a:solidFill>
                  <a:schemeClr val="tx1"/>
                </a:solidFill>
              </a:rPr>
              <a:t>System Calls related to File </a:t>
            </a:r>
            <a:r>
              <a:rPr lang="en-US" altLang="en-US" b="1" dirty="0" err="1">
                <a:solidFill>
                  <a:schemeClr val="tx1"/>
                </a:solidFill>
              </a:rPr>
              <a:t>Managememt</a:t>
            </a:r>
            <a:r>
              <a:rPr lang="en-US" altLang="en-US" b="1" dirty="0">
                <a:solidFill>
                  <a:schemeClr val="tx1"/>
                </a:solidFill>
              </a:rPr>
              <a:t> are</a:t>
            </a:r>
            <a:br>
              <a:rPr lang="en-US" altLang="en-US" b="1" dirty="0">
                <a:solidFill>
                  <a:schemeClr val="tx1"/>
                </a:solidFill>
              </a:rPr>
            </a:b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a:buFontTx/>
              <a:buChar char="•"/>
              <a:tabLst>
                <a:tab pos="1371600" algn="l"/>
              </a:tabLst>
            </a:pPr>
            <a:r>
              <a:rPr lang="en-US" altLang="en-US" sz="4000" dirty="0"/>
              <a:t>Create file, Delete file</a:t>
            </a:r>
          </a:p>
          <a:p>
            <a:pPr>
              <a:buFontTx/>
              <a:buChar char="•"/>
              <a:tabLst>
                <a:tab pos="1371600" algn="l"/>
              </a:tabLst>
            </a:pPr>
            <a:r>
              <a:rPr lang="en-US" altLang="en-US" sz="4000" dirty="0"/>
              <a:t>Open a file, Close a file</a:t>
            </a:r>
          </a:p>
          <a:p>
            <a:pPr>
              <a:buFontTx/>
              <a:buChar char="•"/>
              <a:tabLst>
                <a:tab pos="1371600" algn="l"/>
              </a:tabLst>
            </a:pPr>
            <a:r>
              <a:rPr lang="en-US" altLang="en-US" sz="4000" dirty="0"/>
              <a:t>Create directory</a:t>
            </a:r>
          </a:p>
          <a:p>
            <a:pPr>
              <a:buFontTx/>
              <a:buChar char="•"/>
              <a:tabLst>
                <a:tab pos="1371600" algn="l"/>
              </a:tabLst>
            </a:pPr>
            <a:r>
              <a:rPr lang="en-US" altLang="en-US" sz="4000" dirty="0"/>
              <a:t>Read, Write, Reposition</a:t>
            </a:r>
          </a:p>
          <a:p>
            <a:pPr>
              <a:buFontTx/>
              <a:buChar char="•"/>
              <a:tabLst>
                <a:tab pos="1371600" algn="l"/>
              </a:tabLst>
            </a:pPr>
            <a:r>
              <a:rPr lang="en-US" altLang="en-US" sz="4000" dirty="0"/>
              <a:t>Get file attributes, Set file attributes</a:t>
            </a:r>
          </a:p>
          <a:p>
            <a:pPr>
              <a:buFontTx/>
              <a:buChar char="•"/>
              <a:tabLst>
                <a:tab pos="1371600" algn="l"/>
              </a:tabLst>
            </a:pPr>
            <a:r>
              <a:rPr lang="en-US" altLang="en-US" sz="4000" dirty="0"/>
              <a:t>Create a link</a:t>
            </a:r>
          </a:p>
          <a:p>
            <a:pPr>
              <a:buFontTx/>
              <a:buChar char="•"/>
              <a:tabLst>
                <a:tab pos="1371600" algn="l"/>
              </a:tabLst>
            </a:pPr>
            <a:r>
              <a:rPr lang="en-US" altLang="en-US" sz="4000" dirty="0"/>
              <a:t>Change working </a:t>
            </a:r>
            <a:r>
              <a:rPr lang="en-US" altLang="en-US" sz="4000" dirty="0" smtClean="0"/>
              <a:t>directory</a:t>
            </a:r>
            <a:endParaRPr lang="en-US" altLang="en-US" sz="4000"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15</a:t>
            </a:fld>
            <a:endParaRPr/>
          </a:p>
        </p:txBody>
      </p:sp>
      <p:sp>
        <p:nvSpPr>
          <p:cNvPr id="2" name="Rectangle 1"/>
          <p:cNvSpPr/>
          <p:nvPr/>
        </p:nvSpPr>
        <p:spPr>
          <a:xfrm>
            <a:off x="3489620" y="3244334"/>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3668754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dirty="0">
                <a:solidFill>
                  <a:schemeClr val="tx1"/>
                </a:solidFill>
              </a:rPr>
              <a:t>I/O System Management</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0" indent="0">
              <a:buNone/>
            </a:pPr>
            <a:r>
              <a:rPr lang="en-US" sz="4800" dirty="0" smtClean="0"/>
              <a:t>The </a:t>
            </a:r>
            <a:r>
              <a:rPr lang="en-US" sz="4800" dirty="0"/>
              <a:t>I/O system consists of</a:t>
            </a:r>
            <a:r>
              <a:rPr lang="en-US" sz="4800" dirty="0" smtClean="0"/>
              <a:t>:</a:t>
            </a:r>
          </a:p>
          <a:p>
            <a:pPr marL="0" indent="0">
              <a:buNone/>
            </a:pPr>
            <a:endParaRPr lang="en-US" sz="4800" dirty="0"/>
          </a:p>
          <a:p>
            <a:pPr marL="628650" lvl="1"/>
            <a:r>
              <a:rPr lang="en-US" sz="4400" dirty="0"/>
              <a:t>A buffer-caching system </a:t>
            </a:r>
          </a:p>
          <a:p>
            <a:pPr marL="628650" lvl="1"/>
            <a:r>
              <a:rPr lang="en-US" sz="4400" dirty="0"/>
              <a:t>A general device-driver interface</a:t>
            </a:r>
          </a:p>
          <a:p>
            <a:pPr marL="628650" lvl="1"/>
            <a:r>
              <a:rPr lang="en-US" sz="4400" dirty="0"/>
              <a:t>Drivers for specific hardware devices</a:t>
            </a:r>
          </a:p>
          <a:p>
            <a:pPr lvl="1"/>
            <a:endParaRPr lang="en-US"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16</a:t>
            </a:fld>
            <a:endParaRPr/>
          </a:p>
        </p:txBody>
      </p:sp>
    </p:spTree>
    <p:extLst>
      <p:ext uri="{BB962C8B-B14F-4D97-AF65-F5344CB8AC3E}">
        <p14:creationId xmlns:p14="http://schemas.microsoft.com/office/powerpoint/2010/main" val="3668754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457200" y="274638"/>
            <a:ext cx="8229600" cy="868362"/>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altLang="en-US" b="1" dirty="0">
                <a:solidFill>
                  <a:schemeClr val="tx1"/>
                </a:solidFill>
              </a:rPr>
              <a:t>Device</a:t>
            </a:r>
            <a:r>
              <a:rPr lang="en-US" dirty="0">
                <a:solidFill>
                  <a:schemeClr val="tx1"/>
                </a:solidFill>
              </a:rPr>
              <a:t> Management</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17585" y="1066800"/>
            <a:ext cx="9144000" cy="5791200"/>
          </a:xfrm>
          <a:prstGeom prst="rect">
            <a:avLst/>
          </a:prstGeom>
          <a:noFill/>
          <a:ln>
            <a:noFill/>
          </a:ln>
        </p:spPr>
        <p:txBody>
          <a:bodyPr spcFirstLastPara="1" wrap="square" lIns="91425" tIns="45700" rIns="91425" bIns="45700" anchor="t" anchorCtr="0">
            <a:noAutofit/>
          </a:bodyPr>
          <a:lstStyle/>
          <a:p>
            <a:r>
              <a:rPr lang="en-US" altLang="en-US" sz="2800" dirty="0"/>
              <a:t>Files can be thought of as abstract or virtual devices. Thus many of the system calls for files are also needed for devices. If there are multiple users of the system however we must first request the device to ensure that we have exclusive use of it. After we are finished with the device, we must release it. These functions are similar to the open/close system calls for files.</a:t>
            </a:r>
          </a:p>
          <a:p>
            <a:r>
              <a:rPr lang="en-US" altLang="en-US" sz="2800" dirty="0"/>
              <a:t>	Once, the device has been requested we can read, write and reposition the device just as with files. In fact the similarity between input/output devices and files is so great that many operating systems merge the two into a combined file/device structure. In this case input/output devices are identified by special file names </a:t>
            </a:r>
          </a:p>
          <a:p>
            <a:pPr marL="0" indent="0">
              <a:buNone/>
            </a:pPr>
            <a:endParaRPr lang="en-US" sz="2400"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17</a:t>
            </a:fld>
            <a:endParaRPr/>
          </a:p>
        </p:txBody>
      </p:sp>
    </p:spTree>
    <p:extLst>
      <p:ext uri="{BB962C8B-B14F-4D97-AF65-F5344CB8AC3E}">
        <p14:creationId xmlns:p14="http://schemas.microsoft.com/office/powerpoint/2010/main" val="2262829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pPr lvl="0">
              <a:defRPr/>
            </a:pPr>
            <a:r>
              <a:rPr lang="en-US" altLang="en-US" dirty="0">
                <a:solidFill>
                  <a:schemeClr val="tx1"/>
                </a:solidFill>
              </a:rPr>
              <a:t>System Calls related to device </a:t>
            </a:r>
            <a:r>
              <a:rPr lang="en-US" dirty="0">
                <a:solidFill>
                  <a:schemeClr val="tx1"/>
                </a:solidFill>
              </a:rPr>
              <a:t>Management</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a:buFontTx/>
              <a:buChar char="•"/>
              <a:tabLst>
                <a:tab pos="1371600" algn="l"/>
              </a:tabLst>
            </a:pPr>
            <a:r>
              <a:rPr lang="en-US" altLang="en-US" sz="5400" dirty="0"/>
              <a:t>Request device, Release device</a:t>
            </a:r>
          </a:p>
          <a:p>
            <a:pPr>
              <a:buFontTx/>
              <a:buChar char="•"/>
              <a:tabLst>
                <a:tab pos="1371600" algn="l"/>
              </a:tabLst>
            </a:pPr>
            <a:r>
              <a:rPr lang="en-US" altLang="en-US" sz="5400" dirty="0"/>
              <a:t>Read, Write, Reposition</a:t>
            </a:r>
          </a:p>
          <a:p>
            <a:pPr>
              <a:buFontTx/>
              <a:buChar char="•"/>
              <a:tabLst>
                <a:tab pos="1371600" algn="l"/>
              </a:tabLst>
            </a:pPr>
            <a:r>
              <a:rPr lang="en-US" altLang="en-US" sz="5400" dirty="0"/>
              <a:t>Get device attributes, Set device attributes</a:t>
            </a:r>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18</a:t>
            </a:fld>
            <a:endParaRPr/>
          </a:p>
        </p:txBody>
      </p:sp>
    </p:spTree>
    <p:extLst>
      <p:ext uri="{BB962C8B-B14F-4D97-AF65-F5344CB8AC3E}">
        <p14:creationId xmlns:p14="http://schemas.microsoft.com/office/powerpoint/2010/main" val="2262829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457200" y="274638"/>
            <a:ext cx="8229600" cy="792162"/>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altLang="en-US" b="1" dirty="0">
                <a:solidFill>
                  <a:schemeClr val="tx1"/>
                </a:solidFill>
              </a:rPr>
              <a:t>Information Maintenance</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143000"/>
            <a:ext cx="9144000" cy="5685692"/>
          </a:xfrm>
          <a:prstGeom prst="rect">
            <a:avLst/>
          </a:prstGeom>
          <a:noFill/>
          <a:ln>
            <a:noFill/>
          </a:ln>
        </p:spPr>
        <p:txBody>
          <a:bodyPr spcFirstLastPara="1" wrap="square" lIns="91425" tIns="45700" rIns="91425" bIns="45700" anchor="t" anchorCtr="0">
            <a:noAutofit/>
          </a:bodyPr>
          <a:lstStyle/>
          <a:p>
            <a:r>
              <a:rPr lang="en-US" altLang="en-US" sz="2800" dirty="0"/>
              <a:t>Many system calls exist simply for the purpose of transferring information between the user program and the operating system. For example most systems have a system call to return the current time and date. Other system calls may return information about the system such as the number of current users, the version number of the operating system, the amount of free memory or disk space and so on.</a:t>
            </a:r>
          </a:p>
          <a:p>
            <a:r>
              <a:rPr lang="en-US" altLang="en-US" sz="2800" dirty="0"/>
              <a:t>	In addition the operating system keeps information about all of its jobs and processes and there are system calls to access this information. Generally, there are also calls to reset it. (get process attributes and set process attributes).</a:t>
            </a:r>
          </a:p>
          <a:p>
            <a:pPr marL="0" indent="0">
              <a:buNone/>
            </a:pPr>
            <a:endParaRPr lang="en-US" sz="2800"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19</a:t>
            </a:fld>
            <a:endParaRPr/>
          </a:p>
        </p:txBody>
      </p:sp>
    </p:spTree>
    <p:extLst>
      <p:ext uri="{BB962C8B-B14F-4D97-AF65-F5344CB8AC3E}">
        <p14:creationId xmlns:p14="http://schemas.microsoft.com/office/powerpoint/2010/main" val="2262829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marL="0" lvl="0" indent="0" algn="ctr" rtl="0">
              <a:spcBef>
                <a:spcPts val="0"/>
              </a:spcBef>
              <a:spcAft>
                <a:spcPts val="0"/>
              </a:spcAft>
              <a:buClr>
                <a:srgbClr val="2A14AC"/>
              </a:buClr>
              <a:buSzPts val="4000"/>
              <a:buFont typeface="Calibri"/>
              <a:buNone/>
            </a:pPr>
            <a:r>
              <a:rPr lang="en-IN" b="1" dirty="0" smtClean="0">
                <a:solidFill>
                  <a:srgbClr val="2A14AC"/>
                </a:solidFill>
                <a:latin typeface="Calibri"/>
                <a:ea typeface="Calibri"/>
                <a:cs typeface="Calibri"/>
                <a:sym typeface="Calibri"/>
              </a:rPr>
              <a:t>Learning Outcomes</a:t>
            </a:r>
            <a:endParaRPr b="1" dirty="0">
              <a:solidFill>
                <a:srgbClr val="2A14AC"/>
              </a:solidFill>
              <a:latin typeface="Calibri"/>
              <a:ea typeface="Calibri"/>
              <a:cs typeface="Calibri"/>
              <a:sym typeface="Calibri"/>
            </a:endParaRPr>
          </a:p>
        </p:txBody>
      </p:sp>
      <p:sp>
        <p:nvSpPr>
          <p:cNvPr id="104" name="Google Shape;104;p2"/>
          <p:cNvSpPr txBox="1">
            <a:spLocks noGrp="1"/>
          </p:cNvSpPr>
          <p:nvPr>
            <p:ph type="body" idx="1"/>
          </p:nvPr>
        </p:nvSpPr>
        <p:spPr>
          <a:xfrm>
            <a:off x="0" y="1066800"/>
            <a:ext cx="9144000" cy="5715000"/>
          </a:xfrm>
          <a:prstGeom prst="rect">
            <a:avLst/>
          </a:prstGeom>
          <a:noFill/>
          <a:ln>
            <a:noFill/>
          </a:ln>
        </p:spPr>
        <p:txBody>
          <a:bodyPr spcFirstLastPara="1" wrap="square" lIns="91425" tIns="45700" rIns="91425" bIns="45700" anchor="t" anchorCtr="0">
            <a:normAutofit/>
          </a:bodyPr>
          <a:lstStyle/>
          <a:p>
            <a:pPr marL="0" indent="0">
              <a:buNone/>
            </a:pPr>
            <a:endParaRPr lang="en-US" sz="4000" dirty="0" smtClean="0"/>
          </a:p>
          <a:p>
            <a:r>
              <a:rPr lang="en-US" sz="4000" dirty="0" smtClean="0"/>
              <a:t>Services of OS</a:t>
            </a:r>
          </a:p>
          <a:p>
            <a:r>
              <a:rPr lang="en-US" sz="4000" dirty="0" smtClean="0"/>
              <a:t>System Calls</a:t>
            </a:r>
          </a:p>
          <a:p>
            <a:r>
              <a:rPr lang="en-US" sz="4000" dirty="0" smtClean="0"/>
              <a:t>OS Components</a:t>
            </a:r>
          </a:p>
          <a:p>
            <a:r>
              <a:rPr lang="en-US" sz="4000" dirty="0" smtClean="0"/>
              <a:t>Use of Operating System Tools</a:t>
            </a:r>
          </a:p>
          <a:p>
            <a:pPr lvl="1"/>
            <a:endParaRPr lang="en-US" dirty="0" smtClean="0"/>
          </a:p>
          <a:p>
            <a:pPr lvl="1"/>
            <a:endParaRPr lang="en-US" dirty="0" smtClean="0"/>
          </a:p>
          <a:p>
            <a:pPr lvl="1"/>
            <a:endParaRPr lang="en-US" dirty="0" smtClean="0"/>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Tree>
    <p:extLst>
      <p:ext uri="{BB962C8B-B14F-4D97-AF65-F5344CB8AC3E}">
        <p14:creationId xmlns:p14="http://schemas.microsoft.com/office/powerpoint/2010/main" val="299079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
                                            <p:txEl>
                                              <p:pRg st="1" end="1"/>
                                            </p:txEl>
                                          </p:spTgt>
                                        </p:tgtEl>
                                        <p:attrNameLst>
                                          <p:attrName>style.visibility</p:attrName>
                                        </p:attrNameLst>
                                      </p:cBhvr>
                                      <p:to>
                                        <p:strVal val="visible"/>
                                      </p:to>
                                    </p:set>
                                    <p:animEffect transition="in" filter="fade">
                                      <p:cBhvr>
                                        <p:cTn id="7" dur="1000"/>
                                        <p:tgtEl>
                                          <p:spTgt spid="104">
                                            <p:txEl>
                                              <p:pRg st="1" end="1"/>
                                            </p:txEl>
                                          </p:spTgt>
                                        </p:tgtEl>
                                      </p:cBhvr>
                                    </p:animEffect>
                                    <p:anim calcmode="lin" valueType="num">
                                      <p:cBhvr>
                                        <p:cTn id="8"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4">
                                            <p:txEl>
                                              <p:pRg st="2" end="2"/>
                                            </p:txEl>
                                          </p:spTgt>
                                        </p:tgtEl>
                                        <p:attrNameLst>
                                          <p:attrName>style.visibility</p:attrName>
                                        </p:attrNameLst>
                                      </p:cBhvr>
                                      <p:to>
                                        <p:strVal val="visible"/>
                                      </p:to>
                                    </p:set>
                                    <p:animEffect transition="in" filter="fade">
                                      <p:cBhvr>
                                        <p:cTn id="12" dur="1000"/>
                                        <p:tgtEl>
                                          <p:spTgt spid="104">
                                            <p:txEl>
                                              <p:pRg st="2" end="2"/>
                                            </p:txEl>
                                          </p:spTgt>
                                        </p:tgtEl>
                                      </p:cBhvr>
                                    </p:animEffect>
                                    <p:anim calcmode="lin" valueType="num">
                                      <p:cBhvr>
                                        <p:cTn id="13"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04">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4">
                                            <p:txEl>
                                              <p:pRg st="3" end="3"/>
                                            </p:txEl>
                                          </p:spTgt>
                                        </p:tgtEl>
                                        <p:attrNameLst>
                                          <p:attrName>style.visibility</p:attrName>
                                        </p:attrNameLst>
                                      </p:cBhvr>
                                      <p:to>
                                        <p:strVal val="visible"/>
                                      </p:to>
                                    </p:set>
                                    <p:animEffect transition="in" filter="fade">
                                      <p:cBhvr>
                                        <p:cTn id="17" dur="1000"/>
                                        <p:tgtEl>
                                          <p:spTgt spid="104">
                                            <p:txEl>
                                              <p:pRg st="3" end="3"/>
                                            </p:txEl>
                                          </p:spTgt>
                                        </p:tgtEl>
                                      </p:cBhvr>
                                    </p:animEffect>
                                    <p:anim calcmode="lin" valueType="num">
                                      <p:cBhvr>
                                        <p:cTn id="18" dur="1000" fill="hold"/>
                                        <p:tgtEl>
                                          <p:spTgt spid="104">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04">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4">
                                            <p:txEl>
                                              <p:pRg st="4" end="4"/>
                                            </p:txEl>
                                          </p:spTgt>
                                        </p:tgtEl>
                                        <p:attrNameLst>
                                          <p:attrName>style.visibility</p:attrName>
                                        </p:attrNameLst>
                                      </p:cBhvr>
                                      <p:to>
                                        <p:strVal val="visible"/>
                                      </p:to>
                                    </p:set>
                                    <p:animEffect transition="in" filter="fade">
                                      <p:cBhvr>
                                        <p:cTn id="22" dur="1000"/>
                                        <p:tgtEl>
                                          <p:spTgt spid="104">
                                            <p:txEl>
                                              <p:pRg st="4" end="4"/>
                                            </p:txEl>
                                          </p:spTgt>
                                        </p:tgtEl>
                                      </p:cBhvr>
                                    </p:animEffect>
                                    <p:anim calcmode="lin" valueType="num">
                                      <p:cBhvr>
                                        <p:cTn id="23" dur="1000" fill="hold"/>
                                        <p:tgtEl>
                                          <p:spTgt spid="104">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0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pPr lvl="0">
              <a:defRPr/>
            </a:pPr>
            <a:r>
              <a:rPr lang="en-US" altLang="en-US" dirty="0">
                <a:solidFill>
                  <a:schemeClr val="tx1"/>
                </a:solidFill>
              </a:rPr>
              <a:t>System Calls related to Information Maintenance</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a:lnSpc>
                <a:spcPct val="150000"/>
              </a:lnSpc>
              <a:buFontTx/>
              <a:buChar char="•"/>
              <a:tabLst>
                <a:tab pos="1371600" algn="l"/>
              </a:tabLst>
            </a:pPr>
            <a:r>
              <a:rPr lang="en-US" altLang="en-US" sz="4400" dirty="0"/>
              <a:t>Get Time or Date, Set Time or Date</a:t>
            </a:r>
          </a:p>
          <a:p>
            <a:pPr>
              <a:lnSpc>
                <a:spcPct val="150000"/>
              </a:lnSpc>
              <a:buFontTx/>
              <a:buChar char="•"/>
              <a:tabLst>
                <a:tab pos="1371600" algn="l"/>
              </a:tabLst>
            </a:pPr>
            <a:r>
              <a:rPr lang="en-US" altLang="en-US" sz="4400" dirty="0"/>
              <a:t>Get system Data, Set system Data</a:t>
            </a:r>
          </a:p>
          <a:p>
            <a:pPr>
              <a:lnSpc>
                <a:spcPct val="150000"/>
              </a:lnSpc>
              <a:buFontTx/>
              <a:buChar char="•"/>
              <a:tabLst>
                <a:tab pos="1371600" algn="l"/>
              </a:tabLst>
            </a:pPr>
            <a:r>
              <a:rPr lang="en-US" altLang="en-US" sz="4400" dirty="0"/>
              <a:t>Get process, File or Device attributes</a:t>
            </a:r>
          </a:p>
          <a:p>
            <a:pPr>
              <a:lnSpc>
                <a:spcPct val="150000"/>
              </a:lnSpc>
              <a:buFontTx/>
              <a:buChar char="•"/>
              <a:tabLst>
                <a:tab pos="1371600" algn="l"/>
              </a:tabLst>
            </a:pPr>
            <a:r>
              <a:rPr lang="en-US" altLang="en-US" sz="4400" dirty="0"/>
              <a:t>Set process, File or Device attributes</a:t>
            </a:r>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20</a:t>
            </a:fld>
            <a:endParaRPr/>
          </a:p>
        </p:txBody>
      </p:sp>
    </p:spTree>
    <p:extLst>
      <p:ext uri="{BB962C8B-B14F-4D97-AF65-F5344CB8AC3E}">
        <p14:creationId xmlns:p14="http://schemas.microsoft.com/office/powerpoint/2010/main" val="22628290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dirty="0">
                <a:solidFill>
                  <a:schemeClr val="tx1"/>
                </a:solidFill>
              </a:rPr>
              <a:t>Secondary-Storage Management</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r>
              <a:rPr lang="en-US" sz="2800" dirty="0" smtClean="0"/>
              <a:t>Since </a:t>
            </a:r>
            <a:r>
              <a:rPr lang="en-US" sz="2800" dirty="0"/>
              <a:t>main memory (</a:t>
            </a:r>
            <a:r>
              <a:rPr lang="en-US" sz="2800" i="1" dirty="0"/>
              <a:t>primary storage</a:t>
            </a:r>
            <a:r>
              <a:rPr lang="en-US" sz="2800" dirty="0"/>
              <a:t>) is volatile and too small to accommodate all data and programs permanently, the computer system must provide </a:t>
            </a:r>
            <a:r>
              <a:rPr lang="en-US" sz="2800" i="1" dirty="0"/>
              <a:t>secondary storage</a:t>
            </a:r>
            <a:r>
              <a:rPr lang="en-US" sz="2800" dirty="0"/>
              <a:t> to back up main memory.</a:t>
            </a:r>
          </a:p>
          <a:p>
            <a:r>
              <a:rPr lang="en-US" sz="2800" dirty="0"/>
              <a:t>Most modern computer systems use disks as the principle on-line storage medium, for both programs and data.</a:t>
            </a:r>
          </a:p>
          <a:p>
            <a:r>
              <a:rPr lang="en-US" sz="2800" dirty="0"/>
              <a:t>The operating system is responsible for the following activities in connection with disk management: </a:t>
            </a:r>
          </a:p>
          <a:p>
            <a:pPr marL="628650" lvl="1"/>
            <a:r>
              <a:rPr lang="en-US" sz="2400" dirty="0"/>
              <a:t>Free space management</a:t>
            </a:r>
          </a:p>
          <a:p>
            <a:pPr marL="628650" lvl="1"/>
            <a:r>
              <a:rPr lang="en-US" sz="2400" dirty="0"/>
              <a:t>Storage allocation</a:t>
            </a:r>
          </a:p>
          <a:p>
            <a:pPr marL="628650" lvl="1"/>
            <a:r>
              <a:rPr lang="en-US" sz="2400" dirty="0"/>
              <a:t>Disk scheduling</a:t>
            </a:r>
          </a:p>
          <a:p>
            <a:pPr marL="0" indent="0">
              <a:buNone/>
            </a:pPr>
            <a:endParaRPr lang="en-US" sz="2800"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21</a:t>
            </a:fld>
            <a:endParaRPr/>
          </a:p>
        </p:txBody>
      </p:sp>
    </p:spTree>
    <p:extLst>
      <p:ext uri="{BB962C8B-B14F-4D97-AF65-F5344CB8AC3E}">
        <p14:creationId xmlns:p14="http://schemas.microsoft.com/office/powerpoint/2010/main" val="22628290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457200" y="274638"/>
            <a:ext cx="8229600" cy="792162"/>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altLang="en-US" dirty="0">
                <a:solidFill>
                  <a:srgbClr val="FF0000"/>
                </a:solidFill>
              </a:rPr>
              <a:t>System Programs</a:t>
            </a:r>
          </a:p>
        </p:txBody>
      </p:sp>
      <p:sp>
        <p:nvSpPr>
          <p:cNvPr id="136" name="Google Shape;136;p6"/>
          <p:cNvSpPr txBox="1">
            <a:spLocks noGrp="1"/>
          </p:cNvSpPr>
          <p:nvPr>
            <p:ph idx="1"/>
          </p:nvPr>
        </p:nvSpPr>
        <p:spPr>
          <a:xfrm>
            <a:off x="0" y="990600"/>
            <a:ext cx="9144000" cy="5838092"/>
          </a:xfrm>
          <a:prstGeom prst="rect">
            <a:avLst/>
          </a:prstGeom>
          <a:noFill/>
          <a:ln>
            <a:noFill/>
          </a:ln>
        </p:spPr>
        <p:txBody>
          <a:bodyPr spcFirstLastPara="1" wrap="square" lIns="91425" tIns="45700" rIns="91425" bIns="45700" anchor="t" anchorCtr="0">
            <a:noAutofit/>
          </a:bodyPr>
          <a:lstStyle/>
          <a:p>
            <a:pPr>
              <a:buFontTx/>
              <a:buChar char="•"/>
            </a:pPr>
            <a:r>
              <a:rPr lang="en-US" altLang="en-US" sz="2800" dirty="0"/>
              <a:t>System programs provide a convenient environment for program development and execution.  The can be divided into:</a:t>
            </a:r>
          </a:p>
          <a:p>
            <a:pPr lvl="1">
              <a:buFontTx/>
              <a:buChar char="–"/>
            </a:pPr>
            <a:r>
              <a:rPr lang="en-US" altLang="en-US" dirty="0"/>
              <a:t>File manipulation </a:t>
            </a:r>
          </a:p>
          <a:p>
            <a:pPr lvl="1">
              <a:buFontTx/>
              <a:buChar char="–"/>
            </a:pPr>
            <a:r>
              <a:rPr lang="en-US" altLang="en-US" dirty="0"/>
              <a:t>Status information</a:t>
            </a:r>
          </a:p>
          <a:p>
            <a:pPr lvl="1">
              <a:buFontTx/>
              <a:buChar char="–"/>
            </a:pPr>
            <a:r>
              <a:rPr lang="en-US" altLang="en-US" dirty="0"/>
              <a:t>File modification</a:t>
            </a:r>
          </a:p>
          <a:p>
            <a:pPr lvl="1">
              <a:buFontTx/>
              <a:buChar char="–"/>
            </a:pPr>
            <a:r>
              <a:rPr lang="en-US" altLang="en-US" dirty="0"/>
              <a:t>Programming language support</a:t>
            </a:r>
          </a:p>
          <a:p>
            <a:pPr lvl="1">
              <a:buFontTx/>
              <a:buChar char="–"/>
            </a:pPr>
            <a:r>
              <a:rPr lang="en-US" altLang="en-US" dirty="0"/>
              <a:t>Program loading and execution</a:t>
            </a:r>
          </a:p>
          <a:p>
            <a:pPr lvl="1">
              <a:buFontTx/>
              <a:buChar char="–"/>
            </a:pPr>
            <a:r>
              <a:rPr lang="en-US" altLang="en-US" dirty="0"/>
              <a:t>Communications</a:t>
            </a:r>
          </a:p>
          <a:p>
            <a:pPr lvl="1">
              <a:buFontTx/>
              <a:buChar char="–"/>
            </a:pPr>
            <a:r>
              <a:rPr lang="en-US" altLang="en-US" dirty="0"/>
              <a:t>Application programs</a:t>
            </a:r>
          </a:p>
          <a:p>
            <a:pPr>
              <a:buFontTx/>
              <a:buChar char="•"/>
            </a:pPr>
            <a:r>
              <a:rPr lang="en-US" altLang="en-US" sz="2800" dirty="0"/>
              <a:t>Most users’ view of the operation system is defined by system programs, not the actual system calls. </a:t>
            </a:r>
          </a:p>
          <a:p>
            <a:pPr marL="0" indent="0">
              <a:buNone/>
            </a:pPr>
            <a:endParaRPr lang="en-US" sz="3600"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22</a:t>
            </a:fld>
            <a:endParaRPr/>
          </a:p>
        </p:txBody>
      </p:sp>
    </p:spTree>
    <p:extLst>
      <p:ext uri="{BB962C8B-B14F-4D97-AF65-F5344CB8AC3E}">
        <p14:creationId xmlns:p14="http://schemas.microsoft.com/office/powerpoint/2010/main" val="22628290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altLang="en-US" dirty="0">
                <a:solidFill>
                  <a:srgbClr val="FF0000"/>
                </a:solidFill>
              </a:rPr>
              <a:t>User Management</a:t>
            </a:r>
          </a:p>
        </p:txBody>
      </p:sp>
      <p:sp>
        <p:nvSpPr>
          <p:cNvPr id="136" name="Google Shape;136;p6"/>
          <p:cNvSpPr txBox="1">
            <a:spLocks noGrp="1"/>
          </p:cNvSpPr>
          <p:nvPr>
            <p:ph idx="1"/>
          </p:nvPr>
        </p:nvSpPr>
        <p:spPr>
          <a:xfrm>
            <a:off x="0" y="1371600"/>
            <a:ext cx="9144000" cy="5457092"/>
          </a:xfrm>
          <a:prstGeom prst="rect">
            <a:avLst/>
          </a:prstGeom>
          <a:noFill/>
          <a:ln>
            <a:noFill/>
          </a:ln>
        </p:spPr>
        <p:txBody>
          <a:bodyPr spcFirstLastPara="1" wrap="square" lIns="91425" tIns="45700" rIns="91425" bIns="45700" anchor="t" anchorCtr="0">
            <a:noAutofit/>
          </a:bodyPr>
          <a:lstStyle/>
          <a:p>
            <a:pPr>
              <a:defRPr/>
            </a:pPr>
            <a:r>
              <a:rPr lang="en-US" sz="2400" b="1" dirty="0"/>
              <a:t>User Management: </a:t>
            </a:r>
            <a:r>
              <a:rPr lang="en-US" sz="2400" dirty="0"/>
              <a:t>As the administrator, it is your job to create and manage the accounts for all required users. Linux comes with several tools for user management. User management includes everything from creating a user to deleting a user on your system.</a:t>
            </a:r>
          </a:p>
          <a:p>
            <a:pPr marL="0" indent="0">
              <a:buNone/>
              <a:defRPr/>
            </a:pPr>
            <a:r>
              <a:rPr lang="en-US" sz="2400" dirty="0"/>
              <a:t>Following are the Linux command line tools for managing users and groups:</a:t>
            </a:r>
          </a:p>
          <a:p>
            <a:pPr marL="0" indent="0">
              <a:buNone/>
              <a:defRPr/>
            </a:pPr>
            <a:r>
              <a:rPr lang="en-US" sz="2400" dirty="0"/>
              <a:t>1. </a:t>
            </a:r>
            <a:r>
              <a:rPr lang="en-US" sz="2400" dirty="0" err="1"/>
              <a:t>useradd</a:t>
            </a:r>
            <a:r>
              <a:rPr lang="en-US" sz="2400" dirty="0"/>
              <a:t>.</a:t>
            </a:r>
          </a:p>
          <a:p>
            <a:pPr marL="0" indent="0">
              <a:buNone/>
              <a:defRPr/>
            </a:pPr>
            <a:r>
              <a:rPr lang="en-US" sz="2400" dirty="0"/>
              <a:t>2. </a:t>
            </a:r>
            <a:r>
              <a:rPr lang="en-US" sz="2400" dirty="0" err="1"/>
              <a:t>usermod</a:t>
            </a:r>
            <a:r>
              <a:rPr lang="en-US" sz="2400" dirty="0"/>
              <a:t>.</a:t>
            </a:r>
          </a:p>
          <a:p>
            <a:pPr marL="0" indent="0">
              <a:buNone/>
              <a:defRPr/>
            </a:pPr>
            <a:r>
              <a:rPr lang="en-US" sz="2400" dirty="0"/>
              <a:t>3. </a:t>
            </a:r>
            <a:r>
              <a:rPr lang="en-US" sz="2400" dirty="0" err="1"/>
              <a:t>userdel</a:t>
            </a:r>
            <a:r>
              <a:rPr lang="en-US" sz="2400" dirty="0" smtClean="0"/>
              <a:t>.</a:t>
            </a:r>
            <a:endParaRPr lang="en-US" sz="2400" b="1" dirty="0"/>
          </a:p>
          <a:p>
            <a:pPr marL="0" indent="0">
              <a:buNone/>
              <a:defRPr/>
            </a:pPr>
            <a:r>
              <a:rPr lang="en-US" sz="2400" b="1" dirty="0" err="1"/>
              <a:t>Useradd</a:t>
            </a:r>
            <a:r>
              <a:rPr lang="en-US" sz="2400" b="1" dirty="0"/>
              <a:t>: Creating New User: </a:t>
            </a:r>
            <a:r>
              <a:rPr lang="en-US" sz="2400" dirty="0"/>
              <a:t>To add new users in Linux system we can use </a:t>
            </a:r>
            <a:r>
              <a:rPr lang="en-US" sz="2400" dirty="0" err="1"/>
              <a:t>useradd</a:t>
            </a:r>
            <a:r>
              <a:rPr lang="en-US" sz="2400" dirty="0"/>
              <a:t> command.</a:t>
            </a:r>
          </a:p>
          <a:p>
            <a:pPr marL="0" indent="0">
              <a:buNone/>
              <a:defRPr/>
            </a:pPr>
            <a:r>
              <a:rPr lang="en-US" sz="2400" dirty="0"/>
              <a:t>Syntax: </a:t>
            </a:r>
            <a:r>
              <a:rPr lang="en-US" sz="2400" dirty="0" err="1"/>
              <a:t>useradd</a:t>
            </a:r>
            <a:r>
              <a:rPr lang="en-US" sz="2400" dirty="0"/>
              <a:t> </a:t>
            </a:r>
            <a:r>
              <a:rPr lang="en-US" sz="2400" dirty="0" err="1"/>
              <a:t>login_name</a:t>
            </a:r>
            <a:endParaRPr lang="en-US" sz="2400" dirty="0"/>
          </a:p>
          <a:p>
            <a:pPr marL="0" indent="0">
              <a:buNone/>
              <a:defRPr/>
            </a:pPr>
            <a:r>
              <a:rPr lang="en-US" sz="2400" dirty="0"/>
              <a:t>Example: </a:t>
            </a:r>
            <a:r>
              <a:rPr lang="en-US" sz="2400" dirty="0" err="1"/>
              <a:t>useradd</a:t>
            </a:r>
            <a:r>
              <a:rPr lang="en-US" sz="2400" dirty="0"/>
              <a:t> </a:t>
            </a:r>
            <a:r>
              <a:rPr lang="en-US" sz="2400" dirty="0" err="1"/>
              <a:t>mhssp</a:t>
            </a:r>
            <a:endParaRPr lang="en-US" sz="2400" dirty="0"/>
          </a:p>
          <a:p>
            <a:pPr marL="0" indent="0">
              <a:buNone/>
              <a:defRPr/>
            </a:pPr>
            <a:r>
              <a:rPr lang="en-US" sz="2400" dirty="0"/>
              <a:t> </a:t>
            </a:r>
          </a:p>
          <a:p>
            <a:pPr marL="0" indent="0">
              <a:buNone/>
            </a:pPr>
            <a:endParaRPr lang="en-US" sz="2400"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23</a:t>
            </a:fld>
            <a:endParaRPr/>
          </a:p>
        </p:txBody>
      </p:sp>
    </p:spTree>
    <p:extLst>
      <p:ext uri="{BB962C8B-B14F-4D97-AF65-F5344CB8AC3E}">
        <p14:creationId xmlns:p14="http://schemas.microsoft.com/office/powerpoint/2010/main" val="22628290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altLang="en-US" dirty="0">
                <a:solidFill>
                  <a:srgbClr val="FF0000"/>
                </a:solidFill>
              </a:rPr>
              <a:t>User Management</a:t>
            </a: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r>
              <a:rPr lang="en-US" b="1" dirty="0" err="1"/>
              <a:t>passwd</a:t>
            </a:r>
            <a:r>
              <a:rPr lang="en-US" b="1" dirty="0"/>
              <a:t> Command:</a:t>
            </a:r>
            <a:r>
              <a:rPr lang="en-US" dirty="0"/>
              <a:t> The </a:t>
            </a:r>
            <a:r>
              <a:rPr lang="en-US" dirty="0" err="1"/>
              <a:t>passwd</a:t>
            </a:r>
            <a:r>
              <a:rPr lang="en-US" dirty="0"/>
              <a:t> command is used to set up passwords for users.</a:t>
            </a:r>
          </a:p>
          <a:p>
            <a:r>
              <a:rPr lang="en-US" dirty="0"/>
              <a:t>Syntax: password </a:t>
            </a:r>
            <a:r>
              <a:rPr lang="en-US" dirty="0" err="1"/>
              <a:t>user_name</a:t>
            </a:r>
            <a:endParaRPr lang="en-US" dirty="0"/>
          </a:p>
          <a:p>
            <a:r>
              <a:rPr lang="en-US" dirty="0"/>
              <a:t>Example: $ </a:t>
            </a:r>
            <a:r>
              <a:rPr lang="en-US" dirty="0" err="1"/>
              <a:t>passwd</a:t>
            </a:r>
            <a:r>
              <a:rPr lang="en-US" dirty="0"/>
              <a:t> </a:t>
            </a:r>
            <a:r>
              <a:rPr lang="en-US" dirty="0" err="1"/>
              <a:t>mhssp</a:t>
            </a:r>
            <a:endParaRPr lang="en-US" dirty="0"/>
          </a:p>
          <a:p>
            <a:r>
              <a:rPr lang="en-US" dirty="0"/>
              <a:t>Changing password for </a:t>
            </a:r>
            <a:r>
              <a:rPr lang="en-US" dirty="0" err="1"/>
              <a:t>mhssp</a:t>
            </a:r>
            <a:r>
              <a:rPr lang="en-US" dirty="0"/>
              <a:t>:</a:t>
            </a:r>
          </a:p>
          <a:p>
            <a:r>
              <a:rPr lang="en-US" dirty="0"/>
              <a:t>(current) UNIX password: 123 45</a:t>
            </a:r>
          </a:p>
          <a:p>
            <a:r>
              <a:rPr lang="en-US" dirty="0"/>
              <a:t>Enter new UNIX password: abc@123</a:t>
            </a:r>
          </a:p>
          <a:p>
            <a:r>
              <a:rPr lang="en-US" dirty="0"/>
              <a:t>Retype new UNIX password: abc@123</a:t>
            </a:r>
          </a:p>
          <a:p>
            <a:r>
              <a:rPr lang="en-US" dirty="0" err="1"/>
              <a:t>passwd</a:t>
            </a:r>
            <a:r>
              <a:rPr lang="en-US" dirty="0"/>
              <a:t>: password updated successfully</a:t>
            </a:r>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24</a:t>
            </a:fld>
            <a:endParaRPr dirty="0"/>
          </a:p>
        </p:txBody>
      </p:sp>
    </p:spTree>
    <p:extLst>
      <p:ext uri="{BB962C8B-B14F-4D97-AF65-F5344CB8AC3E}">
        <p14:creationId xmlns:p14="http://schemas.microsoft.com/office/powerpoint/2010/main" val="22628290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altLang="en-US" dirty="0">
                <a:solidFill>
                  <a:srgbClr val="FF0000"/>
                </a:solidFill>
              </a:rPr>
              <a:t>User Management</a:t>
            </a: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r>
              <a:rPr lang="en-US" b="1" dirty="0" err="1"/>
              <a:t>Usermod</a:t>
            </a:r>
            <a:r>
              <a:rPr lang="en-US" b="1" dirty="0"/>
              <a:t>:</a:t>
            </a:r>
            <a:r>
              <a:rPr lang="en-US" dirty="0"/>
              <a:t> </a:t>
            </a:r>
            <a:r>
              <a:rPr lang="en-US" b="1" dirty="0"/>
              <a:t>Modifying Properties of User:</a:t>
            </a:r>
            <a:r>
              <a:rPr lang="en-US" dirty="0"/>
              <a:t> The command </a:t>
            </a:r>
            <a:r>
              <a:rPr lang="en-US" dirty="0" err="1"/>
              <a:t>usermod</a:t>
            </a:r>
            <a:r>
              <a:rPr lang="en-US" dirty="0"/>
              <a:t> is used to modify the properties of an existing user.</a:t>
            </a:r>
          </a:p>
          <a:p>
            <a:r>
              <a:rPr lang="en-US" dirty="0"/>
              <a:t>Syntax: </a:t>
            </a:r>
            <a:r>
              <a:rPr lang="en-US" dirty="0" err="1"/>
              <a:t>usermod</a:t>
            </a:r>
            <a:r>
              <a:rPr lang="en-US" dirty="0"/>
              <a:t> -c &lt;'</a:t>
            </a:r>
            <a:r>
              <a:rPr lang="en-US" dirty="0" err="1"/>
              <a:t>newName</a:t>
            </a:r>
            <a:r>
              <a:rPr lang="en-US" dirty="0"/>
              <a:t>'&gt; &lt;</a:t>
            </a:r>
            <a:r>
              <a:rPr lang="en-US" dirty="0" err="1"/>
              <a:t>oldName</a:t>
            </a:r>
            <a:r>
              <a:rPr lang="en-US" dirty="0"/>
              <a:t>&gt;</a:t>
            </a:r>
          </a:p>
          <a:p>
            <a:endParaRPr lang="en-US" b="1" dirty="0"/>
          </a:p>
          <a:p>
            <a:r>
              <a:rPr lang="en-US" b="1" dirty="0" err="1"/>
              <a:t>Userdel</a:t>
            </a:r>
            <a:r>
              <a:rPr lang="en-US" b="1" dirty="0"/>
              <a:t>: Delete a user account:</a:t>
            </a:r>
            <a:r>
              <a:rPr lang="en-US" dirty="0"/>
              <a:t> To delete a user account </a:t>
            </a:r>
            <a:r>
              <a:rPr lang="en-US" dirty="0" err="1"/>
              <a:t>userdel</a:t>
            </a:r>
            <a:r>
              <a:rPr lang="en-US" dirty="0"/>
              <a:t> command is used.</a:t>
            </a:r>
          </a:p>
          <a:p>
            <a:r>
              <a:rPr lang="en-US" dirty="0"/>
              <a:t>Syntax: </a:t>
            </a:r>
            <a:r>
              <a:rPr lang="en-US" dirty="0" err="1"/>
              <a:t>userdel</a:t>
            </a:r>
            <a:r>
              <a:rPr lang="en-US" dirty="0"/>
              <a:t> -r &lt;</a:t>
            </a:r>
            <a:r>
              <a:rPr lang="en-US" dirty="0" err="1"/>
              <a:t>userName</a:t>
            </a:r>
            <a:r>
              <a:rPr lang="en-US" dirty="0"/>
              <a:t>&gt;</a:t>
            </a:r>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25</a:t>
            </a:fld>
            <a:endParaRPr/>
          </a:p>
        </p:txBody>
      </p:sp>
    </p:spTree>
    <p:extLst>
      <p:ext uri="{BB962C8B-B14F-4D97-AF65-F5344CB8AC3E}">
        <p14:creationId xmlns:p14="http://schemas.microsoft.com/office/powerpoint/2010/main" val="22628290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457200" y="274638"/>
            <a:ext cx="8229600" cy="639762"/>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r>
              <a:rPr lang="en-US" altLang="en-US" dirty="0">
                <a:solidFill>
                  <a:srgbClr val="FF0000"/>
                </a:solidFill>
              </a:rPr>
              <a:t>Security Policy</a:t>
            </a:r>
          </a:p>
        </p:txBody>
      </p:sp>
      <p:sp>
        <p:nvSpPr>
          <p:cNvPr id="136" name="Google Shape;136;p6"/>
          <p:cNvSpPr txBox="1">
            <a:spLocks noGrp="1"/>
          </p:cNvSpPr>
          <p:nvPr>
            <p:ph idx="1"/>
          </p:nvPr>
        </p:nvSpPr>
        <p:spPr>
          <a:xfrm>
            <a:off x="0" y="990600"/>
            <a:ext cx="9144000" cy="5838092"/>
          </a:xfrm>
          <a:prstGeom prst="rect">
            <a:avLst/>
          </a:prstGeom>
          <a:noFill/>
          <a:ln>
            <a:noFill/>
          </a:ln>
        </p:spPr>
        <p:txBody>
          <a:bodyPr spcFirstLastPara="1" wrap="square" lIns="91425" tIns="45700" rIns="91425" bIns="45700" anchor="t" anchorCtr="0">
            <a:noAutofit/>
          </a:bodyPr>
          <a:lstStyle/>
          <a:p>
            <a:r>
              <a:rPr lang="en-US" sz="2000" dirty="0"/>
              <a:t>Following are the best practices for securing </a:t>
            </a:r>
            <a:r>
              <a:rPr lang="en-US" sz="2000" dirty="0" err="1"/>
              <a:t>linux</a:t>
            </a:r>
            <a:r>
              <a:rPr lang="en-US" sz="2000" dirty="0"/>
              <a:t> </a:t>
            </a:r>
            <a:r>
              <a:rPr lang="en-US" sz="2000" dirty="0" err="1"/>
              <a:t>os</a:t>
            </a:r>
            <a:r>
              <a:rPr lang="en-US" sz="2000" dirty="0"/>
              <a:t> Keep System Updated: Always keep system updated with latest releases patches, security fixes and kernel when it’s available.</a:t>
            </a:r>
          </a:p>
          <a:p>
            <a:r>
              <a:rPr lang="en-US" sz="2000" dirty="0"/>
              <a:t>$ yum updates</a:t>
            </a:r>
          </a:p>
          <a:p>
            <a:r>
              <a:rPr lang="en-US" sz="2000" dirty="0"/>
              <a:t>$yum check-update</a:t>
            </a:r>
          </a:p>
          <a:p>
            <a:r>
              <a:rPr lang="en-US" sz="2000" b="1" dirty="0"/>
              <a:t>Use Secure SSH:</a:t>
            </a:r>
            <a:r>
              <a:rPr lang="en-US" sz="2000" dirty="0"/>
              <a:t> Telnet and rlogin protocols uses plain text, not encrypted format which is the security breaches. SSH is a secure protocol that use encryption technology during communication with server. Never login directly as root unless necessary. Use “</a:t>
            </a:r>
            <a:r>
              <a:rPr lang="en-US" sz="2000" dirty="0" err="1"/>
              <a:t>sudo</a:t>
            </a:r>
            <a:r>
              <a:rPr lang="en-US" sz="2000" dirty="0"/>
              <a:t>” to execute commands.</a:t>
            </a:r>
          </a:p>
          <a:p>
            <a:r>
              <a:rPr lang="en-US" sz="2000" dirty="0"/>
              <a:t>$ vi /</a:t>
            </a:r>
            <a:r>
              <a:rPr lang="en-US" sz="2000" dirty="0" err="1"/>
              <a:t>etc</a:t>
            </a:r>
            <a:r>
              <a:rPr lang="en-US" sz="2000" dirty="0"/>
              <a:t>/</a:t>
            </a:r>
            <a:r>
              <a:rPr lang="en-US" sz="2000" dirty="0" err="1"/>
              <a:t>ssh</a:t>
            </a:r>
            <a:r>
              <a:rPr lang="en-US" sz="2000" dirty="0"/>
              <a:t>/</a:t>
            </a:r>
            <a:r>
              <a:rPr lang="en-US" sz="2000" dirty="0" err="1"/>
              <a:t>sshd_config</a:t>
            </a:r>
            <a:endParaRPr lang="en-US" sz="2000" dirty="0"/>
          </a:p>
          <a:p>
            <a:r>
              <a:rPr lang="en-US" sz="2000" dirty="0"/>
              <a:t>$ </a:t>
            </a:r>
            <a:r>
              <a:rPr lang="en-US" sz="2000" dirty="0" err="1"/>
              <a:t>PermitRootLogin</a:t>
            </a:r>
            <a:r>
              <a:rPr lang="en-US" sz="2000" dirty="0"/>
              <a:t> no #disable root login</a:t>
            </a:r>
          </a:p>
          <a:p>
            <a:r>
              <a:rPr lang="en-US" sz="2000" dirty="0"/>
              <a:t>$</a:t>
            </a:r>
            <a:r>
              <a:rPr lang="en-US" sz="2000" dirty="0" err="1"/>
              <a:t>AllowUsers</a:t>
            </a:r>
            <a:r>
              <a:rPr lang="en-US" sz="2000" dirty="0"/>
              <a:t> username # Allow only specific users</a:t>
            </a:r>
          </a:p>
          <a:p>
            <a:r>
              <a:rPr lang="en-US" sz="2000" dirty="0"/>
              <a:t>$ Protocol 2 #use SSH protocol 2 version</a:t>
            </a:r>
          </a:p>
          <a:p>
            <a:r>
              <a:rPr lang="en-US" sz="2000" b="1" dirty="0"/>
              <a:t>Lock and Unlock Features:</a:t>
            </a:r>
            <a:r>
              <a:rPr lang="en-US" sz="2000" dirty="0"/>
              <a:t> They are very useful, instead of removing an account from the system, you can lock it for an week or a month. To lock a specific user, you can use the follow command.</a:t>
            </a:r>
          </a:p>
          <a:p>
            <a:r>
              <a:rPr lang="en-US" sz="2000" dirty="0"/>
              <a:t>$ </a:t>
            </a:r>
            <a:r>
              <a:rPr lang="en-US" sz="2000" dirty="0" err="1"/>
              <a:t>passwd</a:t>
            </a:r>
            <a:r>
              <a:rPr lang="en-US" sz="2000" dirty="0"/>
              <a:t> -1 </a:t>
            </a:r>
            <a:r>
              <a:rPr lang="en-US" sz="2000" dirty="0" err="1"/>
              <a:t>accountname</a:t>
            </a:r>
            <a:endParaRPr lang="en-US" sz="2000" dirty="0"/>
          </a:p>
          <a:p>
            <a:endParaRPr lang="en-US" sz="1800" dirty="0"/>
          </a:p>
          <a:p>
            <a:pPr marL="0" indent="0">
              <a:buNone/>
            </a:pPr>
            <a:endParaRPr lang="en-US" sz="1800"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26</a:t>
            </a:fld>
            <a:endParaRPr/>
          </a:p>
        </p:txBody>
      </p:sp>
    </p:spTree>
    <p:extLst>
      <p:ext uri="{BB962C8B-B14F-4D97-AF65-F5344CB8AC3E}">
        <p14:creationId xmlns:p14="http://schemas.microsoft.com/office/powerpoint/2010/main" val="22628290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457200" y="274638"/>
            <a:ext cx="8229600" cy="792162"/>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altLang="en-US" dirty="0">
                <a:solidFill>
                  <a:srgbClr val="FF0000"/>
                </a:solidFill>
              </a:rPr>
              <a:t>Security Policy</a:t>
            </a:r>
          </a:p>
        </p:txBody>
      </p:sp>
      <p:sp>
        <p:nvSpPr>
          <p:cNvPr id="136" name="Google Shape;136;p6"/>
          <p:cNvSpPr txBox="1">
            <a:spLocks noGrp="1"/>
          </p:cNvSpPr>
          <p:nvPr>
            <p:ph idx="1"/>
          </p:nvPr>
        </p:nvSpPr>
        <p:spPr>
          <a:xfrm>
            <a:off x="0" y="1066800"/>
            <a:ext cx="9144000" cy="5761892"/>
          </a:xfrm>
          <a:prstGeom prst="rect">
            <a:avLst/>
          </a:prstGeom>
          <a:noFill/>
          <a:ln>
            <a:noFill/>
          </a:ln>
        </p:spPr>
        <p:txBody>
          <a:bodyPr spcFirstLastPara="1" wrap="square" lIns="91425" tIns="45700" rIns="91425" bIns="45700" anchor="t" anchorCtr="0">
            <a:noAutofit/>
          </a:bodyPr>
          <a:lstStyle/>
          <a:p>
            <a:r>
              <a:rPr lang="en-US" sz="2000" b="1" dirty="0"/>
              <a:t>Turn Off IPv6: </a:t>
            </a:r>
            <a:r>
              <a:rPr lang="en-US" sz="2000" dirty="0"/>
              <a:t>If you are not using a IPv6 protocol, then you should disable it because most of the applications or policies not required IPv6 protocol and currently it doesn’t required on the server. Go to network configuration file and add followings lines to disable it.</a:t>
            </a:r>
          </a:p>
          <a:p>
            <a:r>
              <a:rPr lang="en-US" sz="2000" dirty="0"/>
              <a:t># vi /</a:t>
            </a:r>
            <a:r>
              <a:rPr lang="en-US" sz="2000" dirty="0" err="1"/>
              <a:t>etc</a:t>
            </a:r>
            <a:r>
              <a:rPr lang="en-US" sz="2000" dirty="0"/>
              <a:t>/</a:t>
            </a:r>
            <a:r>
              <a:rPr lang="en-US" sz="2000" dirty="0" err="1"/>
              <a:t>sysconfig</a:t>
            </a:r>
            <a:r>
              <a:rPr lang="en-US" sz="2000" dirty="0"/>
              <a:t>/network</a:t>
            </a:r>
          </a:p>
          <a:p>
            <a:r>
              <a:rPr lang="en-US" sz="2000" dirty="0"/>
              <a:t>NETWORKING_IPV6=no</a:t>
            </a:r>
          </a:p>
          <a:p>
            <a:r>
              <a:rPr lang="en-US" sz="2000" dirty="0"/>
              <a:t>IPV6INIT=no</a:t>
            </a:r>
          </a:p>
          <a:p>
            <a:r>
              <a:rPr lang="en-US" sz="2000" b="1" dirty="0"/>
              <a:t>Enables </a:t>
            </a:r>
            <a:r>
              <a:rPr lang="en-US" sz="2000" b="1" dirty="0" err="1"/>
              <a:t>Iptables</a:t>
            </a:r>
            <a:r>
              <a:rPr lang="en-US" sz="2000" b="1" dirty="0"/>
              <a:t> (Firewall): </a:t>
            </a:r>
            <a:r>
              <a:rPr lang="en-US" sz="2000" dirty="0"/>
              <a:t>It is highly recommended to enable Linux firewall to secure </a:t>
            </a:r>
            <a:r>
              <a:rPr lang="en-US" sz="2000" dirty="0" err="1"/>
              <a:t>unauthorised</a:t>
            </a:r>
            <a:r>
              <a:rPr lang="en-US" sz="2000" dirty="0"/>
              <a:t> access of your servers. Apply rules in </a:t>
            </a:r>
            <a:r>
              <a:rPr lang="en-US" sz="2000" dirty="0" err="1"/>
              <a:t>iptables</a:t>
            </a:r>
            <a:r>
              <a:rPr lang="en-US" sz="2000" dirty="0"/>
              <a:t> to filters incoming, outgoing and forwarding packets. We can specify the source and destination address to allow and deny in specific </a:t>
            </a:r>
            <a:r>
              <a:rPr lang="en-US" sz="2000" dirty="0" err="1"/>
              <a:t>udp</a:t>
            </a:r>
            <a:r>
              <a:rPr lang="en-US" sz="2000" dirty="0"/>
              <a:t>/</a:t>
            </a:r>
            <a:r>
              <a:rPr lang="en-US" sz="2000" dirty="0" err="1"/>
              <a:t>tcp</a:t>
            </a:r>
            <a:r>
              <a:rPr lang="en-US" sz="2000" dirty="0"/>
              <a:t> port number.</a:t>
            </a:r>
          </a:p>
          <a:p>
            <a:r>
              <a:rPr lang="en-US" sz="2000" b="1" dirty="0"/>
              <a:t>Use Strong Password Policy:</a:t>
            </a:r>
            <a:r>
              <a:rPr lang="en-US" sz="2000" dirty="0"/>
              <a:t> Passwords are always a security problem because humans are. People often cannot be bothered to come up with a lot of different passwords, so they use the same ones in different places or combinations that are easy to remember, like “password” or “</a:t>
            </a:r>
            <a:r>
              <a:rPr lang="en-US" sz="2000" dirty="0" err="1"/>
              <a:t>abcde</a:t>
            </a:r>
            <a:r>
              <a:rPr lang="en-US" sz="2000" dirty="0"/>
              <a:t>”. Basically, a gift to hackers. Make it a requirement that any password must contain both upper and lower case, be a mix of numbers, letters and symbols and you’ll be way safer.</a:t>
            </a:r>
          </a:p>
          <a:p>
            <a:pPr marL="0" indent="0">
              <a:buNone/>
            </a:pPr>
            <a:endParaRPr lang="en-US" sz="2000"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27</a:t>
            </a:fld>
            <a:endParaRPr/>
          </a:p>
        </p:txBody>
      </p:sp>
    </p:spTree>
    <p:extLst>
      <p:ext uri="{BB962C8B-B14F-4D97-AF65-F5344CB8AC3E}">
        <p14:creationId xmlns:p14="http://schemas.microsoft.com/office/powerpoint/2010/main" val="22628290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altLang="en-US" dirty="0">
                <a:solidFill>
                  <a:srgbClr val="FF0000"/>
                </a:solidFill>
              </a:rPr>
              <a:t>Security Policy</a:t>
            </a: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r>
              <a:rPr lang="en-US" b="1" dirty="0"/>
              <a:t>Install Antimalware/Antivirus Software:</a:t>
            </a:r>
            <a:r>
              <a:rPr lang="en-US" dirty="0"/>
              <a:t> It is true that there are free anti-malware programs out there, but as you might expect you get what you pay for. Paid software means better programmers and greater safety. If your budget won’t stretch that far then consider using </a:t>
            </a:r>
            <a:r>
              <a:rPr lang="en-US" dirty="0" err="1"/>
              <a:t>ClamAV</a:t>
            </a:r>
            <a:r>
              <a:rPr lang="en-US" dirty="0"/>
              <a:t> and </a:t>
            </a:r>
            <a:r>
              <a:rPr lang="en-US" dirty="0" err="1"/>
              <a:t>Maldet</a:t>
            </a:r>
            <a:r>
              <a:rPr lang="en-US" dirty="0"/>
              <a:t>. These are open-source applications that do a good job of scouring your server for potential threats.</a:t>
            </a:r>
          </a:p>
          <a:p>
            <a:pPr marL="0" indent="0">
              <a:buNone/>
            </a:pPr>
            <a:endParaRPr lang="en-US" b="1" dirty="0"/>
          </a:p>
          <a:p>
            <a:r>
              <a:rPr lang="en-US" b="1" dirty="0"/>
              <a:t>Backup Regularly.</a:t>
            </a: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28</a:t>
            </a:fld>
            <a:endParaRPr/>
          </a:p>
        </p:txBody>
      </p:sp>
    </p:spTree>
    <p:extLst>
      <p:ext uri="{BB962C8B-B14F-4D97-AF65-F5344CB8AC3E}">
        <p14:creationId xmlns:p14="http://schemas.microsoft.com/office/powerpoint/2010/main" val="22628290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457200" y="274638"/>
            <a:ext cx="8229600" cy="868362"/>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altLang="en-US" dirty="0">
                <a:solidFill>
                  <a:srgbClr val="FF0000"/>
                </a:solidFill>
              </a:rPr>
              <a:t>Device Management</a:t>
            </a:r>
          </a:p>
        </p:txBody>
      </p:sp>
      <p:sp>
        <p:nvSpPr>
          <p:cNvPr id="136" name="Google Shape;136;p6"/>
          <p:cNvSpPr txBox="1">
            <a:spLocks noGrp="1"/>
          </p:cNvSpPr>
          <p:nvPr>
            <p:ph idx="1"/>
          </p:nvPr>
        </p:nvSpPr>
        <p:spPr>
          <a:xfrm>
            <a:off x="0" y="1143000"/>
            <a:ext cx="9144000" cy="5685692"/>
          </a:xfrm>
          <a:prstGeom prst="rect">
            <a:avLst/>
          </a:prstGeom>
          <a:noFill/>
          <a:ln>
            <a:noFill/>
          </a:ln>
        </p:spPr>
        <p:txBody>
          <a:bodyPr spcFirstLastPara="1" wrap="square" lIns="91425" tIns="45700" rIns="91425" bIns="45700" anchor="t" anchorCtr="0">
            <a:noAutofit/>
          </a:bodyPr>
          <a:lstStyle/>
          <a:p>
            <a:r>
              <a:rPr lang="en-US" sz="2400" dirty="0"/>
              <a:t>Device management is the process of managing the implementation, operation and maintenance of a physical and/or virtual device.</a:t>
            </a:r>
          </a:p>
          <a:p>
            <a:r>
              <a:rPr lang="en-US" sz="2400" dirty="0"/>
              <a:t>All Linux device files are located in the /</a:t>
            </a:r>
            <a:r>
              <a:rPr lang="en-US" sz="2400" dirty="0" err="1"/>
              <a:t>dev</a:t>
            </a:r>
            <a:r>
              <a:rPr lang="en-US" sz="2400" dirty="0"/>
              <a:t> directory, which is an integral part of the root (/) </a:t>
            </a:r>
            <a:r>
              <a:rPr lang="en-US" sz="2400" dirty="0" err="1"/>
              <a:t>filesystem</a:t>
            </a:r>
            <a:r>
              <a:rPr lang="en-US" sz="2400" dirty="0"/>
              <a:t> because these device files must be available to the operating system during the boot process. The device nodes in the /</a:t>
            </a:r>
            <a:r>
              <a:rPr lang="en-US" sz="2400" dirty="0" err="1"/>
              <a:t>dev</a:t>
            </a:r>
            <a:r>
              <a:rPr lang="en-US" sz="2400" dirty="0"/>
              <a:t> directory provide access to the corresponding kernel devices</a:t>
            </a:r>
          </a:p>
          <a:p>
            <a:r>
              <a:rPr lang="en-US" sz="2400" dirty="0" err="1"/>
              <a:t>Udev</a:t>
            </a:r>
            <a:r>
              <a:rPr lang="en-US" sz="2400" dirty="0"/>
              <a:t> is the device manager for the Linux 2.6 kernel that creates/removes device nodes in the /</a:t>
            </a:r>
            <a:r>
              <a:rPr lang="en-US" sz="2400" dirty="0" err="1"/>
              <a:t>dev</a:t>
            </a:r>
            <a:r>
              <a:rPr lang="en-US" sz="2400" dirty="0"/>
              <a:t> directory dynamically. </a:t>
            </a:r>
            <a:r>
              <a:rPr lang="en-US" sz="2400" dirty="0" err="1"/>
              <a:t>udev</a:t>
            </a:r>
            <a:r>
              <a:rPr lang="en-US" sz="2400" dirty="0"/>
              <a:t> provides a persistent device naming system through the /</a:t>
            </a:r>
            <a:r>
              <a:rPr lang="en-US" sz="2400" dirty="0" err="1"/>
              <a:t>dev</a:t>
            </a:r>
            <a:r>
              <a:rPr lang="en-US" sz="2400" dirty="0"/>
              <a:t> directory, making it easier to identify the device</a:t>
            </a:r>
            <a:r>
              <a:rPr lang="en-US" sz="2400" dirty="0" smtClean="0"/>
              <a:t>.</a:t>
            </a:r>
            <a:endParaRPr lang="en-US" sz="2400" dirty="0"/>
          </a:p>
          <a:p>
            <a:r>
              <a:rPr lang="en-US" sz="2400" b="1" dirty="0"/>
              <a:t>Performance Monitor:</a:t>
            </a:r>
            <a:r>
              <a:rPr lang="en-US" sz="2400" dirty="0"/>
              <a:t> It is really very tough job for every System or Network administrator to monitor and debug Linux System Performance problems every day.</a:t>
            </a:r>
          </a:p>
          <a:p>
            <a:endParaRPr lang="en-US"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29</a:t>
            </a:fld>
            <a:endParaRPr/>
          </a:p>
        </p:txBody>
      </p:sp>
    </p:spTree>
    <p:extLst>
      <p:ext uri="{BB962C8B-B14F-4D97-AF65-F5344CB8AC3E}">
        <p14:creationId xmlns:p14="http://schemas.microsoft.com/office/powerpoint/2010/main" val="2262829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spcBef>
                <a:spcPts val="0"/>
              </a:spcBef>
              <a:buClr>
                <a:srgbClr val="2A14AC"/>
              </a:buClr>
              <a:buSzPts val="4000"/>
            </a:pPr>
            <a:r>
              <a:rPr lang="en-US" dirty="0" smtClean="0">
                <a:solidFill>
                  <a:schemeClr val="tx1"/>
                </a:solidFill>
              </a:rPr>
              <a:t>Services of OS</a:t>
            </a:r>
            <a:endParaRPr b="1" dirty="0">
              <a:solidFill>
                <a:schemeClr val="tx1"/>
              </a:solidFill>
              <a:latin typeface="Calibri"/>
              <a:ea typeface="Calibri"/>
              <a:cs typeface="Calibri"/>
              <a:sym typeface="Calibri"/>
            </a:endParaRPr>
          </a:p>
        </p:txBody>
      </p:sp>
      <p:sp>
        <p:nvSpPr>
          <p:cNvPr id="104" name="Google Shape;104;p2"/>
          <p:cNvSpPr txBox="1">
            <a:spLocks noGrp="1"/>
          </p:cNvSpPr>
          <p:nvPr>
            <p:ph type="body" idx="1"/>
          </p:nvPr>
        </p:nvSpPr>
        <p:spPr>
          <a:xfrm>
            <a:off x="0" y="1047750"/>
            <a:ext cx="9144000" cy="5734050"/>
          </a:xfrm>
          <a:prstGeom prst="rect">
            <a:avLst/>
          </a:prstGeom>
          <a:noFill/>
          <a:ln>
            <a:noFill/>
          </a:ln>
        </p:spPr>
        <p:txBody>
          <a:bodyPr spcFirstLastPara="1" wrap="square" lIns="91425" tIns="45700" rIns="91425" bIns="45700" anchor="t" anchorCtr="0">
            <a:noAutofit/>
          </a:bodyPr>
          <a:lstStyle/>
          <a:p>
            <a:r>
              <a:rPr lang="en-US" dirty="0" smtClean="0">
                <a:solidFill>
                  <a:srgbClr val="FF0000"/>
                </a:solidFill>
              </a:rPr>
              <a:t>Services for the user</a:t>
            </a:r>
          </a:p>
          <a:p>
            <a:pPr lvl="1">
              <a:lnSpc>
                <a:spcPct val="90000"/>
              </a:lnSpc>
              <a:buFont typeface="Wingdings" pitchFamily="2" charset="2"/>
              <a:buChar char="Ø"/>
            </a:pPr>
            <a:r>
              <a:rPr lang="en-US" sz="2400" b="1" dirty="0" smtClean="0"/>
              <a:t>Program execution </a:t>
            </a:r>
            <a:r>
              <a:rPr lang="en-US" sz="2400" dirty="0" smtClean="0"/>
              <a:t>– system capability to load a program into memory and to run it.</a:t>
            </a:r>
          </a:p>
          <a:p>
            <a:pPr lvl="1">
              <a:lnSpc>
                <a:spcPct val="90000"/>
              </a:lnSpc>
              <a:buFont typeface="Wingdings" pitchFamily="2" charset="2"/>
              <a:buChar char="Ø"/>
            </a:pPr>
            <a:r>
              <a:rPr lang="en-US" sz="2400" b="1" dirty="0" smtClean="0"/>
              <a:t>I/O operations </a:t>
            </a:r>
            <a:r>
              <a:rPr lang="en-US" sz="2400" dirty="0" smtClean="0"/>
              <a:t>–  since user programs cannot execute I/O operations directly, the operating system must provide some means to perform I/O.</a:t>
            </a:r>
          </a:p>
          <a:p>
            <a:pPr lvl="1">
              <a:lnSpc>
                <a:spcPct val="90000"/>
              </a:lnSpc>
              <a:buFont typeface="Wingdings" pitchFamily="2" charset="2"/>
              <a:buChar char="Ø"/>
            </a:pPr>
            <a:r>
              <a:rPr lang="en-US" sz="2400" b="1" dirty="0" smtClean="0"/>
              <a:t>File-system manipulation </a:t>
            </a:r>
            <a:r>
              <a:rPr lang="en-US" sz="2400" dirty="0" smtClean="0"/>
              <a:t>– program capability to read, write, create, and delete files.</a:t>
            </a:r>
          </a:p>
          <a:p>
            <a:pPr lvl="1">
              <a:lnSpc>
                <a:spcPct val="90000"/>
              </a:lnSpc>
              <a:buFont typeface="Wingdings" pitchFamily="2" charset="2"/>
              <a:buChar char="Ø"/>
            </a:pPr>
            <a:r>
              <a:rPr lang="en-US" sz="2400" b="1" dirty="0" smtClean="0"/>
              <a:t>Communications </a:t>
            </a:r>
            <a:r>
              <a:rPr lang="en-US" sz="2400" dirty="0" smtClean="0"/>
              <a:t>– exchange of information between processes executing either on the same computer or on different systems tied together by a network.  Implemented via </a:t>
            </a:r>
            <a:r>
              <a:rPr lang="en-US" sz="2400" i="1" dirty="0" smtClean="0"/>
              <a:t>shared memory</a:t>
            </a:r>
            <a:r>
              <a:rPr lang="en-US" sz="2400" dirty="0" smtClean="0"/>
              <a:t> or </a:t>
            </a:r>
            <a:r>
              <a:rPr lang="en-US" sz="2400" i="1" dirty="0" smtClean="0"/>
              <a:t>message passing</a:t>
            </a:r>
            <a:r>
              <a:rPr lang="en-US" sz="2400" dirty="0" smtClean="0"/>
              <a:t>.</a:t>
            </a:r>
          </a:p>
          <a:p>
            <a:pPr lvl="1">
              <a:lnSpc>
                <a:spcPct val="90000"/>
              </a:lnSpc>
              <a:buFont typeface="Wingdings" pitchFamily="2" charset="2"/>
              <a:buChar char="Ø"/>
            </a:pPr>
            <a:r>
              <a:rPr lang="en-US" sz="2400" b="1" dirty="0" smtClean="0"/>
              <a:t>Error detection </a:t>
            </a:r>
            <a:r>
              <a:rPr lang="en-US" sz="2400" dirty="0" smtClean="0"/>
              <a:t>– ensure correct computing by detecting errors in the CPU and memory hardware, in I/O devices, or in user programs.</a:t>
            </a:r>
          </a:p>
          <a:p>
            <a:pPr lvl="1">
              <a:buFont typeface="Wingdings" pitchFamily="2" charset="2"/>
              <a:buChar char="Ø"/>
            </a:pPr>
            <a:endParaRPr lang="en-US" dirty="0" smtClean="0"/>
          </a:p>
          <a:p>
            <a:endParaRPr lang="en-US" dirty="0"/>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spTree>
    <p:extLst>
      <p:ext uri="{BB962C8B-B14F-4D97-AF65-F5344CB8AC3E}">
        <p14:creationId xmlns:p14="http://schemas.microsoft.com/office/powerpoint/2010/main" val="92598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4">
                                            <p:txEl>
                                              <p:pRg st="1" end="1"/>
                                            </p:txEl>
                                          </p:spTgt>
                                        </p:tgtEl>
                                        <p:attrNameLst>
                                          <p:attrName>style.visibility</p:attrName>
                                        </p:attrNameLst>
                                      </p:cBhvr>
                                      <p:to>
                                        <p:strVal val="visible"/>
                                      </p:to>
                                    </p:set>
                                    <p:animEffect transition="in" filter="fade">
                                      <p:cBhvr>
                                        <p:cTn id="12" dur="1000"/>
                                        <p:tgtEl>
                                          <p:spTgt spid="104">
                                            <p:txEl>
                                              <p:pRg st="1" end="1"/>
                                            </p:txEl>
                                          </p:spTgt>
                                        </p:tgtEl>
                                      </p:cBhvr>
                                    </p:animEffect>
                                    <p:anim calcmode="lin" valueType="num">
                                      <p:cBhvr>
                                        <p:cTn id="13"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4">
                                            <p:txEl>
                                              <p:pRg st="2" end="2"/>
                                            </p:txEl>
                                          </p:spTgt>
                                        </p:tgtEl>
                                        <p:attrNameLst>
                                          <p:attrName>style.visibility</p:attrName>
                                        </p:attrNameLst>
                                      </p:cBhvr>
                                      <p:to>
                                        <p:strVal val="visible"/>
                                      </p:to>
                                    </p:set>
                                    <p:animEffect transition="in" filter="fade">
                                      <p:cBhvr>
                                        <p:cTn id="17" dur="1000"/>
                                        <p:tgtEl>
                                          <p:spTgt spid="104">
                                            <p:txEl>
                                              <p:pRg st="2" end="2"/>
                                            </p:txEl>
                                          </p:spTgt>
                                        </p:tgtEl>
                                      </p:cBhvr>
                                    </p:animEffect>
                                    <p:anim calcmode="lin" valueType="num">
                                      <p:cBhvr>
                                        <p:cTn id="18"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0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4">
                                            <p:txEl>
                                              <p:pRg st="3" end="3"/>
                                            </p:txEl>
                                          </p:spTgt>
                                        </p:tgtEl>
                                        <p:attrNameLst>
                                          <p:attrName>style.visibility</p:attrName>
                                        </p:attrNameLst>
                                      </p:cBhvr>
                                      <p:to>
                                        <p:strVal val="visible"/>
                                      </p:to>
                                    </p:set>
                                    <p:animEffect transition="in" filter="fade">
                                      <p:cBhvr>
                                        <p:cTn id="22" dur="1000"/>
                                        <p:tgtEl>
                                          <p:spTgt spid="104">
                                            <p:txEl>
                                              <p:pRg st="3" end="3"/>
                                            </p:txEl>
                                          </p:spTgt>
                                        </p:tgtEl>
                                      </p:cBhvr>
                                    </p:animEffect>
                                    <p:anim calcmode="lin" valueType="num">
                                      <p:cBhvr>
                                        <p:cTn id="23" dur="1000" fill="hold"/>
                                        <p:tgtEl>
                                          <p:spTgt spid="10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0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4">
                                            <p:txEl>
                                              <p:pRg st="4" end="4"/>
                                            </p:txEl>
                                          </p:spTgt>
                                        </p:tgtEl>
                                        <p:attrNameLst>
                                          <p:attrName>style.visibility</p:attrName>
                                        </p:attrNameLst>
                                      </p:cBhvr>
                                      <p:to>
                                        <p:strVal val="visible"/>
                                      </p:to>
                                    </p:set>
                                    <p:animEffect transition="in" filter="fade">
                                      <p:cBhvr>
                                        <p:cTn id="27" dur="1000"/>
                                        <p:tgtEl>
                                          <p:spTgt spid="104">
                                            <p:txEl>
                                              <p:pRg st="4" end="4"/>
                                            </p:txEl>
                                          </p:spTgt>
                                        </p:tgtEl>
                                      </p:cBhvr>
                                    </p:animEffect>
                                    <p:anim calcmode="lin" valueType="num">
                                      <p:cBhvr>
                                        <p:cTn id="28" dur="1000" fill="hold"/>
                                        <p:tgtEl>
                                          <p:spTgt spid="10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04">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4">
                                            <p:txEl>
                                              <p:pRg st="5" end="5"/>
                                            </p:txEl>
                                          </p:spTgt>
                                        </p:tgtEl>
                                        <p:attrNameLst>
                                          <p:attrName>style.visibility</p:attrName>
                                        </p:attrNameLst>
                                      </p:cBhvr>
                                      <p:to>
                                        <p:strVal val="visible"/>
                                      </p:to>
                                    </p:set>
                                    <p:animEffect transition="in" filter="fade">
                                      <p:cBhvr>
                                        <p:cTn id="32" dur="1000"/>
                                        <p:tgtEl>
                                          <p:spTgt spid="104">
                                            <p:txEl>
                                              <p:pRg st="5" end="5"/>
                                            </p:txEl>
                                          </p:spTgt>
                                        </p:tgtEl>
                                      </p:cBhvr>
                                    </p:animEffect>
                                    <p:anim calcmode="lin" valueType="num">
                                      <p:cBhvr>
                                        <p:cTn id="33" dur="1000" fill="hold"/>
                                        <p:tgtEl>
                                          <p:spTgt spid="104">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10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457200" y="274638"/>
            <a:ext cx="8229600" cy="715962"/>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r>
              <a:rPr lang="en-US" altLang="en-US" dirty="0">
                <a:solidFill>
                  <a:srgbClr val="FF0000"/>
                </a:solidFill>
              </a:rPr>
              <a:t>Device Management</a:t>
            </a:r>
          </a:p>
        </p:txBody>
      </p:sp>
      <p:sp>
        <p:nvSpPr>
          <p:cNvPr id="136" name="Google Shape;136;p6"/>
          <p:cNvSpPr txBox="1">
            <a:spLocks noGrp="1"/>
          </p:cNvSpPr>
          <p:nvPr>
            <p:ph idx="1"/>
          </p:nvPr>
        </p:nvSpPr>
        <p:spPr>
          <a:xfrm>
            <a:off x="0" y="914400"/>
            <a:ext cx="9144000" cy="5914292"/>
          </a:xfrm>
          <a:prstGeom prst="rect">
            <a:avLst/>
          </a:prstGeom>
          <a:noFill/>
          <a:ln>
            <a:noFill/>
          </a:ln>
        </p:spPr>
        <p:txBody>
          <a:bodyPr spcFirstLastPara="1" wrap="square" lIns="91425" tIns="45700" rIns="91425" bIns="45700" anchor="t" anchorCtr="0">
            <a:noAutofit/>
          </a:bodyPr>
          <a:lstStyle/>
          <a:p>
            <a:r>
              <a:rPr lang="en-US" sz="2800" b="1" dirty="0"/>
              <a:t>top Command:</a:t>
            </a:r>
            <a:r>
              <a:rPr lang="en-US" sz="2800" dirty="0"/>
              <a:t> Linux top command is a performance monitoring program which is used frequently by many system administrators to monitor Linux performance and it is available under many Linux/Unix like operating systems. The top command used to display all the running and active real-time processes in ordered list and updates it regularly. It display CPU usage, Memory usage, Swap Memory, Cache Size, Buffer Size, Process PID, User, Commands and much more. It also shows high memory and CPU utilization of a running processes.</a:t>
            </a:r>
          </a:p>
          <a:p>
            <a:r>
              <a:rPr lang="en-US" sz="2800" dirty="0"/>
              <a:t>The top command is much useful for system administrator to monitor and take correct action when</a:t>
            </a:r>
          </a:p>
          <a:p>
            <a:r>
              <a:rPr lang="en-US" sz="2800" dirty="0"/>
              <a:t>required</a:t>
            </a:r>
            <a:r>
              <a:rPr lang="en-US" sz="2800" dirty="0" smtClean="0"/>
              <a:t>.  COMMAND IS “$ top”</a:t>
            </a:r>
            <a:endParaRPr lang="en-US" sz="2800" dirty="0"/>
          </a:p>
          <a:p>
            <a:endParaRPr lang="en-US" sz="2800"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30</a:t>
            </a:fld>
            <a:endParaRPr/>
          </a:p>
        </p:txBody>
      </p:sp>
    </p:spTree>
    <p:extLst>
      <p:ext uri="{BB962C8B-B14F-4D97-AF65-F5344CB8AC3E}">
        <p14:creationId xmlns:p14="http://schemas.microsoft.com/office/powerpoint/2010/main" val="22628290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altLang="en-US" dirty="0">
                <a:solidFill>
                  <a:srgbClr val="FF0000"/>
                </a:solidFill>
              </a:rPr>
              <a:t>Device Management</a:t>
            </a: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31</a:t>
            </a:fld>
            <a:endParaRPr/>
          </a:p>
        </p:txBody>
      </p:sp>
      <p:pic>
        <p:nvPicPr>
          <p:cNvPr id="5" name="Picture 1"/>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400" y="1524000"/>
            <a:ext cx="8839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28290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altLang="en-US" dirty="0">
                <a:solidFill>
                  <a:srgbClr val="FF0000"/>
                </a:solidFill>
              </a:rPr>
              <a:t>Device Management</a:t>
            </a: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r>
              <a:rPr lang="en-US" sz="2800" b="1" dirty="0" err="1"/>
              <a:t>vmstat</a:t>
            </a:r>
            <a:r>
              <a:rPr lang="en-US" sz="2800" b="1" dirty="0"/>
              <a:t>:</a:t>
            </a:r>
            <a:r>
              <a:rPr lang="en-US" sz="2800" dirty="0"/>
              <a:t>  Linux </a:t>
            </a:r>
            <a:r>
              <a:rPr lang="en-US" sz="2800" dirty="0" err="1"/>
              <a:t>vmstat</a:t>
            </a:r>
            <a:r>
              <a:rPr lang="en-US" sz="2800" dirty="0"/>
              <a:t> command used to display statistics of virtual memory, </a:t>
            </a:r>
            <a:r>
              <a:rPr lang="en-US" sz="2800" dirty="0" err="1"/>
              <a:t>kernerl</a:t>
            </a:r>
            <a:r>
              <a:rPr lang="en-US" sz="2800" dirty="0"/>
              <a:t> threads, disks, system</a:t>
            </a:r>
          </a:p>
          <a:p>
            <a:r>
              <a:rPr lang="en-US" sz="2800" dirty="0"/>
              <a:t>processes, I/O blocks, interrupts, CPU activity and much more</a:t>
            </a:r>
            <a:r>
              <a:rPr lang="en-US" sz="2800" dirty="0" smtClean="0"/>
              <a:t>.</a:t>
            </a:r>
            <a:endParaRPr lang="en-US" sz="2800" dirty="0"/>
          </a:p>
          <a:p>
            <a:endParaRPr lang="en-US" sz="2800" dirty="0"/>
          </a:p>
          <a:p>
            <a:r>
              <a:rPr lang="en-US" sz="2800" b="1" dirty="0"/>
              <a:t>Task Scheduler:</a:t>
            </a:r>
            <a:r>
              <a:rPr lang="en-US" sz="2800" dirty="0"/>
              <a:t> </a:t>
            </a:r>
            <a:r>
              <a:rPr lang="en-US" sz="2800" dirty="0" err="1"/>
              <a:t>Crontab</a:t>
            </a:r>
            <a:r>
              <a:rPr lang="en-US" sz="2800" dirty="0"/>
              <a:t> files can be used to automate backups, system maintenance and other repetitive tasks. The syntax is powerful and flexible, so you can have a task run every fifteen minutes or at a specific minute on a specific day every year</a:t>
            </a:r>
            <a:r>
              <a:rPr lang="en-US" sz="2800" dirty="0" smtClean="0"/>
              <a:t>.</a:t>
            </a:r>
            <a:endParaRPr lang="en-US" dirty="0"/>
          </a:p>
          <a:p>
            <a:endParaRPr lang="en-US"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32</a:t>
            </a:fld>
            <a:endParaRPr/>
          </a:p>
        </p:txBody>
      </p:sp>
    </p:spTree>
    <p:extLst>
      <p:ext uri="{BB962C8B-B14F-4D97-AF65-F5344CB8AC3E}">
        <p14:creationId xmlns:p14="http://schemas.microsoft.com/office/powerpoint/2010/main" val="22628290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IN" dirty="0">
                <a:solidFill>
                  <a:schemeClr val="tx1"/>
                </a:solidFill>
              </a:rPr>
              <a:t>Thank you…..</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0" indent="0">
              <a:buNone/>
            </a:pPr>
            <a:endParaRPr lang="en-US" b="1" dirty="0">
              <a:solidFill>
                <a:prstClr val="black"/>
              </a:solidFill>
            </a:endParaRPr>
          </a:p>
          <a:p>
            <a:pPr marL="0" indent="0">
              <a:buNone/>
            </a:pPr>
            <a:r>
              <a:rPr lang="en-US" b="1" dirty="0">
                <a:solidFill>
                  <a:prstClr val="black"/>
                </a:solidFill>
              </a:rPr>
              <a:t>					</a:t>
            </a:r>
          </a:p>
          <a:p>
            <a:endParaRPr lang="en-US" b="1" dirty="0">
              <a:solidFill>
                <a:prstClr val="black"/>
              </a:solidFill>
            </a:endParaRPr>
          </a:p>
          <a:p>
            <a:pPr marL="0" indent="0">
              <a:buNone/>
            </a:pPr>
            <a:r>
              <a:rPr lang="en-US" b="1" dirty="0">
                <a:solidFill>
                  <a:prstClr val="black"/>
                </a:solidFill>
              </a:rPr>
              <a:t>	You can mail your Queries to :</a:t>
            </a:r>
          </a:p>
          <a:p>
            <a:pPr marL="0" indent="0">
              <a:buNone/>
            </a:pPr>
            <a:r>
              <a:rPr lang="en-US" b="1" dirty="0">
                <a:solidFill>
                  <a:prstClr val="black"/>
                </a:solidFill>
              </a:rPr>
              <a:t>		a2kousarj@gmail.com</a:t>
            </a:r>
            <a:endParaRPr lang="en-IN"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33</a:t>
            </a:fld>
            <a:endParaRPr/>
          </a:p>
        </p:txBody>
      </p:sp>
    </p:spTree>
    <p:extLst>
      <p:ext uri="{BB962C8B-B14F-4D97-AF65-F5344CB8AC3E}">
        <p14:creationId xmlns:p14="http://schemas.microsoft.com/office/powerpoint/2010/main" val="2921290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spcBef>
                <a:spcPts val="0"/>
              </a:spcBef>
              <a:buClr>
                <a:srgbClr val="2A14AC"/>
              </a:buClr>
              <a:buSzPts val="4000"/>
            </a:pPr>
            <a:r>
              <a:rPr lang="en-US" dirty="0">
                <a:solidFill>
                  <a:schemeClr val="tx1"/>
                </a:solidFill>
              </a:rPr>
              <a:t>Services of OS(</a:t>
            </a:r>
            <a:r>
              <a:rPr lang="en-US" dirty="0" err="1">
                <a:solidFill>
                  <a:schemeClr val="tx1"/>
                </a:solidFill>
              </a:rPr>
              <a:t>Cont</a:t>
            </a:r>
            <a:r>
              <a:rPr lang="en-US" dirty="0">
                <a:solidFill>
                  <a:schemeClr val="tx1"/>
                </a:solidFill>
              </a:rPr>
              <a:t>…)</a:t>
            </a:r>
            <a:endParaRPr b="1" dirty="0">
              <a:solidFill>
                <a:schemeClr val="tx1"/>
              </a:solidFill>
              <a:latin typeface="Calibri"/>
              <a:ea typeface="Calibri"/>
              <a:cs typeface="Calibri"/>
              <a:sym typeface="Calibri"/>
            </a:endParaRPr>
          </a:p>
        </p:txBody>
      </p:sp>
      <p:sp>
        <p:nvSpPr>
          <p:cNvPr id="104" name="Google Shape;104;p2"/>
          <p:cNvSpPr txBox="1">
            <a:spLocks noGrp="1"/>
          </p:cNvSpPr>
          <p:nvPr>
            <p:ph type="body" idx="1"/>
          </p:nvPr>
        </p:nvSpPr>
        <p:spPr>
          <a:xfrm>
            <a:off x="0" y="1047750"/>
            <a:ext cx="9144000" cy="5943600"/>
          </a:xfrm>
          <a:prstGeom prst="rect">
            <a:avLst/>
          </a:prstGeom>
          <a:noFill/>
          <a:ln>
            <a:noFill/>
          </a:ln>
        </p:spPr>
        <p:txBody>
          <a:bodyPr spcFirstLastPara="1" wrap="square" lIns="91425" tIns="45700" rIns="91425" bIns="45700" anchor="t" anchorCtr="0">
            <a:noAutofit/>
          </a:bodyPr>
          <a:lstStyle/>
          <a:p>
            <a:r>
              <a:rPr lang="en-US" dirty="0" smtClean="0">
                <a:solidFill>
                  <a:srgbClr val="FF0000"/>
                </a:solidFill>
              </a:rPr>
              <a:t>Services for OS itself</a:t>
            </a:r>
          </a:p>
          <a:p>
            <a:pPr lvl="1">
              <a:buClr>
                <a:schemeClr val="tx1"/>
              </a:buClr>
              <a:buSzPct val="150000"/>
              <a:buFont typeface="Wingdings" pitchFamily="2" charset="2"/>
              <a:buChar char="Ø"/>
            </a:pPr>
            <a:r>
              <a:rPr lang="en-US" sz="3600" b="1" dirty="0" smtClean="0"/>
              <a:t>Resource allocation </a:t>
            </a:r>
            <a:r>
              <a:rPr lang="en-US" sz="3600" dirty="0" smtClean="0"/>
              <a:t>– allocating resources to multiple users or multiple jobs running at the same time.</a:t>
            </a:r>
          </a:p>
          <a:p>
            <a:pPr lvl="1">
              <a:buClr>
                <a:schemeClr val="tx1"/>
              </a:buClr>
              <a:buSzPct val="150000"/>
              <a:buFont typeface="Wingdings" pitchFamily="2" charset="2"/>
              <a:buChar char="Ø"/>
            </a:pPr>
            <a:r>
              <a:rPr lang="en-US" sz="3600" b="1" dirty="0" smtClean="0"/>
              <a:t>Accounting</a:t>
            </a:r>
            <a:r>
              <a:rPr lang="en-US" sz="3600" dirty="0" smtClean="0"/>
              <a:t> – keep track of and record which users use how much and what kinds of computer resources for account billing or for accumulating usage statistics.</a:t>
            </a:r>
          </a:p>
          <a:p>
            <a:pPr lvl="1">
              <a:buClr>
                <a:schemeClr val="tx1"/>
              </a:buClr>
              <a:buSzPct val="150000"/>
              <a:buFont typeface="Wingdings" pitchFamily="2" charset="2"/>
              <a:buChar char="Ø"/>
            </a:pPr>
            <a:r>
              <a:rPr lang="en-US" sz="3600" b="1" dirty="0" smtClean="0"/>
              <a:t>Protection </a:t>
            </a:r>
            <a:r>
              <a:rPr lang="en-US" sz="3600" dirty="0" smtClean="0"/>
              <a:t>– ensuring that all access to system resources is controlled.</a:t>
            </a:r>
          </a:p>
          <a:p>
            <a:pPr lvl="1"/>
            <a:endParaRPr lang="en-US" dirty="0"/>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Tree>
    <p:extLst>
      <p:ext uri="{BB962C8B-B14F-4D97-AF65-F5344CB8AC3E}">
        <p14:creationId xmlns:p14="http://schemas.microsoft.com/office/powerpoint/2010/main" val="2565813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4">
                                            <p:txEl>
                                              <p:pRg st="1" end="1"/>
                                            </p:txEl>
                                          </p:spTgt>
                                        </p:tgtEl>
                                        <p:attrNameLst>
                                          <p:attrName>style.visibility</p:attrName>
                                        </p:attrNameLst>
                                      </p:cBhvr>
                                      <p:to>
                                        <p:strVal val="visible"/>
                                      </p:to>
                                    </p:set>
                                    <p:animEffect transition="in" filter="fade">
                                      <p:cBhvr>
                                        <p:cTn id="12" dur="1000"/>
                                        <p:tgtEl>
                                          <p:spTgt spid="104">
                                            <p:txEl>
                                              <p:pRg st="1" end="1"/>
                                            </p:txEl>
                                          </p:spTgt>
                                        </p:tgtEl>
                                      </p:cBhvr>
                                    </p:animEffect>
                                    <p:anim calcmode="lin" valueType="num">
                                      <p:cBhvr>
                                        <p:cTn id="13"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4">
                                            <p:txEl>
                                              <p:pRg st="2" end="2"/>
                                            </p:txEl>
                                          </p:spTgt>
                                        </p:tgtEl>
                                        <p:attrNameLst>
                                          <p:attrName>style.visibility</p:attrName>
                                        </p:attrNameLst>
                                      </p:cBhvr>
                                      <p:to>
                                        <p:strVal val="visible"/>
                                      </p:to>
                                    </p:set>
                                    <p:animEffect transition="in" filter="fade">
                                      <p:cBhvr>
                                        <p:cTn id="17" dur="1000"/>
                                        <p:tgtEl>
                                          <p:spTgt spid="104">
                                            <p:txEl>
                                              <p:pRg st="2" end="2"/>
                                            </p:txEl>
                                          </p:spTgt>
                                        </p:tgtEl>
                                      </p:cBhvr>
                                    </p:animEffect>
                                    <p:anim calcmode="lin" valueType="num">
                                      <p:cBhvr>
                                        <p:cTn id="18"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0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4">
                                            <p:txEl>
                                              <p:pRg st="3" end="3"/>
                                            </p:txEl>
                                          </p:spTgt>
                                        </p:tgtEl>
                                        <p:attrNameLst>
                                          <p:attrName>style.visibility</p:attrName>
                                        </p:attrNameLst>
                                      </p:cBhvr>
                                      <p:to>
                                        <p:strVal val="visible"/>
                                      </p:to>
                                    </p:set>
                                    <p:animEffect transition="in" filter="fade">
                                      <p:cBhvr>
                                        <p:cTn id="22" dur="1000"/>
                                        <p:tgtEl>
                                          <p:spTgt spid="104">
                                            <p:txEl>
                                              <p:pRg st="3" end="3"/>
                                            </p:txEl>
                                          </p:spTgt>
                                        </p:tgtEl>
                                      </p:cBhvr>
                                    </p:animEffect>
                                    <p:anim calcmode="lin" valueType="num">
                                      <p:cBhvr>
                                        <p:cTn id="23" dur="1000" fill="hold"/>
                                        <p:tgtEl>
                                          <p:spTgt spid="10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0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8382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spcBef>
                <a:spcPts val="0"/>
              </a:spcBef>
              <a:buClr>
                <a:srgbClr val="2A14AC"/>
              </a:buClr>
              <a:buSzPts val="4000"/>
            </a:pPr>
            <a:r>
              <a:rPr lang="en-US" dirty="0">
                <a:solidFill>
                  <a:schemeClr val="tx1"/>
                </a:solidFill>
              </a:rPr>
              <a:t>System Calls</a:t>
            </a:r>
            <a:endParaRPr b="1" dirty="0">
              <a:solidFill>
                <a:schemeClr val="tx1"/>
              </a:solidFill>
              <a:latin typeface="Calibri"/>
              <a:ea typeface="Calibri"/>
              <a:cs typeface="Calibri"/>
              <a:sym typeface="Calibri"/>
            </a:endParaRPr>
          </a:p>
        </p:txBody>
      </p:sp>
      <p:sp>
        <p:nvSpPr>
          <p:cNvPr id="104" name="Google Shape;104;p2"/>
          <p:cNvSpPr txBox="1">
            <a:spLocks noGrp="1"/>
          </p:cNvSpPr>
          <p:nvPr>
            <p:ph type="body" idx="1"/>
          </p:nvPr>
        </p:nvSpPr>
        <p:spPr>
          <a:xfrm>
            <a:off x="0" y="914400"/>
            <a:ext cx="9144000" cy="6076950"/>
          </a:xfrm>
          <a:prstGeom prst="rect">
            <a:avLst/>
          </a:prstGeom>
          <a:noFill/>
          <a:ln>
            <a:noFill/>
          </a:ln>
        </p:spPr>
        <p:txBody>
          <a:bodyPr spcFirstLastPara="1" wrap="square" lIns="91425" tIns="45700" rIns="91425" bIns="45700" anchor="t" anchorCtr="0">
            <a:noAutofit/>
          </a:bodyPr>
          <a:lstStyle/>
          <a:p>
            <a:pPr>
              <a:lnSpc>
                <a:spcPct val="90000"/>
              </a:lnSpc>
            </a:pPr>
            <a:r>
              <a:rPr lang="en-US" dirty="0" smtClean="0">
                <a:solidFill>
                  <a:srgbClr val="FF0000"/>
                </a:solidFill>
              </a:rPr>
              <a:t>System </a:t>
            </a:r>
            <a:r>
              <a:rPr lang="en-US" dirty="0">
                <a:solidFill>
                  <a:srgbClr val="FF0000"/>
                </a:solidFill>
              </a:rPr>
              <a:t>calls</a:t>
            </a:r>
            <a:r>
              <a:rPr lang="en-US" dirty="0"/>
              <a:t> provide the interface between a </a:t>
            </a:r>
            <a:r>
              <a:rPr lang="en-US" dirty="0" smtClean="0"/>
              <a:t>	running </a:t>
            </a:r>
            <a:r>
              <a:rPr lang="en-US" dirty="0"/>
              <a:t>program and the operating system.</a:t>
            </a:r>
          </a:p>
          <a:p>
            <a:pPr lvl="1">
              <a:lnSpc>
                <a:spcPct val="90000"/>
              </a:lnSpc>
              <a:buFont typeface="Wingdings" pitchFamily="2" charset="2"/>
              <a:buChar char="v"/>
            </a:pPr>
            <a:r>
              <a:rPr lang="en-US" dirty="0"/>
              <a:t>Generally available as assembly-language instructions.</a:t>
            </a:r>
          </a:p>
          <a:p>
            <a:pPr lvl="1">
              <a:lnSpc>
                <a:spcPct val="90000"/>
              </a:lnSpc>
              <a:buFont typeface="Wingdings" pitchFamily="2" charset="2"/>
              <a:buChar char="v"/>
            </a:pPr>
            <a:r>
              <a:rPr lang="en-US" dirty="0"/>
              <a:t>Languages defined to replace assembly language for systems programming allow system calls to be made directly (e.g., C, C++)</a:t>
            </a:r>
          </a:p>
          <a:p>
            <a:pPr>
              <a:lnSpc>
                <a:spcPct val="90000"/>
              </a:lnSpc>
            </a:pPr>
            <a:r>
              <a:rPr lang="en-US" dirty="0">
                <a:solidFill>
                  <a:srgbClr val="FF0000"/>
                </a:solidFill>
              </a:rPr>
              <a:t>Three</a:t>
            </a:r>
            <a:r>
              <a:rPr lang="en-US" dirty="0"/>
              <a:t> general methods are used to pass parameters between a running program and the operating system.</a:t>
            </a:r>
          </a:p>
          <a:p>
            <a:pPr marL="971550" lvl="1" indent="-514350">
              <a:lnSpc>
                <a:spcPct val="90000"/>
              </a:lnSpc>
              <a:buFont typeface="+mj-lt"/>
              <a:buAutoNum type="arabicParenR"/>
            </a:pPr>
            <a:r>
              <a:rPr lang="en-US" sz="2400" dirty="0"/>
              <a:t>Pass parameters in </a:t>
            </a:r>
            <a:r>
              <a:rPr lang="en-US" sz="2400" i="1" dirty="0"/>
              <a:t>registers</a:t>
            </a:r>
            <a:r>
              <a:rPr lang="en-US" sz="2400" dirty="0"/>
              <a:t>.</a:t>
            </a:r>
          </a:p>
          <a:p>
            <a:pPr marL="971550" lvl="1" indent="-514350">
              <a:lnSpc>
                <a:spcPct val="90000"/>
              </a:lnSpc>
              <a:buFont typeface="+mj-lt"/>
              <a:buAutoNum type="arabicParenR"/>
            </a:pPr>
            <a:r>
              <a:rPr lang="en-US" sz="2400" dirty="0"/>
              <a:t>Store the parameters in a table in memory, and the table address is passed as a parameter in a register.</a:t>
            </a:r>
          </a:p>
          <a:p>
            <a:pPr marL="971550" lvl="1" indent="-514350">
              <a:lnSpc>
                <a:spcPct val="90000"/>
              </a:lnSpc>
              <a:buFont typeface="+mj-lt"/>
              <a:buAutoNum type="arabicParenR"/>
            </a:pPr>
            <a:r>
              <a:rPr lang="en-US" sz="2400" i="1" dirty="0"/>
              <a:t>Push</a:t>
            </a:r>
            <a:r>
              <a:rPr lang="en-US" sz="2400" dirty="0"/>
              <a:t> (store) the parameters onto the </a:t>
            </a:r>
            <a:r>
              <a:rPr lang="en-US" sz="2400" i="1" dirty="0"/>
              <a:t>stack</a:t>
            </a:r>
            <a:r>
              <a:rPr lang="en-US" sz="2400" dirty="0"/>
              <a:t> by the program, and </a:t>
            </a:r>
            <a:r>
              <a:rPr lang="en-US" sz="2400" i="1" dirty="0"/>
              <a:t>pop</a:t>
            </a:r>
            <a:r>
              <a:rPr lang="en-US" sz="2400" dirty="0"/>
              <a:t> off the stack by operating system.</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spTree>
    <p:extLst>
      <p:ext uri="{BB962C8B-B14F-4D97-AF65-F5344CB8AC3E}">
        <p14:creationId xmlns:p14="http://schemas.microsoft.com/office/powerpoint/2010/main" val="121447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4">
                                            <p:txEl>
                                              <p:pRg st="1" end="1"/>
                                            </p:txEl>
                                          </p:spTgt>
                                        </p:tgtEl>
                                        <p:attrNameLst>
                                          <p:attrName>style.visibility</p:attrName>
                                        </p:attrNameLst>
                                      </p:cBhvr>
                                      <p:to>
                                        <p:strVal val="visible"/>
                                      </p:to>
                                    </p:set>
                                    <p:animEffect transition="in" filter="fade">
                                      <p:cBhvr>
                                        <p:cTn id="12" dur="1000"/>
                                        <p:tgtEl>
                                          <p:spTgt spid="104">
                                            <p:txEl>
                                              <p:pRg st="1" end="1"/>
                                            </p:txEl>
                                          </p:spTgt>
                                        </p:tgtEl>
                                      </p:cBhvr>
                                    </p:animEffect>
                                    <p:anim calcmode="lin" valueType="num">
                                      <p:cBhvr>
                                        <p:cTn id="13"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4">
                                            <p:txEl>
                                              <p:pRg st="2" end="2"/>
                                            </p:txEl>
                                          </p:spTgt>
                                        </p:tgtEl>
                                        <p:attrNameLst>
                                          <p:attrName>style.visibility</p:attrName>
                                        </p:attrNameLst>
                                      </p:cBhvr>
                                      <p:to>
                                        <p:strVal val="visible"/>
                                      </p:to>
                                    </p:set>
                                    <p:animEffect transition="in" filter="fade">
                                      <p:cBhvr>
                                        <p:cTn id="17" dur="1000"/>
                                        <p:tgtEl>
                                          <p:spTgt spid="104">
                                            <p:txEl>
                                              <p:pRg st="2" end="2"/>
                                            </p:txEl>
                                          </p:spTgt>
                                        </p:tgtEl>
                                      </p:cBhvr>
                                    </p:animEffect>
                                    <p:anim calcmode="lin" valueType="num">
                                      <p:cBhvr>
                                        <p:cTn id="18"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4">
                                            <p:txEl>
                                              <p:pRg st="3" end="3"/>
                                            </p:txEl>
                                          </p:spTgt>
                                        </p:tgtEl>
                                        <p:attrNameLst>
                                          <p:attrName>style.visibility</p:attrName>
                                        </p:attrNameLst>
                                      </p:cBhvr>
                                      <p:to>
                                        <p:strVal val="visible"/>
                                      </p:to>
                                    </p:set>
                                    <p:animEffect transition="in" filter="fade">
                                      <p:cBhvr>
                                        <p:cTn id="24" dur="1000"/>
                                        <p:tgtEl>
                                          <p:spTgt spid="104">
                                            <p:txEl>
                                              <p:pRg st="3" end="3"/>
                                            </p:txEl>
                                          </p:spTgt>
                                        </p:tgtEl>
                                      </p:cBhvr>
                                    </p:animEffect>
                                    <p:anim calcmode="lin" valueType="num">
                                      <p:cBhvr>
                                        <p:cTn id="25" dur="1000" fill="hold"/>
                                        <p:tgtEl>
                                          <p:spTgt spid="10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04">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4">
                                            <p:txEl>
                                              <p:pRg st="4" end="4"/>
                                            </p:txEl>
                                          </p:spTgt>
                                        </p:tgtEl>
                                        <p:attrNameLst>
                                          <p:attrName>style.visibility</p:attrName>
                                        </p:attrNameLst>
                                      </p:cBhvr>
                                      <p:to>
                                        <p:strVal val="visible"/>
                                      </p:to>
                                    </p:set>
                                    <p:animEffect transition="in" filter="fade">
                                      <p:cBhvr>
                                        <p:cTn id="29" dur="1000"/>
                                        <p:tgtEl>
                                          <p:spTgt spid="104">
                                            <p:txEl>
                                              <p:pRg st="4" end="4"/>
                                            </p:txEl>
                                          </p:spTgt>
                                        </p:tgtEl>
                                      </p:cBhvr>
                                    </p:animEffect>
                                    <p:anim calcmode="lin" valueType="num">
                                      <p:cBhvr>
                                        <p:cTn id="30" dur="1000" fill="hold"/>
                                        <p:tgtEl>
                                          <p:spTgt spid="104">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04">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4">
                                            <p:txEl>
                                              <p:pRg st="5" end="5"/>
                                            </p:txEl>
                                          </p:spTgt>
                                        </p:tgtEl>
                                        <p:attrNameLst>
                                          <p:attrName>style.visibility</p:attrName>
                                        </p:attrNameLst>
                                      </p:cBhvr>
                                      <p:to>
                                        <p:strVal val="visible"/>
                                      </p:to>
                                    </p:set>
                                    <p:animEffect transition="in" filter="fade">
                                      <p:cBhvr>
                                        <p:cTn id="34" dur="1000"/>
                                        <p:tgtEl>
                                          <p:spTgt spid="104">
                                            <p:txEl>
                                              <p:pRg st="5" end="5"/>
                                            </p:txEl>
                                          </p:spTgt>
                                        </p:tgtEl>
                                      </p:cBhvr>
                                    </p:animEffect>
                                    <p:anim calcmode="lin" valueType="num">
                                      <p:cBhvr>
                                        <p:cTn id="35" dur="1000" fill="hold"/>
                                        <p:tgtEl>
                                          <p:spTgt spid="104">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104">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4">
                                            <p:txEl>
                                              <p:pRg st="6" end="6"/>
                                            </p:txEl>
                                          </p:spTgt>
                                        </p:tgtEl>
                                        <p:attrNameLst>
                                          <p:attrName>style.visibility</p:attrName>
                                        </p:attrNameLst>
                                      </p:cBhvr>
                                      <p:to>
                                        <p:strVal val="visible"/>
                                      </p:to>
                                    </p:set>
                                    <p:animEffect transition="in" filter="fade">
                                      <p:cBhvr>
                                        <p:cTn id="39" dur="1000"/>
                                        <p:tgtEl>
                                          <p:spTgt spid="104">
                                            <p:txEl>
                                              <p:pRg st="6" end="6"/>
                                            </p:txEl>
                                          </p:spTgt>
                                        </p:tgtEl>
                                      </p:cBhvr>
                                    </p:animEffect>
                                    <p:anim calcmode="lin" valueType="num">
                                      <p:cBhvr>
                                        <p:cTn id="40" dur="1000" fill="hold"/>
                                        <p:tgtEl>
                                          <p:spTgt spid="104">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10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dirty="0">
                <a:solidFill>
                  <a:schemeClr val="tx1"/>
                </a:solidFill>
              </a:rPr>
              <a:t>Example of open System Calls</a:t>
            </a:r>
            <a:endParaRPr lang="en-US" b="1" dirty="0">
              <a:ln w="1905"/>
              <a:solidFill>
                <a:schemeClr val="tx1"/>
              </a:solidFill>
              <a:effectLst>
                <a:innerShdw blurRad="69850" dist="43180" dir="5400000">
                  <a:srgbClr val="000000">
                    <a:alpha val="65000"/>
                  </a:srgbClr>
                </a:innerShdw>
              </a:effectLst>
            </a:endParaRP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a:t>
            </a:fld>
            <a:endParaRPr/>
          </a:p>
        </p:txBody>
      </p:sp>
      <p:pic>
        <p:nvPicPr>
          <p:cNvPr id="5" name="Content Placeholder 4"/>
          <p:cNvPicPr>
            <a:picLocks noGrp="1"/>
          </p:cNvPicPr>
          <p:nvPr>
            <p:ph idx="1"/>
          </p:nvPr>
        </p:nvPicPr>
        <p:blipFill>
          <a:blip r:embed="rId3"/>
          <a:srcRect/>
          <a:stretch>
            <a:fillRect/>
          </a:stretch>
        </p:blipFill>
        <p:spPr bwMode="auto">
          <a:xfrm>
            <a:off x="215989" y="1571625"/>
            <a:ext cx="8712021" cy="5257800"/>
          </a:xfrm>
          <a:prstGeom prst="rect">
            <a:avLst/>
          </a:prstGeom>
          <a:noFill/>
          <a:ln w="9525">
            <a:noFill/>
            <a:miter lim="800000"/>
            <a:headEnd/>
            <a:tailEnd/>
          </a:ln>
        </p:spPr>
      </p:pic>
    </p:spTree>
    <p:extLst>
      <p:ext uri="{BB962C8B-B14F-4D97-AF65-F5344CB8AC3E}">
        <p14:creationId xmlns:p14="http://schemas.microsoft.com/office/powerpoint/2010/main" val="3548273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dirty="0">
                <a:solidFill>
                  <a:schemeClr val="tx1"/>
                </a:solidFill>
              </a:rPr>
              <a:t>Passing of Parameters As A Table</a:t>
            </a:r>
            <a:endParaRPr lang="en-US" b="1" dirty="0">
              <a:ln w="1905"/>
              <a:solidFill>
                <a:schemeClr val="tx1"/>
              </a:solidFill>
              <a:effectLst>
                <a:innerShdw blurRad="69850" dist="43180" dir="5400000">
                  <a:srgbClr val="000000">
                    <a:alpha val="65000"/>
                  </a:srgbClr>
                </a:innerShdw>
              </a:effectLst>
            </a:endParaRP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pic>
        <p:nvPicPr>
          <p:cNvPr id="5" name="Content Placeholder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890" t="15768" r="2505" b="15805"/>
          <a:stretch>
            <a:fillRect/>
          </a:stretch>
        </p:blipFill>
        <p:spPr bwMode="auto">
          <a:xfrm>
            <a:off x="0" y="1771705"/>
            <a:ext cx="9144000" cy="4857640"/>
          </a:xfrm>
          <a:prstGeom prst="rect">
            <a:avLst/>
          </a:prstGeom>
          <a:noFill/>
          <a:ln w="76200" cmpd="tri">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9965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dirty="0">
                <a:solidFill>
                  <a:schemeClr val="tx1"/>
                </a:solidFill>
              </a:rPr>
              <a:t>Types of System Calls</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r>
              <a:rPr lang="en-US" sz="4800" dirty="0"/>
              <a:t>Process control</a:t>
            </a:r>
          </a:p>
          <a:p>
            <a:r>
              <a:rPr lang="en-US" sz="4800" dirty="0"/>
              <a:t>File management</a:t>
            </a:r>
          </a:p>
          <a:p>
            <a:r>
              <a:rPr lang="en-US" sz="4800" dirty="0"/>
              <a:t>Device management</a:t>
            </a:r>
          </a:p>
          <a:p>
            <a:r>
              <a:rPr lang="en-US" sz="4800" dirty="0"/>
              <a:t>Information maintenance</a:t>
            </a:r>
          </a:p>
          <a:p>
            <a:r>
              <a:rPr lang="en-US" sz="4800" dirty="0"/>
              <a:t>Communications</a:t>
            </a:r>
          </a:p>
          <a:p>
            <a:pPr marL="0" indent="0">
              <a:buNone/>
            </a:pPr>
            <a:endParaRPr lang="en-US" sz="4800"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a:t>
            </a:fld>
            <a:endParaRPr/>
          </a:p>
        </p:txBody>
      </p:sp>
    </p:spTree>
    <p:extLst>
      <p:ext uri="{BB962C8B-B14F-4D97-AF65-F5344CB8AC3E}">
        <p14:creationId xmlns:p14="http://schemas.microsoft.com/office/powerpoint/2010/main" val="2927023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dirty="0">
                <a:solidFill>
                  <a:schemeClr val="tx1"/>
                </a:solidFill>
              </a:rPr>
              <a:t>OS Components</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r>
              <a:rPr lang="en-US" sz="4400" dirty="0"/>
              <a:t>Process Management </a:t>
            </a:r>
          </a:p>
          <a:p>
            <a:r>
              <a:rPr lang="en-US" sz="4400" dirty="0"/>
              <a:t>Main Memory Management</a:t>
            </a:r>
          </a:p>
          <a:p>
            <a:r>
              <a:rPr lang="en-US" sz="4400" dirty="0"/>
              <a:t>File Management</a:t>
            </a:r>
          </a:p>
          <a:p>
            <a:r>
              <a:rPr lang="en-US" sz="4400" dirty="0"/>
              <a:t>I/O System Management</a:t>
            </a:r>
          </a:p>
          <a:p>
            <a:r>
              <a:rPr lang="en-US" sz="4400" dirty="0"/>
              <a:t>Secondary Management</a:t>
            </a:r>
          </a:p>
          <a:p>
            <a:pPr marL="0" indent="0">
              <a:buNone/>
            </a:pPr>
            <a:endParaRPr lang="en-US" sz="4400" dirty="0"/>
          </a:p>
          <a:p>
            <a:pPr marL="0" indent="0">
              <a:buNone/>
            </a:pPr>
            <a:endParaRPr lang="en-US" sz="4400"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a:p>
        </p:txBody>
      </p:sp>
    </p:spTree>
    <p:extLst>
      <p:ext uri="{BB962C8B-B14F-4D97-AF65-F5344CB8AC3E}">
        <p14:creationId xmlns:p14="http://schemas.microsoft.com/office/powerpoint/2010/main" val="2733276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2013</Words>
  <Application>Microsoft Office PowerPoint</Application>
  <PresentationFormat>On-screen Show (4:3)</PresentationFormat>
  <Paragraphs>231</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Operating System(22516)  Unit 2 : Services &amp; Components of Operating System       Marks: 10        </vt:lpstr>
      <vt:lpstr>Learning Outcomes</vt:lpstr>
      <vt:lpstr>Services of OS</vt:lpstr>
      <vt:lpstr>Services of OS(Cont…)</vt:lpstr>
      <vt:lpstr>System Calls</vt:lpstr>
      <vt:lpstr>Example of open System Calls</vt:lpstr>
      <vt:lpstr>Passing of Parameters As A Table</vt:lpstr>
      <vt:lpstr>Types of System Calls</vt:lpstr>
      <vt:lpstr>OS Components</vt:lpstr>
      <vt:lpstr>Structure of UNIX operating system </vt:lpstr>
      <vt:lpstr>Process Management</vt:lpstr>
      <vt:lpstr>System Calls related to Process control are </vt:lpstr>
      <vt:lpstr>Main-Memory Management</vt:lpstr>
      <vt:lpstr>File Management</vt:lpstr>
      <vt:lpstr>System Calls related to File Managememt are </vt:lpstr>
      <vt:lpstr>I/O System Management</vt:lpstr>
      <vt:lpstr>Device Management</vt:lpstr>
      <vt:lpstr>System Calls related to device Management</vt:lpstr>
      <vt:lpstr>Information Maintenance</vt:lpstr>
      <vt:lpstr>System Calls related to Information Maintenance</vt:lpstr>
      <vt:lpstr>Secondary-Storage Management</vt:lpstr>
      <vt:lpstr>System Programs</vt:lpstr>
      <vt:lpstr>User Management</vt:lpstr>
      <vt:lpstr>User Management</vt:lpstr>
      <vt:lpstr>User Management</vt:lpstr>
      <vt:lpstr>Security Policy</vt:lpstr>
      <vt:lpstr>Security Policy</vt:lpstr>
      <vt:lpstr>Security Policy</vt:lpstr>
      <vt:lpstr>Device Management</vt:lpstr>
      <vt:lpstr>Device Management</vt:lpstr>
      <vt:lpstr>Device Management</vt:lpstr>
      <vt:lpstr>Device Management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Perfect Shop Sharjah</dc:creator>
  <cp:lastModifiedBy>Perfect Shop Sharjah</cp:lastModifiedBy>
  <cp:revision>17</cp:revision>
  <dcterms:created xsi:type="dcterms:W3CDTF">2020-10-01T17:53:22Z</dcterms:created>
  <dcterms:modified xsi:type="dcterms:W3CDTF">2020-10-03T04:24:58Z</dcterms:modified>
</cp:coreProperties>
</file>