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92" r:id="rId26"/>
    <p:sldId id="281" r:id="rId27"/>
    <p:sldId id="282" r:id="rId28"/>
    <p:sldId id="283" r:id="rId29"/>
    <p:sldId id="284" r:id="rId30"/>
    <p:sldId id="285" r:id="rId31"/>
    <p:sldId id="286" r:id="rId32"/>
    <p:sldId id="287" r:id="rId33"/>
    <p:sldId id="288" r:id="rId34"/>
    <p:sldId id="289" r:id="rId35"/>
    <p:sldId id="290" r:id="rId36"/>
    <p:sldId id="291" r:id="rId37"/>
    <p:sldId id="293" r:id="rId38"/>
    <p:sldId id="29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94660"/>
  </p:normalViewPr>
  <p:slideViewPr>
    <p:cSldViewPr>
      <p:cViewPr varScale="1">
        <p:scale>
          <a:sx n="81" d="100"/>
          <a:sy n="81" d="100"/>
        </p:scale>
        <p:origin x="71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E6568C-BC11-46A0-8C39-51623FE21FE2}" type="datetimeFigureOut">
              <a:rPr lang="en-US" smtClean="0"/>
              <a:t>11/28/2023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C68F36-D353-4C53-A163-3539AAF8A1D8}" type="slidenum">
              <a:rPr lang="en-US" smtClean="0"/>
              <a:t>‹#›</a:t>
            </a:fld>
            <a:endParaRPr lang="en-US"/>
          </a:p>
        </p:txBody>
      </p:sp>
    </p:spTree>
    <p:extLst>
      <p:ext uri="{BB962C8B-B14F-4D97-AF65-F5344CB8AC3E}">
        <p14:creationId xmlns:p14="http://schemas.microsoft.com/office/powerpoint/2010/main" val="1857635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2C6147B-1F04-4B19-8CFB-D5B3CDEFC8C6}"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9C584-43AC-44DA-8485-DB893574A619}" type="slidenum">
              <a:rPr lang="en-US" smtClean="0"/>
              <a:t>‹#›</a:t>
            </a:fld>
            <a:endParaRPr lang="en-US"/>
          </a:p>
        </p:txBody>
      </p:sp>
    </p:spTree>
    <p:extLst>
      <p:ext uri="{BB962C8B-B14F-4D97-AF65-F5344CB8AC3E}">
        <p14:creationId xmlns:p14="http://schemas.microsoft.com/office/powerpoint/2010/main" val="301138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C6147B-1F04-4B19-8CFB-D5B3CDEFC8C6}"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9C584-43AC-44DA-8485-DB893574A619}" type="slidenum">
              <a:rPr lang="en-US" smtClean="0"/>
              <a:t>‹#›</a:t>
            </a:fld>
            <a:endParaRPr lang="en-US"/>
          </a:p>
        </p:txBody>
      </p:sp>
    </p:spTree>
    <p:extLst>
      <p:ext uri="{BB962C8B-B14F-4D97-AF65-F5344CB8AC3E}">
        <p14:creationId xmlns:p14="http://schemas.microsoft.com/office/powerpoint/2010/main" val="845295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C6147B-1F04-4B19-8CFB-D5B3CDEFC8C6}"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9C584-43AC-44DA-8485-DB893574A619}" type="slidenum">
              <a:rPr lang="en-US" smtClean="0"/>
              <a:t>‹#›</a:t>
            </a:fld>
            <a:endParaRPr lang="en-US"/>
          </a:p>
        </p:txBody>
      </p:sp>
    </p:spTree>
    <p:extLst>
      <p:ext uri="{BB962C8B-B14F-4D97-AF65-F5344CB8AC3E}">
        <p14:creationId xmlns:p14="http://schemas.microsoft.com/office/powerpoint/2010/main" val="509944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C6147B-1F04-4B19-8CFB-D5B3CDEFC8C6}"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9C584-43AC-44DA-8485-DB893574A619}" type="slidenum">
              <a:rPr lang="en-US" smtClean="0"/>
              <a:t>‹#›</a:t>
            </a:fld>
            <a:endParaRPr lang="en-US"/>
          </a:p>
        </p:txBody>
      </p:sp>
    </p:spTree>
    <p:extLst>
      <p:ext uri="{BB962C8B-B14F-4D97-AF65-F5344CB8AC3E}">
        <p14:creationId xmlns:p14="http://schemas.microsoft.com/office/powerpoint/2010/main" val="2731453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C6147B-1F04-4B19-8CFB-D5B3CDEFC8C6}"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9C584-43AC-44DA-8485-DB893574A619}" type="slidenum">
              <a:rPr lang="en-US" smtClean="0"/>
              <a:t>‹#›</a:t>
            </a:fld>
            <a:endParaRPr lang="en-US"/>
          </a:p>
        </p:txBody>
      </p:sp>
    </p:spTree>
    <p:extLst>
      <p:ext uri="{BB962C8B-B14F-4D97-AF65-F5344CB8AC3E}">
        <p14:creationId xmlns:p14="http://schemas.microsoft.com/office/powerpoint/2010/main" val="2110656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2C6147B-1F04-4B19-8CFB-D5B3CDEFC8C6}"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39C584-43AC-44DA-8485-DB893574A619}" type="slidenum">
              <a:rPr lang="en-US" smtClean="0"/>
              <a:t>‹#›</a:t>
            </a:fld>
            <a:endParaRPr lang="en-US"/>
          </a:p>
        </p:txBody>
      </p:sp>
    </p:spTree>
    <p:extLst>
      <p:ext uri="{BB962C8B-B14F-4D97-AF65-F5344CB8AC3E}">
        <p14:creationId xmlns:p14="http://schemas.microsoft.com/office/powerpoint/2010/main" val="4243411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2C6147B-1F04-4B19-8CFB-D5B3CDEFC8C6}" type="datetimeFigureOut">
              <a:rPr lang="en-US" smtClean="0"/>
              <a:t>11/28/2023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39C584-43AC-44DA-8485-DB893574A619}" type="slidenum">
              <a:rPr lang="en-US" smtClean="0"/>
              <a:t>‹#›</a:t>
            </a:fld>
            <a:endParaRPr lang="en-US"/>
          </a:p>
        </p:txBody>
      </p:sp>
    </p:spTree>
    <p:extLst>
      <p:ext uri="{BB962C8B-B14F-4D97-AF65-F5344CB8AC3E}">
        <p14:creationId xmlns:p14="http://schemas.microsoft.com/office/powerpoint/2010/main" val="4022628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2C6147B-1F04-4B19-8CFB-D5B3CDEFC8C6}" type="datetimeFigureOut">
              <a:rPr lang="en-US" smtClean="0"/>
              <a:t>11/28/2023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39C584-43AC-44DA-8485-DB893574A619}" type="slidenum">
              <a:rPr lang="en-US" smtClean="0"/>
              <a:t>‹#›</a:t>
            </a:fld>
            <a:endParaRPr lang="en-US"/>
          </a:p>
        </p:txBody>
      </p:sp>
    </p:spTree>
    <p:extLst>
      <p:ext uri="{BB962C8B-B14F-4D97-AF65-F5344CB8AC3E}">
        <p14:creationId xmlns:p14="http://schemas.microsoft.com/office/powerpoint/2010/main" val="2342191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C6147B-1F04-4B19-8CFB-D5B3CDEFC8C6}" type="datetimeFigureOut">
              <a:rPr lang="en-US" smtClean="0"/>
              <a:t>11/28/2023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39C584-43AC-44DA-8485-DB893574A619}" type="slidenum">
              <a:rPr lang="en-US" smtClean="0"/>
              <a:t>‹#›</a:t>
            </a:fld>
            <a:endParaRPr lang="en-US"/>
          </a:p>
        </p:txBody>
      </p:sp>
    </p:spTree>
    <p:extLst>
      <p:ext uri="{BB962C8B-B14F-4D97-AF65-F5344CB8AC3E}">
        <p14:creationId xmlns:p14="http://schemas.microsoft.com/office/powerpoint/2010/main" val="1964828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C6147B-1F04-4B19-8CFB-D5B3CDEFC8C6}"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39C584-43AC-44DA-8485-DB893574A619}" type="slidenum">
              <a:rPr lang="en-US" smtClean="0"/>
              <a:t>‹#›</a:t>
            </a:fld>
            <a:endParaRPr lang="en-US"/>
          </a:p>
        </p:txBody>
      </p:sp>
    </p:spTree>
    <p:extLst>
      <p:ext uri="{BB962C8B-B14F-4D97-AF65-F5344CB8AC3E}">
        <p14:creationId xmlns:p14="http://schemas.microsoft.com/office/powerpoint/2010/main" val="1211017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C6147B-1F04-4B19-8CFB-D5B3CDEFC8C6}"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39C584-43AC-44DA-8485-DB893574A619}" type="slidenum">
              <a:rPr lang="en-US" smtClean="0"/>
              <a:t>‹#›</a:t>
            </a:fld>
            <a:endParaRPr lang="en-US"/>
          </a:p>
        </p:txBody>
      </p:sp>
    </p:spTree>
    <p:extLst>
      <p:ext uri="{BB962C8B-B14F-4D97-AF65-F5344CB8AC3E}">
        <p14:creationId xmlns:p14="http://schemas.microsoft.com/office/powerpoint/2010/main" val="141536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C6147B-1F04-4B19-8CFB-D5B3CDEFC8C6}" type="datetimeFigureOut">
              <a:rPr lang="en-US" smtClean="0"/>
              <a:t>11/28/2023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39C584-43AC-44DA-8485-DB893574A619}" type="slidenum">
              <a:rPr lang="en-US" smtClean="0"/>
              <a:t>‹#›</a:t>
            </a:fld>
            <a:endParaRPr lang="en-US"/>
          </a:p>
        </p:txBody>
      </p:sp>
    </p:spTree>
    <p:extLst>
      <p:ext uri="{BB962C8B-B14F-4D97-AF65-F5344CB8AC3E}">
        <p14:creationId xmlns:p14="http://schemas.microsoft.com/office/powerpoint/2010/main" val="3163813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771650" y="152400"/>
            <a:ext cx="8610600" cy="3276600"/>
          </a:xfrm>
          <a:prstGeom prst="rect">
            <a:avLst/>
          </a:prstGeom>
          <a:noFill/>
          <a:ln>
            <a:noFill/>
          </a:ln>
        </p:spPr>
        <p:txBody>
          <a:bodyPr spcFirstLastPara="1" vert="horz" wrap="square" lIns="91425" tIns="45700" rIns="91425" bIns="45700" rtlCol="0" anchor="ctr" anchorCtr="0">
            <a:noAutofit/>
          </a:bodyPr>
          <a:lstStyle/>
          <a:p>
            <a:r>
              <a:rPr lang="en-US" sz="4800" b="1" dirty="0"/>
              <a:t>Operating System(22516)</a:t>
            </a:r>
            <a:br>
              <a:rPr lang="en-US" sz="4800" b="1" dirty="0"/>
            </a:br>
            <a:br>
              <a:rPr lang="en-US" sz="4800" b="1" dirty="0"/>
            </a:br>
            <a:r>
              <a:rPr lang="en-US" sz="4000" b="1" dirty="0"/>
              <a:t>Unit 3 :  </a:t>
            </a:r>
            <a:r>
              <a:rPr lang="en-US" altLang="en-US" sz="4000" b="1" dirty="0"/>
              <a:t>Process Management</a:t>
            </a:r>
            <a:r>
              <a:rPr lang="en-US" sz="4000" dirty="0"/>
              <a:t>		</a:t>
            </a:r>
            <a:r>
              <a:rPr lang="en-US" altLang="en-US" sz="4000" b="1" dirty="0"/>
              <a:t> 			Marks: 14</a:t>
            </a:r>
            <a:br>
              <a:rPr lang="en-US" sz="4000" dirty="0"/>
            </a:br>
            <a:r>
              <a:rPr lang="en-IN" sz="4000" dirty="0"/>
              <a:t>							</a:t>
            </a:r>
            <a:endParaRPr sz="4800" b="1" dirty="0">
              <a:solidFill>
                <a:srgbClr val="2A14AC"/>
              </a:solidFill>
              <a:latin typeface="Calibri"/>
              <a:ea typeface="Calibri"/>
              <a:cs typeface="Calibri"/>
              <a:sym typeface="Calibri"/>
            </a:endParaRPr>
          </a:p>
        </p:txBody>
      </p:sp>
      <p:sp>
        <p:nvSpPr>
          <p:cNvPr id="89" name="Google Shape;89;p1"/>
          <p:cNvSpPr txBox="1">
            <a:spLocks noGrp="1"/>
          </p:cNvSpPr>
          <p:nvPr>
            <p:ph type="subTitle" idx="1"/>
          </p:nvPr>
        </p:nvSpPr>
        <p:spPr>
          <a:xfrm>
            <a:off x="2895600" y="3810000"/>
            <a:ext cx="6400800" cy="2344968"/>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t" anchorCtr="0">
            <a:noAutofit/>
          </a:bodyPr>
          <a:lstStyle/>
          <a:p>
            <a:pPr>
              <a:spcBef>
                <a:spcPts val="0"/>
              </a:spcBef>
              <a:buClr>
                <a:srgbClr val="262626"/>
              </a:buClr>
              <a:buSzPts val="2000"/>
            </a:pPr>
            <a:r>
              <a:rPr lang="en-IN" sz="2400" dirty="0">
                <a:solidFill>
                  <a:schemeClr val="tx1"/>
                </a:solidFill>
                <a:latin typeface="Calibri"/>
                <a:ea typeface="Calibri"/>
                <a:cs typeface="Calibri"/>
                <a:sym typeface="Calibri"/>
              </a:rPr>
              <a:t>Prepared by:</a:t>
            </a:r>
            <a:endParaRPr dirty="0">
              <a:solidFill>
                <a:schemeClr val="tx1"/>
              </a:solidFill>
              <a:latin typeface="Calibri"/>
              <a:ea typeface="Calibri"/>
              <a:cs typeface="Calibri"/>
              <a:sym typeface="Calibri"/>
            </a:endParaRPr>
          </a:p>
          <a:p>
            <a:pPr>
              <a:spcBef>
                <a:spcPts val="0"/>
              </a:spcBef>
              <a:buClr>
                <a:srgbClr val="262626"/>
              </a:buClr>
              <a:buSzPts val="2800"/>
            </a:pPr>
            <a:r>
              <a:rPr lang="en-IN" b="1" dirty="0" err="1">
                <a:solidFill>
                  <a:schemeClr val="tx1"/>
                </a:solidFill>
                <a:latin typeface="Calibri"/>
                <a:ea typeface="Calibri"/>
                <a:cs typeface="Calibri"/>
                <a:sym typeface="Calibri"/>
              </a:rPr>
              <a:t>Mrs.</a:t>
            </a:r>
            <a:r>
              <a:rPr lang="en-IN" b="1" dirty="0">
                <a:solidFill>
                  <a:schemeClr val="tx1"/>
                </a:solidFill>
                <a:latin typeface="Calibri"/>
                <a:ea typeface="Calibri"/>
                <a:cs typeface="Calibri"/>
                <a:sym typeface="Calibri"/>
              </a:rPr>
              <a:t> </a:t>
            </a:r>
            <a:r>
              <a:rPr lang="en-IN" b="1" dirty="0" err="1">
                <a:solidFill>
                  <a:schemeClr val="tx1"/>
                </a:solidFill>
                <a:latin typeface="Calibri"/>
                <a:ea typeface="Calibri"/>
                <a:cs typeface="Calibri"/>
                <a:sym typeface="Calibri"/>
              </a:rPr>
              <a:t>Kousar</a:t>
            </a:r>
            <a:r>
              <a:rPr lang="en-IN" b="1" dirty="0">
                <a:solidFill>
                  <a:schemeClr val="tx1"/>
                </a:solidFill>
                <a:latin typeface="Calibri"/>
                <a:ea typeface="Calibri"/>
                <a:cs typeface="Calibri"/>
                <a:sym typeface="Calibri"/>
              </a:rPr>
              <a:t> </a:t>
            </a:r>
            <a:r>
              <a:rPr lang="en-IN" b="1" dirty="0" err="1">
                <a:solidFill>
                  <a:schemeClr val="tx1"/>
                </a:solidFill>
                <a:latin typeface="Calibri"/>
                <a:ea typeface="Calibri"/>
                <a:cs typeface="Calibri"/>
                <a:sym typeface="Calibri"/>
              </a:rPr>
              <a:t>Ayub</a:t>
            </a:r>
            <a:r>
              <a:rPr lang="en-IN" b="1" dirty="0">
                <a:solidFill>
                  <a:schemeClr val="tx1"/>
                </a:solidFill>
                <a:latin typeface="Calibri"/>
                <a:ea typeface="Calibri"/>
                <a:cs typeface="Calibri"/>
                <a:sym typeface="Calibri"/>
              </a:rPr>
              <a:t> A.</a:t>
            </a:r>
            <a:endParaRPr sz="4000" b="1" dirty="0">
              <a:solidFill>
                <a:schemeClr val="tx1"/>
              </a:solidFill>
              <a:latin typeface="Calibri"/>
              <a:ea typeface="Calibri"/>
              <a:cs typeface="Calibri"/>
              <a:sym typeface="Calibri"/>
            </a:endParaRPr>
          </a:p>
          <a:p>
            <a:pPr>
              <a:spcBef>
                <a:spcPts val="0"/>
              </a:spcBef>
              <a:buClr>
                <a:srgbClr val="262626"/>
              </a:buClr>
              <a:buSzPts val="2400"/>
            </a:pPr>
            <a:r>
              <a:rPr lang="en-IN" sz="2800" dirty="0">
                <a:solidFill>
                  <a:schemeClr val="tx1"/>
                </a:solidFill>
                <a:latin typeface="Calibri"/>
                <a:ea typeface="Calibri"/>
                <a:cs typeface="Calibri"/>
                <a:sym typeface="Calibri"/>
              </a:rPr>
              <a:t>Lecturer(Selection Grade)</a:t>
            </a:r>
          </a:p>
          <a:p>
            <a:pPr>
              <a:spcBef>
                <a:spcPts val="0"/>
              </a:spcBef>
              <a:buClr>
                <a:srgbClr val="262626"/>
              </a:buClr>
              <a:buSzPts val="2400"/>
            </a:pPr>
            <a:r>
              <a:rPr lang="en-US" sz="2800" dirty="0">
                <a:solidFill>
                  <a:schemeClr val="tx1"/>
                </a:solidFill>
              </a:rPr>
              <a:t>Computer </a:t>
            </a:r>
            <a:r>
              <a:rPr lang="en-US" sz="2800" dirty="0" err="1">
                <a:solidFill>
                  <a:schemeClr val="tx1"/>
                </a:solidFill>
              </a:rPr>
              <a:t>Engg</a:t>
            </a:r>
            <a:r>
              <a:rPr lang="en-US" sz="2800" dirty="0">
                <a:solidFill>
                  <a:schemeClr val="tx1"/>
                </a:solidFill>
              </a:rPr>
              <a:t>.  </a:t>
            </a:r>
            <a:r>
              <a:rPr lang="en-US" sz="2800" dirty="0" err="1">
                <a:solidFill>
                  <a:schemeClr val="tx1"/>
                </a:solidFill>
              </a:rPr>
              <a:t>Dept</a:t>
            </a:r>
            <a:r>
              <a:rPr lang="en-IN" sz="2800" dirty="0">
                <a:solidFill>
                  <a:schemeClr val="tx1"/>
                </a:solidFill>
                <a:latin typeface="Calibri"/>
                <a:ea typeface="Calibri"/>
                <a:cs typeface="Calibri"/>
                <a:sym typeface="Calibri"/>
              </a:rPr>
              <a:t> </a:t>
            </a:r>
            <a:endParaRPr sz="3600" dirty="0">
              <a:solidFill>
                <a:schemeClr val="tx1"/>
              </a:solidFill>
            </a:endParaRPr>
          </a:p>
          <a:p>
            <a:pPr>
              <a:spcBef>
                <a:spcPts val="0"/>
              </a:spcBef>
              <a:buClr>
                <a:srgbClr val="262626"/>
              </a:buClr>
              <a:buSzPts val="2400"/>
            </a:pPr>
            <a:r>
              <a:rPr lang="en-IN" sz="2800" dirty="0">
                <a:solidFill>
                  <a:schemeClr val="tx1"/>
                </a:solidFill>
                <a:latin typeface="Calibri"/>
                <a:ea typeface="Calibri"/>
                <a:cs typeface="Calibri"/>
                <a:sym typeface="Calibri"/>
              </a:rPr>
              <a:t>M. H. </a:t>
            </a:r>
            <a:r>
              <a:rPr lang="en-IN" sz="2800" dirty="0" err="1">
                <a:solidFill>
                  <a:schemeClr val="tx1"/>
                </a:solidFill>
                <a:latin typeface="Calibri"/>
                <a:ea typeface="Calibri"/>
                <a:cs typeface="Calibri"/>
                <a:sym typeface="Calibri"/>
              </a:rPr>
              <a:t>Saboo</a:t>
            </a:r>
            <a:r>
              <a:rPr lang="en-IN" sz="2800" dirty="0">
                <a:solidFill>
                  <a:schemeClr val="tx1"/>
                </a:solidFill>
                <a:latin typeface="Calibri"/>
                <a:ea typeface="Calibri"/>
                <a:cs typeface="Calibri"/>
                <a:sym typeface="Calibri"/>
              </a:rPr>
              <a:t> </a:t>
            </a:r>
            <a:r>
              <a:rPr lang="en-IN" sz="2800" dirty="0" err="1">
                <a:solidFill>
                  <a:schemeClr val="tx1"/>
                </a:solidFill>
                <a:latin typeface="Calibri"/>
                <a:ea typeface="Calibri"/>
                <a:cs typeface="Calibri"/>
                <a:sym typeface="Calibri"/>
              </a:rPr>
              <a:t>Siddik</a:t>
            </a:r>
            <a:r>
              <a:rPr lang="en-IN" sz="2800" dirty="0">
                <a:solidFill>
                  <a:schemeClr val="tx1"/>
                </a:solidFill>
                <a:latin typeface="Calibri"/>
                <a:ea typeface="Calibri"/>
                <a:cs typeface="Calibri"/>
                <a:sym typeface="Calibri"/>
              </a:rPr>
              <a:t> Polytechnic</a:t>
            </a:r>
            <a:endParaRPr sz="3600" dirty="0">
              <a:solidFill>
                <a:schemeClr val="tx1"/>
              </a:solidFill>
              <a:latin typeface="Calibri"/>
              <a:ea typeface="Calibri"/>
              <a:cs typeface="Calibri"/>
              <a:sym typeface="Calibri"/>
            </a:endParaRPr>
          </a:p>
        </p:txBody>
      </p:sp>
      <p:sp>
        <p:nvSpPr>
          <p:cNvPr id="90" name="Google Shape;90;p1"/>
          <p:cNvSpPr txBox="1">
            <a:spLocks noGrp="1"/>
          </p:cNvSpPr>
          <p:nvPr>
            <p:ph type="sldNum" idx="12"/>
          </p:nvPr>
        </p:nvSpPr>
        <p:spPr>
          <a:xfrm>
            <a:off x="8077200" y="6479228"/>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1</a:t>
            </a:fld>
            <a:endParaRPr/>
          </a:p>
        </p:txBody>
      </p:sp>
      <p:cxnSp>
        <p:nvCxnSpPr>
          <p:cNvPr id="5" name="Straight Connector 4"/>
          <p:cNvCxnSpPr/>
          <p:nvPr/>
        </p:nvCxnSpPr>
        <p:spPr>
          <a:xfrm>
            <a:off x="1524000" y="3429000"/>
            <a:ext cx="91440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3914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a:bodyPr>
          <a:lstStyle/>
          <a:p>
            <a:r>
              <a:rPr lang="en-US" altLang="en-US" b="1" dirty="0">
                <a:solidFill>
                  <a:schemeClr val="tx1"/>
                </a:solidFill>
                <a:latin typeface="Arial" charset="0"/>
              </a:rPr>
              <a:t>Process Control Block (PCB)</a:t>
            </a:r>
          </a:p>
        </p:txBody>
      </p:sp>
      <p:sp>
        <p:nvSpPr>
          <p:cNvPr id="137" name="Google Shape;137;p6"/>
          <p:cNvSpPr txBox="1">
            <a:spLocks noGrp="1"/>
          </p:cNvSpPr>
          <p:nvPr>
            <p:ph type="sldNum" sz="quarter" idx="12"/>
          </p:nvPr>
        </p:nvSpPr>
        <p:spPr>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10</a:t>
            </a:fld>
            <a:endParaRPr/>
          </a:p>
        </p:txBody>
      </p:sp>
      <p:pic>
        <p:nvPicPr>
          <p:cNvPr id="5" name="Picture 1"/>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819400" y="1676400"/>
            <a:ext cx="4948628"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5697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1981200" y="152400"/>
            <a:ext cx="8229600" cy="11430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a:bodyPr>
          <a:lstStyle/>
          <a:p>
            <a:pPr lvl="0">
              <a:defRPr/>
            </a:pPr>
            <a:r>
              <a:rPr lang="en-US" altLang="en-US" b="1" dirty="0">
                <a:solidFill>
                  <a:schemeClr val="tx1"/>
                </a:solidFill>
                <a:latin typeface="Arial" charset="0"/>
              </a:rPr>
              <a:t>Process Control Block (PCB)</a:t>
            </a:r>
            <a:endParaRPr lang="en-US" b="1" dirty="0">
              <a:ln w="1905"/>
              <a:solidFill>
                <a:schemeClr val="tx1"/>
              </a:solidFill>
              <a:effectLst>
                <a:innerShdw blurRad="69850" dist="43180" dir="5400000">
                  <a:srgbClr val="000000">
                    <a:alpha val="65000"/>
                  </a:srgbClr>
                </a:innerShdw>
              </a:effectLst>
            </a:endParaRPr>
          </a:p>
        </p:txBody>
      </p:sp>
      <p:sp>
        <p:nvSpPr>
          <p:cNvPr id="136" name="Google Shape;136;p6"/>
          <p:cNvSpPr txBox="1">
            <a:spLocks noGrp="1"/>
          </p:cNvSpPr>
          <p:nvPr>
            <p:ph idx="1"/>
          </p:nvPr>
        </p:nvSpPr>
        <p:spPr>
          <a:xfrm>
            <a:off x="1524000" y="1371600"/>
            <a:ext cx="9144000" cy="5457092"/>
          </a:xfrm>
          <a:prstGeom prst="rect">
            <a:avLst/>
          </a:prstGeom>
          <a:noFill/>
          <a:ln>
            <a:noFill/>
          </a:ln>
        </p:spPr>
        <p:txBody>
          <a:bodyPr spcFirstLastPara="1" vert="horz" wrap="square" lIns="91425" tIns="45700" rIns="91425" bIns="45700" rtlCol="0" anchor="t" anchorCtr="0">
            <a:noAutofit/>
          </a:bodyPr>
          <a:lstStyle/>
          <a:p>
            <a:pPr marL="0" indent="0" algn="just">
              <a:buNone/>
            </a:pPr>
            <a:r>
              <a:rPr lang="en-US" sz="2000" b="1" dirty="0">
                <a:solidFill>
                  <a:srgbClr val="000000"/>
                </a:solidFill>
              </a:rPr>
              <a:t>1. </a:t>
            </a:r>
            <a:r>
              <a:rPr lang="en-US" sz="2000" b="1" dirty="0">
                <a:solidFill>
                  <a:srgbClr val="FF0000"/>
                </a:solidFill>
              </a:rPr>
              <a:t>Process Number</a:t>
            </a:r>
            <a:r>
              <a:rPr lang="en-US" sz="2000" b="1" dirty="0">
                <a:solidFill>
                  <a:srgbClr val="000000"/>
                </a:solidFill>
              </a:rPr>
              <a:t>: </a:t>
            </a:r>
            <a:r>
              <a:rPr lang="en-US" sz="2000" dirty="0">
                <a:solidFill>
                  <a:srgbClr val="000000"/>
                </a:solidFill>
              </a:rPr>
              <a:t>Each process is identified by its process number, called Process Identification Number (PID). Every process has a unique process-id through which it is identified. The process-id is provided by the OS. The process id of two processes could not be same because process-id is always unique.</a:t>
            </a:r>
          </a:p>
          <a:p>
            <a:pPr marL="0" indent="0" algn="just">
              <a:buNone/>
            </a:pPr>
            <a:endParaRPr lang="en-US" sz="2000" dirty="0">
              <a:solidFill>
                <a:srgbClr val="000000"/>
              </a:solidFill>
            </a:endParaRPr>
          </a:p>
          <a:p>
            <a:pPr marL="0" indent="0" algn="just">
              <a:buNone/>
            </a:pPr>
            <a:r>
              <a:rPr lang="en-US" sz="2000" b="1" dirty="0">
                <a:solidFill>
                  <a:srgbClr val="000000"/>
                </a:solidFill>
              </a:rPr>
              <a:t>2. </a:t>
            </a:r>
            <a:r>
              <a:rPr lang="en-US" sz="2000" b="1" dirty="0">
                <a:solidFill>
                  <a:srgbClr val="FF0000"/>
                </a:solidFill>
              </a:rPr>
              <a:t>Priority</a:t>
            </a:r>
            <a:r>
              <a:rPr lang="en-US" sz="2000" b="1" dirty="0">
                <a:solidFill>
                  <a:srgbClr val="000000"/>
                </a:solidFill>
              </a:rPr>
              <a:t>: </a:t>
            </a:r>
            <a:r>
              <a:rPr lang="en-US" sz="2000" dirty="0">
                <a:solidFill>
                  <a:srgbClr val="000000"/>
                </a:solidFill>
              </a:rPr>
              <a:t>Each process is assigned a certain level of priority that corresponds to the relative importance of the event that it services process priority is the preference of the one process over other process for execution. Priority may be given by the user/system manager or it may be given internally by OS. This field stores the priority of a particular process.</a:t>
            </a:r>
          </a:p>
          <a:p>
            <a:pPr marL="0" indent="0" algn="just">
              <a:buNone/>
            </a:pPr>
            <a:endParaRPr lang="en-US" sz="2000" b="1" dirty="0">
              <a:solidFill>
                <a:srgbClr val="000000"/>
              </a:solidFill>
            </a:endParaRPr>
          </a:p>
          <a:p>
            <a:pPr marL="0" indent="0" algn="just">
              <a:buNone/>
            </a:pPr>
            <a:r>
              <a:rPr lang="en-US" sz="2000" b="1" dirty="0">
                <a:solidFill>
                  <a:srgbClr val="000000"/>
                </a:solidFill>
              </a:rPr>
              <a:t>3. </a:t>
            </a:r>
            <a:r>
              <a:rPr lang="en-US" sz="2000" b="1" dirty="0">
                <a:solidFill>
                  <a:srgbClr val="FF0000"/>
                </a:solidFill>
              </a:rPr>
              <a:t>Process State:</a:t>
            </a:r>
            <a:r>
              <a:rPr lang="en-US" sz="2000" b="1" dirty="0">
                <a:solidFill>
                  <a:srgbClr val="000000"/>
                </a:solidFill>
              </a:rPr>
              <a:t> </a:t>
            </a:r>
            <a:r>
              <a:rPr lang="en-US" sz="2000" dirty="0">
                <a:solidFill>
                  <a:srgbClr val="000000"/>
                </a:solidFill>
              </a:rPr>
              <a:t>This information is about the current state of the process. The state may be new, ready, running, and waiting, halted, and so on.</a:t>
            </a:r>
          </a:p>
          <a:p>
            <a:pPr marL="0" indent="0" algn="just">
              <a:buNone/>
            </a:pPr>
            <a:endParaRPr lang="en-US" sz="2000" dirty="0">
              <a:solidFill>
                <a:srgbClr val="000000"/>
              </a:solidFill>
            </a:endParaRPr>
          </a:p>
          <a:p>
            <a:pPr marL="0" indent="0">
              <a:buNone/>
            </a:pPr>
            <a:r>
              <a:rPr lang="en-US" sz="2000" b="1" dirty="0">
                <a:solidFill>
                  <a:srgbClr val="000000"/>
                </a:solidFill>
              </a:rPr>
              <a:t>4. </a:t>
            </a:r>
            <a:r>
              <a:rPr lang="en-US" sz="2000" b="1" dirty="0">
                <a:solidFill>
                  <a:srgbClr val="FF0000"/>
                </a:solidFill>
              </a:rPr>
              <a:t>Program Counter</a:t>
            </a:r>
            <a:r>
              <a:rPr lang="en-US" sz="2000" b="1" dirty="0">
                <a:solidFill>
                  <a:srgbClr val="000000"/>
                </a:solidFill>
              </a:rPr>
              <a:t>: </a:t>
            </a:r>
            <a:r>
              <a:rPr lang="en-US" sz="2000" dirty="0">
                <a:solidFill>
                  <a:srgbClr val="000000"/>
                </a:solidFill>
              </a:rPr>
              <a:t>The counter indicates the address of the next instruction to be executed for this process.</a:t>
            </a:r>
            <a:endParaRPr lang="en-US" dirty="0">
              <a:solidFill>
                <a:srgbClr val="000000"/>
              </a:solidFill>
            </a:endParaRPr>
          </a:p>
          <a:p>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11</a:t>
            </a:fld>
            <a:endParaRPr/>
          </a:p>
        </p:txBody>
      </p:sp>
    </p:spTree>
    <p:extLst>
      <p:ext uri="{BB962C8B-B14F-4D97-AF65-F5344CB8AC3E}">
        <p14:creationId xmlns:p14="http://schemas.microsoft.com/office/powerpoint/2010/main" val="645697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1981200" y="35169"/>
            <a:ext cx="8229600" cy="11430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a:bodyPr>
          <a:lstStyle/>
          <a:p>
            <a:pPr lvl="0">
              <a:defRPr/>
            </a:pPr>
            <a:r>
              <a:rPr lang="en-US" altLang="en-US" b="1" dirty="0">
                <a:solidFill>
                  <a:schemeClr val="tx1"/>
                </a:solidFill>
                <a:latin typeface="Arial" charset="0"/>
              </a:rPr>
              <a:t>Process Control Block (PCB)</a:t>
            </a:r>
            <a:endParaRPr lang="en-US" b="1" dirty="0">
              <a:ln w="1905"/>
              <a:solidFill>
                <a:schemeClr val="tx1"/>
              </a:solidFill>
              <a:effectLst>
                <a:innerShdw blurRad="69850" dist="43180" dir="5400000">
                  <a:srgbClr val="000000">
                    <a:alpha val="65000"/>
                  </a:srgbClr>
                </a:innerShdw>
              </a:effectLst>
            </a:endParaRPr>
          </a:p>
        </p:txBody>
      </p:sp>
      <p:sp>
        <p:nvSpPr>
          <p:cNvPr id="136" name="Google Shape;136;p6"/>
          <p:cNvSpPr txBox="1">
            <a:spLocks noGrp="1"/>
          </p:cNvSpPr>
          <p:nvPr>
            <p:ph idx="1"/>
          </p:nvPr>
        </p:nvSpPr>
        <p:spPr>
          <a:xfrm>
            <a:off x="1518138" y="1143000"/>
            <a:ext cx="9144000" cy="5257800"/>
          </a:xfrm>
          <a:prstGeom prst="rect">
            <a:avLst/>
          </a:prstGeom>
          <a:noFill/>
          <a:ln>
            <a:noFill/>
          </a:ln>
        </p:spPr>
        <p:txBody>
          <a:bodyPr spcFirstLastPara="1" vert="horz" wrap="square" lIns="91425" tIns="45700" rIns="91425" bIns="45700" rtlCol="0" anchor="t" anchorCtr="0">
            <a:noAutofit/>
          </a:bodyPr>
          <a:lstStyle/>
          <a:p>
            <a:pPr marL="0" indent="0" algn="just">
              <a:buNone/>
            </a:pPr>
            <a:r>
              <a:rPr lang="en-US" sz="2400" b="1" dirty="0">
                <a:solidFill>
                  <a:srgbClr val="000000"/>
                </a:solidFill>
              </a:rPr>
              <a:t>5. </a:t>
            </a:r>
            <a:r>
              <a:rPr lang="en-US" sz="2400" b="1" dirty="0">
                <a:solidFill>
                  <a:srgbClr val="FF0000"/>
                </a:solidFill>
              </a:rPr>
              <a:t>CPU Registers: </a:t>
            </a:r>
            <a:r>
              <a:rPr lang="en-US" sz="2400" dirty="0">
                <a:solidFill>
                  <a:srgbClr val="000000"/>
                </a:solidFill>
              </a:rPr>
              <a:t>The registers vary in number and type, depending on the computer architecture. They include accumulators, index registers, stack pointers, and general-purpose registers, plus any condition-code information. Along with the program counter, this state information must be saved when an interrupt occurs, to allow the process to be continued correctly afterward.</a:t>
            </a:r>
          </a:p>
          <a:p>
            <a:pPr marL="0" indent="0" algn="just">
              <a:buNone/>
            </a:pPr>
            <a:endParaRPr lang="en-US" sz="2400" dirty="0">
              <a:solidFill>
                <a:srgbClr val="000000"/>
              </a:solidFill>
            </a:endParaRPr>
          </a:p>
          <a:p>
            <a:pPr marL="0" indent="0" algn="just">
              <a:buNone/>
            </a:pPr>
            <a:r>
              <a:rPr lang="en-US" sz="2400" b="1" dirty="0">
                <a:solidFill>
                  <a:srgbClr val="000000"/>
                </a:solidFill>
              </a:rPr>
              <a:t>6. </a:t>
            </a:r>
            <a:r>
              <a:rPr lang="en-US" sz="2400" b="1" dirty="0">
                <a:solidFill>
                  <a:srgbClr val="FF0000"/>
                </a:solidFill>
              </a:rPr>
              <a:t>CPU Scheduling Information: </a:t>
            </a:r>
            <a:r>
              <a:rPr lang="en-US" sz="2400" dirty="0">
                <a:solidFill>
                  <a:srgbClr val="000000"/>
                </a:solidFill>
              </a:rPr>
              <a:t>This information includes a process priority, pointers to scheduling queues, and any other scheduling parameters.</a:t>
            </a:r>
          </a:p>
          <a:p>
            <a:pPr marL="0" indent="0" algn="just">
              <a:buNone/>
            </a:pPr>
            <a:r>
              <a:rPr lang="en-US" sz="2400" b="1" dirty="0">
                <a:solidFill>
                  <a:srgbClr val="000000"/>
                </a:solidFill>
              </a:rPr>
              <a:t>7. </a:t>
            </a:r>
            <a:r>
              <a:rPr lang="en-US" sz="2400" b="1" dirty="0">
                <a:solidFill>
                  <a:srgbClr val="FF0000"/>
                </a:solidFill>
              </a:rPr>
              <a:t>Memory Management Information: </a:t>
            </a:r>
            <a:r>
              <a:rPr lang="en-US" sz="2400" dirty="0">
                <a:solidFill>
                  <a:srgbClr val="000000"/>
                </a:solidFill>
              </a:rPr>
              <a:t>This information may include such information as the value of the base and limit registers, the page tables, or the segment tables, depending on the memory system used by the operating system.</a:t>
            </a:r>
          </a:p>
        </p:txBody>
      </p:sp>
      <p:sp>
        <p:nvSpPr>
          <p:cNvPr id="137" name="Google Shape;137;p6"/>
          <p:cNvSpPr txBox="1">
            <a:spLocks noGrp="1"/>
          </p:cNvSpPr>
          <p:nvPr>
            <p:ph type="sldNum" sz="quarter" idx="12"/>
          </p:nvPr>
        </p:nvSpPr>
        <p:spPr>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12</a:t>
            </a:fld>
            <a:endParaRPr/>
          </a:p>
        </p:txBody>
      </p:sp>
    </p:spTree>
    <p:extLst>
      <p:ext uri="{BB962C8B-B14F-4D97-AF65-F5344CB8AC3E}">
        <p14:creationId xmlns:p14="http://schemas.microsoft.com/office/powerpoint/2010/main" val="645697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a:bodyPr>
          <a:lstStyle/>
          <a:p>
            <a:pPr lvl="0">
              <a:defRPr/>
            </a:pPr>
            <a:r>
              <a:rPr lang="en-US" altLang="en-US" b="1" dirty="0">
                <a:solidFill>
                  <a:schemeClr val="tx1"/>
                </a:solidFill>
                <a:latin typeface="Arial" charset="0"/>
              </a:rPr>
              <a:t>Process Control Block (PCB)</a:t>
            </a:r>
            <a:endParaRPr lang="en-US" b="1" dirty="0">
              <a:ln w="1905"/>
              <a:solidFill>
                <a:schemeClr val="tx1"/>
              </a:solidFill>
              <a:effectLst>
                <a:innerShdw blurRad="69850" dist="43180" dir="5400000">
                  <a:srgbClr val="000000">
                    <a:alpha val="65000"/>
                  </a:srgbClr>
                </a:innerShdw>
              </a:effectLst>
            </a:endParaRPr>
          </a:p>
        </p:txBody>
      </p:sp>
      <p:sp>
        <p:nvSpPr>
          <p:cNvPr id="136" name="Google Shape;136;p6"/>
          <p:cNvSpPr txBox="1">
            <a:spLocks noGrp="1"/>
          </p:cNvSpPr>
          <p:nvPr>
            <p:ph idx="1"/>
          </p:nvPr>
        </p:nvSpPr>
        <p:spPr>
          <a:xfrm>
            <a:off x="1524000" y="1570892"/>
            <a:ext cx="9144000" cy="5257800"/>
          </a:xfrm>
          <a:prstGeom prst="rect">
            <a:avLst/>
          </a:prstGeom>
          <a:noFill/>
          <a:ln>
            <a:noFill/>
          </a:ln>
        </p:spPr>
        <p:txBody>
          <a:bodyPr spcFirstLastPara="1" vert="horz" wrap="square" lIns="91425" tIns="45700" rIns="91425" bIns="45700" rtlCol="0" anchor="t" anchorCtr="0">
            <a:noAutofit/>
          </a:bodyPr>
          <a:lstStyle/>
          <a:p>
            <a:r>
              <a:rPr lang="en-US" sz="2400" b="1" dirty="0">
                <a:solidFill>
                  <a:srgbClr val="000000"/>
                </a:solidFill>
              </a:rPr>
              <a:t>8</a:t>
            </a:r>
            <a:r>
              <a:rPr lang="en-US" sz="2400" b="1" dirty="0">
                <a:solidFill>
                  <a:srgbClr val="FF0000"/>
                </a:solidFill>
              </a:rPr>
              <a:t>. Accounting Information:</a:t>
            </a:r>
            <a:r>
              <a:rPr lang="en-US" sz="2400" b="1" dirty="0">
                <a:solidFill>
                  <a:srgbClr val="000000"/>
                </a:solidFill>
              </a:rPr>
              <a:t> </a:t>
            </a:r>
            <a:r>
              <a:rPr lang="en-US" sz="2400" dirty="0">
                <a:solidFill>
                  <a:srgbClr val="000000"/>
                </a:solidFill>
              </a:rPr>
              <a:t>This information includes the amount of CPU and real time used, time limits, account numbers, job or process numbers, and so on.</a:t>
            </a:r>
          </a:p>
          <a:p>
            <a:endParaRPr lang="en-US" sz="2400" b="1" dirty="0">
              <a:solidFill>
                <a:srgbClr val="000000"/>
              </a:solidFill>
            </a:endParaRPr>
          </a:p>
          <a:p>
            <a:r>
              <a:rPr lang="en-US" sz="2400" b="1" dirty="0">
                <a:solidFill>
                  <a:srgbClr val="000000"/>
                </a:solidFill>
              </a:rPr>
              <a:t>9. </a:t>
            </a:r>
            <a:r>
              <a:rPr lang="en-US" sz="2400" b="1" dirty="0">
                <a:solidFill>
                  <a:srgbClr val="FF0000"/>
                </a:solidFill>
              </a:rPr>
              <a:t>I/O Status Information: </a:t>
            </a:r>
            <a:r>
              <a:rPr lang="en-US" sz="2400" dirty="0">
                <a:solidFill>
                  <a:srgbClr val="000000"/>
                </a:solidFill>
              </a:rPr>
              <a:t>This information includes the list of I/O devices allocated to the process, a list of open files, and so on.</a:t>
            </a:r>
          </a:p>
          <a:p>
            <a:endParaRPr lang="en-US" sz="2400" dirty="0">
              <a:solidFill>
                <a:srgbClr val="000000"/>
              </a:solidFill>
            </a:endParaRPr>
          </a:p>
          <a:p>
            <a:r>
              <a:rPr lang="en-US" sz="2400" b="1" dirty="0">
                <a:solidFill>
                  <a:srgbClr val="000000"/>
                </a:solidFill>
              </a:rPr>
              <a:t>10. </a:t>
            </a:r>
            <a:r>
              <a:rPr lang="en-US" sz="2400" b="1" dirty="0">
                <a:solidFill>
                  <a:srgbClr val="FF0000"/>
                </a:solidFill>
              </a:rPr>
              <a:t>File Management: </a:t>
            </a:r>
            <a:r>
              <a:rPr lang="en-US" sz="2400" dirty="0">
                <a:solidFill>
                  <a:srgbClr val="000000"/>
                </a:solidFill>
              </a:rPr>
              <a:t>It includes information about all open files, access rights etc.</a:t>
            </a:r>
          </a:p>
          <a:p>
            <a:endParaRPr lang="en-US" sz="2400" dirty="0">
              <a:solidFill>
                <a:srgbClr val="000000"/>
              </a:solidFill>
            </a:endParaRPr>
          </a:p>
          <a:p>
            <a:r>
              <a:rPr lang="en-US" sz="2400" b="1" dirty="0">
                <a:solidFill>
                  <a:srgbClr val="000000"/>
                </a:solidFill>
              </a:rPr>
              <a:t>11</a:t>
            </a:r>
            <a:r>
              <a:rPr lang="en-US" sz="2400" b="1" dirty="0">
                <a:solidFill>
                  <a:srgbClr val="FF0000"/>
                </a:solidFill>
              </a:rPr>
              <a:t>. Pointer:</a:t>
            </a:r>
            <a:r>
              <a:rPr lang="en-US" sz="2400" b="1" dirty="0">
                <a:solidFill>
                  <a:srgbClr val="000000"/>
                </a:solidFill>
              </a:rPr>
              <a:t> </a:t>
            </a:r>
            <a:r>
              <a:rPr lang="en-US" sz="2400" dirty="0">
                <a:solidFill>
                  <a:srgbClr val="000000"/>
                </a:solidFill>
              </a:rPr>
              <a:t>Pointer points to another process control block. Pointer is used for maintaining the scheduling list.</a:t>
            </a:r>
          </a:p>
          <a:p>
            <a:pPr marL="0" indent="0">
              <a:buNone/>
            </a:pPr>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13</a:t>
            </a:fld>
            <a:endParaRPr/>
          </a:p>
        </p:txBody>
      </p:sp>
    </p:spTree>
    <p:extLst>
      <p:ext uri="{BB962C8B-B14F-4D97-AF65-F5344CB8AC3E}">
        <p14:creationId xmlns:p14="http://schemas.microsoft.com/office/powerpoint/2010/main" val="645697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1981200" y="23446"/>
            <a:ext cx="8229600" cy="814754"/>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a:bodyPr>
          <a:lstStyle/>
          <a:p>
            <a:r>
              <a:rPr lang="en-US" altLang="en-US" b="1" dirty="0">
                <a:solidFill>
                  <a:schemeClr val="tx1"/>
                </a:solidFill>
                <a:latin typeface="Arial" charset="0"/>
              </a:rPr>
              <a:t>Process Creation</a:t>
            </a:r>
          </a:p>
        </p:txBody>
      </p:sp>
      <p:sp>
        <p:nvSpPr>
          <p:cNvPr id="136" name="Google Shape;136;p6"/>
          <p:cNvSpPr txBox="1">
            <a:spLocks noGrp="1"/>
          </p:cNvSpPr>
          <p:nvPr>
            <p:ph idx="1"/>
          </p:nvPr>
        </p:nvSpPr>
        <p:spPr>
          <a:xfrm>
            <a:off x="1524000" y="838200"/>
            <a:ext cx="9144000" cy="5990492"/>
          </a:xfrm>
          <a:prstGeom prst="rect">
            <a:avLst/>
          </a:prstGeom>
          <a:noFill/>
          <a:ln>
            <a:noFill/>
          </a:ln>
        </p:spPr>
        <p:txBody>
          <a:bodyPr spcFirstLastPara="1" vert="horz" wrap="square" lIns="91425" tIns="45700" rIns="91425" bIns="45700" rtlCol="0" anchor="t" anchorCtr="0">
            <a:noAutofit/>
          </a:bodyPr>
          <a:lstStyle/>
          <a:p>
            <a:pPr algn="just">
              <a:buFontTx/>
              <a:buChar char="•"/>
            </a:pPr>
            <a:r>
              <a:rPr lang="en-US" sz="2400" dirty="0">
                <a:solidFill>
                  <a:srgbClr val="000000"/>
                </a:solidFill>
                <a:latin typeface="Arial" charset="0"/>
              </a:rPr>
              <a:t>When a new process is to be added to those currently being managed, the operating system builds the data structures that are used to manage the process and allocates address space in main memory to the process. This is the creation of a new process.</a:t>
            </a:r>
            <a:endParaRPr lang="en-US" altLang="en-US" sz="2400" dirty="0">
              <a:solidFill>
                <a:srgbClr val="000000"/>
              </a:solidFill>
              <a:latin typeface="Arial" charset="0"/>
            </a:endParaRPr>
          </a:p>
          <a:p>
            <a:pPr>
              <a:buFontTx/>
              <a:buChar char="•"/>
            </a:pPr>
            <a:r>
              <a:rPr lang="en-US" altLang="en-US" sz="2400" dirty="0">
                <a:solidFill>
                  <a:srgbClr val="000000"/>
                </a:solidFill>
                <a:latin typeface="Arial" charset="0"/>
              </a:rPr>
              <a:t>Parent process create children processes, which, in turn create other processes, forming a tree of processes</a:t>
            </a:r>
          </a:p>
          <a:p>
            <a:pPr>
              <a:buFontTx/>
              <a:buChar char="•"/>
            </a:pPr>
            <a:r>
              <a:rPr lang="en-US" altLang="en-US" sz="2400" dirty="0">
                <a:solidFill>
                  <a:srgbClr val="000000"/>
                </a:solidFill>
                <a:latin typeface="Arial" charset="0"/>
              </a:rPr>
              <a:t>Resource sharing</a:t>
            </a:r>
          </a:p>
          <a:p>
            <a:pPr lvl="1">
              <a:buFontTx/>
              <a:buChar char="–"/>
            </a:pPr>
            <a:r>
              <a:rPr lang="en-US" altLang="en-US" sz="2400" dirty="0">
                <a:solidFill>
                  <a:srgbClr val="000000"/>
                </a:solidFill>
                <a:latin typeface="Arial" charset="0"/>
              </a:rPr>
              <a:t>Parent and children share all resources</a:t>
            </a:r>
          </a:p>
          <a:p>
            <a:pPr lvl="1">
              <a:buFontTx/>
              <a:buChar char="–"/>
            </a:pPr>
            <a:r>
              <a:rPr lang="en-US" altLang="en-US" sz="2400" dirty="0">
                <a:solidFill>
                  <a:srgbClr val="000000"/>
                </a:solidFill>
                <a:latin typeface="Arial" charset="0"/>
              </a:rPr>
              <a:t>Children share subset of parent’s resources</a:t>
            </a:r>
          </a:p>
          <a:p>
            <a:pPr lvl="1">
              <a:buFontTx/>
              <a:buChar char="–"/>
            </a:pPr>
            <a:r>
              <a:rPr lang="en-US" altLang="en-US" sz="2400" dirty="0">
                <a:solidFill>
                  <a:srgbClr val="000000"/>
                </a:solidFill>
                <a:latin typeface="Arial" charset="0"/>
              </a:rPr>
              <a:t>Parent and child share no resources</a:t>
            </a:r>
          </a:p>
          <a:p>
            <a:pPr>
              <a:buFontTx/>
              <a:buChar char="•"/>
            </a:pPr>
            <a:r>
              <a:rPr lang="en-US" altLang="en-US" sz="2400" dirty="0">
                <a:solidFill>
                  <a:srgbClr val="000000"/>
                </a:solidFill>
                <a:latin typeface="Arial" charset="0"/>
              </a:rPr>
              <a:t>Execution</a:t>
            </a:r>
          </a:p>
          <a:p>
            <a:pPr lvl="1">
              <a:buFontTx/>
              <a:buChar char="–"/>
            </a:pPr>
            <a:r>
              <a:rPr lang="en-US" altLang="en-US" sz="2400" dirty="0">
                <a:solidFill>
                  <a:srgbClr val="000000"/>
                </a:solidFill>
                <a:latin typeface="Arial" charset="0"/>
              </a:rPr>
              <a:t>Parent and children execute concurrently</a:t>
            </a:r>
          </a:p>
          <a:p>
            <a:pPr lvl="1">
              <a:buFontTx/>
              <a:buChar char="–"/>
            </a:pPr>
            <a:r>
              <a:rPr lang="en-US" altLang="en-US" sz="2400" dirty="0">
                <a:solidFill>
                  <a:srgbClr val="000000"/>
                </a:solidFill>
                <a:latin typeface="Arial" charset="0"/>
              </a:rPr>
              <a:t>Parent waits until children terminate</a:t>
            </a:r>
          </a:p>
          <a:p>
            <a:pPr marL="0" indent="0">
              <a:buNone/>
            </a:pPr>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14</a:t>
            </a:fld>
            <a:endParaRPr/>
          </a:p>
        </p:txBody>
      </p:sp>
    </p:spTree>
    <p:extLst>
      <p:ext uri="{BB962C8B-B14F-4D97-AF65-F5344CB8AC3E}">
        <p14:creationId xmlns:p14="http://schemas.microsoft.com/office/powerpoint/2010/main" val="645697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a:bodyPr>
          <a:lstStyle/>
          <a:p>
            <a:r>
              <a:rPr lang="en-US" altLang="en-US" b="1" dirty="0">
                <a:solidFill>
                  <a:schemeClr val="tx1"/>
                </a:solidFill>
                <a:latin typeface="Arial" charset="0"/>
              </a:rPr>
              <a:t>Process Creation (Cont.)</a:t>
            </a:r>
          </a:p>
        </p:txBody>
      </p:sp>
      <p:sp>
        <p:nvSpPr>
          <p:cNvPr id="136" name="Google Shape;136;p6"/>
          <p:cNvSpPr txBox="1">
            <a:spLocks noGrp="1"/>
          </p:cNvSpPr>
          <p:nvPr>
            <p:ph idx="1"/>
          </p:nvPr>
        </p:nvSpPr>
        <p:spPr>
          <a:xfrm>
            <a:off x="1524000" y="1570892"/>
            <a:ext cx="9144000" cy="5257800"/>
          </a:xfrm>
          <a:prstGeom prst="rect">
            <a:avLst/>
          </a:prstGeom>
          <a:noFill/>
          <a:ln>
            <a:noFill/>
          </a:ln>
        </p:spPr>
        <p:txBody>
          <a:bodyPr spcFirstLastPara="1" vert="horz" wrap="square" lIns="91425" tIns="45700" rIns="91425" bIns="45700" rtlCol="0" anchor="t" anchorCtr="0">
            <a:noAutofit/>
          </a:bodyPr>
          <a:lstStyle/>
          <a:p>
            <a:pPr>
              <a:buFontTx/>
              <a:buChar char="•"/>
            </a:pPr>
            <a:r>
              <a:rPr lang="en-US" altLang="en-US" sz="2800" dirty="0">
                <a:solidFill>
                  <a:srgbClr val="000000"/>
                </a:solidFill>
                <a:latin typeface="Arial" charset="0"/>
              </a:rPr>
              <a:t>Address space</a:t>
            </a:r>
          </a:p>
          <a:p>
            <a:pPr lvl="1">
              <a:buFontTx/>
              <a:buChar char="–"/>
            </a:pPr>
            <a:r>
              <a:rPr lang="en-US" altLang="en-US" dirty="0">
                <a:solidFill>
                  <a:srgbClr val="000000"/>
                </a:solidFill>
                <a:latin typeface="Arial" charset="0"/>
              </a:rPr>
              <a:t>Child duplicate of parent</a:t>
            </a:r>
          </a:p>
          <a:p>
            <a:pPr lvl="1">
              <a:buFontTx/>
              <a:buChar char="–"/>
            </a:pPr>
            <a:r>
              <a:rPr lang="en-US" altLang="en-US" dirty="0">
                <a:solidFill>
                  <a:srgbClr val="000000"/>
                </a:solidFill>
                <a:latin typeface="Arial" charset="0"/>
              </a:rPr>
              <a:t>Child has a program loaded into it</a:t>
            </a:r>
          </a:p>
          <a:p>
            <a:pPr>
              <a:buFontTx/>
              <a:buChar char="•"/>
            </a:pPr>
            <a:r>
              <a:rPr lang="en-US" altLang="en-US" sz="2800" dirty="0">
                <a:solidFill>
                  <a:srgbClr val="000000"/>
                </a:solidFill>
                <a:latin typeface="Arial" charset="0"/>
              </a:rPr>
              <a:t>UNIX examples</a:t>
            </a:r>
          </a:p>
          <a:p>
            <a:pPr lvl="1">
              <a:buFontTx/>
              <a:buChar char="–"/>
            </a:pPr>
            <a:r>
              <a:rPr lang="en-US" altLang="en-US" b="1" dirty="0">
                <a:solidFill>
                  <a:srgbClr val="000000"/>
                </a:solidFill>
                <a:latin typeface="Arial" charset="0"/>
              </a:rPr>
              <a:t>fork</a:t>
            </a:r>
            <a:r>
              <a:rPr lang="en-US" altLang="en-US" dirty="0">
                <a:solidFill>
                  <a:srgbClr val="000000"/>
                </a:solidFill>
                <a:latin typeface="Arial" charset="0"/>
              </a:rPr>
              <a:t> system call creates new process</a:t>
            </a:r>
          </a:p>
          <a:p>
            <a:pPr lvl="1">
              <a:buFontTx/>
              <a:buChar char="–"/>
            </a:pPr>
            <a:r>
              <a:rPr lang="en-US" altLang="en-US" b="1" dirty="0">
                <a:solidFill>
                  <a:srgbClr val="000000"/>
                </a:solidFill>
                <a:latin typeface="Arial" charset="0"/>
              </a:rPr>
              <a:t>exec</a:t>
            </a:r>
            <a:r>
              <a:rPr lang="en-US" altLang="en-US" dirty="0">
                <a:solidFill>
                  <a:srgbClr val="000000"/>
                </a:solidFill>
                <a:latin typeface="Arial" charset="0"/>
              </a:rPr>
              <a:t> system call used after a </a:t>
            </a:r>
            <a:r>
              <a:rPr lang="en-US" altLang="en-US" b="1" dirty="0">
                <a:solidFill>
                  <a:srgbClr val="000000"/>
                </a:solidFill>
                <a:latin typeface="Arial" charset="0"/>
              </a:rPr>
              <a:t>fork</a:t>
            </a:r>
            <a:r>
              <a:rPr lang="en-US" altLang="en-US" dirty="0">
                <a:solidFill>
                  <a:srgbClr val="000000"/>
                </a:solidFill>
                <a:latin typeface="Arial" charset="0"/>
              </a:rPr>
              <a:t> to replace the process’ memory space with a new program</a:t>
            </a:r>
          </a:p>
          <a:p>
            <a:pPr>
              <a:buFontTx/>
              <a:buChar char="•"/>
            </a:pPr>
            <a:r>
              <a:rPr lang="en-US" sz="2800" dirty="0">
                <a:solidFill>
                  <a:srgbClr val="000000"/>
                </a:solidFill>
                <a:latin typeface="Arial" charset="0"/>
              </a:rPr>
              <a:t>System call </a:t>
            </a:r>
            <a:r>
              <a:rPr lang="en-US" sz="2800" dirty="0" err="1">
                <a:solidFill>
                  <a:srgbClr val="000000"/>
                </a:solidFill>
                <a:latin typeface="Arial" charset="0"/>
              </a:rPr>
              <a:t>CreateProcess</a:t>
            </a:r>
            <a:r>
              <a:rPr lang="en-US" sz="2800" dirty="0">
                <a:solidFill>
                  <a:srgbClr val="000000"/>
                </a:solidFill>
                <a:latin typeface="Arial" charset="0"/>
              </a:rPr>
              <a:t>() in Windows and fork() in Unix which tells the operating system to create a new process.</a:t>
            </a:r>
            <a:endParaRPr lang="en-US" altLang="en-US" sz="2800" dirty="0">
              <a:solidFill>
                <a:srgbClr val="000000"/>
              </a:solidFill>
              <a:latin typeface="Arial" charset="0"/>
            </a:endParaRPr>
          </a:p>
          <a:p>
            <a:pPr marL="0" indent="0">
              <a:buNone/>
            </a:pPr>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15</a:t>
            </a:fld>
            <a:endParaRPr/>
          </a:p>
        </p:txBody>
      </p:sp>
    </p:spTree>
    <p:extLst>
      <p:ext uri="{BB962C8B-B14F-4D97-AF65-F5344CB8AC3E}">
        <p14:creationId xmlns:p14="http://schemas.microsoft.com/office/powerpoint/2010/main" val="645697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a:bodyPr>
          <a:lstStyle/>
          <a:p>
            <a:pPr lvl="0">
              <a:defRPr/>
            </a:pPr>
            <a:r>
              <a:rPr lang="en-US" altLang="en-US" b="1" dirty="0">
                <a:solidFill>
                  <a:schemeClr val="tx1"/>
                </a:solidFill>
                <a:latin typeface="Arial" charset="0"/>
              </a:rPr>
              <a:t>Process Creation</a:t>
            </a:r>
            <a:endParaRPr lang="en-US" b="1" dirty="0">
              <a:ln w="1905"/>
              <a:solidFill>
                <a:schemeClr val="tx1"/>
              </a:solidFill>
              <a:effectLst>
                <a:innerShdw blurRad="69850" dist="43180" dir="5400000">
                  <a:srgbClr val="000000">
                    <a:alpha val="65000"/>
                  </a:srgbClr>
                </a:innerShdw>
              </a:effectLst>
            </a:endParaRPr>
          </a:p>
        </p:txBody>
      </p:sp>
      <p:sp>
        <p:nvSpPr>
          <p:cNvPr id="137" name="Google Shape;137;p6"/>
          <p:cNvSpPr txBox="1">
            <a:spLocks noGrp="1"/>
          </p:cNvSpPr>
          <p:nvPr>
            <p:ph type="sldNum" sz="quarter" idx="12"/>
          </p:nvPr>
        </p:nvSpPr>
        <p:spPr>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16</a:t>
            </a:fld>
            <a:endParaRPr/>
          </a:p>
        </p:txBody>
      </p:sp>
      <p:pic>
        <p:nvPicPr>
          <p:cNvPr id="5" name="Content Placeholder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383" t="33247" r="575" b="33249"/>
          <a:stretch>
            <a:fillRect/>
          </a:stretch>
        </p:blipFill>
        <p:spPr bwMode="auto">
          <a:xfrm>
            <a:off x="1524000" y="1828800"/>
            <a:ext cx="9144000" cy="4572000"/>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5697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fontScale="90000"/>
          </a:bodyPr>
          <a:lstStyle/>
          <a:p>
            <a:r>
              <a:rPr lang="en-US" altLang="en-US" dirty="0">
                <a:solidFill>
                  <a:schemeClr val="tx1"/>
                </a:solidFill>
                <a:latin typeface="Arial" charset="0"/>
              </a:rPr>
              <a:t>A Tree of Processes On A Typical UNIX System</a:t>
            </a:r>
          </a:p>
        </p:txBody>
      </p:sp>
      <p:sp>
        <p:nvSpPr>
          <p:cNvPr id="137" name="Google Shape;137;p6"/>
          <p:cNvSpPr txBox="1">
            <a:spLocks noGrp="1"/>
          </p:cNvSpPr>
          <p:nvPr>
            <p:ph type="sldNum" sz="quarter" idx="12"/>
          </p:nvPr>
        </p:nvSpPr>
        <p:spPr>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17</a:t>
            </a:fld>
            <a:endParaRPr/>
          </a:p>
        </p:txBody>
      </p:sp>
      <p:pic>
        <p:nvPicPr>
          <p:cNvPr id="5" name="Content Placeholder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665" t="11009" r="528" b="10808"/>
          <a:stretch>
            <a:fillRect/>
          </a:stretch>
        </p:blipFill>
        <p:spPr bwMode="auto">
          <a:xfrm>
            <a:off x="1941925" y="1571625"/>
            <a:ext cx="8308150" cy="5257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5697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a:bodyPr>
          <a:lstStyle/>
          <a:p>
            <a:r>
              <a:rPr lang="en-US" altLang="en-US" b="1" dirty="0">
                <a:solidFill>
                  <a:schemeClr val="tx1"/>
                </a:solidFill>
                <a:latin typeface="Arial" charset="0"/>
              </a:rPr>
              <a:t>Process Termination</a:t>
            </a:r>
          </a:p>
        </p:txBody>
      </p:sp>
      <p:sp>
        <p:nvSpPr>
          <p:cNvPr id="136" name="Google Shape;136;p6"/>
          <p:cNvSpPr txBox="1">
            <a:spLocks noGrp="1"/>
          </p:cNvSpPr>
          <p:nvPr>
            <p:ph idx="1"/>
          </p:nvPr>
        </p:nvSpPr>
        <p:spPr>
          <a:xfrm>
            <a:off x="1524000" y="1371600"/>
            <a:ext cx="9144000" cy="5457092"/>
          </a:xfrm>
          <a:prstGeom prst="rect">
            <a:avLst/>
          </a:prstGeom>
          <a:noFill/>
          <a:ln>
            <a:noFill/>
          </a:ln>
        </p:spPr>
        <p:txBody>
          <a:bodyPr spcFirstLastPara="1" vert="horz" wrap="square" lIns="91425" tIns="45700" rIns="91425" bIns="45700" rtlCol="0" anchor="t" anchorCtr="0">
            <a:noAutofit/>
          </a:bodyPr>
          <a:lstStyle/>
          <a:p>
            <a:pPr algn="just">
              <a:defRPr/>
            </a:pPr>
            <a:r>
              <a:rPr lang="en-US" sz="2800" dirty="0">
                <a:solidFill>
                  <a:srgbClr val="000000"/>
                </a:solidFill>
              </a:rPr>
              <a:t>Depending upon the condition, a process may be terminated either normally or forcibly by some another process.</a:t>
            </a:r>
          </a:p>
          <a:p>
            <a:pPr algn="just">
              <a:defRPr/>
            </a:pPr>
            <a:r>
              <a:rPr lang="en-US" sz="2800" dirty="0">
                <a:solidFill>
                  <a:srgbClr val="000000"/>
                </a:solidFill>
              </a:rPr>
              <a:t>Normal termination occurs when the process completes its task (operation) and invokes an appropriate system call </a:t>
            </a:r>
            <a:r>
              <a:rPr lang="en-US" sz="2800" dirty="0" err="1">
                <a:solidFill>
                  <a:srgbClr val="000000"/>
                </a:solidFill>
              </a:rPr>
              <a:t>ExitProcess</a:t>
            </a:r>
            <a:r>
              <a:rPr lang="en-US" sz="2800" dirty="0">
                <a:solidFill>
                  <a:srgbClr val="000000"/>
                </a:solidFill>
              </a:rPr>
              <a:t>( ) in Windows and   exit( ) in Unix to tell the operating system that it is finished.</a:t>
            </a:r>
          </a:p>
          <a:p>
            <a:pPr algn="just">
              <a:defRPr/>
            </a:pPr>
            <a:r>
              <a:rPr lang="en-US" sz="2800" dirty="0">
                <a:solidFill>
                  <a:srgbClr val="000000"/>
                </a:solidFill>
              </a:rPr>
              <a:t>A process may cause abnormal termination of some another process. For this, the process invokes an appropriate system call </a:t>
            </a:r>
            <a:r>
              <a:rPr lang="en-US" sz="2800" dirty="0" err="1">
                <a:solidFill>
                  <a:srgbClr val="000000"/>
                </a:solidFill>
              </a:rPr>
              <a:t>TerminateProcess</a:t>
            </a:r>
            <a:r>
              <a:rPr lang="en-US" sz="2800" dirty="0">
                <a:solidFill>
                  <a:srgbClr val="000000"/>
                </a:solidFill>
              </a:rPr>
              <a:t>( ) in Windows and kill( ) in Unix that tells the operating system to kill some other process.</a:t>
            </a:r>
            <a:endParaRPr lang="en-US" altLang="en-US" sz="2800" i="1" dirty="0">
              <a:solidFill>
                <a:srgbClr val="000000"/>
              </a:solidFill>
            </a:endParaRPr>
          </a:p>
          <a:p>
            <a:pPr marL="0" indent="0">
              <a:buNone/>
            </a:pPr>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18</a:t>
            </a:fld>
            <a:endParaRPr/>
          </a:p>
        </p:txBody>
      </p:sp>
    </p:spTree>
    <p:extLst>
      <p:ext uri="{BB962C8B-B14F-4D97-AF65-F5344CB8AC3E}">
        <p14:creationId xmlns:p14="http://schemas.microsoft.com/office/powerpoint/2010/main" val="645697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a:bodyPr>
          <a:lstStyle/>
          <a:p>
            <a:r>
              <a:rPr lang="en-US" altLang="en-US" b="1" dirty="0">
                <a:solidFill>
                  <a:schemeClr val="tx1"/>
                </a:solidFill>
                <a:latin typeface="Arial" charset="0"/>
              </a:rPr>
              <a:t>CPU Switch From Process to Process</a:t>
            </a:r>
          </a:p>
        </p:txBody>
      </p:sp>
      <p:sp>
        <p:nvSpPr>
          <p:cNvPr id="137" name="Google Shape;137;p6"/>
          <p:cNvSpPr txBox="1">
            <a:spLocks noGrp="1"/>
          </p:cNvSpPr>
          <p:nvPr>
            <p:ph type="sldNum" sz="quarter" idx="12"/>
          </p:nvPr>
        </p:nvSpPr>
        <p:spPr>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19</a:t>
            </a:fld>
            <a:endParaRPr/>
          </a:p>
        </p:txBody>
      </p:sp>
      <p:pic>
        <p:nvPicPr>
          <p:cNvPr id="5" name="Content Placeholder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4802" t="873" r="4802" b="291"/>
          <a:stretch>
            <a:fillRect/>
          </a:stretch>
        </p:blipFill>
        <p:spPr bwMode="auto">
          <a:xfrm>
            <a:off x="2890123" y="1571625"/>
            <a:ext cx="6411754" cy="5257800"/>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5697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152400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a:bodyPr>
          <a:lstStyle/>
          <a:p>
            <a:pPr>
              <a:spcBef>
                <a:spcPts val="0"/>
              </a:spcBef>
              <a:buClr>
                <a:srgbClr val="2A14AC"/>
              </a:buClr>
              <a:buSzPts val="4000"/>
            </a:pPr>
            <a:r>
              <a:rPr lang="en-IN" b="1" dirty="0">
                <a:solidFill>
                  <a:srgbClr val="2A14AC"/>
                </a:solidFill>
                <a:latin typeface="Calibri"/>
                <a:ea typeface="Calibri"/>
                <a:cs typeface="Calibri"/>
                <a:sym typeface="Calibri"/>
              </a:rPr>
              <a:t>Learning Outcomes</a:t>
            </a:r>
            <a:endParaRPr b="1" dirty="0">
              <a:solidFill>
                <a:srgbClr val="2A14AC"/>
              </a:solidFill>
              <a:latin typeface="Calibri"/>
              <a:ea typeface="Calibri"/>
              <a:cs typeface="Calibri"/>
              <a:sym typeface="Calibri"/>
            </a:endParaRPr>
          </a:p>
        </p:txBody>
      </p:sp>
      <p:sp>
        <p:nvSpPr>
          <p:cNvPr id="104" name="Google Shape;104;p2"/>
          <p:cNvSpPr txBox="1">
            <a:spLocks noGrp="1"/>
          </p:cNvSpPr>
          <p:nvPr>
            <p:ph type="body" idx="1"/>
          </p:nvPr>
        </p:nvSpPr>
        <p:spPr>
          <a:xfrm>
            <a:off x="1524000" y="1066800"/>
            <a:ext cx="9144000" cy="5715000"/>
          </a:xfrm>
          <a:prstGeom prst="rect">
            <a:avLst/>
          </a:prstGeom>
          <a:noFill/>
          <a:ln>
            <a:noFill/>
          </a:ln>
        </p:spPr>
        <p:txBody>
          <a:bodyPr spcFirstLastPara="1" vert="horz" wrap="square" lIns="91425" tIns="45700" rIns="91425" bIns="45700" rtlCol="0" anchor="t" anchorCtr="0">
            <a:normAutofit/>
          </a:bodyPr>
          <a:lstStyle/>
          <a:p>
            <a:pPr marL="0" indent="0">
              <a:buNone/>
            </a:pPr>
            <a:r>
              <a:rPr lang="en-IN" sz="4000" dirty="0"/>
              <a:t>The learners will be able to:</a:t>
            </a:r>
            <a:endParaRPr lang="en-US" sz="4000" dirty="0"/>
          </a:p>
          <a:p>
            <a:r>
              <a:rPr lang="en-US" sz="4000" dirty="0"/>
              <a:t>Services of OS</a:t>
            </a:r>
          </a:p>
          <a:p>
            <a:r>
              <a:rPr lang="en-US" sz="4000" dirty="0"/>
              <a:t>System Calls</a:t>
            </a:r>
          </a:p>
          <a:p>
            <a:r>
              <a:rPr lang="en-US" sz="4000" dirty="0"/>
              <a:t>OS Components</a:t>
            </a:r>
          </a:p>
          <a:p>
            <a:r>
              <a:rPr lang="en-US" sz="4000" dirty="0"/>
              <a:t>Use of Operating System Tools</a:t>
            </a:r>
          </a:p>
          <a:p>
            <a:pPr lvl="1"/>
            <a:endParaRPr lang="en-US" dirty="0"/>
          </a:p>
          <a:p>
            <a:pPr lvl="1"/>
            <a:endParaRPr lang="en-US" dirty="0"/>
          </a:p>
          <a:p>
            <a:pPr lvl="1"/>
            <a:endParaRPr lang="en-US" dirty="0"/>
          </a:p>
        </p:txBody>
      </p:sp>
      <p:sp>
        <p:nvSpPr>
          <p:cNvPr id="105" name="Google Shape;105;p2"/>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2</a:t>
            </a:fld>
            <a:endParaRPr/>
          </a:p>
        </p:txBody>
      </p:sp>
    </p:spTree>
    <p:extLst>
      <p:ext uri="{BB962C8B-B14F-4D97-AF65-F5344CB8AC3E}">
        <p14:creationId xmlns:p14="http://schemas.microsoft.com/office/powerpoint/2010/main" val="2990794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1000"/>
                                        <p:tgtEl>
                                          <p:spTgt spid="104">
                                            <p:txEl>
                                              <p:pRg st="0" end="0"/>
                                            </p:txEl>
                                          </p:spTgt>
                                        </p:tgtEl>
                                      </p:cBhvr>
                                    </p:animEffect>
                                    <p:anim calcmode="lin" valueType="num">
                                      <p:cBhvr>
                                        <p:cTn id="8" dur="1000" fill="hold"/>
                                        <p:tgtEl>
                                          <p:spTgt spid="10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4">
                                            <p:txEl>
                                              <p:pRg st="1" end="1"/>
                                            </p:txEl>
                                          </p:spTgt>
                                        </p:tgtEl>
                                        <p:attrNameLst>
                                          <p:attrName>style.visibility</p:attrName>
                                        </p:attrNameLst>
                                      </p:cBhvr>
                                      <p:to>
                                        <p:strVal val="visible"/>
                                      </p:to>
                                    </p:set>
                                    <p:animEffect transition="in" filter="fade">
                                      <p:cBhvr>
                                        <p:cTn id="14" dur="1000"/>
                                        <p:tgtEl>
                                          <p:spTgt spid="104">
                                            <p:txEl>
                                              <p:pRg st="1" end="1"/>
                                            </p:txEl>
                                          </p:spTgt>
                                        </p:tgtEl>
                                      </p:cBhvr>
                                    </p:animEffect>
                                    <p:anim calcmode="lin" valueType="num">
                                      <p:cBhvr>
                                        <p:cTn id="15" dur="1000" fill="hold"/>
                                        <p:tgtEl>
                                          <p:spTgt spid="10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4">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04">
                                            <p:txEl>
                                              <p:pRg st="2" end="2"/>
                                            </p:txEl>
                                          </p:spTgt>
                                        </p:tgtEl>
                                        <p:attrNameLst>
                                          <p:attrName>style.visibility</p:attrName>
                                        </p:attrNameLst>
                                      </p:cBhvr>
                                      <p:to>
                                        <p:strVal val="visible"/>
                                      </p:to>
                                    </p:set>
                                    <p:animEffect transition="in" filter="fade">
                                      <p:cBhvr>
                                        <p:cTn id="19" dur="1000"/>
                                        <p:tgtEl>
                                          <p:spTgt spid="104">
                                            <p:txEl>
                                              <p:pRg st="2" end="2"/>
                                            </p:txEl>
                                          </p:spTgt>
                                        </p:tgtEl>
                                      </p:cBhvr>
                                    </p:animEffect>
                                    <p:anim calcmode="lin" valueType="num">
                                      <p:cBhvr>
                                        <p:cTn id="20" dur="1000" fill="hold"/>
                                        <p:tgtEl>
                                          <p:spTgt spid="10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04">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4">
                                            <p:txEl>
                                              <p:pRg st="3" end="3"/>
                                            </p:txEl>
                                          </p:spTgt>
                                        </p:tgtEl>
                                        <p:attrNameLst>
                                          <p:attrName>style.visibility</p:attrName>
                                        </p:attrNameLst>
                                      </p:cBhvr>
                                      <p:to>
                                        <p:strVal val="visible"/>
                                      </p:to>
                                    </p:set>
                                    <p:animEffect transition="in" filter="fade">
                                      <p:cBhvr>
                                        <p:cTn id="24" dur="1000"/>
                                        <p:tgtEl>
                                          <p:spTgt spid="104">
                                            <p:txEl>
                                              <p:pRg st="3" end="3"/>
                                            </p:txEl>
                                          </p:spTgt>
                                        </p:tgtEl>
                                      </p:cBhvr>
                                    </p:animEffect>
                                    <p:anim calcmode="lin" valueType="num">
                                      <p:cBhvr>
                                        <p:cTn id="25" dur="1000" fill="hold"/>
                                        <p:tgtEl>
                                          <p:spTgt spid="104">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104">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4">
                                            <p:txEl>
                                              <p:pRg st="4" end="4"/>
                                            </p:txEl>
                                          </p:spTgt>
                                        </p:tgtEl>
                                        <p:attrNameLst>
                                          <p:attrName>style.visibility</p:attrName>
                                        </p:attrNameLst>
                                      </p:cBhvr>
                                      <p:to>
                                        <p:strVal val="visible"/>
                                      </p:to>
                                    </p:set>
                                    <p:animEffect transition="in" filter="fade">
                                      <p:cBhvr>
                                        <p:cTn id="29" dur="1000"/>
                                        <p:tgtEl>
                                          <p:spTgt spid="104">
                                            <p:txEl>
                                              <p:pRg st="4" end="4"/>
                                            </p:txEl>
                                          </p:spTgt>
                                        </p:tgtEl>
                                      </p:cBhvr>
                                    </p:animEffect>
                                    <p:anim calcmode="lin" valueType="num">
                                      <p:cBhvr>
                                        <p:cTn id="30" dur="1000" fill="hold"/>
                                        <p:tgtEl>
                                          <p:spTgt spid="104">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10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1828800" y="0"/>
            <a:ext cx="8229600" cy="715962"/>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fontScale="90000"/>
          </a:bodyPr>
          <a:lstStyle/>
          <a:p>
            <a:r>
              <a:rPr lang="en-US" altLang="en-US" b="1" dirty="0">
                <a:solidFill>
                  <a:schemeClr val="tx1"/>
                </a:solidFill>
                <a:latin typeface="Arial" charset="0"/>
              </a:rPr>
              <a:t>Scheduling Queue</a:t>
            </a:r>
          </a:p>
        </p:txBody>
      </p:sp>
      <p:sp>
        <p:nvSpPr>
          <p:cNvPr id="136" name="Google Shape;136;p6"/>
          <p:cNvSpPr txBox="1">
            <a:spLocks noGrp="1"/>
          </p:cNvSpPr>
          <p:nvPr>
            <p:ph idx="1"/>
          </p:nvPr>
        </p:nvSpPr>
        <p:spPr>
          <a:xfrm>
            <a:off x="1524000" y="609600"/>
            <a:ext cx="9144000" cy="6248400"/>
          </a:xfrm>
          <a:prstGeom prst="rect">
            <a:avLst/>
          </a:prstGeom>
          <a:noFill/>
          <a:ln>
            <a:noFill/>
          </a:ln>
        </p:spPr>
        <p:txBody>
          <a:bodyPr spcFirstLastPara="1" vert="horz" wrap="square" lIns="91425" tIns="45700" rIns="91425" bIns="45700" rtlCol="0" anchor="t" anchorCtr="0">
            <a:noAutofit/>
          </a:bodyPr>
          <a:lstStyle/>
          <a:p>
            <a:pPr algn="just">
              <a:buFont typeface="Arial" charset="0"/>
              <a:buChar char="•"/>
            </a:pPr>
            <a:r>
              <a:rPr lang="en-US" sz="2400" dirty="0">
                <a:solidFill>
                  <a:srgbClr val="000000"/>
                </a:solidFill>
              </a:rPr>
              <a:t>For a uniprocessor system, there will never be more than one running process. If there are more than one processes, the rest will have to wait until the CPU is free and can be rescheduled.</a:t>
            </a:r>
          </a:p>
          <a:p>
            <a:pPr algn="just">
              <a:buFont typeface="Arial" charset="0"/>
              <a:buChar char="•"/>
            </a:pPr>
            <a:r>
              <a:rPr lang="en-US" sz="2400" dirty="0">
                <a:solidFill>
                  <a:srgbClr val="000000"/>
                </a:solidFill>
              </a:rPr>
              <a:t>The processes, which are ready and waiting to execute, are kept on a list called the </a:t>
            </a:r>
            <a:r>
              <a:rPr lang="en-US" sz="2400" b="1" dirty="0">
                <a:solidFill>
                  <a:srgbClr val="000000"/>
                </a:solidFill>
              </a:rPr>
              <a:t>ready queue.</a:t>
            </a:r>
          </a:p>
          <a:p>
            <a:pPr algn="just">
              <a:buFont typeface="Arial" charset="0"/>
              <a:buChar char="•"/>
            </a:pPr>
            <a:r>
              <a:rPr lang="en-US" sz="2400" dirty="0">
                <a:solidFill>
                  <a:srgbClr val="000000"/>
                </a:solidFill>
              </a:rPr>
              <a:t>The list is generally a linked list. A ready queue header will contain pointers to the first and last PCB’s in the list. Each PCB has a pointer field which points to the next process in the ready queue.</a:t>
            </a:r>
          </a:p>
          <a:p>
            <a:pPr algn="just">
              <a:buFont typeface="Arial" charset="0"/>
              <a:buChar char="•"/>
            </a:pPr>
            <a:r>
              <a:rPr lang="en-US" sz="2400" dirty="0">
                <a:solidFill>
                  <a:srgbClr val="000000"/>
                </a:solidFill>
              </a:rPr>
              <a:t>There are also other queues in the system.</a:t>
            </a:r>
          </a:p>
          <a:p>
            <a:pPr>
              <a:buFont typeface="Arial" charset="0"/>
              <a:buChar char="•"/>
            </a:pPr>
            <a:r>
              <a:rPr lang="en-US" altLang="en-US" sz="2400" b="1" dirty="0">
                <a:solidFill>
                  <a:srgbClr val="FF0000"/>
                </a:solidFill>
              </a:rPr>
              <a:t>Job queue</a:t>
            </a:r>
            <a:r>
              <a:rPr lang="en-US" altLang="en-US" sz="2400" dirty="0">
                <a:solidFill>
                  <a:srgbClr val="000000"/>
                </a:solidFill>
              </a:rPr>
              <a:t> – set of all processes in the system</a:t>
            </a:r>
          </a:p>
          <a:p>
            <a:pPr>
              <a:buFont typeface="Arial" charset="0"/>
              <a:buChar char="•"/>
            </a:pPr>
            <a:r>
              <a:rPr lang="en-US" altLang="en-US" sz="2400" b="1" dirty="0">
                <a:solidFill>
                  <a:srgbClr val="FF0000"/>
                </a:solidFill>
              </a:rPr>
              <a:t>Ready queue</a:t>
            </a:r>
            <a:r>
              <a:rPr lang="en-US" altLang="en-US" sz="2400" dirty="0">
                <a:solidFill>
                  <a:srgbClr val="000000"/>
                </a:solidFill>
              </a:rPr>
              <a:t> – set of all processes residing in main memory, ready and waiting to execute</a:t>
            </a:r>
          </a:p>
          <a:p>
            <a:pPr>
              <a:buFont typeface="Arial" charset="0"/>
              <a:buChar char="•"/>
            </a:pPr>
            <a:r>
              <a:rPr lang="en-US" altLang="en-US" sz="2400" b="1" dirty="0">
                <a:solidFill>
                  <a:srgbClr val="FF0000"/>
                </a:solidFill>
              </a:rPr>
              <a:t>Device queues</a:t>
            </a:r>
            <a:r>
              <a:rPr lang="en-US" altLang="en-US" sz="2400" dirty="0">
                <a:solidFill>
                  <a:srgbClr val="000000"/>
                </a:solidFill>
              </a:rPr>
              <a:t> – set of </a:t>
            </a:r>
          </a:p>
          <a:p>
            <a:pPr marL="0" indent="0">
              <a:buNone/>
            </a:pPr>
            <a:r>
              <a:rPr lang="en-US" altLang="en-US" sz="2400" dirty="0">
                <a:solidFill>
                  <a:srgbClr val="000000"/>
                </a:solidFill>
              </a:rPr>
              <a:t>processes waiting for an I/O </a:t>
            </a:r>
          </a:p>
          <a:p>
            <a:pPr marL="0" indent="0">
              <a:buNone/>
            </a:pPr>
            <a:r>
              <a:rPr lang="en-US" altLang="en-US" sz="2400" dirty="0">
                <a:solidFill>
                  <a:srgbClr val="000000"/>
                </a:solidFill>
              </a:rPr>
              <a:t>device</a:t>
            </a:r>
          </a:p>
          <a:p>
            <a:pPr algn="just">
              <a:buFont typeface="Arial" charset="0"/>
              <a:buChar char="•"/>
            </a:pPr>
            <a:endParaRPr lang="en-US" b="1" dirty="0">
              <a:solidFill>
                <a:srgbClr val="000000"/>
              </a:solidFill>
            </a:endParaRPr>
          </a:p>
          <a:p>
            <a:pPr marL="0" indent="0">
              <a:buNone/>
            </a:pPr>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20</a:t>
            </a:fld>
            <a:endParaRPr/>
          </a:p>
        </p:txBody>
      </p:sp>
      <p:pic>
        <p:nvPicPr>
          <p:cNvPr id="5"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5181601"/>
            <a:ext cx="5486400" cy="123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5697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fontScale="90000"/>
          </a:bodyPr>
          <a:lstStyle/>
          <a:p>
            <a:r>
              <a:rPr lang="en-US" altLang="en-US" b="1" dirty="0">
                <a:solidFill>
                  <a:schemeClr val="tx1"/>
                </a:solidFill>
                <a:latin typeface="Arial" charset="0"/>
              </a:rPr>
              <a:t>Ready Queue And Various I/O Device Queues</a:t>
            </a:r>
          </a:p>
        </p:txBody>
      </p:sp>
      <p:sp>
        <p:nvSpPr>
          <p:cNvPr id="137" name="Google Shape;137;p6"/>
          <p:cNvSpPr txBox="1">
            <a:spLocks noGrp="1"/>
          </p:cNvSpPr>
          <p:nvPr>
            <p:ph type="sldNum" sz="quarter" idx="12"/>
          </p:nvPr>
        </p:nvSpPr>
        <p:spPr>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21</a:t>
            </a:fld>
            <a:endParaRPr/>
          </a:p>
        </p:txBody>
      </p:sp>
      <p:pic>
        <p:nvPicPr>
          <p:cNvPr id="5" name="Content Placeholder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7364" t="517" r="7364" b="1550"/>
          <a:stretch>
            <a:fillRect/>
          </a:stretch>
        </p:blipFill>
        <p:spPr bwMode="auto">
          <a:xfrm>
            <a:off x="1676400" y="1524001"/>
            <a:ext cx="8991600" cy="5305425"/>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5697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fontScale="90000"/>
          </a:bodyPr>
          <a:lstStyle/>
          <a:p>
            <a:r>
              <a:rPr lang="en-US" altLang="en-US" b="1" dirty="0">
                <a:solidFill>
                  <a:schemeClr val="tx1"/>
                </a:solidFill>
                <a:latin typeface="Arial" charset="0"/>
              </a:rPr>
              <a:t>Queuing diagram representation of CPU Scheduling</a:t>
            </a:r>
          </a:p>
        </p:txBody>
      </p:sp>
      <p:sp>
        <p:nvSpPr>
          <p:cNvPr id="137" name="Google Shape;137;p6"/>
          <p:cNvSpPr txBox="1">
            <a:spLocks noGrp="1"/>
          </p:cNvSpPr>
          <p:nvPr>
            <p:ph type="sldNum" sz="quarter" idx="12"/>
          </p:nvPr>
        </p:nvSpPr>
        <p:spPr>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22</a:t>
            </a:fld>
            <a:endParaRPr/>
          </a:p>
        </p:txBody>
      </p:sp>
      <p:pic>
        <p:nvPicPr>
          <p:cNvPr id="5" name="Picture 1"/>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24000" y="1524000"/>
            <a:ext cx="90678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5697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a:bodyPr>
          <a:lstStyle/>
          <a:p>
            <a:r>
              <a:rPr lang="en-US" altLang="en-US" b="1" dirty="0">
                <a:solidFill>
                  <a:schemeClr val="tx1"/>
                </a:solidFill>
                <a:latin typeface="Arial" charset="0"/>
              </a:rPr>
              <a:t>Schedulers</a:t>
            </a:r>
          </a:p>
        </p:txBody>
      </p:sp>
      <p:sp>
        <p:nvSpPr>
          <p:cNvPr id="136" name="Google Shape;136;p6"/>
          <p:cNvSpPr txBox="1">
            <a:spLocks noGrp="1"/>
          </p:cNvSpPr>
          <p:nvPr>
            <p:ph idx="1"/>
          </p:nvPr>
        </p:nvSpPr>
        <p:spPr>
          <a:xfrm>
            <a:off x="1524000" y="1219200"/>
            <a:ext cx="9144000" cy="5867400"/>
          </a:xfrm>
          <a:prstGeom prst="rect">
            <a:avLst/>
          </a:prstGeom>
          <a:noFill/>
          <a:ln>
            <a:noFill/>
          </a:ln>
        </p:spPr>
        <p:txBody>
          <a:bodyPr spcFirstLastPara="1" vert="horz" wrap="square" lIns="91425" tIns="45700" rIns="91425" bIns="45700" rtlCol="0" anchor="t" anchorCtr="0">
            <a:noAutofit/>
          </a:bodyPr>
          <a:lstStyle/>
          <a:p>
            <a:pPr algn="just">
              <a:buFontTx/>
              <a:buChar char="•"/>
            </a:pPr>
            <a:r>
              <a:rPr lang="en-US" sz="2200" dirty="0">
                <a:solidFill>
                  <a:srgbClr val="000000"/>
                </a:solidFill>
                <a:latin typeface="Arial" charset="0"/>
              </a:rPr>
              <a:t>Schedulers are special system software’s which handles process scheduling in various ways. Their main task is to select the jobs to be submitted into the system and to decide which process to run.</a:t>
            </a:r>
            <a:endParaRPr lang="en-US" altLang="en-US" sz="2200" b="1" dirty="0">
              <a:solidFill>
                <a:srgbClr val="FF0000"/>
              </a:solidFill>
              <a:latin typeface="Arial" charset="0"/>
            </a:endParaRPr>
          </a:p>
          <a:p>
            <a:pPr algn="just">
              <a:buFontTx/>
              <a:buChar char="•"/>
            </a:pPr>
            <a:r>
              <a:rPr lang="en-US" sz="2200" dirty="0">
                <a:solidFill>
                  <a:srgbClr val="000000"/>
                </a:solidFill>
                <a:latin typeface="Arial" charset="0"/>
              </a:rPr>
              <a:t>Schedulers are of three types  namely, Long Term Scheduler, Short Term Scheduler and Medium Term Scheduler.</a:t>
            </a:r>
            <a:endParaRPr lang="en-US" altLang="en-US" sz="2200" b="1" dirty="0">
              <a:solidFill>
                <a:srgbClr val="FF0000"/>
              </a:solidFill>
              <a:latin typeface="Arial" charset="0"/>
            </a:endParaRPr>
          </a:p>
          <a:p>
            <a:pPr algn="just">
              <a:buFontTx/>
              <a:buChar char="•"/>
            </a:pPr>
            <a:r>
              <a:rPr lang="en-US" altLang="en-US" sz="2200" b="1" dirty="0">
                <a:solidFill>
                  <a:srgbClr val="FF0000"/>
                </a:solidFill>
                <a:latin typeface="Arial" charset="0"/>
              </a:rPr>
              <a:t>Long-term scheduler</a:t>
            </a:r>
            <a:r>
              <a:rPr lang="en-US" altLang="en-US" sz="2200" dirty="0">
                <a:solidFill>
                  <a:srgbClr val="000000"/>
                </a:solidFill>
                <a:latin typeface="Arial" charset="0"/>
              </a:rPr>
              <a:t>  (or job scheduler) – selects which processes should be brought into the ready queue. </a:t>
            </a:r>
            <a:r>
              <a:rPr lang="en-US" sz="2200" dirty="0">
                <a:solidFill>
                  <a:srgbClr val="000000"/>
                </a:solidFill>
                <a:latin typeface="Arial" charset="0"/>
              </a:rPr>
              <a:t>Long term scheduler determines which programs are admitted to the system for processing. Job scheduler selects processes from the queue and loads them into memory for execution.</a:t>
            </a:r>
          </a:p>
          <a:p>
            <a:pPr>
              <a:buFontTx/>
              <a:buChar char="•"/>
            </a:pPr>
            <a:r>
              <a:rPr lang="en-US" sz="2200" b="1" dirty="0">
                <a:solidFill>
                  <a:srgbClr val="FF0000"/>
                </a:solidFill>
                <a:latin typeface="Arial" charset="0"/>
              </a:rPr>
              <a:t>Medium Term Scheduler:</a:t>
            </a:r>
            <a:r>
              <a:rPr lang="en-US" sz="2200" dirty="0">
                <a:solidFill>
                  <a:srgbClr val="FF0000"/>
                </a:solidFill>
                <a:latin typeface="Arial" charset="0"/>
              </a:rPr>
              <a:t> </a:t>
            </a:r>
            <a:r>
              <a:rPr lang="en-US" sz="2200" dirty="0">
                <a:solidFill>
                  <a:srgbClr val="000000"/>
                </a:solidFill>
                <a:latin typeface="Arial" charset="0"/>
              </a:rPr>
              <a:t>On some systems, the long term scheduler may be absent or minimal.</a:t>
            </a:r>
            <a:endParaRPr lang="en-US" altLang="en-US" sz="2200" dirty="0">
              <a:solidFill>
                <a:srgbClr val="000000"/>
              </a:solidFill>
              <a:latin typeface="Arial" charset="0"/>
            </a:endParaRPr>
          </a:p>
          <a:p>
            <a:pPr>
              <a:buFontTx/>
              <a:buChar char="•"/>
            </a:pPr>
            <a:r>
              <a:rPr lang="en-US" altLang="en-US" sz="2200" b="1" dirty="0">
                <a:solidFill>
                  <a:srgbClr val="FF0000"/>
                </a:solidFill>
                <a:latin typeface="Arial" charset="0"/>
              </a:rPr>
              <a:t>Short-term scheduler</a:t>
            </a:r>
            <a:r>
              <a:rPr lang="en-US" altLang="en-US" sz="2200" dirty="0">
                <a:solidFill>
                  <a:srgbClr val="000000"/>
                </a:solidFill>
                <a:latin typeface="Arial" charset="0"/>
              </a:rPr>
              <a:t>  (or CPU scheduler) – selects which process should be executed next and allocates CPU. </a:t>
            </a:r>
            <a:r>
              <a:rPr lang="en-US" sz="2200" dirty="0">
                <a:solidFill>
                  <a:srgbClr val="000000"/>
                </a:solidFill>
                <a:latin typeface="Arial" charset="0"/>
              </a:rPr>
              <a:t>The short term scheduler selects from memories, which are ready to execute and allocates the CPU to one of them. It is also called as CPU scheduler or process scheduler.</a:t>
            </a:r>
            <a:endParaRPr lang="en-US" altLang="en-US" sz="2200" dirty="0">
              <a:solidFill>
                <a:srgbClr val="000000"/>
              </a:solidFill>
              <a:latin typeface="Arial" charset="0"/>
            </a:endParaRPr>
          </a:p>
          <a:p>
            <a:pPr marL="0" indent="0">
              <a:buNone/>
            </a:pPr>
            <a:endParaRPr lang="en-US" sz="2200" dirty="0"/>
          </a:p>
        </p:txBody>
      </p:sp>
      <p:sp>
        <p:nvSpPr>
          <p:cNvPr id="137" name="Google Shape;137;p6"/>
          <p:cNvSpPr txBox="1">
            <a:spLocks noGrp="1"/>
          </p:cNvSpPr>
          <p:nvPr>
            <p:ph type="sldNum" sz="quarter" idx="12"/>
          </p:nvPr>
        </p:nvSpPr>
        <p:spPr>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23</a:t>
            </a:fld>
            <a:endParaRPr/>
          </a:p>
        </p:txBody>
      </p:sp>
    </p:spTree>
    <p:extLst>
      <p:ext uri="{BB962C8B-B14F-4D97-AF65-F5344CB8AC3E}">
        <p14:creationId xmlns:p14="http://schemas.microsoft.com/office/powerpoint/2010/main" val="6456972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a:bodyPr>
          <a:lstStyle/>
          <a:p>
            <a:r>
              <a:rPr lang="en-US" altLang="en-US" b="1" dirty="0">
                <a:solidFill>
                  <a:schemeClr val="tx1"/>
                </a:solidFill>
                <a:latin typeface="Arial" charset="0"/>
              </a:rPr>
              <a:t>Working of Schedulers</a:t>
            </a:r>
          </a:p>
        </p:txBody>
      </p:sp>
      <p:sp>
        <p:nvSpPr>
          <p:cNvPr id="137" name="Google Shape;137;p6"/>
          <p:cNvSpPr txBox="1">
            <a:spLocks noGrp="1"/>
          </p:cNvSpPr>
          <p:nvPr>
            <p:ph type="sldNum" sz="quarter" idx="12"/>
          </p:nvPr>
        </p:nvSpPr>
        <p:spPr>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24</a:t>
            </a:fld>
            <a:endParaRPr/>
          </a:p>
        </p:txBody>
      </p:sp>
      <p:pic>
        <p:nvPicPr>
          <p:cNvPr id="5" name="Picture 1"/>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52600" y="1600200"/>
            <a:ext cx="8915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56972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1981200" y="0"/>
            <a:ext cx="82296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a:bodyPr>
          <a:lstStyle/>
          <a:p>
            <a:r>
              <a:rPr lang="en-US" altLang="en-US" b="1" dirty="0">
                <a:solidFill>
                  <a:schemeClr val="tx1"/>
                </a:solidFill>
                <a:latin typeface="Arial" charset="0"/>
              </a:rPr>
              <a:t>Context Switch</a:t>
            </a:r>
          </a:p>
        </p:txBody>
      </p:sp>
      <p:sp>
        <p:nvSpPr>
          <p:cNvPr id="137" name="Google Shape;137;p6"/>
          <p:cNvSpPr txBox="1">
            <a:spLocks noGrp="1"/>
          </p:cNvSpPr>
          <p:nvPr>
            <p:ph type="sldNum" sz="quarter" idx="12"/>
          </p:nvPr>
        </p:nvSpPr>
        <p:spPr>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25</a:t>
            </a:fld>
            <a:endParaRPr/>
          </a:p>
        </p:txBody>
      </p:sp>
      <p:sp>
        <p:nvSpPr>
          <p:cNvPr id="2" name="Content Placeholder 1"/>
          <p:cNvSpPr>
            <a:spLocks noGrp="1"/>
          </p:cNvSpPr>
          <p:nvPr>
            <p:ph idx="1"/>
          </p:nvPr>
        </p:nvSpPr>
        <p:spPr>
          <a:xfrm>
            <a:off x="1524000" y="990600"/>
            <a:ext cx="9067800" cy="5867400"/>
          </a:xfrm>
        </p:spPr>
        <p:txBody>
          <a:bodyPr>
            <a:noAutofit/>
          </a:bodyPr>
          <a:lstStyle/>
          <a:p>
            <a:pPr algn="just">
              <a:buFontTx/>
              <a:buChar char="•"/>
            </a:pPr>
            <a:r>
              <a:rPr lang="en-US" altLang="en-US" sz="2800" dirty="0">
                <a:solidFill>
                  <a:srgbClr val="000000"/>
                </a:solidFill>
                <a:latin typeface="Arial" charset="0"/>
              </a:rPr>
              <a:t>When CPU switches to another process, the system must save the state of the old process and load the saved state for the new process.</a:t>
            </a:r>
            <a:r>
              <a:rPr lang="en-US" sz="2800" dirty="0">
                <a:solidFill>
                  <a:srgbClr val="000000"/>
                </a:solidFill>
                <a:latin typeface="Arial" charset="0"/>
              </a:rPr>
              <a:t> This task is known as a context switch.</a:t>
            </a:r>
            <a:endParaRPr lang="en-US" altLang="en-US" sz="2800" dirty="0">
              <a:solidFill>
                <a:srgbClr val="000000"/>
              </a:solidFill>
              <a:latin typeface="Arial" charset="0"/>
            </a:endParaRPr>
          </a:p>
          <a:p>
            <a:pPr>
              <a:buFontTx/>
              <a:buChar char="•"/>
            </a:pPr>
            <a:r>
              <a:rPr lang="en-US" sz="2800" dirty="0">
                <a:solidFill>
                  <a:srgbClr val="000000"/>
                </a:solidFill>
                <a:latin typeface="Arial" charset="0"/>
              </a:rPr>
              <a:t>CPU switching from one process to another process is called a context switch.</a:t>
            </a:r>
          </a:p>
          <a:p>
            <a:pPr algn="just">
              <a:buFontTx/>
              <a:buChar char="•"/>
            </a:pPr>
            <a:r>
              <a:rPr lang="en-US" sz="2800" dirty="0">
                <a:solidFill>
                  <a:srgbClr val="000000"/>
                </a:solidFill>
                <a:latin typeface="Arial" charset="0"/>
              </a:rPr>
              <a:t>Context switch times are highly dependent on hardware support. Its speed varies from machine to machine, depending on the memory speed, the number of registers that must be copied and the existence of special instructions.</a:t>
            </a:r>
          </a:p>
          <a:p>
            <a:pPr>
              <a:buFontTx/>
              <a:buChar char="•"/>
            </a:pPr>
            <a:r>
              <a:rPr lang="en-US" sz="2800" dirty="0">
                <a:solidFill>
                  <a:srgbClr val="000000"/>
                </a:solidFill>
                <a:latin typeface="Arial" charset="0"/>
              </a:rPr>
              <a:t>Context switch times are highly dependent on hardware support.</a:t>
            </a:r>
            <a:endParaRPr lang="en-US" altLang="en-US" sz="2800" dirty="0">
              <a:solidFill>
                <a:srgbClr val="000000"/>
              </a:solidFill>
              <a:latin typeface="Arial" charset="0"/>
            </a:endParaRPr>
          </a:p>
          <a:p>
            <a:endParaRPr lang="en-US" sz="2800" dirty="0"/>
          </a:p>
        </p:txBody>
      </p:sp>
    </p:spTree>
    <p:extLst>
      <p:ext uri="{BB962C8B-B14F-4D97-AF65-F5344CB8AC3E}">
        <p14:creationId xmlns:p14="http://schemas.microsoft.com/office/powerpoint/2010/main" val="13635203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a:bodyPr>
          <a:lstStyle/>
          <a:p>
            <a:r>
              <a:rPr lang="en-US" altLang="en-US" b="1" dirty="0">
                <a:solidFill>
                  <a:schemeClr val="tx1"/>
                </a:solidFill>
                <a:latin typeface="Arial" charset="0"/>
              </a:rPr>
              <a:t>Context Switch</a:t>
            </a:r>
          </a:p>
        </p:txBody>
      </p:sp>
      <p:sp>
        <p:nvSpPr>
          <p:cNvPr id="137" name="Google Shape;137;p6"/>
          <p:cNvSpPr txBox="1">
            <a:spLocks noGrp="1"/>
          </p:cNvSpPr>
          <p:nvPr>
            <p:ph type="sldNum" sz="quarter" idx="12"/>
          </p:nvPr>
        </p:nvSpPr>
        <p:spPr>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26</a:t>
            </a:fld>
            <a:endParaRPr/>
          </a:p>
        </p:txBody>
      </p:sp>
      <p:pic>
        <p:nvPicPr>
          <p:cNvPr id="5" name="Picture 1"/>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76400" y="1447800"/>
            <a:ext cx="89916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56972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1981200" y="274638"/>
            <a:ext cx="8229600" cy="944562"/>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a:bodyPr>
          <a:lstStyle/>
          <a:p>
            <a:r>
              <a:rPr lang="en-US" altLang="en-US" sz="3600" b="1" dirty="0" err="1">
                <a:solidFill>
                  <a:schemeClr val="tx1"/>
                </a:solidFill>
                <a:latin typeface="Arial" charset="0"/>
              </a:rPr>
              <a:t>Interprocess</a:t>
            </a:r>
            <a:r>
              <a:rPr lang="en-US" altLang="en-US" sz="3600" b="1" dirty="0">
                <a:solidFill>
                  <a:schemeClr val="tx1"/>
                </a:solidFill>
                <a:latin typeface="Arial" charset="0"/>
              </a:rPr>
              <a:t> Communication (IPC)</a:t>
            </a:r>
          </a:p>
        </p:txBody>
      </p:sp>
      <p:sp>
        <p:nvSpPr>
          <p:cNvPr id="136" name="Google Shape;136;p6"/>
          <p:cNvSpPr txBox="1">
            <a:spLocks noGrp="1"/>
          </p:cNvSpPr>
          <p:nvPr>
            <p:ph idx="1"/>
          </p:nvPr>
        </p:nvSpPr>
        <p:spPr>
          <a:xfrm>
            <a:off x="1524000" y="1295400"/>
            <a:ext cx="9144000" cy="5533292"/>
          </a:xfrm>
          <a:prstGeom prst="rect">
            <a:avLst/>
          </a:prstGeom>
          <a:noFill/>
          <a:ln>
            <a:noFill/>
          </a:ln>
        </p:spPr>
        <p:txBody>
          <a:bodyPr spcFirstLastPara="1" vert="horz" wrap="square" lIns="91425" tIns="45700" rIns="91425" bIns="45700" rtlCol="0" anchor="t" anchorCtr="0">
            <a:noAutofit/>
          </a:bodyPr>
          <a:lstStyle/>
          <a:p>
            <a:pPr algn="just">
              <a:buFontTx/>
              <a:buChar char="•"/>
            </a:pPr>
            <a:r>
              <a:rPr lang="en-US" sz="2400" dirty="0" err="1">
                <a:solidFill>
                  <a:srgbClr val="000000"/>
                </a:solidFill>
                <a:latin typeface="Arial" charset="0"/>
              </a:rPr>
              <a:t>Interprocess</a:t>
            </a:r>
            <a:r>
              <a:rPr lang="en-US" sz="2400" dirty="0">
                <a:solidFill>
                  <a:srgbClr val="000000"/>
                </a:solidFill>
                <a:latin typeface="Arial" charset="0"/>
              </a:rPr>
              <a:t> communication (IPC) is a set of programming interfaces that allow a programmer to coordinate activities among different program processes that can run concurrently in an operating system.</a:t>
            </a:r>
          </a:p>
          <a:p>
            <a:pPr algn="just">
              <a:buFontTx/>
              <a:buChar char="•"/>
            </a:pPr>
            <a:r>
              <a:rPr lang="en-US" sz="2400" dirty="0">
                <a:solidFill>
                  <a:srgbClr val="000000"/>
                </a:solidFill>
                <a:latin typeface="Arial" charset="0"/>
              </a:rPr>
              <a:t>The </a:t>
            </a:r>
            <a:r>
              <a:rPr lang="en-US" sz="2400" dirty="0" err="1">
                <a:solidFill>
                  <a:srgbClr val="000000"/>
                </a:solidFill>
                <a:latin typeface="Arial" charset="0"/>
              </a:rPr>
              <a:t>Interprocess</a:t>
            </a:r>
            <a:r>
              <a:rPr lang="en-US" sz="2400" dirty="0">
                <a:solidFill>
                  <a:srgbClr val="000000"/>
                </a:solidFill>
                <a:latin typeface="Arial" charset="0"/>
              </a:rPr>
              <a:t> Communication (IPC) is a set of techniques for the exchange of data among multiple processes.</a:t>
            </a:r>
          </a:p>
          <a:p>
            <a:pPr algn="just">
              <a:buFontTx/>
              <a:buChar char="•"/>
            </a:pPr>
            <a:r>
              <a:rPr lang="en-US" sz="2400" dirty="0">
                <a:solidFill>
                  <a:srgbClr val="000000"/>
                </a:solidFill>
                <a:latin typeface="Arial" charset="0"/>
              </a:rPr>
              <a:t>IPC is required in all multiprocessing systems, but it is not generally supported by single-process operating systems such as DOS, OS/2 and MS-Windows etc.</a:t>
            </a:r>
          </a:p>
          <a:p>
            <a:pPr algn="just">
              <a:buFontTx/>
              <a:buChar char="•"/>
            </a:pPr>
            <a:r>
              <a:rPr lang="en-US" sz="2400" dirty="0">
                <a:solidFill>
                  <a:srgbClr val="000000"/>
                </a:solidFill>
                <a:latin typeface="Arial" charset="0"/>
              </a:rPr>
              <a:t>IPC is particularly useful in a distributed environment where the communicating processes may reside on different computers connected with a network. For example, chat program used on the World Wide Web. IPC is best provided by a message passing system.</a:t>
            </a:r>
            <a:endParaRPr lang="en-US" altLang="en-US" sz="2400" dirty="0">
              <a:solidFill>
                <a:srgbClr val="000000"/>
              </a:solidFill>
              <a:latin typeface="Arial" charset="0"/>
            </a:endParaRPr>
          </a:p>
          <a:p>
            <a:pPr marL="0" indent="0">
              <a:buNone/>
            </a:pPr>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27</a:t>
            </a:fld>
            <a:endParaRPr/>
          </a:p>
        </p:txBody>
      </p:sp>
    </p:spTree>
    <p:extLst>
      <p:ext uri="{BB962C8B-B14F-4D97-AF65-F5344CB8AC3E}">
        <p14:creationId xmlns:p14="http://schemas.microsoft.com/office/powerpoint/2010/main" val="6456972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fontScale="90000"/>
          </a:bodyPr>
          <a:lstStyle/>
          <a:p>
            <a:r>
              <a:rPr lang="en-US" altLang="en-US" b="1" dirty="0">
                <a:solidFill>
                  <a:schemeClr val="tx1"/>
                </a:solidFill>
                <a:latin typeface="Arial" charset="0"/>
              </a:rPr>
              <a:t>Models of inter Inter-process Communication (IPC)</a:t>
            </a:r>
          </a:p>
        </p:txBody>
      </p:sp>
      <p:sp>
        <p:nvSpPr>
          <p:cNvPr id="136" name="Google Shape;136;p6"/>
          <p:cNvSpPr txBox="1">
            <a:spLocks noGrp="1"/>
          </p:cNvSpPr>
          <p:nvPr>
            <p:ph idx="1"/>
          </p:nvPr>
        </p:nvSpPr>
        <p:spPr>
          <a:xfrm>
            <a:off x="1524000" y="1570892"/>
            <a:ext cx="9144000" cy="5257800"/>
          </a:xfrm>
          <a:prstGeom prst="rect">
            <a:avLst/>
          </a:prstGeom>
          <a:noFill/>
          <a:ln>
            <a:noFill/>
          </a:ln>
        </p:spPr>
        <p:txBody>
          <a:bodyPr spcFirstLastPara="1" vert="horz" wrap="square" lIns="91425" tIns="45700" rIns="91425" bIns="45700" rtlCol="0" anchor="t" anchorCtr="0">
            <a:noAutofit/>
          </a:bodyPr>
          <a:lstStyle/>
          <a:p>
            <a:pPr algn="just"/>
            <a:r>
              <a:rPr lang="en-US" sz="2800" dirty="0">
                <a:solidFill>
                  <a:srgbClr val="000000"/>
                </a:solidFill>
                <a:latin typeface="Arial" charset="0"/>
              </a:rPr>
              <a:t>Two fundamental models allows inter-process communication as explained below:</a:t>
            </a:r>
          </a:p>
          <a:p>
            <a:pPr algn="just"/>
            <a:endParaRPr lang="en-US" sz="2800" b="1" dirty="0">
              <a:solidFill>
                <a:srgbClr val="000000"/>
              </a:solidFill>
              <a:latin typeface="Arial" charset="0"/>
            </a:endParaRPr>
          </a:p>
          <a:p>
            <a:pPr algn="just"/>
            <a:r>
              <a:rPr lang="en-US" sz="2800" b="1" dirty="0">
                <a:solidFill>
                  <a:srgbClr val="000000"/>
                </a:solidFill>
                <a:latin typeface="Arial" charset="0"/>
              </a:rPr>
              <a:t>1. Shared Memory Model: </a:t>
            </a:r>
            <a:r>
              <a:rPr lang="en-US" sz="2800" dirty="0">
                <a:solidFill>
                  <a:srgbClr val="000000"/>
                </a:solidFill>
                <a:latin typeface="Arial" charset="0"/>
              </a:rPr>
              <a:t>Two processes exchange data or information through sharing region. They can read and write data from and to this region.</a:t>
            </a:r>
          </a:p>
          <a:p>
            <a:pPr algn="just"/>
            <a:endParaRPr lang="en-US" sz="2800" b="1" dirty="0">
              <a:solidFill>
                <a:srgbClr val="000000"/>
              </a:solidFill>
              <a:latin typeface="Arial" charset="0"/>
            </a:endParaRPr>
          </a:p>
          <a:p>
            <a:pPr algn="just"/>
            <a:r>
              <a:rPr lang="en-US" sz="2800" b="1" dirty="0">
                <a:solidFill>
                  <a:srgbClr val="000000"/>
                </a:solidFill>
                <a:latin typeface="Arial" charset="0"/>
              </a:rPr>
              <a:t>2. Message Passing Model: </a:t>
            </a:r>
            <a:r>
              <a:rPr lang="en-US" sz="2800" dirty="0">
                <a:solidFill>
                  <a:srgbClr val="000000"/>
                </a:solidFill>
                <a:latin typeface="Arial" charset="0"/>
              </a:rPr>
              <a:t>In message passing model the data or information is exchanged in the form of messages.</a:t>
            </a:r>
            <a:endParaRPr lang="en-US" altLang="en-US" sz="2800" dirty="0">
              <a:solidFill>
                <a:srgbClr val="000000"/>
              </a:solidFill>
              <a:latin typeface="Arial" charset="0"/>
            </a:endParaRPr>
          </a:p>
          <a:p>
            <a:pPr marL="0" indent="0">
              <a:buNone/>
            </a:pPr>
            <a:endParaRPr lang="en-US" sz="2800" dirty="0"/>
          </a:p>
        </p:txBody>
      </p:sp>
      <p:sp>
        <p:nvSpPr>
          <p:cNvPr id="137" name="Google Shape;137;p6"/>
          <p:cNvSpPr txBox="1">
            <a:spLocks noGrp="1"/>
          </p:cNvSpPr>
          <p:nvPr>
            <p:ph type="sldNum" sz="quarter" idx="12"/>
          </p:nvPr>
        </p:nvSpPr>
        <p:spPr>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28</a:t>
            </a:fld>
            <a:endParaRPr/>
          </a:p>
        </p:txBody>
      </p:sp>
    </p:spTree>
    <p:extLst>
      <p:ext uri="{BB962C8B-B14F-4D97-AF65-F5344CB8AC3E}">
        <p14:creationId xmlns:p14="http://schemas.microsoft.com/office/powerpoint/2010/main" val="6456972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a:bodyPr>
          <a:lstStyle/>
          <a:p>
            <a:r>
              <a:rPr lang="en-US" altLang="en-US" b="1" dirty="0">
                <a:solidFill>
                  <a:schemeClr val="tx1"/>
                </a:solidFill>
                <a:latin typeface="Arial" charset="0"/>
              </a:rPr>
              <a:t>Communications Models </a:t>
            </a:r>
          </a:p>
        </p:txBody>
      </p:sp>
      <p:sp>
        <p:nvSpPr>
          <p:cNvPr id="137" name="Google Shape;137;p6"/>
          <p:cNvSpPr txBox="1">
            <a:spLocks noGrp="1"/>
          </p:cNvSpPr>
          <p:nvPr>
            <p:ph type="sldNum" sz="quarter" idx="12"/>
          </p:nvPr>
        </p:nvSpPr>
        <p:spPr>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29</a:t>
            </a:fld>
            <a:endParaRPr/>
          </a:p>
        </p:txBody>
      </p:sp>
      <p:pic>
        <p:nvPicPr>
          <p:cNvPr id="5" name="Picture 1"/>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81200" y="1600200"/>
            <a:ext cx="83820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5697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152400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a:bodyPr>
          <a:lstStyle/>
          <a:p>
            <a:r>
              <a:rPr lang="en-US" altLang="en-US" b="1" dirty="0">
                <a:solidFill>
                  <a:srgbClr val="FF0000"/>
                </a:solidFill>
                <a:latin typeface="Arial" charset="0"/>
              </a:rPr>
              <a:t>Process Management   </a:t>
            </a:r>
          </a:p>
        </p:txBody>
      </p:sp>
      <p:sp>
        <p:nvSpPr>
          <p:cNvPr id="104" name="Google Shape;104;p2"/>
          <p:cNvSpPr txBox="1">
            <a:spLocks noGrp="1"/>
          </p:cNvSpPr>
          <p:nvPr>
            <p:ph type="body" idx="1"/>
          </p:nvPr>
        </p:nvSpPr>
        <p:spPr>
          <a:xfrm>
            <a:off x="1524000" y="1047750"/>
            <a:ext cx="9144000" cy="5943600"/>
          </a:xfrm>
          <a:prstGeom prst="rect">
            <a:avLst/>
          </a:prstGeom>
          <a:noFill/>
          <a:ln>
            <a:noFill/>
          </a:ln>
        </p:spPr>
        <p:txBody>
          <a:bodyPr spcFirstLastPara="1" vert="horz" wrap="square" lIns="91425" tIns="45700" rIns="91425" bIns="45700" rtlCol="0" anchor="t" anchorCtr="0">
            <a:noAutofit/>
          </a:bodyPr>
          <a:lstStyle/>
          <a:p>
            <a:pPr>
              <a:buFontTx/>
              <a:buChar char="•"/>
            </a:pPr>
            <a:r>
              <a:rPr lang="en-US" altLang="en-US" sz="2400" dirty="0">
                <a:solidFill>
                  <a:srgbClr val="000000"/>
                </a:solidFill>
                <a:latin typeface="Arial" charset="0"/>
              </a:rPr>
              <a:t>Process: process state, process control block (PCB).</a:t>
            </a:r>
          </a:p>
          <a:p>
            <a:endParaRPr lang="en-US" altLang="en-US" sz="2400" dirty="0">
              <a:solidFill>
                <a:srgbClr val="000000"/>
              </a:solidFill>
              <a:latin typeface="Arial" charset="0"/>
            </a:endParaRPr>
          </a:p>
          <a:p>
            <a:pPr>
              <a:buFontTx/>
              <a:buChar char="•"/>
            </a:pPr>
            <a:r>
              <a:rPr lang="en-US" altLang="en-US" sz="2400" dirty="0">
                <a:solidFill>
                  <a:srgbClr val="000000"/>
                </a:solidFill>
                <a:latin typeface="Arial" charset="0"/>
              </a:rPr>
              <a:t>Process scheduling: Scheduling queues, Scheduler, context switch.</a:t>
            </a:r>
          </a:p>
          <a:p>
            <a:endParaRPr lang="en-US" altLang="en-US" sz="2400" dirty="0">
              <a:solidFill>
                <a:srgbClr val="000000"/>
              </a:solidFill>
              <a:latin typeface="Arial" charset="0"/>
            </a:endParaRPr>
          </a:p>
          <a:p>
            <a:pPr>
              <a:buFontTx/>
              <a:buChar char="•"/>
            </a:pPr>
            <a:r>
              <a:rPr lang="en-US" altLang="en-US" sz="2400" dirty="0">
                <a:solidFill>
                  <a:srgbClr val="000000"/>
                </a:solidFill>
                <a:latin typeface="Arial" charset="0"/>
              </a:rPr>
              <a:t>Inter-process Communication(IPC): Introduction, shared memory and message passing system.</a:t>
            </a:r>
          </a:p>
          <a:p>
            <a:endParaRPr lang="en-US" altLang="en-US" sz="2400" dirty="0">
              <a:solidFill>
                <a:srgbClr val="000000"/>
              </a:solidFill>
              <a:latin typeface="Arial" charset="0"/>
            </a:endParaRPr>
          </a:p>
          <a:p>
            <a:pPr>
              <a:buFontTx/>
              <a:buChar char="•"/>
            </a:pPr>
            <a:r>
              <a:rPr lang="en-US" altLang="en-US" sz="2400" dirty="0">
                <a:solidFill>
                  <a:srgbClr val="000000"/>
                </a:solidFill>
                <a:latin typeface="Arial" charset="0"/>
              </a:rPr>
              <a:t>Threads - Benefits, user and kernel threads, Multithreading Models - Many to one, one to one, many to many.</a:t>
            </a:r>
          </a:p>
          <a:p>
            <a:endParaRPr lang="en-US" altLang="en-US" sz="2400" dirty="0">
              <a:solidFill>
                <a:srgbClr val="000000"/>
              </a:solidFill>
              <a:latin typeface="Arial" charset="0"/>
            </a:endParaRPr>
          </a:p>
          <a:p>
            <a:pPr>
              <a:buFontTx/>
              <a:buChar char="•"/>
            </a:pPr>
            <a:r>
              <a:rPr lang="en-US" altLang="en-US" sz="2400" dirty="0">
                <a:solidFill>
                  <a:srgbClr val="000000"/>
                </a:solidFill>
                <a:latin typeface="Arial" charset="0"/>
              </a:rPr>
              <a:t>Execute Process commands like </a:t>
            </a:r>
            <a:r>
              <a:rPr lang="en-US" altLang="en-US" sz="2400" dirty="0" err="1">
                <a:solidFill>
                  <a:srgbClr val="000000"/>
                </a:solidFill>
                <a:latin typeface="Arial" charset="0"/>
              </a:rPr>
              <a:t>ps</a:t>
            </a:r>
            <a:r>
              <a:rPr lang="en-US" altLang="en-US" sz="2400" dirty="0">
                <a:solidFill>
                  <a:srgbClr val="000000"/>
                </a:solidFill>
                <a:latin typeface="Arial" charset="0"/>
              </a:rPr>
              <a:t>, wait, sleep, exit, kill</a:t>
            </a:r>
          </a:p>
          <a:p>
            <a:pPr lvl="1">
              <a:buFont typeface="Wingdings" pitchFamily="2" charset="2"/>
              <a:buChar char="Ø"/>
            </a:pPr>
            <a:endParaRPr lang="en-US" dirty="0"/>
          </a:p>
          <a:p>
            <a:endParaRPr lang="en-US" dirty="0"/>
          </a:p>
        </p:txBody>
      </p:sp>
      <p:sp>
        <p:nvSpPr>
          <p:cNvPr id="105" name="Google Shape;105;p2"/>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3</a:t>
            </a:fld>
            <a:endParaRPr/>
          </a:p>
        </p:txBody>
      </p:sp>
    </p:spTree>
    <p:extLst>
      <p:ext uri="{BB962C8B-B14F-4D97-AF65-F5344CB8AC3E}">
        <p14:creationId xmlns:p14="http://schemas.microsoft.com/office/powerpoint/2010/main" val="3411111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1981200" y="0"/>
            <a:ext cx="8229600" cy="685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fontScale="90000"/>
          </a:bodyPr>
          <a:lstStyle/>
          <a:p>
            <a:r>
              <a:rPr lang="en-US" altLang="en-US" b="1" dirty="0">
                <a:solidFill>
                  <a:schemeClr val="tx1"/>
                </a:solidFill>
                <a:latin typeface="Arial" charset="0"/>
              </a:rPr>
              <a:t>Message Passing</a:t>
            </a:r>
          </a:p>
        </p:txBody>
      </p:sp>
      <p:sp>
        <p:nvSpPr>
          <p:cNvPr id="137" name="Google Shape;137;p6"/>
          <p:cNvSpPr txBox="1">
            <a:spLocks noGrp="1"/>
          </p:cNvSpPr>
          <p:nvPr>
            <p:ph type="sldNum" sz="quarter" idx="12"/>
          </p:nvPr>
        </p:nvSpPr>
        <p:spPr>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30</a:t>
            </a:fld>
            <a:endParaRPr/>
          </a:p>
        </p:txBody>
      </p:sp>
      <p:sp>
        <p:nvSpPr>
          <p:cNvPr id="5" name="Rectangle 4"/>
          <p:cNvSpPr>
            <a:spLocks noChangeArrowheads="1"/>
          </p:cNvSpPr>
          <p:nvPr/>
        </p:nvSpPr>
        <p:spPr bwMode="auto">
          <a:xfrm>
            <a:off x="3962401" y="794734"/>
            <a:ext cx="6525207" cy="594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marL="0" indent="0" algn="just">
              <a:lnSpc>
                <a:spcPct val="90000"/>
              </a:lnSpc>
              <a:buNone/>
              <a:defRPr/>
            </a:pPr>
            <a:r>
              <a:rPr lang="en-US" sz="2500" b="1" dirty="0">
                <a:solidFill>
                  <a:srgbClr val="000000"/>
                </a:solidFill>
              </a:rPr>
              <a:t>Message Passing:</a:t>
            </a:r>
            <a:r>
              <a:rPr lang="en-US" sz="2500" dirty="0">
                <a:solidFill>
                  <a:srgbClr val="000000"/>
                </a:solidFill>
              </a:rPr>
              <a:t> </a:t>
            </a:r>
          </a:p>
          <a:p>
            <a:pPr marL="0" indent="0" algn="just">
              <a:lnSpc>
                <a:spcPct val="90000"/>
              </a:lnSpc>
              <a:buNone/>
              <a:defRPr/>
            </a:pPr>
            <a:r>
              <a:rPr lang="en-US" sz="2500" dirty="0">
                <a:solidFill>
                  <a:srgbClr val="000000"/>
                </a:solidFill>
              </a:rPr>
              <a:t>In this model, communication takes place by exchanging messages between cooperating processes. It allows processes to communicate and synchronize their action without sharing the same address space. It is particularly useful in a distributed environment when communication process may reside on a different computer connected by a network. Communication requires sending and receiving messages through the kernel. The processes that want to communicate with each other must have a communication link between them. Between each pair of processes exactly one communication link.</a:t>
            </a:r>
          </a:p>
          <a:p>
            <a:pPr algn="just" eaLnBrk="1" hangingPunct="1">
              <a:lnSpc>
                <a:spcPct val="90000"/>
              </a:lnSpc>
              <a:defRPr/>
            </a:pPr>
            <a:endParaRPr lang="en-US" altLang="en-US" sz="2500" dirty="0">
              <a:solidFill>
                <a:srgbClr val="000000"/>
              </a:solidFill>
            </a:endParaRPr>
          </a:p>
        </p:txBody>
      </p:sp>
      <p:pic>
        <p:nvPicPr>
          <p:cNvPr id="6"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20591" y="1056068"/>
            <a:ext cx="2432050" cy="5420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56972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1828800" y="122830"/>
            <a:ext cx="8229600" cy="639762"/>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fontScale="90000"/>
          </a:bodyPr>
          <a:lstStyle/>
          <a:p>
            <a:r>
              <a:rPr lang="en-US" altLang="en-US" b="1" dirty="0">
                <a:solidFill>
                  <a:schemeClr val="tx1"/>
                </a:solidFill>
                <a:latin typeface="Arial" charset="0"/>
              </a:rPr>
              <a:t>Shared Memory</a:t>
            </a:r>
          </a:p>
        </p:txBody>
      </p:sp>
      <p:sp>
        <p:nvSpPr>
          <p:cNvPr id="137" name="Google Shape;137;p6"/>
          <p:cNvSpPr txBox="1">
            <a:spLocks noGrp="1"/>
          </p:cNvSpPr>
          <p:nvPr>
            <p:ph type="sldNum" sz="quarter" idx="12"/>
          </p:nvPr>
        </p:nvSpPr>
        <p:spPr>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31</a:t>
            </a:fld>
            <a:endParaRPr/>
          </a:p>
        </p:txBody>
      </p:sp>
      <p:sp>
        <p:nvSpPr>
          <p:cNvPr id="5" name="Rectangle 4"/>
          <p:cNvSpPr>
            <a:spLocks noChangeArrowheads="1"/>
          </p:cNvSpPr>
          <p:nvPr/>
        </p:nvSpPr>
        <p:spPr bwMode="auto">
          <a:xfrm>
            <a:off x="3790682" y="442712"/>
            <a:ext cx="6722772" cy="641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marL="0" indent="0" algn="just">
              <a:lnSpc>
                <a:spcPct val="90000"/>
              </a:lnSpc>
              <a:buNone/>
              <a:defRPr/>
            </a:pPr>
            <a:endParaRPr lang="en-US" sz="2200" b="1" dirty="0">
              <a:solidFill>
                <a:srgbClr val="000000"/>
              </a:solidFill>
            </a:endParaRPr>
          </a:p>
          <a:p>
            <a:pPr marL="0" indent="0" algn="just">
              <a:lnSpc>
                <a:spcPct val="90000"/>
              </a:lnSpc>
              <a:buNone/>
              <a:defRPr/>
            </a:pPr>
            <a:r>
              <a:rPr lang="en-US" sz="2200" b="1" dirty="0">
                <a:solidFill>
                  <a:srgbClr val="000000"/>
                </a:solidFill>
              </a:rPr>
              <a:t>Shared memory: </a:t>
            </a:r>
          </a:p>
          <a:p>
            <a:pPr marL="0" indent="0" algn="just">
              <a:lnSpc>
                <a:spcPct val="90000"/>
              </a:lnSpc>
              <a:buNone/>
              <a:defRPr/>
            </a:pPr>
            <a:r>
              <a:rPr lang="en-US" sz="2200" dirty="0">
                <a:solidFill>
                  <a:srgbClr val="000000"/>
                </a:solidFill>
              </a:rPr>
              <a:t>In this a region of the memory residing in an address space of a process creating a shared memory segment can be accessed by all processes who want to communicate with other processes. All the processes using the shared memory segment should attach to the address space of the shared memory. All the processes can exchange information by reading and/or writing data in shared memory segment. The form of data and location are determined by these processes who want to communicate with each other. These processes are not under the control of the operating system. The processes are also responsible for ensuring that they are not writing to the same location simultaneously. After establishing shared memory segment, all accesses to the shared memory segment are treated as routine memory access and without assistance of kernel.</a:t>
            </a:r>
          </a:p>
        </p:txBody>
      </p:sp>
      <p:pic>
        <p:nvPicPr>
          <p:cNvPr id="6"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1108868"/>
            <a:ext cx="2371725" cy="5596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56972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1981200" y="0"/>
            <a:ext cx="8229600" cy="8382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a:bodyPr>
          <a:lstStyle/>
          <a:p>
            <a:r>
              <a:rPr lang="en-US" altLang="en-US" b="1" dirty="0">
                <a:solidFill>
                  <a:schemeClr val="tx1"/>
                </a:solidFill>
                <a:latin typeface="Arial" charset="0"/>
              </a:rPr>
              <a:t>Direct Communication</a:t>
            </a:r>
          </a:p>
        </p:txBody>
      </p:sp>
      <p:sp>
        <p:nvSpPr>
          <p:cNvPr id="137" name="Google Shape;137;p6"/>
          <p:cNvSpPr txBox="1">
            <a:spLocks noGrp="1"/>
          </p:cNvSpPr>
          <p:nvPr>
            <p:ph type="sldNum" sz="quarter" idx="12"/>
          </p:nvPr>
        </p:nvSpPr>
        <p:spPr>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32</a:t>
            </a:fld>
            <a:endParaRPr/>
          </a:p>
        </p:txBody>
      </p:sp>
      <p:sp>
        <p:nvSpPr>
          <p:cNvPr id="5" name="TextBox 4"/>
          <p:cNvSpPr txBox="1"/>
          <p:nvPr/>
        </p:nvSpPr>
        <p:spPr>
          <a:xfrm>
            <a:off x="1752600" y="980187"/>
            <a:ext cx="8229600" cy="5509200"/>
          </a:xfrm>
          <a:prstGeom prst="rect">
            <a:avLst/>
          </a:prstGeom>
          <a:noFill/>
        </p:spPr>
        <p:txBody>
          <a:bodyPr>
            <a:spAutoFit/>
          </a:bodyPr>
          <a:lstStyle/>
          <a:p>
            <a:pPr marL="285750" indent="-285750">
              <a:buFont typeface="Arial" panose="020B0604020202020204" pitchFamily="34" charset="0"/>
              <a:buChar char="•"/>
              <a:defRPr/>
            </a:pPr>
            <a:r>
              <a:rPr lang="en-US" sz="2200" dirty="0">
                <a:solidFill>
                  <a:srgbClr val="000000"/>
                </a:solidFill>
                <a:latin typeface="Arial" panose="020B0604020202020204" pitchFamily="34" charset="0"/>
              </a:rPr>
              <a:t>Processes that want to communicate must have a way to refer to each other. They can use either direct or indirect communication.</a:t>
            </a:r>
          </a:p>
          <a:p>
            <a:pPr marL="285750" indent="-285750">
              <a:buFont typeface="Arial" panose="020B0604020202020204" pitchFamily="34" charset="0"/>
              <a:buChar char="•"/>
              <a:defRPr/>
            </a:pPr>
            <a:r>
              <a:rPr lang="en-US" sz="2200" dirty="0">
                <a:solidFill>
                  <a:srgbClr val="000000"/>
                </a:solidFill>
                <a:latin typeface="Arial" panose="020B0604020202020204" pitchFamily="34" charset="0"/>
              </a:rPr>
              <a:t>With direct communication, each process that wants to communicate must explicitly name the recipient or sender of the communication.</a:t>
            </a:r>
          </a:p>
          <a:p>
            <a:pPr marL="285750" indent="-285750">
              <a:buFont typeface="Arial" panose="020B0604020202020204" pitchFamily="34" charset="0"/>
              <a:buChar char="•"/>
              <a:defRPr/>
            </a:pPr>
            <a:r>
              <a:rPr lang="en-US" sz="2200" b="1" dirty="0">
                <a:solidFill>
                  <a:srgbClr val="000000"/>
                </a:solidFill>
                <a:latin typeface="Arial" panose="020B0604020202020204" pitchFamily="34" charset="0"/>
              </a:rPr>
              <a:t>(</a:t>
            </a:r>
            <a:r>
              <a:rPr lang="en-US" sz="2200" b="1" dirty="0" err="1">
                <a:solidFill>
                  <a:srgbClr val="000000"/>
                </a:solidFill>
                <a:latin typeface="Arial" panose="020B0604020202020204" pitchFamily="34" charset="0"/>
              </a:rPr>
              <a:t>i</a:t>
            </a:r>
            <a:r>
              <a:rPr lang="en-US" sz="2200" b="1" dirty="0">
                <a:solidFill>
                  <a:srgbClr val="000000"/>
                </a:solidFill>
                <a:latin typeface="Arial" panose="020B0604020202020204" pitchFamily="34" charset="0"/>
              </a:rPr>
              <a:t>) send (A, message): </a:t>
            </a:r>
            <a:r>
              <a:rPr lang="en-US" sz="2200" dirty="0">
                <a:solidFill>
                  <a:srgbClr val="000000"/>
                </a:solidFill>
                <a:latin typeface="Arial" panose="020B0604020202020204" pitchFamily="34" charset="0"/>
              </a:rPr>
              <a:t>Send a message to process A.</a:t>
            </a:r>
          </a:p>
          <a:p>
            <a:pPr marL="285750" indent="-285750">
              <a:buFont typeface="Arial" panose="020B0604020202020204" pitchFamily="34" charset="0"/>
              <a:buChar char="•"/>
              <a:defRPr/>
            </a:pPr>
            <a:r>
              <a:rPr lang="en-US" sz="2200" b="1" dirty="0">
                <a:solidFill>
                  <a:srgbClr val="000000"/>
                </a:solidFill>
                <a:latin typeface="Arial" panose="020B0604020202020204" pitchFamily="34" charset="0"/>
              </a:rPr>
              <a:t>(ii) receive (B, message): </a:t>
            </a:r>
            <a:r>
              <a:rPr lang="en-US" sz="2200" dirty="0">
                <a:solidFill>
                  <a:srgbClr val="000000"/>
                </a:solidFill>
                <a:latin typeface="Arial" panose="020B0604020202020204" pitchFamily="34" charset="0"/>
              </a:rPr>
              <a:t>Receive a message from process B.</a:t>
            </a:r>
          </a:p>
          <a:p>
            <a:pPr algn="just">
              <a:defRPr/>
            </a:pPr>
            <a:endParaRPr lang="en-US" sz="2200" dirty="0">
              <a:solidFill>
                <a:srgbClr val="000000"/>
              </a:solidFill>
              <a:latin typeface="Arial" panose="020B0604020202020204" pitchFamily="34" charset="0"/>
            </a:endParaRPr>
          </a:p>
          <a:p>
            <a:pPr algn="just">
              <a:defRPr/>
            </a:pPr>
            <a:r>
              <a:rPr lang="en-US" sz="2200" dirty="0">
                <a:solidFill>
                  <a:srgbClr val="000000"/>
                </a:solidFill>
                <a:latin typeface="Arial" panose="020B0604020202020204" pitchFamily="34" charset="0"/>
              </a:rPr>
              <a:t>Properties of Direct communication:</a:t>
            </a:r>
          </a:p>
          <a:p>
            <a:pPr marL="285750" indent="-285750" algn="just">
              <a:buFont typeface="Arial" panose="020B0604020202020204" pitchFamily="34" charset="0"/>
              <a:buChar char="•"/>
              <a:defRPr/>
            </a:pPr>
            <a:r>
              <a:rPr lang="en-US" sz="2200" dirty="0">
                <a:solidFill>
                  <a:srgbClr val="000000"/>
                </a:solidFill>
                <a:latin typeface="Arial" panose="020B0604020202020204" pitchFamily="34" charset="0"/>
              </a:rPr>
              <a:t>A link is established automatically between every pair of processes that want to communicate. The processes need to know only each other's identity to communicate.</a:t>
            </a:r>
          </a:p>
          <a:p>
            <a:pPr marL="285750" indent="-285750" algn="just">
              <a:buFont typeface="Arial" panose="020B0604020202020204" pitchFamily="34" charset="0"/>
              <a:buChar char="•"/>
              <a:defRPr/>
            </a:pPr>
            <a:r>
              <a:rPr lang="en-US" sz="2200" dirty="0">
                <a:solidFill>
                  <a:srgbClr val="000000"/>
                </a:solidFill>
                <a:latin typeface="Arial" panose="020B0604020202020204" pitchFamily="34" charset="0"/>
              </a:rPr>
              <a:t>A link is associated with exactly two processes.</a:t>
            </a:r>
          </a:p>
          <a:p>
            <a:pPr marL="285750" indent="-285750" algn="just">
              <a:buFont typeface="Arial" panose="020B0604020202020204" pitchFamily="34" charset="0"/>
              <a:buChar char="•"/>
              <a:defRPr/>
            </a:pPr>
            <a:r>
              <a:rPr lang="en-US" sz="2200" dirty="0">
                <a:solidFill>
                  <a:srgbClr val="000000"/>
                </a:solidFill>
                <a:latin typeface="Arial" panose="020B0604020202020204" pitchFamily="34" charset="0"/>
              </a:rPr>
              <a:t>Exactly one link exists between each pair of processes.</a:t>
            </a:r>
          </a:p>
        </p:txBody>
      </p:sp>
      <p:pic>
        <p:nvPicPr>
          <p:cNvPr id="6"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08072" y="6071081"/>
            <a:ext cx="5562600" cy="83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56972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a:bodyPr>
          <a:lstStyle/>
          <a:p>
            <a:r>
              <a:rPr lang="en-US" altLang="en-US" b="1" dirty="0">
                <a:solidFill>
                  <a:schemeClr val="tx1"/>
                </a:solidFill>
                <a:latin typeface="Arial" charset="0"/>
              </a:rPr>
              <a:t>Indirect Communication</a:t>
            </a:r>
          </a:p>
        </p:txBody>
      </p:sp>
      <p:sp>
        <p:nvSpPr>
          <p:cNvPr id="137" name="Google Shape;137;p6"/>
          <p:cNvSpPr txBox="1">
            <a:spLocks noGrp="1"/>
          </p:cNvSpPr>
          <p:nvPr>
            <p:ph type="sldNum" sz="quarter" idx="12"/>
          </p:nvPr>
        </p:nvSpPr>
        <p:spPr>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33</a:t>
            </a:fld>
            <a:endParaRPr/>
          </a:p>
        </p:txBody>
      </p:sp>
      <p:sp>
        <p:nvSpPr>
          <p:cNvPr id="3" name="Rectangle 2"/>
          <p:cNvSpPr/>
          <p:nvPr/>
        </p:nvSpPr>
        <p:spPr>
          <a:xfrm>
            <a:off x="1506415" y="1447801"/>
            <a:ext cx="9144000" cy="5324535"/>
          </a:xfrm>
          <a:prstGeom prst="rect">
            <a:avLst/>
          </a:prstGeom>
        </p:spPr>
        <p:txBody>
          <a:bodyPr wrap="square">
            <a:spAutoFit/>
          </a:bodyPr>
          <a:lstStyle/>
          <a:p>
            <a:pPr marL="285750" indent="-285750">
              <a:buFont typeface="Arial" panose="020B0604020202020204" pitchFamily="34" charset="0"/>
              <a:buChar char="•"/>
              <a:defRPr/>
            </a:pPr>
            <a:r>
              <a:rPr lang="en-US" sz="2000" dirty="0">
                <a:solidFill>
                  <a:srgbClr val="000000"/>
                </a:solidFill>
                <a:latin typeface="Arial" panose="020B0604020202020204" pitchFamily="34" charset="0"/>
              </a:rPr>
              <a:t>With indirect communication, the message is sent to and receives from mailboxes or ports.</a:t>
            </a:r>
          </a:p>
          <a:p>
            <a:pPr marL="285750" indent="-285750">
              <a:buFont typeface="Arial" panose="020B0604020202020204" pitchFamily="34" charset="0"/>
              <a:buChar char="•"/>
              <a:defRPr/>
            </a:pPr>
            <a:r>
              <a:rPr lang="en-US" sz="2000" dirty="0">
                <a:solidFill>
                  <a:srgbClr val="000000"/>
                </a:solidFill>
                <a:latin typeface="Arial" panose="020B0604020202020204" pitchFamily="34" charset="0"/>
              </a:rPr>
              <a:t>Mailbox where messages can be placed by processes and from which messages can be removed.</a:t>
            </a:r>
          </a:p>
          <a:p>
            <a:pPr marL="285750" indent="-285750">
              <a:buFont typeface="Arial" panose="020B0604020202020204" pitchFamily="34" charset="0"/>
              <a:buChar char="•"/>
              <a:defRPr/>
            </a:pPr>
            <a:r>
              <a:rPr lang="en-US" sz="2000" dirty="0">
                <a:solidFill>
                  <a:srgbClr val="000000"/>
                </a:solidFill>
                <a:latin typeface="Arial" panose="020B0604020202020204" pitchFamily="34" charset="0"/>
              </a:rPr>
              <a:t>Each mailbox has a unique identification. Two processes can communicate only if they share a mailbox. The send and receive primitives are defined as follows:</a:t>
            </a:r>
          </a:p>
          <a:p>
            <a:pPr marL="285750" indent="-285750">
              <a:buFont typeface="Arial" panose="020B0604020202020204" pitchFamily="34" charset="0"/>
              <a:buChar char="•"/>
              <a:defRPr/>
            </a:pPr>
            <a:r>
              <a:rPr lang="en-US" sz="2000" b="1" dirty="0">
                <a:solidFill>
                  <a:srgbClr val="000000"/>
                </a:solidFill>
                <a:latin typeface="Arial" panose="020B0604020202020204" pitchFamily="34" charset="0"/>
              </a:rPr>
              <a:t>(i) send (A, message): </a:t>
            </a:r>
            <a:r>
              <a:rPr lang="en-US" sz="2000" dirty="0">
                <a:solidFill>
                  <a:srgbClr val="000000"/>
                </a:solidFill>
                <a:latin typeface="Arial" panose="020B0604020202020204" pitchFamily="34" charset="0"/>
              </a:rPr>
              <a:t>Send a message to mailbox A.</a:t>
            </a:r>
          </a:p>
          <a:p>
            <a:pPr marL="285750" indent="-285750">
              <a:buFont typeface="Arial" panose="020B0604020202020204" pitchFamily="34" charset="0"/>
              <a:buChar char="•"/>
              <a:defRPr/>
            </a:pPr>
            <a:r>
              <a:rPr lang="en-US" sz="2000" b="1" dirty="0">
                <a:solidFill>
                  <a:srgbClr val="000000"/>
                </a:solidFill>
                <a:latin typeface="Arial" panose="020B0604020202020204" pitchFamily="34" charset="0"/>
              </a:rPr>
              <a:t>(ii) receive (A, message): </a:t>
            </a:r>
            <a:r>
              <a:rPr lang="en-US" sz="2000" dirty="0">
                <a:solidFill>
                  <a:srgbClr val="000000"/>
                </a:solidFill>
                <a:latin typeface="Arial" panose="020B0604020202020204" pitchFamily="34" charset="0"/>
              </a:rPr>
              <a:t>Receive a message from mailbox A.</a:t>
            </a:r>
          </a:p>
          <a:p>
            <a:pPr marL="285750" indent="-285750">
              <a:buFont typeface="Arial" panose="020B0604020202020204" pitchFamily="34" charset="0"/>
              <a:buChar char="•"/>
              <a:defRPr/>
            </a:pPr>
            <a:endParaRPr lang="en-US" sz="2000" dirty="0">
              <a:solidFill>
                <a:srgbClr val="000000"/>
              </a:solidFill>
              <a:latin typeface="Arial" panose="020B0604020202020204" pitchFamily="34" charset="0"/>
            </a:endParaRPr>
          </a:p>
          <a:p>
            <a:pPr>
              <a:defRPr/>
            </a:pPr>
            <a:r>
              <a:rPr lang="en-US" sz="2000" dirty="0">
                <a:solidFill>
                  <a:srgbClr val="FF0000"/>
                </a:solidFill>
                <a:latin typeface="Arial" panose="020B0604020202020204" pitchFamily="34" charset="0"/>
              </a:rPr>
              <a:t>Properties of Indirect Communication</a:t>
            </a:r>
          </a:p>
          <a:p>
            <a:pPr>
              <a:defRPr/>
            </a:pPr>
            <a:endParaRPr lang="en-US" sz="2000" dirty="0">
              <a:solidFill>
                <a:srgbClr val="000000"/>
              </a:solidFill>
              <a:latin typeface="Arial" panose="020B0604020202020204" pitchFamily="34" charset="0"/>
            </a:endParaRPr>
          </a:p>
          <a:p>
            <a:pPr marL="285750" indent="-285750">
              <a:buFont typeface="Arial" panose="020B0604020202020204" pitchFamily="34" charset="0"/>
              <a:buChar char="•"/>
              <a:defRPr/>
            </a:pPr>
            <a:r>
              <a:rPr lang="en-US" sz="2000" dirty="0">
                <a:solidFill>
                  <a:srgbClr val="000000"/>
                </a:solidFill>
                <a:latin typeface="Arial" panose="020B0604020202020204" pitchFamily="34" charset="0"/>
              </a:rPr>
              <a:t>A link is established between a pair of processes only if both members of the pair have a shared mailbox.</a:t>
            </a:r>
          </a:p>
          <a:p>
            <a:pPr marL="285750" indent="-285750">
              <a:buFont typeface="Arial" panose="020B0604020202020204" pitchFamily="34" charset="0"/>
              <a:buChar char="•"/>
              <a:defRPr/>
            </a:pPr>
            <a:r>
              <a:rPr lang="en-US" sz="2000" dirty="0">
                <a:solidFill>
                  <a:srgbClr val="000000"/>
                </a:solidFill>
                <a:latin typeface="Arial" panose="020B0604020202020204" pitchFamily="34" charset="0"/>
              </a:rPr>
              <a:t>A link may be associated with more than two processes.</a:t>
            </a:r>
          </a:p>
          <a:p>
            <a:pPr marL="285750" indent="-285750">
              <a:buFont typeface="Arial" panose="020B0604020202020204" pitchFamily="34" charset="0"/>
              <a:buChar char="•"/>
              <a:defRPr/>
            </a:pPr>
            <a:r>
              <a:rPr lang="en-US" sz="2000" dirty="0">
                <a:solidFill>
                  <a:srgbClr val="000000"/>
                </a:solidFill>
                <a:latin typeface="Arial" panose="020B0604020202020204" pitchFamily="34" charset="0"/>
              </a:rPr>
              <a:t>Between each pair of communicating processes, there may be a number of different links, with each link corresponding to one mailbox.</a:t>
            </a:r>
          </a:p>
        </p:txBody>
      </p:sp>
    </p:spTree>
    <p:extLst>
      <p:ext uri="{BB962C8B-B14F-4D97-AF65-F5344CB8AC3E}">
        <p14:creationId xmlns:p14="http://schemas.microsoft.com/office/powerpoint/2010/main" val="6456972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a:bodyPr>
          <a:lstStyle/>
          <a:p>
            <a:r>
              <a:rPr lang="en-US" altLang="en-US" b="1" dirty="0">
                <a:solidFill>
                  <a:schemeClr val="tx1"/>
                </a:solidFill>
                <a:latin typeface="Arial" charset="0"/>
              </a:rPr>
              <a:t>Synchronization</a:t>
            </a:r>
          </a:p>
        </p:txBody>
      </p:sp>
      <p:sp>
        <p:nvSpPr>
          <p:cNvPr id="136" name="Google Shape;136;p6"/>
          <p:cNvSpPr txBox="1">
            <a:spLocks noGrp="1"/>
          </p:cNvSpPr>
          <p:nvPr>
            <p:ph idx="1"/>
          </p:nvPr>
        </p:nvSpPr>
        <p:spPr>
          <a:xfrm>
            <a:off x="1524000" y="1570892"/>
            <a:ext cx="9144000" cy="5257800"/>
          </a:xfrm>
          <a:prstGeom prst="rect">
            <a:avLst/>
          </a:prstGeom>
          <a:noFill/>
          <a:ln>
            <a:noFill/>
          </a:ln>
        </p:spPr>
        <p:txBody>
          <a:bodyPr spcFirstLastPara="1" vert="horz" wrap="square" lIns="91425" tIns="45700" rIns="91425" bIns="45700" rtlCol="0" anchor="t" anchorCtr="0">
            <a:noAutofit/>
          </a:bodyPr>
          <a:lstStyle/>
          <a:p>
            <a:pPr marL="381000" indent="-381000">
              <a:buFontTx/>
              <a:buChar char="•"/>
            </a:pPr>
            <a:r>
              <a:rPr lang="en-US" altLang="en-US" sz="2400" dirty="0">
                <a:solidFill>
                  <a:srgbClr val="000000"/>
                </a:solidFill>
                <a:latin typeface="Arial" charset="0"/>
              </a:rPr>
              <a:t>Message passing may be either blocking or non-blocking</a:t>
            </a:r>
          </a:p>
          <a:p>
            <a:pPr marL="381000" indent="-381000">
              <a:buFontTx/>
              <a:buChar char="•"/>
            </a:pPr>
            <a:r>
              <a:rPr lang="en-US" altLang="en-US" sz="2400" b="1" dirty="0">
                <a:solidFill>
                  <a:srgbClr val="000000"/>
                </a:solidFill>
                <a:latin typeface="Arial" charset="0"/>
              </a:rPr>
              <a:t>Blocking</a:t>
            </a:r>
            <a:r>
              <a:rPr lang="en-US" altLang="en-US" sz="2400" dirty="0">
                <a:solidFill>
                  <a:srgbClr val="000000"/>
                </a:solidFill>
                <a:latin typeface="Arial" charset="0"/>
              </a:rPr>
              <a:t> is considered </a:t>
            </a:r>
            <a:r>
              <a:rPr lang="en-US" altLang="en-US" sz="2400" b="1" dirty="0">
                <a:solidFill>
                  <a:srgbClr val="000000"/>
                </a:solidFill>
                <a:latin typeface="Arial" charset="0"/>
              </a:rPr>
              <a:t>synchronous</a:t>
            </a:r>
          </a:p>
          <a:p>
            <a:pPr marL="800100" lvl="1" indent="-342900">
              <a:buFontTx/>
              <a:buChar char="–"/>
            </a:pPr>
            <a:r>
              <a:rPr lang="en-US" altLang="en-US" sz="2400" b="1" dirty="0">
                <a:solidFill>
                  <a:srgbClr val="000000"/>
                </a:solidFill>
                <a:latin typeface="Arial" charset="0"/>
              </a:rPr>
              <a:t>Blocking send </a:t>
            </a:r>
            <a:r>
              <a:rPr lang="en-US" altLang="en-US" sz="2400" dirty="0">
                <a:solidFill>
                  <a:srgbClr val="000000"/>
                </a:solidFill>
                <a:latin typeface="Arial" charset="0"/>
              </a:rPr>
              <a:t>has the sender block until the message is received</a:t>
            </a:r>
          </a:p>
          <a:p>
            <a:pPr marL="800100" lvl="1" indent="-342900">
              <a:buFontTx/>
              <a:buChar char="–"/>
            </a:pPr>
            <a:r>
              <a:rPr lang="en-US" altLang="en-US" sz="2400" b="1" dirty="0">
                <a:solidFill>
                  <a:srgbClr val="000000"/>
                </a:solidFill>
                <a:latin typeface="Arial" charset="0"/>
              </a:rPr>
              <a:t>Blocking receive </a:t>
            </a:r>
            <a:r>
              <a:rPr lang="en-US" altLang="en-US" sz="2400" dirty="0">
                <a:solidFill>
                  <a:srgbClr val="000000"/>
                </a:solidFill>
                <a:latin typeface="Arial" charset="0"/>
              </a:rPr>
              <a:t>has the receiver block until a message is available</a:t>
            </a:r>
          </a:p>
          <a:p>
            <a:pPr marL="381000" indent="-381000">
              <a:buFontTx/>
              <a:buChar char="•"/>
            </a:pPr>
            <a:r>
              <a:rPr lang="en-US" altLang="en-US" sz="2400" b="1" dirty="0">
                <a:solidFill>
                  <a:srgbClr val="000000"/>
                </a:solidFill>
                <a:latin typeface="Arial" charset="0"/>
              </a:rPr>
              <a:t>Non-blocking</a:t>
            </a:r>
            <a:r>
              <a:rPr lang="en-US" altLang="en-US" sz="2400" dirty="0">
                <a:solidFill>
                  <a:srgbClr val="000000"/>
                </a:solidFill>
                <a:latin typeface="Arial" charset="0"/>
              </a:rPr>
              <a:t> is considered </a:t>
            </a:r>
            <a:r>
              <a:rPr lang="en-US" altLang="en-US" sz="2400" b="1" dirty="0">
                <a:solidFill>
                  <a:srgbClr val="000000"/>
                </a:solidFill>
                <a:latin typeface="Arial" charset="0"/>
              </a:rPr>
              <a:t>asynchronous</a:t>
            </a:r>
          </a:p>
          <a:p>
            <a:pPr marL="800100" lvl="1" indent="-342900">
              <a:buFontTx/>
              <a:buChar char="–"/>
            </a:pPr>
            <a:r>
              <a:rPr lang="en-US" altLang="en-US" sz="2400" b="1" dirty="0">
                <a:solidFill>
                  <a:srgbClr val="000000"/>
                </a:solidFill>
                <a:latin typeface="Arial" charset="0"/>
              </a:rPr>
              <a:t>Non-blocking </a:t>
            </a:r>
            <a:r>
              <a:rPr lang="en-US" altLang="en-US" sz="2400" dirty="0">
                <a:solidFill>
                  <a:srgbClr val="000000"/>
                </a:solidFill>
                <a:latin typeface="Arial" charset="0"/>
              </a:rPr>
              <a:t>send has the sender send the message and continue</a:t>
            </a:r>
          </a:p>
          <a:p>
            <a:pPr marL="800100" lvl="1" indent="-342900">
              <a:buFontTx/>
              <a:buChar char="–"/>
            </a:pPr>
            <a:r>
              <a:rPr lang="en-US" altLang="en-US" sz="2400" b="1" dirty="0">
                <a:solidFill>
                  <a:srgbClr val="000000"/>
                </a:solidFill>
                <a:latin typeface="Arial" charset="0"/>
              </a:rPr>
              <a:t>Non-blocking </a:t>
            </a:r>
            <a:r>
              <a:rPr lang="en-US" altLang="en-US" sz="2400" dirty="0">
                <a:solidFill>
                  <a:srgbClr val="000000"/>
                </a:solidFill>
                <a:latin typeface="Arial" charset="0"/>
              </a:rPr>
              <a:t>receive has the receiver receive a valid message or null</a:t>
            </a:r>
          </a:p>
          <a:p>
            <a:pPr marL="0" indent="0">
              <a:buNone/>
            </a:pPr>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34</a:t>
            </a:fld>
            <a:endParaRPr/>
          </a:p>
        </p:txBody>
      </p:sp>
    </p:spTree>
    <p:extLst>
      <p:ext uri="{BB962C8B-B14F-4D97-AF65-F5344CB8AC3E}">
        <p14:creationId xmlns:p14="http://schemas.microsoft.com/office/powerpoint/2010/main" val="6456972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1981200" y="76200"/>
            <a:ext cx="8229600" cy="792162"/>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a:bodyPr>
          <a:lstStyle/>
          <a:p>
            <a:r>
              <a:rPr lang="en-US" altLang="en-US" b="1" dirty="0">
                <a:solidFill>
                  <a:schemeClr val="tx1"/>
                </a:solidFill>
                <a:latin typeface="Arial" charset="0"/>
              </a:rPr>
              <a:t>Buffering</a:t>
            </a:r>
          </a:p>
        </p:txBody>
      </p:sp>
      <p:sp>
        <p:nvSpPr>
          <p:cNvPr id="136" name="Google Shape;136;p6"/>
          <p:cNvSpPr txBox="1">
            <a:spLocks noGrp="1"/>
          </p:cNvSpPr>
          <p:nvPr>
            <p:ph idx="1"/>
          </p:nvPr>
        </p:nvSpPr>
        <p:spPr>
          <a:xfrm>
            <a:off x="1524000" y="914400"/>
            <a:ext cx="9144000" cy="5914292"/>
          </a:xfrm>
          <a:prstGeom prst="rect">
            <a:avLst/>
          </a:prstGeom>
          <a:noFill/>
          <a:ln>
            <a:noFill/>
          </a:ln>
        </p:spPr>
        <p:txBody>
          <a:bodyPr spcFirstLastPara="1" vert="horz" wrap="square" lIns="91425" tIns="45700" rIns="91425" bIns="45700" rtlCol="0" anchor="t" anchorCtr="0">
            <a:noAutofit/>
          </a:bodyPr>
          <a:lstStyle/>
          <a:p>
            <a:pPr>
              <a:buFontTx/>
              <a:buChar char="•"/>
            </a:pPr>
            <a:r>
              <a:rPr lang="en-US" altLang="en-US" sz="3600" dirty="0">
                <a:solidFill>
                  <a:srgbClr val="000000"/>
                </a:solidFill>
                <a:latin typeface="Arial" charset="0"/>
              </a:rPr>
              <a:t>Queue of messages attached to the link; implemented in one of three ways</a:t>
            </a:r>
          </a:p>
          <a:p>
            <a:pPr marL="457200" lvl="1" indent="0">
              <a:buNone/>
            </a:pPr>
            <a:r>
              <a:rPr lang="en-US" altLang="en-US" sz="3600" dirty="0">
                <a:solidFill>
                  <a:srgbClr val="CC6600"/>
                </a:solidFill>
                <a:latin typeface="Arial" charset="0"/>
              </a:rPr>
              <a:t>1.</a:t>
            </a:r>
            <a:r>
              <a:rPr lang="en-US" altLang="en-US" sz="3600" dirty="0">
                <a:solidFill>
                  <a:srgbClr val="000000"/>
                </a:solidFill>
                <a:latin typeface="Arial" charset="0"/>
              </a:rPr>
              <a:t>	Zero capacity – 0 messages</a:t>
            </a:r>
            <a:br>
              <a:rPr lang="en-US" altLang="en-US" sz="3600" dirty="0">
                <a:solidFill>
                  <a:srgbClr val="000000"/>
                </a:solidFill>
                <a:latin typeface="Arial" charset="0"/>
              </a:rPr>
            </a:br>
            <a:r>
              <a:rPr lang="en-US" altLang="en-US" sz="3600" dirty="0">
                <a:solidFill>
                  <a:srgbClr val="000000"/>
                </a:solidFill>
                <a:latin typeface="Arial" charset="0"/>
              </a:rPr>
              <a:t>Sender must wait for receiver</a:t>
            </a:r>
          </a:p>
          <a:p>
            <a:pPr marL="457200" lvl="1" indent="0">
              <a:buNone/>
            </a:pPr>
            <a:r>
              <a:rPr lang="en-US" altLang="en-US" sz="3600" dirty="0">
                <a:solidFill>
                  <a:srgbClr val="CC6600"/>
                </a:solidFill>
                <a:latin typeface="Arial" charset="0"/>
              </a:rPr>
              <a:t>2.</a:t>
            </a:r>
            <a:r>
              <a:rPr lang="en-US" altLang="en-US" sz="3600" dirty="0">
                <a:solidFill>
                  <a:srgbClr val="000000"/>
                </a:solidFill>
                <a:latin typeface="Arial" charset="0"/>
              </a:rPr>
              <a:t>	Bounded capacity – finite length of </a:t>
            </a:r>
            <a:r>
              <a:rPr lang="en-US" altLang="en-US" sz="3600" i="1" dirty="0">
                <a:solidFill>
                  <a:srgbClr val="000000"/>
                </a:solidFill>
                <a:latin typeface="Arial" charset="0"/>
              </a:rPr>
              <a:t>n</a:t>
            </a:r>
            <a:r>
              <a:rPr lang="en-US" altLang="en-US" sz="3600" dirty="0">
                <a:solidFill>
                  <a:srgbClr val="000000"/>
                </a:solidFill>
                <a:latin typeface="Arial" charset="0"/>
              </a:rPr>
              <a:t> messages</a:t>
            </a:r>
            <a:br>
              <a:rPr lang="en-US" altLang="en-US" sz="3600" dirty="0">
                <a:solidFill>
                  <a:srgbClr val="000000"/>
                </a:solidFill>
                <a:latin typeface="Arial" charset="0"/>
              </a:rPr>
            </a:br>
            <a:r>
              <a:rPr lang="en-US" altLang="en-US" sz="3600" dirty="0">
                <a:solidFill>
                  <a:srgbClr val="000000"/>
                </a:solidFill>
                <a:latin typeface="Arial" charset="0"/>
              </a:rPr>
              <a:t>Sender must wait if link full</a:t>
            </a:r>
          </a:p>
          <a:p>
            <a:pPr marL="457200" lvl="1" indent="0">
              <a:buNone/>
            </a:pPr>
            <a:r>
              <a:rPr lang="en-US" altLang="en-US" sz="3600" dirty="0">
                <a:solidFill>
                  <a:srgbClr val="CC6600"/>
                </a:solidFill>
                <a:latin typeface="Arial" charset="0"/>
              </a:rPr>
              <a:t>3.</a:t>
            </a:r>
            <a:r>
              <a:rPr lang="en-US" altLang="en-US" sz="3600" dirty="0">
                <a:solidFill>
                  <a:srgbClr val="000000"/>
                </a:solidFill>
                <a:latin typeface="Arial" charset="0"/>
              </a:rPr>
              <a:t>	Unbounded capacity – infinite length </a:t>
            </a:r>
            <a:br>
              <a:rPr lang="en-US" altLang="en-US" sz="3600" dirty="0">
                <a:solidFill>
                  <a:srgbClr val="000000"/>
                </a:solidFill>
                <a:latin typeface="Arial" charset="0"/>
              </a:rPr>
            </a:br>
            <a:r>
              <a:rPr lang="en-US" altLang="en-US" sz="3600" dirty="0">
                <a:solidFill>
                  <a:srgbClr val="000000"/>
                </a:solidFill>
                <a:latin typeface="Arial" charset="0"/>
              </a:rPr>
              <a:t>Sender never waits</a:t>
            </a:r>
          </a:p>
          <a:p>
            <a:pPr marL="0" indent="0">
              <a:buNone/>
            </a:pPr>
            <a:endParaRPr lang="en-US" sz="3600" dirty="0"/>
          </a:p>
        </p:txBody>
      </p:sp>
      <p:sp>
        <p:nvSpPr>
          <p:cNvPr id="137" name="Google Shape;137;p6"/>
          <p:cNvSpPr txBox="1">
            <a:spLocks noGrp="1"/>
          </p:cNvSpPr>
          <p:nvPr>
            <p:ph type="sldNum" sz="quarter" idx="12"/>
          </p:nvPr>
        </p:nvSpPr>
        <p:spPr>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35</a:t>
            </a:fld>
            <a:endParaRPr/>
          </a:p>
        </p:txBody>
      </p:sp>
    </p:spTree>
    <p:extLst>
      <p:ext uri="{BB962C8B-B14F-4D97-AF65-F5344CB8AC3E}">
        <p14:creationId xmlns:p14="http://schemas.microsoft.com/office/powerpoint/2010/main" val="6456972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1981200" y="0"/>
            <a:ext cx="8229600" cy="8382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a:bodyPr>
          <a:lstStyle/>
          <a:p>
            <a:r>
              <a:rPr lang="en-US" altLang="en-US" b="1" dirty="0">
                <a:solidFill>
                  <a:schemeClr val="tx1"/>
                </a:solidFill>
                <a:latin typeface="Arial" charset="0"/>
              </a:rPr>
              <a:t>Critical Section Problem</a:t>
            </a:r>
          </a:p>
        </p:txBody>
      </p:sp>
      <p:sp>
        <p:nvSpPr>
          <p:cNvPr id="136" name="Google Shape;136;p6"/>
          <p:cNvSpPr txBox="1">
            <a:spLocks noGrp="1"/>
          </p:cNvSpPr>
          <p:nvPr>
            <p:ph idx="1"/>
          </p:nvPr>
        </p:nvSpPr>
        <p:spPr>
          <a:xfrm>
            <a:off x="1524000" y="914400"/>
            <a:ext cx="9144000" cy="6066692"/>
          </a:xfrm>
          <a:prstGeom prst="rect">
            <a:avLst/>
          </a:prstGeom>
          <a:noFill/>
          <a:ln>
            <a:noFill/>
          </a:ln>
        </p:spPr>
        <p:txBody>
          <a:bodyPr spcFirstLastPara="1" vert="horz" wrap="square" lIns="91425" tIns="45700" rIns="91425" bIns="45700" rtlCol="0" anchor="t" anchorCtr="0">
            <a:noAutofit/>
          </a:bodyPr>
          <a:lstStyle/>
          <a:p>
            <a:pPr algn="just"/>
            <a:r>
              <a:rPr lang="en-US" sz="2200" dirty="0">
                <a:solidFill>
                  <a:srgbClr val="000000"/>
                </a:solidFill>
              </a:rPr>
              <a:t>Each process contains two sections. One is critical section where a process may need to access common variable or objects and other is remaining section containing instructions for processing of sharable objects or local objects of the process. Each process must request for permission to enter inside its critical section. The section of code implementing this request is the entry section. In entry section if a process gets permission to enter into the critical section then it works with common data. At this time all other processes are in waiting state for the same data. </a:t>
            </a:r>
          </a:p>
          <a:p>
            <a:pPr algn="just"/>
            <a:r>
              <a:rPr lang="en-US" sz="2200" dirty="0">
                <a:solidFill>
                  <a:srgbClr val="000000"/>
                </a:solidFill>
              </a:rPr>
              <a:t>The critical section is followed by an exit section. Once the process completes its task, it releases the common data in exit section. Then the remaining code placed in the remainder section is executed by the process.</a:t>
            </a:r>
          </a:p>
          <a:p>
            <a:pPr algn="just"/>
            <a:r>
              <a:rPr lang="en-US" sz="2200" dirty="0">
                <a:solidFill>
                  <a:srgbClr val="000000"/>
                </a:solidFill>
              </a:rPr>
              <a:t>Two processes cannot execute their critical sections at the same time. The critical section problem is to design a protocol that the processes can use to cooperate i.e. allowing entry to only one process at a time inside the critical section. Before entering into the critical section each process must request for permission to entry inside critical section.</a:t>
            </a:r>
          </a:p>
          <a:p>
            <a:endParaRPr lang="en-US" dirty="0">
              <a:solidFill>
                <a:srgbClr val="000000"/>
              </a:solidFill>
            </a:endParaRPr>
          </a:p>
          <a:p>
            <a:pPr marL="0" indent="0">
              <a:buNone/>
            </a:pPr>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36</a:t>
            </a:fld>
            <a:endParaRPr/>
          </a:p>
        </p:txBody>
      </p:sp>
    </p:spTree>
    <p:extLst>
      <p:ext uri="{BB962C8B-B14F-4D97-AF65-F5344CB8AC3E}">
        <p14:creationId xmlns:p14="http://schemas.microsoft.com/office/powerpoint/2010/main" val="6456972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a:bodyPr>
          <a:lstStyle/>
          <a:p>
            <a:r>
              <a:rPr lang="en-US" altLang="en-US" b="1" dirty="0">
                <a:solidFill>
                  <a:schemeClr val="tx1"/>
                </a:solidFill>
                <a:latin typeface="Arial" charset="0"/>
              </a:rPr>
              <a:t>Critical Section problem</a:t>
            </a:r>
          </a:p>
        </p:txBody>
      </p:sp>
      <p:sp>
        <p:nvSpPr>
          <p:cNvPr id="137" name="Google Shape;137;p6"/>
          <p:cNvSpPr txBox="1">
            <a:spLocks noGrp="1"/>
          </p:cNvSpPr>
          <p:nvPr>
            <p:ph type="sldNum" sz="quarter" idx="12"/>
          </p:nvPr>
        </p:nvSpPr>
        <p:spPr>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37</a:t>
            </a:fld>
            <a:endParaRPr/>
          </a:p>
        </p:txBody>
      </p:sp>
      <p:pic>
        <p:nvPicPr>
          <p:cNvPr id="5" name="Picture 1"/>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819400" y="1524000"/>
            <a:ext cx="50292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77074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a:bodyPr>
          <a:lstStyle/>
          <a:p>
            <a:pPr lvl="0">
              <a:defRPr/>
            </a:pPr>
            <a:r>
              <a:rPr lang="en-IN" dirty="0">
                <a:solidFill>
                  <a:schemeClr val="tx1"/>
                </a:solidFill>
              </a:rPr>
              <a:t>Thank you…..</a:t>
            </a:r>
            <a:endParaRPr lang="en-US" b="1" dirty="0">
              <a:ln w="1905"/>
              <a:solidFill>
                <a:schemeClr val="tx1"/>
              </a:solidFill>
              <a:effectLst>
                <a:innerShdw blurRad="69850" dist="43180" dir="5400000">
                  <a:srgbClr val="000000">
                    <a:alpha val="65000"/>
                  </a:srgbClr>
                </a:innerShdw>
              </a:effectLst>
            </a:endParaRPr>
          </a:p>
        </p:txBody>
      </p:sp>
      <p:sp>
        <p:nvSpPr>
          <p:cNvPr id="136" name="Google Shape;136;p6"/>
          <p:cNvSpPr txBox="1">
            <a:spLocks noGrp="1"/>
          </p:cNvSpPr>
          <p:nvPr>
            <p:ph idx="1"/>
          </p:nvPr>
        </p:nvSpPr>
        <p:spPr>
          <a:xfrm>
            <a:off x="1524000" y="1570892"/>
            <a:ext cx="9144000" cy="5257800"/>
          </a:xfrm>
          <a:prstGeom prst="rect">
            <a:avLst/>
          </a:prstGeom>
          <a:noFill/>
          <a:ln>
            <a:noFill/>
          </a:ln>
        </p:spPr>
        <p:txBody>
          <a:bodyPr spcFirstLastPara="1" vert="horz" wrap="square" lIns="91425" tIns="45700" rIns="91425" bIns="45700" rtlCol="0" anchor="t" anchorCtr="0">
            <a:noAutofit/>
          </a:bodyPr>
          <a:lstStyle/>
          <a:p>
            <a:pPr marL="0" indent="0">
              <a:buNone/>
            </a:pPr>
            <a:endParaRPr lang="en-US" b="1" dirty="0">
              <a:solidFill>
                <a:prstClr val="black"/>
              </a:solidFill>
            </a:endParaRPr>
          </a:p>
          <a:p>
            <a:pPr marL="0" indent="0">
              <a:buNone/>
            </a:pPr>
            <a:r>
              <a:rPr lang="en-US" b="1" dirty="0">
                <a:solidFill>
                  <a:prstClr val="black"/>
                </a:solidFill>
              </a:rPr>
              <a:t>					</a:t>
            </a:r>
          </a:p>
          <a:p>
            <a:endParaRPr lang="en-US" b="1" dirty="0">
              <a:solidFill>
                <a:prstClr val="black"/>
              </a:solidFill>
            </a:endParaRPr>
          </a:p>
          <a:p>
            <a:pPr marL="0" indent="0">
              <a:buNone/>
            </a:pPr>
            <a:r>
              <a:rPr lang="en-US" b="1" dirty="0">
                <a:solidFill>
                  <a:prstClr val="black"/>
                </a:solidFill>
              </a:rPr>
              <a:t>	You can mail your Queries to :</a:t>
            </a:r>
          </a:p>
          <a:p>
            <a:pPr marL="0" indent="0">
              <a:buNone/>
            </a:pPr>
            <a:r>
              <a:rPr lang="en-US" b="1" dirty="0">
                <a:solidFill>
                  <a:prstClr val="black"/>
                </a:solidFill>
              </a:rPr>
              <a:t>		a2kousarj@gmail.com</a:t>
            </a:r>
            <a:endParaRPr lang="en-IN" dirty="0"/>
          </a:p>
          <a:p>
            <a:pPr marL="0" indent="0">
              <a:buNone/>
            </a:pPr>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38</a:t>
            </a:fld>
            <a:endParaRPr/>
          </a:p>
        </p:txBody>
      </p:sp>
    </p:spTree>
    <p:extLst>
      <p:ext uri="{BB962C8B-B14F-4D97-AF65-F5344CB8AC3E}">
        <p14:creationId xmlns:p14="http://schemas.microsoft.com/office/powerpoint/2010/main" val="2397707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1524000" y="0"/>
            <a:ext cx="9144000" cy="7620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a:bodyPr>
          <a:lstStyle/>
          <a:p>
            <a:r>
              <a:rPr lang="en-US" altLang="en-US" b="1" dirty="0">
                <a:solidFill>
                  <a:srgbClr val="FF0000"/>
                </a:solidFill>
                <a:latin typeface="Arial" charset="0"/>
              </a:rPr>
              <a:t>Process Concept</a:t>
            </a:r>
          </a:p>
        </p:txBody>
      </p:sp>
      <p:sp>
        <p:nvSpPr>
          <p:cNvPr id="104" name="Google Shape;104;p2"/>
          <p:cNvSpPr txBox="1">
            <a:spLocks noGrp="1"/>
          </p:cNvSpPr>
          <p:nvPr>
            <p:ph type="body" idx="1"/>
          </p:nvPr>
        </p:nvSpPr>
        <p:spPr>
          <a:xfrm>
            <a:off x="1524000" y="762000"/>
            <a:ext cx="9144000" cy="6229350"/>
          </a:xfrm>
          <a:prstGeom prst="rect">
            <a:avLst/>
          </a:prstGeom>
          <a:noFill/>
          <a:ln>
            <a:noFill/>
          </a:ln>
        </p:spPr>
        <p:txBody>
          <a:bodyPr spcFirstLastPara="1" vert="horz" wrap="square" lIns="91425" tIns="45700" rIns="91425" bIns="45700" rtlCol="0" anchor="t" anchorCtr="0">
            <a:noAutofit/>
          </a:bodyPr>
          <a:lstStyle/>
          <a:p>
            <a:pPr>
              <a:buFontTx/>
              <a:buChar char="•"/>
            </a:pPr>
            <a:r>
              <a:rPr lang="en-US" altLang="en-US" dirty="0">
                <a:solidFill>
                  <a:srgbClr val="000000"/>
                </a:solidFill>
                <a:latin typeface="Arial" charset="0"/>
              </a:rPr>
              <a:t>Process – a program in execution; process execution must progress in sequential fashion.</a:t>
            </a:r>
          </a:p>
          <a:p>
            <a:pPr>
              <a:buFontTx/>
              <a:buChar char="•"/>
            </a:pPr>
            <a:r>
              <a:rPr lang="en-US" dirty="0">
                <a:solidFill>
                  <a:srgbClr val="000000"/>
                </a:solidFill>
                <a:latin typeface="Arial" charset="0"/>
              </a:rPr>
              <a:t>A process is a program in execution. Process is also called as job, task and unit of work.</a:t>
            </a:r>
            <a:endParaRPr lang="en-US" altLang="en-US" dirty="0">
              <a:solidFill>
                <a:srgbClr val="000000"/>
              </a:solidFill>
              <a:latin typeface="Arial" charset="0"/>
            </a:endParaRPr>
          </a:p>
          <a:p>
            <a:pPr>
              <a:buFontTx/>
              <a:buChar char="•"/>
            </a:pPr>
            <a:r>
              <a:rPr lang="en-US" dirty="0">
                <a:solidFill>
                  <a:srgbClr val="000000"/>
                </a:solidFill>
                <a:latin typeface="Arial" charset="0"/>
              </a:rPr>
              <a:t>A process is defined as, "an entity which represents the basic unit of work to be implemented in the system".</a:t>
            </a:r>
            <a:endParaRPr lang="en-US" altLang="en-US" dirty="0">
              <a:solidFill>
                <a:srgbClr val="000000"/>
              </a:solidFill>
              <a:latin typeface="Arial" charset="0"/>
            </a:endParaRPr>
          </a:p>
          <a:p>
            <a:pPr>
              <a:buFontTx/>
              <a:buChar char="•"/>
            </a:pPr>
            <a:r>
              <a:rPr lang="en-US" altLang="en-US" dirty="0">
                <a:solidFill>
                  <a:srgbClr val="000000"/>
                </a:solidFill>
                <a:latin typeface="Arial" charset="0"/>
              </a:rPr>
              <a:t>A process includes:</a:t>
            </a:r>
          </a:p>
          <a:p>
            <a:pPr lvl="1">
              <a:buFontTx/>
              <a:buChar char="–"/>
            </a:pPr>
            <a:r>
              <a:rPr lang="en-US" altLang="en-US" sz="3200" dirty="0">
                <a:solidFill>
                  <a:srgbClr val="000000"/>
                </a:solidFill>
                <a:latin typeface="Arial" charset="0"/>
              </a:rPr>
              <a:t>program counter </a:t>
            </a:r>
          </a:p>
          <a:p>
            <a:pPr lvl="1">
              <a:buFontTx/>
              <a:buChar char="–"/>
            </a:pPr>
            <a:r>
              <a:rPr lang="en-US" altLang="en-US" sz="3200" dirty="0">
                <a:solidFill>
                  <a:srgbClr val="000000"/>
                </a:solidFill>
                <a:latin typeface="Arial" charset="0"/>
              </a:rPr>
              <a:t>stack</a:t>
            </a:r>
          </a:p>
          <a:p>
            <a:pPr lvl="1">
              <a:buFontTx/>
              <a:buChar char="–"/>
            </a:pPr>
            <a:r>
              <a:rPr lang="en-US" altLang="en-US" sz="3200" dirty="0">
                <a:solidFill>
                  <a:srgbClr val="000000"/>
                </a:solidFill>
                <a:latin typeface="Arial" charset="0"/>
              </a:rPr>
              <a:t>data section</a:t>
            </a:r>
          </a:p>
          <a:p>
            <a:pPr lvl="1"/>
            <a:endParaRPr lang="en-US" sz="1800" dirty="0"/>
          </a:p>
        </p:txBody>
      </p:sp>
      <p:sp>
        <p:nvSpPr>
          <p:cNvPr id="105" name="Google Shape;105;p2"/>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4</a:t>
            </a:fld>
            <a:endParaRPr/>
          </a:p>
        </p:txBody>
      </p:sp>
    </p:spTree>
    <p:extLst>
      <p:ext uri="{BB962C8B-B14F-4D97-AF65-F5344CB8AC3E}">
        <p14:creationId xmlns:p14="http://schemas.microsoft.com/office/powerpoint/2010/main" val="1015426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1000"/>
                                        <p:tgtEl>
                                          <p:spTgt spid="104">
                                            <p:txEl>
                                              <p:pRg st="0" end="0"/>
                                            </p:txEl>
                                          </p:spTgt>
                                        </p:tgtEl>
                                      </p:cBhvr>
                                    </p:animEffect>
                                    <p:anim calcmode="lin" valueType="num">
                                      <p:cBhvr>
                                        <p:cTn id="8" dur="1000" fill="hold"/>
                                        <p:tgtEl>
                                          <p:spTgt spid="10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4">
                                            <p:txEl>
                                              <p:pRg st="1" end="1"/>
                                            </p:txEl>
                                          </p:spTgt>
                                        </p:tgtEl>
                                        <p:attrNameLst>
                                          <p:attrName>style.visibility</p:attrName>
                                        </p:attrNameLst>
                                      </p:cBhvr>
                                      <p:to>
                                        <p:strVal val="visible"/>
                                      </p:to>
                                    </p:set>
                                    <p:animEffect transition="in" filter="fade">
                                      <p:cBhvr>
                                        <p:cTn id="14" dur="1000"/>
                                        <p:tgtEl>
                                          <p:spTgt spid="104">
                                            <p:txEl>
                                              <p:pRg st="1" end="1"/>
                                            </p:txEl>
                                          </p:spTgt>
                                        </p:tgtEl>
                                      </p:cBhvr>
                                    </p:animEffect>
                                    <p:anim calcmode="lin" valueType="num">
                                      <p:cBhvr>
                                        <p:cTn id="15" dur="1000" fill="hold"/>
                                        <p:tgtEl>
                                          <p:spTgt spid="10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4">
                                            <p:txEl>
                                              <p:pRg st="2" end="2"/>
                                            </p:txEl>
                                          </p:spTgt>
                                        </p:tgtEl>
                                        <p:attrNameLst>
                                          <p:attrName>style.visibility</p:attrName>
                                        </p:attrNameLst>
                                      </p:cBhvr>
                                      <p:to>
                                        <p:strVal val="visible"/>
                                      </p:to>
                                    </p:set>
                                    <p:animEffect transition="in" filter="fade">
                                      <p:cBhvr>
                                        <p:cTn id="21" dur="1000"/>
                                        <p:tgtEl>
                                          <p:spTgt spid="104">
                                            <p:txEl>
                                              <p:pRg st="2" end="2"/>
                                            </p:txEl>
                                          </p:spTgt>
                                        </p:tgtEl>
                                      </p:cBhvr>
                                    </p:animEffect>
                                    <p:anim calcmode="lin" valueType="num">
                                      <p:cBhvr>
                                        <p:cTn id="22" dur="1000" fill="hold"/>
                                        <p:tgtEl>
                                          <p:spTgt spid="10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4">
                                            <p:txEl>
                                              <p:pRg st="3" end="3"/>
                                            </p:txEl>
                                          </p:spTgt>
                                        </p:tgtEl>
                                        <p:attrNameLst>
                                          <p:attrName>style.visibility</p:attrName>
                                        </p:attrNameLst>
                                      </p:cBhvr>
                                      <p:to>
                                        <p:strVal val="visible"/>
                                      </p:to>
                                    </p:set>
                                    <p:animEffect transition="in" filter="fade">
                                      <p:cBhvr>
                                        <p:cTn id="28" dur="1000"/>
                                        <p:tgtEl>
                                          <p:spTgt spid="104">
                                            <p:txEl>
                                              <p:pRg st="3" end="3"/>
                                            </p:txEl>
                                          </p:spTgt>
                                        </p:tgtEl>
                                      </p:cBhvr>
                                    </p:animEffect>
                                    <p:anim calcmode="lin" valueType="num">
                                      <p:cBhvr>
                                        <p:cTn id="29" dur="1000" fill="hold"/>
                                        <p:tgtEl>
                                          <p:spTgt spid="10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04">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04">
                                            <p:txEl>
                                              <p:pRg st="4" end="4"/>
                                            </p:txEl>
                                          </p:spTgt>
                                        </p:tgtEl>
                                        <p:attrNameLst>
                                          <p:attrName>style.visibility</p:attrName>
                                        </p:attrNameLst>
                                      </p:cBhvr>
                                      <p:to>
                                        <p:strVal val="visible"/>
                                      </p:to>
                                    </p:set>
                                    <p:animEffect transition="in" filter="fade">
                                      <p:cBhvr>
                                        <p:cTn id="33" dur="1000"/>
                                        <p:tgtEl>
                                          <p:spTgt spid="104">
                                            <p:txEl>
                                              <p:pRg st="4" end="4"/>
                                            </p:txEl>
                                          </p:spTgt>
                                        </p:tgtEl>
                                      </p:cBhvr>
                                    </p:animEffect>
                                    <p:anim calcmode="lin" valueType="num">
                                      <p:cBhvr>
                                        <p:cTn id="34" dur="1000" fill="hold"/>
                                        <p:tgtEl>
                                          <p:spTgt spid="104">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104">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04">
                                            <p:txEl>
                                              <p:pRg st="5" end="5"/>
                                            </p:txEl>
                                          </p:spTgt>
                                        </p:tgtEl>
                                        <p:attrNameLst>
                                          <p:attrName>style.visibility</p:attrName>
                                        </p:attrNameLst>
                                      </p:cBhvr>
                                      <p:to>
                                        <p:strVal val="visible"/>
                                      </p:to>
                                    </p:set>
                                    <p:animEffect transition="in" filter="fade">
                                      <p:cBhvr>
                                        <p:cTn id="38" dur="1000"/>
                                        <p:tgtEl>
                                          <p:spTgt spid="104">
                                            <p:txEl>
                                              <p:pRg st="5" end="5"/>
                                            </p:txEl>
                                          </p:spTgt>
                                        </p:tgtEl>
                                      </p:cBhvr>
                                    </p:animEffect>
                                    <p:anim calcmode="lin" valueType="num">
                                      <p:cBhvr>
                                        <p:cTn id="39" dur="1000" fill="hold"/>
                                        <p:tgtEl>
                                          <p:spTgt spid="104">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104">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04">
                                            <p:txEl>
                                              <p:pRg st="6" end="6"/>
                                            </p:txEl>
                                          </p:spTgt>
                                        </p:tgtEl>
                                        <p:attrNameLst>
                                          <p:attrName>style.visibility</p:attrName>
                                        </p:attrNameLst>
                                      </p:cBhvr>
                                      <p:to>
                                        <p:strVal val="visible"/>
                                      </p:to>
                                    </p:set>
                                    <p:animEffect transition="in" filter="fade">
                                      <p:cBhvr>
                                        <p:cTn id="43" dur="1000"/>
                                        <p:tgtEl>
                                          <p:spTgt spid="104">
                                            <p:txEl>
                                              <p:pRg st="6" end="6"/>
                                            </p:txEl>
                                          </p:spTgt>
                                        </p:tgtEl>
                                      </p:cBhvr>
                                    </p:animEffect>
                                    <p:anim calcmode="lin" valueType="num">
                                      <p:cBhvr>
                                        <p:cTn id="44" dur="1000" fill="hold"/>
                                        <p:tgtEl>
                                          <p:spTgt spid="104">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10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152400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a:bodyPr>
          <a:lstStyle/>
          <a:p>
            <a:r>
              <a:rPr lang="en-US" altLang="en-US" b="1" dirty="0">
                <a:solidFill>
                  <a:srgbClr val="FF0000"/>
                </a:solidFill>
                <a:latin typeface="Arial" charset="0"/>
              </a:rPr>
              <a:t>Process in Memory</a:t>
            </a:r>
          </a:p>
        </p:txBody>
      </p:sp>
      <p:sp>
        <p:nvSpPr>
          <p:cNvPr id="105" name="Google Shape;105;p2"/>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5</a:t>
            </a:fld>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l="27092" t="1192" r="27121" b="1192"/>
          <a:stretch>
            <a:fillRect/>
          </a:stretch>
        </p:blipFill>
        <p:spPr bwMode="auto">
          <a:xfrm>
            <a:off x="1676401" y="1219200"/>
            <a:ext cx="2121877" cy="5240215"/>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038600" y="1210300"/>
            <a:ext cx="6248400" cy="5647700"/>
          </a:xfrm>
          <a:prstGeom prst="rect">
            <a:avLst/>
          </a:prstGeom>
          <a:noFill/>
        </p:spPr>
        <p:txBody>
          <a:bodyPr>
            <a:spAutoFit/>
          </a:bodyPr>
          <a:lstStyle/>
          <a:p>
            <a:pPr algn="l">
              <a:defRPr/>
            </a:pPr>
            <a:r>
              <a:rPr lang="en-US" sz="1900" dirty="0">
                <a:solidFill>
                  <a:srgbClr val="000000"/>
                </a:solidFill>
                <a:latin typeface="Arial" panose="020B0604020202020204" pitchFamily="34" charset="0"/>
              </a:rPr>
              <a:t>Each process has following sections:</a:t>
            </a:r>
          </a:p>
          <a:p>
            <a:pPr marL="342900" indent="-342900" algn="just">
              <a:buFontTx/>
              <a:buAutoNum type="arabicPeriod"/>
              <a:defRPr/>
            </a:pPr>
            <a:r>
              <a:rPr lang="en-US" sz="1900" dirty="0">
                <a:solidFill>
                  <a:srgbClr val="000000"/>
                </a:solidFill>
                <a:latin typeface="Arial" panose="020B0604020202020204" pitchFamily="34" charset="0"/>
              </a:rPr>
              <a:t>A </a:t>
            </a:r>
            <a:r>
              <a:rPr lang="en-US" sz="1900" b="1" dirty="0">
                <a:solidFill>
                  <a:srgbClr val="000000"/>
                </a:solidFill>
                <a:latin typeface="Arial" panose="020B0604020202020204" pitchFamily="34" charset="0"/>
              </a:rPr>
              <a:t>Text section </a:t>
            </a:r>
            <a:r>
              <a:rPr lang="en-US" sz="1900" dirty="0">
                <a:solidFill>
                  <a:srgbClr val="000000"/>
                </a:solidFill>
                <a:latin typeface="Arial" panose="020B0604020202020204" pitchFamily="34" charset="0"/>
              </a:rPr>
              <a:t>that contains the program code.</a:t>
            </a:r>
          </a:p>
          <a:p>
            <a:pPr marL="342900" indent="-342900" algn="just">
              <a:buFontTx/>
              <a:buAutoNum type="arabicPeriod"/>
              <a:defRPr/>
            </a:pPr>
            <a:endParaRPr lang="en-US" sz="1900" dirty="0">
              <a:solidFill>
                <a:srgbClr val="000000"/>
              </a:solidFill>
              <a:latin typeface="Arial" panose="020B0604020202020204" pitchFamily="34" charset="0"/>
            </a:endParaRPr>
          </a:p>
          <a:p>
            <a:pPr algn="just">
              <a:defRPr/>
            </a:pPr>
            <a:r>
              <a:rPr lang="en-US" sz="1900" dirty="0">
                <a:solidFill>
                  <a:srgbClr val="000000"/>
                </a:solidFill>
                <a:latin typeface="Arial" panose="020B0604020202020204" pitchFamily="34" charset="0"/>
              </a:rPr>
              <a:t>2. A </a:t>
            </a:r>
            <a:r>
              <a:rPr lang="en-US" sz="1900" b="1" dirty="0">
                <a:solidFill>
                  <a:srgbClr val="000000"/>
                </a:solidFill>
                <a:latin typeface="Arial" panose="020B0604020202020204" pitchFamily="34" charset="0"/>
              </a:rPr>
              <a:t>Data section </a:t>
            </a:r>
            <a:r>
              <a:rPr lang="en-US" sz="1900" dirty="0">
                <a:solidFill>
                  <a:srgbClr val="000000"/>
                </a:solidFill>
                <a:latin typeface="Arial" panose="020B0604020202020204" pitchFamily="34" charset="0"/>
              </a:rPr>
              <a:t>that contains global and static variables.</a:t>
            </a:r>
          </a:p>
          <a:p>
            <a:pPr algn="just">
              <a:defRPr/>
            </a:pPr>
            <a:endParaRPr lang="en-US" sz="1900" dirty="0">
              <a:solidFill>
                <a:srgbClr val="000000"/>
              </a:solidFill>
              <a:latin typeface="Arial" panose="020B0604020202020204" pitchFamily="34" charset="0"/>
            </a:endParaRPr>
          </a:p>
          <a:p>
            <a:pPr algn="just">
              <a:defRPr/>
            </a:pPr>
            <a:r>
              <a:rPr lang="en-US" sz="1900" dirty="0">
                <a:solidFill>
                  <a:srgbClr val="000000"/>
                </a:solidFill>
                <a:latin typeface="Arial" panose="020B0604020202020204" pitchFamily="34" charset="0"/>
              </a:rPr>
              <a:t>3. The </a:t>
            </a:r>
            <a:r>
              <a:rPr lang="en-US" sz="1900" b="1" dirty="0">
                <a:solidFill>
                  <a:srgbClr val="000000"/>
                </a:solidFill>
                <a:latin typeface="Arial" panose="020B0604020202020204" pitchFamily="34" charset="0"/>
              </a:rPr>
              <a:t>heap </a:t>
            </a:r>
            <a:r>
              <a:rPr lang="en-US" sz="1900" dirty="0">
                <a:solidFill>
                  <a:srgbClr val="000000"/>
                </a:solidFill>
                <a:latin typeface="Arial" panose="020B0604020202020204" pitchFamily="34" charset="0"/>
              </a:rPr>
              <a:t>is used for dynamic memory allocation, and is managed via calls to new, delete, </a:t>
            </a:r>
            <a:r>
              <a:rPr lang="en-US" sz="1900" dirty="0" err="1">
                <a:solidFill>
                  <a:srgbClr val="000000"/>
                </a:solidFill>
                <a:latin typeface="Arial" panose="020B0604020202020204" pitchFamily="34" charset="0"/>
              </a:rPr>
              <a:t>malloc</a:t>
            </a:r>
            <a:r>
              <a:rPr lang="en-US" sz="1900" dirty="0">
                <a:solidFill>
                  <a:srgbClr val="000000"/>
                </a:solidFill>
                <a:latin typeface="Arial" panose="020B0604020202020204" pitchFamily="34" charset="0"/>
              </a:rPr>
              <a:t>, free, etc.</a:t>
            </a:r>
          </a:p>
          <a:p>
            <a:pPr algn="just">
              <a:defRPr/>
            </a:pPr>
            <a:endParaRPr lang="en-US" sz="1900" dirty="0">
              <a:solidFill>
                <a:srgbClr val="000000"/>
              </a:solidFill>
              <a:latin typeface="Arial" panose="020B0604020202020204" pitchFamily="34" charset="0"/>
            </a:endParaRPr>
          </a:p>
          <a:p>
            <a:pPr algn="just">
              <a:defRPr/>
            </a:pPr>
            <a:r>
              <a:rPr lang="en-US" sz="1900" dirty="0">
                <a:solidFill>
                  <a:srgbClr val="000000"/>
                </a:solidFill>
                <a:latin typeface="Arial" panose="020B0604020202020204" pitchFamily="34" charset="0"/>
              </a:rPr>
              <a:t>4. The </a:t>
            </a:r>
            <a:r>
              <a:rPr lang="en-US" sz="1900" b="1" dirty="0">
                <a:solidFill>
                  <a:srgbClr val="000000"/>
                </a:solidFill>
                <a:latin typeface="Arial" panose="020B0604020202020204" pitchFamily="34" charset="0"/>
              </a:rPr>
              <a:t>stack </a:t>
            </a:r>
            <a:r>
              <a:rPr lang="en-US" sz="1900" dirty="0">
                <a:solidFill>
                  <a:srgbClr val="000000"/>
                </a:solidFill>
                <a:latin typeface="Arial" panose="020B0604020202020204" pitchFamily="34" charset="0"/>
              </a:rPr>
              <a:t>is used for local variables. A process stack which contains the temporary data (such as subroutine parameters, return addresses, and temporary variables). Space on the stack is reserved for local variables when they are declared (at function entrance or elsewhere, depending on the language), and the space is freed up when the variables go out of scope.</a:t>
            </a:r>
          </a:p>
          <a:p>
            <a:pPr algn="just">
              <a:defRPr/>
            </a:pPr>
            <a:endParaRPr lang="en-US" sz="1900" dirty="0">
              <a:solidFill>
                <a:srgbClr val="000000"/>
              </a:solidFill>
              <a:latin typeface="Arial" panose="020B0604020202020204" pitchFamily="34" charset="0"/>
            </a:endParaRPr>
          </a:p>
          <a:p>
            <a:pPr algn="just">
              <a:defRPr/>
            </a:pPr>
            <a:r>
              <a:rPr lang="en-US" sz="1900" dirty="0">
                <a:solidFill>
                  <a:srgbClr val="000000"/>
                </a:solidFill>
                <a:latin typeface="Arial" panose="020B0604020202020204" pitchFamily="34" charset="0"/>
              </a:rPr>
              <a:t>5. A </a:t>
            </a:r>
            <a:r>
              <a:rPr lang="en-US" sz="1900" b="1" dirty="0">
                <a:solidFill>
                  <a:srgbClr val="000000"/>
                </a:solidFill>
                <a:latin typeface="Arial" panose="020B0604020202020204" pitchFamily="34" charset="0"/>
              </a:rPr>
              <a:t>program counter </a:t>
            </a:r>
            <a:r>
              <a:rPr lang="en-US" sz="1900" dirty="0">
                <a:solidFill>
                  <a:srgbClr val="000000"/>
                </a:solidFill>
                <a:latin typeface="Arial" panose="020B0604020202020204" pitchFamily="34" charset="0"/>
              </a:rPr>
              <a:t>that contains the contents of processor’s registers</a:t>
            </a:r>
          </a:p>
        </p:txBody>
      </p:sp>
    </p:spTree>
    <p:extLst>
      <p:ext uri="{BB962C8B-B14F-4D97-AF65-F5344CB8AC3E}">
        <p14:creationId xmlns:p14="http://schemas.microsoft.com/office/powerpoint/2010/main" val="1015039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a:bodyPr>
          <a:lstStyle/>
          <a:p>
            <a:r>
              <a:rPr lang="en-US" altLang="en-US" b="1" dirty="0">
                <a:solidFill>
                  <a:schemeClr val="tx1"/>
                </a:solidFill>
                <a:latin typeface="Arial" charset="0"/>
              </a:rPr>
              <a:t>Process State</a:t>
            </a:r>
          </a:p>
        </p:txBody>
      </p:sp>
      <p:sp>
        <p:nvSpPr>
          <p:cNvPr id="136" name="Google Shape;136;p6"/>
          <p:cNvSpPr txBox="1">
            <a:spLocks noGrp="1"/>
          </p:cNvSpPr>
          <p:nvPr>
            <p:ph idx="1"/>
          </p:nvPr>
        </p:nvSpPr>
        <p:spPr>
          <a:xfrm>
            <a:off x="1524000" y="1570892"/>
            <a:ext cx="9144000" cy="5257800"/>
          </a:xfrm>
          <a:prstGeom prst="rect">
            <a:avLst/>
          </a:prstGeom>
          <a:noFill/>
          <a:ln>
            <a:noFill/>
          </a:ln>
        </p:spPr>
        <p:txBody>
          <a:bodyPr spcFirstLastPara="1" vert="horz" wrap="square" lIns="91425" tIns="45700" rIns="91425" bIns="45700" rtlCol="0" anchor="t" anchorCtr="0">
            <a:noAutofit/>
          </a:bodyPr>
          <a:lstStyle/>
          <a:p>
            <a:pPr>
              <a:buFontTx/>
              <a:buChar char="•"/>
            </a:pPr>
            <a:r>
              <a:rPr lang="en-US" altLang="en-US" dirty="0">
                <a:solidFill>
                  <a:srgbClr val="000000"/>
                </a:solidFill>
                <a:latin typeface="Arial" charset="0"/>
              </a:rPr>
              <a:t>As a process executes, it changes </a:t>
            </a:r>
            <a:r>
              <a:rPr lang="en-US" altLang="en-US" i="1" dirty="0">
                <a:solidFill>
                  <a:srgbClr val="000000"/>
                </a:solidFill>
                <a:latin typeface="Arial" charset="0"/>
              </a:rPr>
              <a:t>state</a:t>
            </a:r>
            <a:endParaRPr lang="en-US" altLang="en-US" dirty="0">
              <a:solidFill>
                <a:srgbClr val="000000"/>
              </a:solidFill>
              <a:latin typeface="Arial" charset="0"/>
            </a:endParaRPr>
          </a:p>
          <a:p>
            <a:pPr lvl="1">
              <a:buFontTx/>
              <a:buChar char="–"/>
            </a:pPr>
            <a:r>
              <a:rPr lang="en-US" altLang="en-US" sz="3200" dirty="0">
                <a:solidFill>
                  <a:srgbClr val="000000"/>
                </a:solidFill>
                <a:latin typeface="Arial" charset="0"/>
              </a:rPr>
              <a:t>new:  The process is being created.</a:t>
            </a:r>
          </a:p>
          <a:p>
            <a:pPr lvl="1">
              <a:buFontTx/>
              <a:buChar char="–"/>
            </a:pPr>
            <a:r>
              <a:rPr lang="en-US" altLang="en-US" sz="3200" dirty="0">
                <a:solidFill>
                  <a:srgbClr val="000000"/>
                </a:solidFill>
                <a:latin typeface="Arial" charset="0"/>
              </a:rPr>
              <a:t>ready:  The process is waiting to be assigned to a process.</a:t>
            </a:r>
          </a:p>
          <a:p>
            <a:pPr lvl="1">
              <a:buFontTx/>
              <a:buChar char="–"/>
            </a:pPr>
            <a:r>
              <a:rPr lang="en-US" altLang="en-US" sz="3200" dirty="0">
                <a:solidFill>
                  <a:srgbClr val="000000"/>
                </a:solidFill>
                <a:latin typeface="Arial" charset="0"/>
              </a:rPr>
              <a:t>running:  Instructions are being executed.</a:t>
            </a:r>
          </a:p>
          <a:p>
            <a:pPr lvl="1">
              <a:buFontTx/>
              <a:buChar char="–"/>
            </a:pPr>
            <a:r>
              <a:rPr lang="en-US" altLang="en-US" sz="3200" dirty="0">
                <a:solidFill>
                  <a:srgbClr val="000000"/>
                </a:solidFill>
                <a:latin typeface="Arial" charset="0"/>
              </a:rPr>
              <a:t>waiting:  The process is waiting for some event to occur.</a:t>
            </a:r>
          </a:p>
          <a:p>
            <a:pPr lvl="1">
              <a:buFontTx/>
              <a:buChar char="–"/>
            </a:pPr>
            <a:r>
              <a:rPr lang="en-US" altLang="en-US" sz="3200" dirty="0">
                <a:solidFill>
                  <a:srgbClr val="000000"/>
                </a:solidFill>
                <a:latin typeface="Arial" charset="0"/>
              </a:rPr>
              <a:t>terminated:  The process has finished execution.</a:t>
            </a:r>
          </a:p>
          <a:p>
            <a:pPr marL="0" indent="0">
              <a:buNone/>
            </a:pPr>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6</a:t>
            </a:fld>
            <a:endParaRPr/>
          </a:p>
        </p:txBody>
      </p:sp>
    </p:spTree>
    <p:extLst>
      <p:ext uri="{BB962C8B-B14F-4D97-AF65-F5344CB8AC3E}">
        <p14:creationId xmlns:p14="http://schemas.microsoft.com/office/powerpoint/2010/main" val="3959965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a:bodyPr>
          <a:lstStyle/>
          <a:p>
            <a:r>
              <a:rPr lang="en-US" altLang="en-US" b="1" dirty="0">
                <a:solidFill>
                  <a:schemeClr val="tx1"/>
                </a:solidFill>
                <a:latin typeface="Arial" charset="0"/>
              </a:rPr>
              <a:t>Diagram of Process State</a:t>
            </a:r>
          </a:p>
        </p:txBody>
      </p:sp>
      <p:sp>
        <p:nvSpPr>
          <p:cNvPr id="137" name="Google Shape;137;p6"/>
          <p:cNvSpPr txBox="1">
            <a:spLocks noGrp="1"/>
          </p:cNvSpPr>
          <p:nvPr>
            <p:ph type="sldNum" sz="quarter" idx="12"/>
          </p:nvPr>
        </p:nvSpPr>
        <p:spPr>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7</a:t>
            </a:fld>
            <a:endParaRPr/>
          </a:p>
        </p:txBody>
      </p:sp>
      <p:pic>
        <p:nvPicPr>
          <p:cNvPr id="5" name="Content Placeholder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459" t="24142" r="690" b="24419"/>
          <a:stretch>
            <a:fillRect/>
          </a:stretch>
        </p:blipFill>
        <p:spPr bwMode="auto">
          <a:xfrm>
            <a:off x="1524000" y="1600201"/>
            <a:ext cx="9144000" cy="4384670"/>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5697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a:bodyPr>
          <a:lstStyle/>
          <a:p>
            <a:r>
              <a:rPr lang="en-US" altLang="en-US" b="1" dirty="0">
                <a:solidFill>
                  <a:schemeClr val="tx1"/>
                </a:solidFill>
                <a:latin typeface="Arial" charset="0"/>
              </a:rPr>
              <a:t>Tables</a:t>
            </a:r>
          </a:p>
        </p:txBody>
      </p:sp>
      <p:sp>
        <p:nvSpPr>
          <p:cNvPr id="136" name="Google Shape;136;p6"/>
          <p:cNvSpPr txBox="1">
            <a:spLocks noGrp="1"/>
          </p:cNvSpPr>
          <p:nvPr>
            <p:ph idx="1"/>
          </p:nvPr>
        </p:nvSpPr>
        <p:spPr>
          <a:xfrm>
            <a:off x="1524000" y="1371600"/>
            <a:ext cx="9144000" cy="5457092"/>
          </a:xfrm>
          <a:prstGeom prst="rect">
            <a:avLst/>
          </a:prstGeom>
          <a:noFill/>
          <a:ln>
            <a:noFill/>
          </a:ln>
        </p:spPr>
        <p:txBody>
          <a:bodyPr spcFirstLastPara="1" vert="horz" wrap="square" lIns="91425" tIns="45700" rIns="91425" bIns="45700" rtlCol="0" anchor="t" anchorCtr="0">
            <a:noAutofit/>
          </a:bodyPr>
          <a:lstStyle/>
          <a:p>
            <a:r>
              <a:rPr lang="en-US" sz="2000" dirty="0">
                <a:solidFill>
                  <a:srgbClr val="000000"/>
                </a:solidFill>
                <a:latin typeface="Arial" charset="0"/>
              </a:rPr>
              <a:t>Four different types of tables maintained by the operating system:</a:t>
            </a:r>
          </a:p>
          <a:p>
            <a:pPr marL="0" indent="0">
              <a:buNone/>
            </a:pPr>
            <a:endParaRPr lang="en-US" sz="2000" b="1" dirty="0">
              <a:solidFill>
                <a:srgbClr val="000000"/>
              </a:solidFill>
              <a:latin typeface="Arial" charset="0"/>
            </a:endParaRPr>
          </a:p>
          <a:p>
            <a:pPr marL="0" indent="0">
              <a:buNone/>
            </a:pPr>
            <a:r>
              <a:rPr lang="en-US" sz="2000" b="1" dirty="0">
                <a:solidFill>
                  <a:srgbClr val="000000"/>
                </a:solidFill>
                <a:latin typeface="Arial" charset="0"/>
              </a:rPr>
              <a:t>1. Memory Tables - </a:t>
            </a:r>
            <a:r>
              <a:rPr lang="en-US" sz="2000" dirty="0">
                <a:solidFill>
                  <a:srgbClr val="000000"/>
                </a:solidFill>
                <a:latin typeface="Arial" charset="0"/>
              </a:rPr>
              <a:t>are used to keep track of both main and secondary 			memory. Some of main memory is reserved for use by 			the operating system; the remainder is available for 			use by processes.</a:t>
            </a:r>
          </a:p>
          <a:p>
            <a:endParaRPr lang="en-US" sz="2000" dirty="0">
              <a:solidFill>
                <a:srgbClr val="000000"/>
              </a:solidFill>
              <a:latin typeface="Arial" charset="0"/>
            </a:endParaRPr>
          </a:p>
          <a:p>
            <a:pPr marL="0" indent="0">
              <a:buNone/>
            </a:pPr>
            <a:r>
              <a:rPr lang="en-US" sz="2000" b="1" dirty="0">
                <a:solidFill>
                  <a:srgbClr val="000000"/>
                </a:solidFill>
                <a:latin typeface="Arial" charset="0"/>
              </a:rPr>
              <a:t>2. I/O Tables- </a:t>
            </a:r>
            <a:r>
              <a:rPr lang="en-US" sz="2000" dirty="0">
                <a:solidFill>
                  <a:srgbClr val="000000"/>
                </a:solidFill>
                <a:latin typeface="Arial" charset="0"/>
              </a:rPr>
              <a:t>are used by the operating systems to manage the I/O devices 		and channels of the computer system. At any given time, an I/O 		device may be available or assigned to a particular process.</a:t>
            </a:r>
          </a:p>
          <a:p>
            <a:endParaRPr lang="en-US" sz="2000" dirty="0">
              <a:solidFill>
                <a:srgbClr val="000000"/>
              </a:solidFill>
              <a:latin typeface="Arial" charset="0"/>
            </a:endParaRPr>
          </a:p>
          <a:p>
            <a:pPr marL="0" indent="0">
              <a:buNone/>
            </a:pPr>
            <a:r>
              <a:rPr lang="en-US" sz="2000" b="1" dirty="0">
                <a:solidFill>
                  <a:srgbClr val="000000"/>
                </a:solidFill>
                <a:latin typeface="Arial" charset="0"/>
              </a:rPr>
              <a:t>3. File Tables -</a:t>
            </a:r>
            <a:r>
              <a:rPr lang="en-US" sz="2000" dirty="0">
                <a:solidFill>
                  <a:srgbClr val="000000"/>
                </a:solidFill>
                <a:latin typeface="Arial" charset="0"/>
              </a:rPr>
              <a:t>provide information about the existence of files, their location on 		secondary memory, their current status another attributes.</a:t>
            </a:r>
          </a:p>
          <a:p>
            <a:endParaRPr lang="en-US" sz="2000" dirty="0">
              <a:solidFill>
                <a:srgbClr val="000000"/>
              </a:solidFill>
              <a:latin typeface="Arial" charset="0"/>
            </a:endParaRPr>
          </a:p>
          <a:p>
            <a:pPr marL="0" indent="0">
              <a:buNone/>
            </a:pPr>
            <a:r>
              <a:rPr lang="en-US" sz="2000" b="1" dirty="0">
                <a:solidFill>
                  <a:srgbClr val="000000"/>
                </a:solidFill>
                <a:latin typeface="Arial" charset="0"/>
              </a:rPr>
              <a:t>4. Process Tables- </a:t>
            </a:r>
            <a:r>
              <a:rPr lang="en-US" sz="2000" dirty="0">
                <a:solidFill>
                  <a:srgbClr val="000000"/>
                </a:solidFill>
                <a:latin typeface="Arial" charset="0"/>
              </a:rPr>
              <a:t>are used to manage processes a process must include a 		      program or set of programs to be executed.</a:t>
            </a:r>
            <a:endParaRPr lang="en-US" altLang="en-US" sz="2000" dirty="0">
              <a:solidFill>
                <a:srgbClr val="000000"/>
              </a:solidFill>
              <a:latin typeface="Arial" charset="0"/>
            </a:endParaRPr>
          </a:p>
          <a:p>
            <a:pPr marL="0" indent="0">
              <a:buNone/>
            </a:pPr>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8</a:t>
            </a:fld>
            <a:endParaRPr/>
          </a:p>
        </p:txBody>
      </p:sp>
    </p:spTree>
    <p:extLst>
      <p:ext uri="{BB962C8B-B14F-4D97-AF65-F5344CB8AC3E}">
        <p14:creationId xmlns:p14="http://schemas.microsoft.com/office/powerpoint/2010/main" val="645697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1905000" y="76200"/>
            <a:ext cx="8229600" cy="11430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vert="horz" wrap="square" lIns="91425" tIns="45700" rIns="91425" bIns="45700" rtlCol="0" anchor="ctr" anchorCtr="0">
            <a:normAutofit/>
          </a:bodyPr>
          <a:lstStyle/>
          <a:p>
            <a:r>
              <a:rPr lang="en-US" altLang="en-US" b="1" dirty="0">
                <a:solidFill>
                  <a:schemeClr val="tx1"/>
                </a:solidFill>
                <a:latin typeface="Arial" charset="0"/>
              </a:rPr>
              <a:t>Process Control Block (PCB)</a:t>
            </a:r>
          </a:p>
        </p:txBody>
      </p:sp>
      <p:sp>
        <p:nvSpPr>
          <p:cNvPr id="136" name="Google Shape;136;p6"/>
          <p:cNvSpPr txBox="1">
            <a:spLocks noGrp="1"/>
          </p:cNvSpPr>
          <p:nvPr>
            <p:ph idx="1"/>
          </p:nvPr>
        </p:nvSpPr>
        <p:spPr>
          <a:xfrm>
            <a:off x="1524000" y="1371600"/>
            <a:ext cx="9144000" cy="5257800"/>
          </a:xfrm>
          <a:prstGeom prst="rect">
            <a:avLst/>
          </a:prstGeom>
          <a:noFill/>
          <a:ln>
            <a:noFill/>
          </a:ln>
        </p:spPr>
        <p:txBody>
          <a:bodyPr spcFirstLastPara="1" vert="horz" wrap="square" lIns="91425" tIns="45700" rIns="91425" bIns="45700" rtlCol="0" anchor="t" anchorCtr="0">
            <a:noAutofit/>
          </a:bodyPr>
          <a:lstStyle/>
          <a:p>
            <a:pPr>
              <a:buFontTx/>
              <a:buChar char="•"/>
            </a:pPr>
            <a:r>
              <a:rPr lang="en-US" sz="2800" dirty="0">
                <a:solidFill>
                  <a:srgbClr val="000000"/>
                </a:solidFill>
                <a:latin typeface="Arial" charset="0"/>
              </a:rPr>
              <a:t>Each process is represented in the operating system by a Process Control Block (PCB) also called as Task Control Block (TCB).</a:t>
            </a:r>
            <a:endParaRPr lang="en-US" altLang="en-US" sz="2800" dirty="0">
              <a:solidFill>
                <a:srgbClr val="000000"/>
              </a:solidFill>
              <a:latin typeface="Arial" charset="0"/>
            </a:endParaRPr>
          </a:p>
          <a:p>
            <a:pPr algn="just">
              <a:buFontTx/>
              <a:buChar char="•"/>
            </a:pPr>
            <a:r>
              <a:rPr lang="en-US" sz="2800" dirty="0">
                <a:solidFill>
                  <a:srgbClr val="000000"/>
                </a:solidFill>
                <a:latin typeface="Arial" charset="0"/>
              </a:rPr>
              <a:t>When a process is created, operating system creates a corresponding PCB and released whenever the process terminates.</a:t>
            </a:r>
          </a:p>
          <a:p>
            <a:pPr algn="just">
              <a:buFontTx/>
              <a:buChar char="•"/>
            </a:pPr>
            <a:r>
              <a:rPr lang="en-US" sz="2800" dirty="0">
                <a:solidFill>
                  <a:srgbClr val="000000"/>
                </a:solidFill>
                <a:latin typeface="Arial" charset="0"/>
              </a:rPr>
              <a:t>A PCB stores descriptive information pertaining to a process, such as its state, program counter, memory management information, information about its scheduling, allocated resources, accounting information, etc. that is required to control and manage a particular process.</a:t>
            </a:r>
            <a:endParaRPr lang="en-US" altLang="en-US" sz="2800" dirty="0">
              <a:solidFill>
                <a:srgbClr val="000000"/>
              </a:solidFill>
              <a:latin typeface="Arial" charset="0"/>
            </a:endParaRPr>
          </a:p>
          <a:p>
            <a:pPr marL="0" indent="0">
              <a:buNone/>
            </a:pPr>
            <a:endParaRPr lang="en-US" sz="2800" dirty="0"/>
          </a:p>
        </p:txBody>
      </p:sp>
      <p:sp>
        <p:nvSpPr>
          <p:cNvPr id="137" name="Google Shape;137;p6"/>
          <p:cNvSpPr txBox="1">
            <a:spLocks noGrp="1"/>
          </p:cNvSpPr>
          <p:nvPr>
            <p:ph type="sldNum" sz="quarter" idx="12"/>
          </p:nvPr>
        </p:nvSpPr>
        <p:spPr>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IN"/>
              <a:pPr/>
              <a:t>9</a:t>
            </a:fld>
            <a:endParaRPr/>
          </a:p>
        </p:txBody>
      </p:sp>
    </p:spTree>
    <p:extLst>
      <p:ext uri="{BB962C8B-B14F-4D97-AF65-F5344CB8AC3E}">
        <p14:creationId xmlns:p14="http://schemas.microsoft.com/office/powerpoint/2010/main" val="645697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658</TotalTime>
  <Words>2972</Words>
  <Application>Microsoft Office PowerPoint</Application>
  <PresentationFormat>Widescreen</PresentationFormat>
  <Paragraphs>239</Paragraphs>
  <Slides>38</Slides>
  <Notes>38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Wingdings</vt:lpstr>
      <vt:lpstr>Office Theme</vt:lpstr>
      <vt:lpstr>Operating System(22516)  Unit 3 :  Process Management      Marks: 14        </vt:lpstr>
      <vt:lpstr>Learning Outcomes</vt:lpstr>
      <vt:lpstr>Process Management   </vt:lpstr>
      <vt:lpstr>Process Concept</vt:lpstr>
      <vt:lpstr>Process in Memory</vt:lpstr>
      <vt:lpstr>Process State</vt:lpstr>
      <vt:lpstr>Diagram of Process State</vt:lpstr>
      <vt:lpstr>Tables</vt:lpstr>
      <vt:lpstr>Process Control Block (PCB)</vt:lpstr>
      <vt:lpstr>Process Control Block (PCB)</vt:lpstr>
      <vt:lpstr>Process Control Block (PCB)</vt:lpstr>
      <vt:lpstr>Process Control Block (PCB)</vt:lpstr>
      <vt:lpstr>Process Control Block (PCB)</vt:lpstr>
      <vt:lpstr>Process Creation</vt:lpstr>
      <vt:lpstr>Process Creation (Cont.)</vt:lpstr>
      <vt:lpstr>Process Creation</vt:lpstr>
      <vt:lpstr>A Tree of Processes On A Typical UNIX System</vt:lpstr>
      <vt:lpstr>Process Termination</vt:lpstr>
      <vt:lpstr>CPU Switch From Process to Process</vt:lpstr>
      <vt:lpstr>Scheduling Queue</vt:lpstr>
      <vt:lpstr>Ready Queue And Various I/O Device Queues</vt:lpstr>
      <vt:lpstr>Queuing diagram representation of CPU Scheduling</vt:lpstr>
      <vt:lpstr>Schedulers</vt:lpstr>
      <vt:lpstr>Working of Schedulers</vt:lpstr>
      <vt:lpstr>Context Switch</vt:lpstr>
      <vt:lpstr>Context Switch</vt:lpstr>
      <vt:lpstr>Interprocess Communication (IPC)</vt:lpstr>
      <vt:lpstr>Models of inter Inter-process Communication (IPC)</vt:lpstr>
      <vt:lpstr>Communications Models </vt:lpstr>
      <vt:lpstr>Message Passing</vt:lpstr>
      <vt:lpstr>Shared Memory</vt:lpstr>
      <vt:lpstr>Direct Communication</vt:lpstr>
      <vt:lpstr>Indirect Communication</vt:lpstr>
      <vt:lpstr>Synchronization</vt:lpstr>
      <vt:lpstr>Buffering</vt:lpstr>
      <vt:lpstr>Critical Section Problem</vt:lpstr>
      <vt:lpstr>Critical Section problem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Perfect Shop Sharjah</dc:creator>
  <cp:lastModifiedBy>Abdurrahman Qureshi</cp:lastModifiedBy>
  <cp:revision>26</cp:revision>
  <dcterms:created xsi:type="dcterms:W3CDTF">2020-10-01T17:53:22Z</dcterms:created>
  <dcterms:modified xsi:type="dcterms:W3CDTF">2023-11-28T17:29:57Z</dcterms:modified>
</cp:coreProperties>
</file>