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63" r:id="rId2"/>
    <p:sldId id="264" r:id="rId3"/>
    <p:sldId id="265" r:id="rId4"/>
    <p:sldId id="266" r:id="rId5"/>
    <p:sldId id="267"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 id="294" r:id="rId33"/>
    <p:sldId id="295" r:id="rId34"/>
    <p:sldId id="296" r:id="rId35"/>
    <p:sldId id="297" r:id="rId36"/>
    <p:sldId id="298" r:id="rId37"/>
    <p:sldId id="299" r:id="rId38"/>
    <p:sldId id="300" r:id="rId39"/>
    <p:sldId id="301" r:id="rId40"/>
    <p:sldId id="302" r:id="rId41"/>
    <p:sldId id="303" r:id="rId42"/>
    <p:sldId id="304" r:id="rId43"/>
    <p:sldId id="305" r:id="rId44"/>
    <p:sldId id="306" r:id="rId45"/>
    <p:sldId id="307" r:id="rId46"/>
    <p:sldId id="308" r:id="rId47"/>
    <p:sldId id="309" r:id="rId48"/>
    <p:sldId id="310" r:id="rId49"/>
    <p:sldId id="311" r:id="rId50"/>
    <p:sldId id="312" r:id="rId51"/>
    <p:sldId id="313" r:id="rId52"/>
    <p:sldId id="314" r:id="rId53"/>
    <p:sldId id="262"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05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E6568C-BC11-46A0-8C39-51623FE21FE2}" type="datetimeFigureOut">
              <a:rPr lang="en-US" smtClean="0"/>
              <a:t>11/20/2020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C68F36-D353-4C53-A163-3539AAF8A1D8}" type="slidenum">
              <a:rPr lang="en-US" smtClean="0"/>
              <a:t>‹#›</a:t>
            </a:fld>
            <a:endParaRPr lang="en-US"/>
          </a:p>
        </p:txBody>
      </p:sp>
    </p:spTree>
    <p:extLst>
      <p:ext uri="{BB962C8B-B14F-4D97-AF65-F5344CB8AC3E}">
        <p14:creationId xmlns:p14="http://schemas.microsoft.com/office/powerpoint/2010/main" val="18576359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2C6147B-1F04-4B19-8CFB-D5B3CDEFC8C6}" type="datetimeFigureOut">
              <a:rPr lang="en-US" smtClean="0"/>
              <a:t>11/20/2020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39C584-43AC-44DA-8485-DB893574A619}" type="slidenum">
              <a:rPr lang="en-US" smtClean="0"/>
              <a:t>‹#›</a:t>
            </a:fld>
            <a:endParaRPr lang="en-US"/>
          </a:p>
        </p:txBody>
      </p:sp>
    </p:spTree>
    <p:extLst>
      <p:ext uri="{BB962C8B-B14F-4D97-AF65-F5344CB8AC3E}">
        <p14:creationId xmlns:p14="http://schemas.microsoft.com/office/powerpoint/2010/main" val="301138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C6147B-1F04-4B19-8CFB-D5B3CDEFC8C6}" type="datetimeFigureOut">
              <a:rPr lang="en-US" smtClean="0"/>
              <a:t>11/20/2020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39C584-43AC-44DA-8485-DB893574A619}" type="slidenum">
              <a:rPr lang="en-US" smtClean="0"/>
              <a:t>‹#›</a:t>
            </a:fld>
            <a:endParaRPr lang="en-US"/>
          </a:p>
        </p:txBody>
      </p:sp>
    </p:spTree>
    <p:extLst>
      <p:ext uri="{BB962C8B-B14F-4D97-AF65-F5344CB8AC3E}">
        <p14:creationId xmlns:p14="http://schemas.microsoft.com/office/powerpoint/2010/main" val="845295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C6147B-1F04-4B19-8CFB-D5B3CDEFC8C6}" type="datetimeFigureOut">
              <a:rPr lang="en-US" smtClean="0"/>
              <a:t>11/20/2020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39C584-43AC-44DA-8485-DB893574A619}" type="slidenum">
              <a:rPr lang="en-US" smtClean="0"/>
              <a:t>‹#›</a:t>
            </a:fld>
            <a:endParaRPr lang="en-US"/>
          </a:p>
        </p:txBody>
      </p:sp>
    </p:spTree>
    <p:extLst>
      <p:ext uri="{BB962C8B-B14F-4D97-AF65-F5344CB8AC3E}">
        <p14:creationId xmlns:p14="http://schemas.microsoft.com/office/powerpoint/2010/main" val="509944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C6147B-1F04-4B19-8CFB-D5B3CDEFC8C6}" type="datetimeFigureOut">
              <a:rPr lang="en-US" smtClean="0"/>
              <a:t>11/20/2020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39C584-43AC-44DA-8485-DB893574A619}" type="slidenum">
              <a:rPr lang="en-US" smtClean="0"/>
              <a:t>‹#›</a:t>
            </a:fld>
            <a:endParaRPr lang="en-US"/>
          </a:p>
        </p:txBody>
      </p:sp>
    </p:spTree>
    <p:extLst>
      <p:ext uri="{BB962C8B-B14F-4D97-AF65-F5344CB8AC3E}">
        <p14:creationId xmlns:p14="http://schemas.microsoft.com/office/powerpoint/2010/main" val="2731453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C6147B-1F04-4B19-8CFB-D5B3CDEFC8C6}" type="datetimeFigureOut">
              <a:rPr lang="en-US" smtClean="0"/>
              <a:t>11/20/2020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39C584-43AC-44DA-8485-DB893574A619}" type="slidenum">
              <a:rPr lang="en-US" smtClean="0"/>
              <a:t>‹#›</a:t>
            </a:fld>
            <a:endParaRPr lang="en-US"/>
          </a:p>
        </p:txBody>
      </p:sp>
    </p:spTree>
    <p:extLst>
      <p:ext uri="{BB962C8B-B14F-4D97-AF65-F5344CB8AC3E}">
        <p14:creationId xmlns:p14="http://schemas.microsoft.com/office/powerpoint/2010/main" val="2110656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2C6147B-1F04-4B19-8CFB-D5B3CDEFC8C6}" type="datetimeFigureOut">
              <a:rPr lang="en-US" smtClean="0"/>
              <a:t>11/20/2020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39C584-43AC-44DA-8485-DB893574A619}" type="slidenum">
              <a:rPr lang="en-US" smtClean="0"/>
              <a:t>‹#›</a:t>
            </a:fld>
            <a:endParaRPr lang="en-US"/>
          </a:p>
        </p:txBody>
      </p:sp>
    </p:spTree>
    <p:extLst>
      <p:ext uri="{BB962C8B-B14F-4D97-AF65-F5344CB8AC3E}">
        <p14:creationId xmlns:p14="http://schemas.microsoft.com/office/powerpoint/2010/main" val="4243411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2C6147B-1F04-4B19-8CFB-D5B3CDEFC8C6}" type="datetimeFigureOut">
              <a:rPr lang="en-US" smtClean="0"/>
              <a:t>11/20/2020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39C584-43AC-44DA-8485-DB893574A619}" type="slidenum">
              <a:rPr lang="en-US" smtClean="0"/>
              <a:t>‹#›</a:t>
            </a:fld>
            <a:endParaRPr lang="en-US"/>
          </a:p>
        </p:txBody>
      </p:sp>
    </p:spTree>
    <p:extLst>
      <p:ext uri="{BB962C8B-B14F-4D97-AF65-F5344CB8AC3E}">
        <p14:creationId xmlns:p14="http://schemas.microsoft.com/office/powerpoint/2010/main" val="4022628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2C6147B-1F04-4B19-8CFB-D5B3CDEFC8C6}" type="datetimeFigureOut">
              <a:rPr lang="en-US" smtClean="0"/>
              <a:t>11/20/2020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39C584-43AC-44DA-8485-DB893574A619}" type="slidenum">
              <a:rPr lang="en-US" smtClean="0"/>
              <a:t>‹#›</a:t>
            </a:fld>
            <a:endParaRPr lang="en-US"/>
          </a:p>
        </p:txBody>
      </p:sp>
    </p:spTree>
    <p:extLst>
      <p:ext uri="{BB962C8B-B14F-4D97-AF65-F5344CB8AC3E}">
        <p14:creationId xmlns:p14="http://schemas.microsoft.com/office/powerpoint/2010/main" val="2342191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C6147B-1F04-4B19-8CFB-D5B3CDEFC8C6}" type="datetimeFigureOut">
              <a:rPr lang="en-US" smtClean="0"/>
              <a:t>11/20/2020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39C584-43AC-44DA-8485-DB893574A619}" type="slidenum">
              <a:rPr lang="en-US" smtClean="0"/>
              <a:t>‹#›</a:t>
            </a:fld>
            <a:endParaRPr lang="en-US"/>
          </a:p>
        </p:txBody>
      </p:sp>
    </p:spTree>
    <p:extLst>
      <p:ext uri="{BB962C8B-B14F-4D97-AF65-F5344CB8AC3E}">
        <p14:creationId xmlns:p14="http://schemas.microsoft.com/office/powerpoint/2010/main" val="1964828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C6147B-1F04-4B19-8CFB-D5B3CDEFC8C6}" type="datetimeFigureOut">
              <a:rPr lang="en-US" smtClean="0"/>
              <a:t>11/20/2020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39C584-43AC-44DA-8485-DB893574A619}" type="slidenum">
              <a:rPr lang="en-US" smtClean="0"/>
              <a:t>‹#›</a:t>
            </a:fld>
            <a:endParaRPr lang="en-US"/>
          </a:p>
        </p:txBody>
      </p:sp>
    </p:spTree>
    <p:extLst>
      <p:ext uri="{BB962C8B-B14F-4D97-AF65-F5344CB8AC3E}">
        <p14:creationId xmlns:p14="http://schemas.microsoft.com/office/powerpoint/2010/main" val="1211017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C6147B-1F04-4B19-8CFB-D5B3CDEFC8C6}" type="datetimeFigureOut">
              <a:rPr lang="en-US" smtClean="0"/>
              <a:t>11/20/2020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39C584-43AC-44DA-8485-DB893574A619}" type="slidenum">
              <a:rPr lang="en-US" smtClean="0"/>
              <a:t>‹#›</a:t>
            </a:fld>
            <a:endParaRPr lang="en-US"/>
          </a:p>
        </p:txBody>
      </p:sp>
    </p:spTree>
    <p:extLst>
      <p:ext uri="{BB962C8B-B14F-4D97-AF65-F5344CB8AC3E}">
        <p14:creationId xmlns:p14="http://schemas.microsoft.com/office/powerpoint/2010/main" val="1415364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C6147B-1F04-4B19-8CFB-D5B3CDEFC8C6}" type="datetimeFigureOut">
              <a:rPr lang="en-US" smtClean="0"/>
              <a:t>11/20/2020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39C584-43AC-44DA-8485-DB893574A619}" type="slidenum">
              <a:rPr lang="en-US" smtClean="0"/>
              <a:t>‹#›</a:t>
            </a:fld>
            <a:endParaRPr lang="en-US"/>
          </a:p>
        </p:txBody>
      </p:sp>
    </p:spTree>
    <p:extLst>
      <p:ext uri="{BB962C8B-B14F-4D97-AF65-F5344CB8AC3E}">
        <p14:creationId xmlns:p14="http://schemas.microsoft.com/office/powerpoint/2010/main" val="31638131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247650" y="76200"/>
            <a:ext cx="8610600" cy="3048000"/>
          </a:xfrm>
          <a:prstGeom prst="rect">
            <a:avLst/>
          </a:prstGeom>
          <a:noFill/>
          <a:ln>
            <a:noFill/>
          </a:ln>
        </p:spPr>
        <p:txBody>
          <a:bodyPr spcFirstLastPara="1" wrap="square" lIns="91425" tIns="45700" rIns="91425" bIns="45700" anchor="ctr" anchorCtr="0">
            <a:noAutofit/>
          </a:bodyPr>
          <a:lstStyle/>
          <a:p>
            <a:pPr>
              <a:spcBef>
                <a:spcPts val="0"/>
              </a:spcBef>
              <a:buClr>
                <a:srgbClr val="2A14AC"/>
              </a:buClr>
              <a:buSzPts val="4800"/>
            </a:pPr>
            <a:r>
              <a:rPr lang="en-US" sz="4800" b="1" dirty="0"/>
              <a:t>Operating System(22516</a:t>
            </a:r>
            <a:r>
              <a:rPr lang="en-US" sz="4800" b="1" dirty="0" smtClean="0"/>
              <a:t>)</a:t>
            </a:r>
            <a:br>
              <a:rPr lang="en-US" sz="4800" b="1" dirty="0" smtClean="0"/>
            </a:br>
            <a:r>
              <a:rPr lang="en-US" sz="4800" b="1" dirty="0" smtClean="0"/>
              <a:t/>
            </a:r>
            <a:br>
              <a:rPr lang="en-US" sz="4800" b="1" dirty="0" smtClean="0"/>
            </a:br>
            <a:r>
              <a:rPr lang="en-US" sz="4000" b="1" dirty="0">
                <a:ln w="1905"/>
                <a:effectLst>
                  <a:innerShdw blurRad="69850" dist="43180" dir="5400000">
                    <a:srgbClr val="000000">
                      <a:alpha val="65000"/>
                    </a:srgbClr>
                  </a:innerShdw>
                </a:effectLst>
              </a:rPr>
              <a:t>Unit-4 CPU Scheduling and Algorithms</a:t>
            </a:r>
            <a:r>
              <a:rPr lang="en-IN" sz="4000" dirty="0"/>
              <a:t/>
            </a:r>
            <a:br>
              <a:rPr lang="en-IN" sz="4000" dirty="0"/>
            </a:br>
            <a:r>
              <a:rPr lang="en-IN" sz="4000" dirty="0" smtClean="0"/>
              <a:t>					</a:t>
            </a:r>
            <a:br>
              <a:rPr lang="en-IN" sz="4000" dirty="0" smtClean="0"/>
            </a:br>
            <a:r>
              <a:rPr lang="en-IN" sz="4000" dirty="0"/>
              <a:t>	</a:t>
            </a:r>
            <a:r>
              <a:rPr lang="en-IN" sz="4000" dirty="0" smtClean="0"/>
              <a:t>						</a:t>
            </a:r>
            <a:r>
              <a:rPr lang="en-US" altLang="en-US" sz="3200" b="1" dirty="0" smtClean="0"/>
              <a:t>Marks: 14</a:t>
            </a:r>
            <a:endParaRPr sz="4800" b="1" dirty="0">
              <a:solidFill>
                <a:srgbClr val="2A14AC"/>
              </a:solidFill>
              <a:latin typeface="Calibri"/>
              <a:ea typeface="Calibri"/>
              <a:cs typeface="Calibri"/>
              <a:sym typeface="Calibri"/>
            </a:endParaRPr>
          </a:p>
        </p:txBody>
      </p:sp>
      <p:sp>
        <p:nvSpPr>
          <p:cNvPr id="89" name="Google Shape;89;p1"/>
          <p:cNvSpPr txBox="1">
            <a:spLocks noGrp="1"/>
          </p:cNvSpPr>
          <p:nvPr>
            <p:ph type="subTitle" idx="1"/>
          </p:nvPr>
        </p:nvSpPr>
        <p:spPr>
          <a:xfrm>
            <a:off x="1371600" y="3810000"/>
            <a:ext cx="6400800" cy="2344968"/>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t" anchorCtr="0">
            <a:noAutofit/>
          </a:bodyPr>
          <a:lstStyle/>
          <a:p>
            <a:pPr marL="0" lvl="0" indent="0" algn="ctr" rtl="0">
              <a:spcBef>
                <a:spcPts val="0"/>
              </a:spcBef>
              <a:spcAft>
                <a:spcPts val="0"/>
              </a:spcAft>
              <a:buClr>
                <a:srgbClr val="262626"/>
              </a:buClr>
              <a:buSzPts val="2000"/>
              <a:buNone/>
            </a:pPr>
            <a:r>
              <a:rPr lang="en-IN" sz="2400" dirty="0">
                <a:solidFill>
                  <a:schemeClr val="tx1"/>
                </a:solidFill>
                <a:latin typeface="Calibri"/>
                <a:ea typeface="Calibri"/>
                <a:cs typeface="Calibri"/>
                <a:sym typeface="Calibri"/>
              </a:rPr>
              <a:t>Prepared by:</a:t>
            </a:r>
            <a:endParaRPr dirty="0">
              <a:solidFill>
                <a:schemeClr val="tx1"/>
              </a:solidFill>
              <a:latin typeface="Calibri"/>
              <a:ea typeface="Calibri"/>
              <a:cs typeface="Calibri"/>
              <a:sym typeface="Calibri"/>
            </a:endParaRPr>
          </a:p>
          <a:p>
            <a:pPr marL="0" lvl="0" indent="0" algn="ctr" rtl="0">
              <a:spcBef>
                <a:spcPts val="0"/>
              </a:spcBef>
              <a:spcAft>
                <a:spcPts val="0"/>
              </a:spcAft>
              <a:buClr>
                <a:srgbClr val="262626"/>
              </a:buClr>
              <a:buSzPts val="2800"/>
              <a:buNone/>
            </a:pPr>
            <a:r>
              <a:rPr lang="en-IN" b="1" dirty="0" err="1">
                <a:solidFill>
                  <a:schemeClr val="tx1"/>
                </a:solidFill>
                <a:latin typeface="Calibri"/>
                <a:ea typeface="Calibri"/>
                <a:cs typeface="Calibri"/>
                <a:sym typeface="Calibri"/>
              </a:rPr>
              <a:t>Mrs.</a:t>
            </a:r>
            <a:r>
              <a:rPr lang="en-IN" b="1" dirty="0">
                <a:solidFill>
                  <a:schemeClr val="tx1"/>
                </a:solidFill>
                <a:latin typeface="Calibri"/>
                <a:ea typeface="Calibri"/>
                <a:cs typeface="Calibri"/>
                <a:sym typeface="Calibri"/>
              </a:rPr>
              <a:t> </a:t>
            </a:r>
            <a:r>
              <a:rPr lang="en-IN" b="1" dirty="0" err="1">
                <a:solidFill>
                  <a:schemeClr val="tx1"/>
                </a:solidFill>
                <a:latin typeface="Calibri"/>
                <a:ea typeface="Calibri"/>
                <a:cs typeface="Calibri"/>
                <a:sym typeface="Calibri"/>
              </a:rPr>
              <a:t>Kousar</a:t>
            </a:r>
            <a:r>
              <a:rPr lang="en-IN" b="1" dirty="0">
                <a:solidFill>
                  <a:schemeClr val="tx1"/>
                </a:solidFill>
                <a:latin typeface="Calibri"/>
                <a:ea typeface="Calibri"/>
                <a:cs typeface="Calibri"/>
                <a:sym typeface="Calibri"/>
              </a:rPr>
              <a:t> </a:t>
            </a:r>
            <a:r>
              <a:rPr lang="en-IN" b="1" dirty="0" err="1">
                <a:solidFill>
                  <a:schemeClr val="tx1"/>
                </a:solidFill>
                <a:latin typeface="Calibri"/>
                <a:ea typeface="Calibri"/>
                <a:cs typeface="Calibri"/>
                <a:sym typeface="Calibri"/>
              </a:rPr>
              <a:t>Ayub</a:t>
            </a:r>
            <a:r>
              <a:rPr lang="en-IN" b="1" dirty="0">
                <a:solidFill>
                  <a:schemeClr val="tx1"/>
                </a:solidFill>
                <a:latin typeface="Calibri"/>
                <a:ea typeface="Calibri"/>
                <a:cs typeface="Calibri"/>
                <a:sym typeface="Calibri"/>
              </a:rPr>
              <a:t> A.</a:t>
            </a:r>
            <a:endParaRPr sz="4000" b="1" dirty="0">
              <a:solidFill>
                <a:schemeClr val="tx1"/>
              </a:solidFill>
              <a:latin typeface="Calibri"/>
              <a:ea typeface="Calibri"/>
              <a:cs typeface="Calibri"/>
              <a:sym typeface="Calibri"/>
            </a:endParaRPr>
          </a:p>
          <a:p>
            <a:pPr marL="0" lvl="0" indent="0" algn="ctr" rtl="0">
              <a:spcBef>
                <a:spcPts val="0"/>
              </a:spcBef>
              <a:spcAft>
                <a:spcPts val="0"/>
              </a:spcAft>
              <a:buClr>
                <a:srgbClr val="262626"/>
              </a:buClr>
              <a:buSzPts val="2400"/>
              <a:buNone/>
            </a:pPr>
            <a:r>
              <a:rPr lang="en-IN" sz="2800" dirty="0">
                <a:solidFill>
                  <a:schemeClr val="tx1"/>
                </a:solidFill>
                <a:latin typeface="Calibri"/>
                <a:ea typeface="Calibri"/>
                <a:cs typeface="Calibri"/>
                <a:sym typeface="Calibri"/>
              </a:rPr>
              <a:t>Lecturer(Selection Grade</a:t>
            </a:r>
            <a:r>
              <a:rPr lang="en-IN" sz="2800" dirty="0" smtClean="0">
                <a:solidFill>
                  <a:schemeClr val="tx1"/>
                </a:solidFill>
                <a:latin typeface="Calibri"/>
                <a:ea typeface="Calibri"/>
                <a:cs typeface="Calibri"/>
                <a:sym typeface="Calibri"/>
              </a:rPr>
              <a:t>)</a:t>
            </a:r>
          </a:p>
          <a:p>
            <a:pPr lvl="0">
              <a:spcBef>
                <a:spcPts val="0"/>
              </a:spcBef>
              <a:buClr>
                <a:srgbClr val="262626"/>
              </a:buClr>
              <a:buSzPts val="2400"/>
            </a:pPr>
            <a:r>
              <a:rPr lang="en-US" sz="2800" dirty="0">
                <a:solidFill>
                  <a:schemeClr val="tx1"/>
                </a:solidFill>
              </a:rPr>
              <a:t>Computer </a:t>
            </a:r>
            <a:r>
              <a:rPr lang="en-US" sz="2800" dirty="0" err="1">
                <a:solidFill>
                  <a:schemeClr val="tx1"/>
                </a:solidFill>
              </a:rPr>
              <a:t>Engg</a:t>
            </a:r>
            <a:r>
              <a:rPr lang="en-US" sz="2800" dirty="0">
                <a:solidFill>
                  <a:schemeClr val="tx1"/>
                </a:solidFill>
              </a:rPr>
              <a:t>.  </a:t>
            </a:r>
            <a:r>
              <a:rPr lang="en-US" sz="2800" dirty="0" err="1">
                <a:solidFill>
                  <a:schemeClr val="tx1"/>
                </a:solidFill>
              </a:rPr>
              <a:t>Dept</a:t>
            </a:r>
            <a:r>
              <a:rPr lang="en-IN" sz="2800" dirty="0" smtClean="0">
                <a:solidFill>
                  <a:schemeClr val="tx1"/>
                </a:solidFill>
                <a:latin typeface="Calibri"/>
                <a:ea typeface="Calibri"/>
                <a:cs typeface="Calibri"/>
                <a:sym typeface="Calibri"/>
              </a:rPr>
              <a:t> </a:t>
            </a:r>
            <a:endParaRPr sz="3600" dirty="0">
              <a:solidFill>
                <a:schemeClr val="tx1"/>
              </a:solidFill>
            </a:endParaRPr>
          </a:p>
          <a:p>
            <a:pPr marL="0" lvl="0" indent="0" algn="ctr" rtl="0">
              <a:spcBef>
                <a:spcPts val="0"/>
              </a:spcBef>
              <a:spcAft>
                <a:spcPts val="0"/>
              </a:spcAft>
              <a:buClr>
                <a:srgbClr val="262626"/>
              </a:buClr>
              <a:buSzPts val="2400"/>
              <a:buNone/>
            </a:pPr>
            <a:r>
              <a:rPr lang="en-IN" sz="2800" dirty="0">
                <a:solidFill>
                  <a:schemeClr val="tx1"/>
                </a:solidFill>
                <a:latin typeface="Calibri"/>
                <a:ea typeface="Calibri"/>
                <a:cs typeface="Calibri"/>
                <a:sym typeface="Calibri"/>
              </a:rPr>
              <a:t>M. H. </a:t>
            </a:r>
            <a:r>
              <a:rPr lang="en-IN" sz="2800" dirty="0" err="1">
                <a:solidFill>
                  <a:schemeClr val="tx1"/>
                </a:solidFill>
                <a:latin typeface="Calibri"/>
                <a:ea typeface="Calibri"/>
                <a:cs typeface="Calibri"/>
                <a:sym typeface="Calibri"/>
              </a:rPr>
              <a:t>Saboo</a:t>
            </a:r>
            <a:r>
              <a:rPr lang="en-IN" sz="2800" dirty="0">
                <a:solidFill>
                  <a:schemeClr val="tx1"/>
                </a:solidFill>
                <a:latin typeface="Calibri"/>
                <a:ea typeface="Calibri"/>
                <a:cs typeface="Calibri"/>
                <a:sym typeface="Calibri"/>
              </a:rPr>
              <a:t> </a:t>
            </a:r>
            <a:r>
              <a:rPr lang="en-IN" sz="2800" dirty="0" err="1">
                <a:solidFill>
                  <a:schemeClr val="tx1"/>
                </a:solidFill>
                <a:latin typeface="Calibri"/>
                <a:ea typeface="Calibri"/>
                <a:cs typeface="Calibri"/>
                <a:sym typeface="Calibri"/>
              </a:rPr>
              <a:t>Siddik</a:t>
            </a:r>
            <a:r>
              <a:rPr lang="en-IN" sz="2800" dirty="0">
                <a:solidFill>
                  <a:schemeClr val="tx1"/>
                </a:solidFill>
                <a:latin typeface="Calibri"/>
                <a:ea typeface="Calibri"/>
                <a:cs typeface="Calibri"/>
                <a:sym typeface="Calibri"/>
              </a:rPr>
              <a:t> Polytechnic</a:t>
            </a:r>
            <a:endParaRPr sz="3600" dirty="0">
              <a:solidFill>
                <a:schemeClr val="tx1"/>
              </a:solidFill>
              <a:latin typeface="Calibri"/>
              <a:ea typeface="Calibri"/>
              <a:cs typeface="Calibri"/>
              <a:sym typeface="Calibri"/>
            </a:endParaRPr>
          </a:p>
        </p:txBody>
      </p:sp>
      <p:sp>
        <p:nvSpPr>
          <p:cNvPr id="90" name="Google Shape;90;p1"/>
          <p:cNvSpPr txBox="1">
            <a:spLocks noGrp="1"/>
          </p:cNvSpPr>
          <p:nvPr>
            <p:ph type="sldNum" idx="12"/>
          </p:nvPr>
        </p:nvSpPr>
        <p:spPr>
          <a:xfrm>
            <a:off x="6553200" y="6479227"/>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a:t>
            </a:fld>
            <a:endParaRPr/>
          </a:p>
        </p:txBody>
      </p:sp>
      <p:cxnSp>
        <p:nvCxnSpPr>
          <p:cNvPr id="5" name="Straight Connector 4"/>
          <p:cNvCxnSpPr/>
          <p:nvPr/>
        </p:nvCxnSpPr>
        <p:spPr>
          <a:xfrm>
            <a:off x="0" y="3429000"/>
            <a:ext cx="914400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78141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r>
              <a:rPr lang="en-US" b="1" dirty="0">
                <a:ln w="1905"/>
                <a:effectLst>
                  <a:innerShdw blurRad="69850" dist="43180" dir="5400000">
                    <a:srgbClr val="000000">
                      <a:alpha val="65000"/>
                    </a:srgbClr>
                  </a:innerShdw>
                </a:effectLst>
              </a:rPr>
              <a:t>Preemptive Scheduling</a:t>
            </a:r>
            <a:endParaRPr lang="en-IN" dirty="0">
              <a:solidFill>
                <a:schemeClr val="tx1"/>
              </a:solidFill>
            </a:endParaRPr>
          </a:p>
        </p:txBody>
      </p:sp>
      <p:sp>
        <p:nvSpPr>
          <p:cNvPr id="104" name="Google Shape;104;p2"/>
          <p:cNvSpPr txBox="1">
            <a:spLocks noGrp="1"/>
          </p:cNvSpPr>
          <p:nvPr>
            <p:ph type="body" idx="1"/>
          </p:nvPr>
        </p:nvSpPr>
        <p:spPr>
          <a:xfrm>
            <a:off x="0" y="1066800"/>
            <a:ext cx="8991600" cy="5715000"/>
          </a:xfrm>
          <a:prstGeom prst="rect">
            <a:avLst/>
          </a:prstGeom>
          <a:noFill/>
          <a:ln>
            <a:noFill/>
          </a:ln>
        </p:spPr>
        <p:txBody>
          <a:bodyPr spcFirstLastPara="1" wrap="square" lIns="91425" tIns="45700" rIns="91425" bIns="45700" anchor="t" anchorCtr="0">
            <a:noAutofit/>
          </a:bodyPr>
          <a:lstStyle/>
          <a:p>
            <a:pPr marL="285750" indent="-285750" algn="just"/>
            <a:r>
              <a:rPr lang="en-GB" sz="3600" dirty="0">
                <a:solidFill>
                  <a:prstClr val="black"/>
                </a:solidFill>
              </a:rPr>
              <a:t>A pre-emptive scheduling allows a higher priority process to replace a currently running process, even if its time slot is not completed or it has not requested for any I/O. </a:t>
            </a:r>
            <a:endParaRPr lang="en-GB" sz="3600" dirty="0" smtClean="0">
              <a:solidFill>
                <a:prstClr val="black"/>
              </a:solidFill>
            </a:endParaRPr>
          </a:p>
          <a:p>
            <a:pPr marL="285750" indent="-285750" algn="just"/>
            <a:r>
              <a:rPr lang="en-GB" sz="3600" dirty="0">
                <a:solidFill>
                  <a:prstClr val="black"/>
                </a:solidFill>
              </a:rPr>
              <a:t>The pre-emptive scheduling algorithms is based on priority where a scheduler may </a:t>
            </a:r>
            <a:r>
              <a:rPr lang="en-GB" sz="3600" dirty="0" err="1">
                <a:solidFill>
                  <a:prstClr val="black"/>
                </a:solidFill>
              </a:rPr>
              <a:t>preempt</a:t>
            </a:r>
            <a:r>
              <a:rPr lang="en-GB" sz="3600" dirty="0">
                <a:solidFill>
                  <a:prstClr val="black"/>
                </a:solidFill>
              </a:rPr>
              <a:t> a low priority running process anytime when a high priority process enters into a ready state. </a:t>
            </a:r>
            <a:endParaRPr lang="en-GB" sz="3600" dirty="0" smtClean="0">
              <a:solidFill>
                <a:prstClr val="black"/>
              </a:solidFill>
            </a:endParaRPr>
          </a:p>
          <a:p>
            <a:pPr marL="285750" indent="-285750" algn="just"/>
            <a:r>
              <a:rPr lang="en-GB" sz="3600" dirty="0" err="1" smtClean="0">
                <a:solidFill>
                  <a:prstClr val="black"/>
                </a:solidFill>
              </a:rPr>
              <a:t>Eg</a:t>
            </a:r>
            <a:r>
              <a:rPr lang="en-GB" sz="3600" dirty="0" smtClean="0">
                <a:solidFill>
                  <a:prstClr val="black"/>
                </a:solidFill>
              </a:rPr>
              <a:t>. Window-95,</a:t>
            </a:r>
            <a:r>
              <a:rPr lang="en-GB" sz="3600" dirty="0">
                <a:solidFill>
                  <a:prstClr val="black"/>
                </a:solidFill>
              </a:rPr>
              <a:t> Mac OS X operating system</a:t>
            </a:r>
          </a:p>
          <a:p>
            <a:pPr marL="285750" indent="-285750" algn="just"/>
            <a:endParaRPr lang="en-GB" sz="3600" dirty="0">
              <a:solidFill>
                <a:prstClr val="black"/>
              </a:solidFill>
            </a:endParaRPr>
          </a:p>
        </p:txBody>
      </p:sp>
      <p:sp>
        <p:nvSpPr>
          <p:cNvPr id="105" name="Google Shape;105;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10</a:t>
            </a:fld>
            <a:endParaRPr/>
          </a:p>
        </p:txBody>
      </p:sp>
    </p:spTree>
    <p:extLst>
      <p:ext uri="{BB962C8B-B14F-4D97-AF65-F5344CB8AC3E}">
        <p14:creationId xmlns:p14="http://schemas.microsoft.com/office/powerpoint/2010/main" val="29312092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fontScale="90000"/>
          </a:bodyPr>
          <a:lstStyle/>
          <a:p>
            <a:r>
              <a:rPr lang="en-GB" dirty="0" smtClean="0">
                <a:solidFill>
                  <a:prstClr val="black"/>
                </a:solidFill>
              </a:rPr>
              <a:t>Advantage and disadvantages </a:t>
            </a:r>
            <a:r>
              <a:rPr lang="en-GB" dirty="0">
                <a:solidFill>
                  <a:prstClr val="black"/>
                </a:solidFill>
              </a:rPr>
              <a:t>of pre-emptive scheduling </a:t>
            </a:r>
            <a:endParaRPr lang="en-IN" dirty="0"/>
          </a:p>
        </p:txBody>
      </p:sp>
      <p:sp>
        <p:nvSpPr>
          <p:cNvPr id="104" name="Google Shape;104;p2"/>
          <p:cNvSpPr txBox="1">
            <a:spLocks noGrp="1"/>
          </p:cNvSpPr>
          <p:nvPr>
            <p:ph type="body" idx="1"/>
          </p:nvPr>
        </p:nvSpPr>
        <p:spPr>
          <a:xfrm>
            <a:off x="0" y="1066800"/>
            <a:ext cx="8991600" cy="5715000"/>
          </a:xfrm>
          <a:prstGeom prst="rect">
            <a:avLst/>
          </a:prstGeom>
          <a:noFill/>
          <a:ln>
            <a:noFill/>
          </a:ln>
        </p:spPr>
        <p:txBody>
          <a:bodyPr spcFirstLastPara="1" wrap="square" lIns="91425" tIns="45700" rIns="91425" bIns="45700" anchor="t" anchorCtr="0">
            <a:noAutofit/>
          </a:bodyPr>
          <a:lstStyle/>
          <a:p>
            <a:pPr marL="0" indent="0">
              <a:buNone/>
            </a:pPr>
            <a:r>
              <a:rPr lang="en-GB" sz="4400" dirty="0" smtClean="0">
                <a:solidFill>
                  <a:prstClr val="black"/>
                </a:solidFill>
              </a:rPr>
              <a:t>Advantage:  </a:t>
            </a:r>
          </a:p>
          <a:p>
            <a:pPr marL="0" indent="0">
              <a:buNone/>
            </a:pPr>
            <a:r>
              <a:rPr lang="en-GB" sz="4400" dirty="0">
                <a:solidFill>
                  <a:prstClr val="black"/>
                </a:solidFill>
              </a:rPr>
              <a:t>	 </a:t>
            </a:r>
            <a:r>
              <a:rPr lang="en-GB" sz="4400" dirty="0" smtClean="0">
                <a:solidFill>
                  <a:prstClr val="black"/>
                </a:solidFill>
              </a:rPr>
              <a:t>Allow </a:t>
            </a:r>
            <a:r>
              <a:rPr lang="en-GB" sz="4400" dirty="0">
                <a:solidFill>
                  <a:prstClr val="black"/>
                </a:solidFill>
              </a:rPr>
              <a:t>real multiprogramming.</a:t>
            </a:r>
            <a:endParaRPr lang="en-GB" sz="4400" dirty="0" smtClean="0">
              <a:solidFill>
                <a:prstClr val="black"/>
              </a:solidFill>
            </a:endParaRPr>
          </a:p>
          <a:p>
            <a:pPr marL="0" indent="0">
              <a:buNone/>
            </a:pPr>
            <a:endParaRPr lang="en-GB" sz="4400" dirty="0" smtClean="0">
              <a:solidFill>
                <a:prstClr val="black"/>
              </a:solidFill>
            </a:endParaRPr>
          </a:p>
          <a:p>
            <a:pPr marL="0" indent="0">
              <a:buNone/>
            </a:pPr>
            <a:r>
              <a:rPr lang="en-GB" sz="4400" dirty="0" smtClean="0">
                <a:solidFill>
                  <a:prstClr val="black"/>
                </a:solidFill>
              </a:rPr>
              <a:t>Disadvantage</a:t>
            </a:r>
            <a:r>
              <a:rPr lang="en-GB" sz="4400" dirty="0">
                <a:solidFill>
                  <a:prstClr val="black"/>
                </a:solidFill>
              </a:rPr>
              <a:t>:</a:t>
            </a:r>
            <a:endParaRPr lang="en-GB" sz="4400" dirty="0" smtClean="0">
              <a:solidFill>
                <a:prstClr val="black"/>
              </a:solidFill>
            </a:endParaRPr>
          </a:p>
          <a:p>
            <a:pPr marL="0" indent="0">
              <a:buNone/>
            </a:pPr>
            <a:r>
              <a:rPr lang="en-GB" sz="4400" dirty="0" smtClean="0">
                <a:solidFill>
                  <a:prstClr val="black"/>
                </a:solidFill>
              </a:rPr>
              <a:t>They </a:t>
            </a:r>
            <a:r>
              <a:rPr lang="en-GB" sz="4400" dirty="0">
                <a:solidFill>
                  <a:prstClr val="black"/>
                </a:solidFill>
              </a:rPr>
              <a:t>are complex and they lead the system to race condition.</a:t>
            </a:r>
            <a:endParaRPr lang="en-US" sz="4400" dirty="0" smtClean="0">
              <a:ln w="1905"/>
              <a:effectLst>
                <a:innerShdw blurRad="69850" dist="43180" dir="5400000">
                  <a:srgbClr val="000000">
                    <a:alpha val="65000"/>
                  </a:srgbClr>
                </a:innerShdw>
              </a:effectLst>
            </a:endParaRPr>
          </a:p>
          <a:p>
            <a:endParaRPr lang="en-US" sz="4400" dirty="0"/>
          </a:p>
        </p:txBody>
      </p:sp>
      <p:sp>
        <p:nvSpPr>
          <p:cNvPr id="105" name="Google Shape;105;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11</a:t>
            </a:fld>
            <a:endParaRPr/>
          </a:p>
        </p:txBody>
      </p:sp>
    </p:spTree>
    <p:extLst>
      <p:ext uri="{BB962C8B-B14F-4D97-AF65-F5344CB8AC3E}">
        <p14:creationId xmlns:p14="http://schemas.microsoft.com/office/powerpoint/2010/main" val="18341849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r>
              <a:rPr lang="en-US" b="1" dirty="0" smtClean="0">
                <a:ln w="1905"/>
                <a:effectLst>
                  <a:innerShdw blurRad="69850" dist="43180" dir="5400000">
                    <a:srgbClr val="000000">
                      <a:alpha val="65000"/>
                    </a:srgbClr>
                  </a:innerShdw>
                </a:effectLst>
              </a:rPr>
              <a:t>Non-Preemptive </a:t>
            </a:r>
            <a:r>
              <a:rPr lang="en-US" b="1" dirty="0">
                <a:ln w="1905"/>
                <a:effectLst>
                  <a:innerShdw blurRad="69850" dist="43180" dir="5400000">
                    <a:srgbClr val="000000">
                      <a:alpha val="65000"/>
                    </a:srgbClr>
                  </a:innerShdw>
                </a:effectLst>
              </a:rPr>
              <a:t>Scheduling</a:t>
            </a:r>
            <a:endParaRPr lang="en-IN" dirty="0">
              <a:solidFill>
                <a:schemeClr val="tx1"/>
              </a:solidFill>
            </a:endParaRPr>
          </a:p>
        </p:txBody>
      </p:sp>
      <p:sp>
        <p:nvSpPr>
          <p:cNvPr id="104" name="Google Shape;104;p2"/>
          <p:cNvSpPr txBox="1">
            <a:spLocks noGrp="1"/>
          </p:cNvSpPr>
          <p:nvPr>
            <p:ph type="body" idx="1"/>
          </p:nvPr>
        </p:nvSpPr>
        <p:spPr>
          <a:xfrm>
            <a:off x="0" y="1066800"/>
            <a:ext cx="8991600" cy="5715000"/>
          </a:xfrm>
          <a:prstGeom prst="rect">
            <a:avLst/>
          </a:prstGeom>
          <a:noFill/>
          <a:ln>
            <a:noFill/>
          </a:ln>
        </p:spPr>
        <p:txBody>
          <a:bodyPr spcFirstLastPara="1" wrap="square" lIns="91425" tIns="45700" rIns="91425" bIns="45700" anchor="t" anchorCtr="0">
            <a:noAutofit/>
          </a:bodyPr>
          <a:lstStyle/>
          <a:p>
            <a:pPr marL="285750" indent="-285750" algn="just"/>
            <a:r>
              <a:rPr lang="en-GB" sz="3600" dirty="0">
                <a:solidFill>
                  <a:prstClr val="black"/>
                </a:solidFill>
              </a:rPr>
              <a:t>In non-</a:t>
            </a:r>
            <a:r>
              <a:rPr lang="en-GB" sz="3600" dirty="0" err="1">
                <a:solidFill>
                  <a:prstClr val="black"/>
                </a:solidFill>
              </a:rPr>
              <a:t>preemptive</a:t>
            </a:r>
            <a:r>
              <a:rPr lang="en-GB" sz="3600" dirty="0">
                <a:solidFill>
                  <a:prstClr val="black"/>
                </a:solidFill>
              </a:rPr>
              <a:t> scheduling once the CPU is assigned to a process, the processor do not release until the completion of that process</a:t>
            </a:r>
            <a:r>
              <a:rPr lang="en-GB" sz="3600" dirty="0" smtClean="0">
                <a:solidFill>
                  <a:prstClr val="black"/>
                </a:solidFill>
              </a:rPr>
              <a:t>.</a:t>
            </a:r>
          </a:p>
          <a:p>
            <a:pPr marL="0" indent="0" algn="just">
              <a:buNone/>
            </a:pPr>
            <a:r>
              <a:rPr lang="en-GB" sz="3600" dirty="0" smtClean="0">
                <a:solidFill>
                  <a:prstClr val="black"/>
                </a:solidFill>
              </a:rPr>
              <a:t> </a:t>
            </a:r>
            <a:endParaRPr lang="en-GB" sz="3600" dirty="0">
              <a:solidFill>
                <a:prstClr val="black"/>
              </a:solidFill>
            </a:endParaRPr>
          </a:p>
          <a:p>
            <a:pPr marL="285750" indent="-285750" algn="just"/>
            <a:r>
              <a:rPr lang="en-GB" sz="3600" dirty="0">
                <a:solidFill>
                  <a:prstClr val="black"/>
                </a:solidFill>
              </a:rPr>
              <a:t>I</a:t>
            </a:r>
            <a:r>
              <a:rPr lang="en-GB" sz="3600" dirty="0" smtClean="0">
                <a:solidFill>
                  <a:prstClr val="black"/>
                </a:solidFill>
              </a:rPr>
              <a:t>f </a:t>
            </a:r>
            <a:r>
              <a:rPr lang="en-GB" sz="3600" dirty="0">
                <a:solidFill>
                  <a:prstClr val="black"/>
                </a:solidFill>
              </a:rPr>
              <a:t>a higher priority process enters the system, the running process cannot be forced to release the control. </a:t>
            </a:r>
            <a:endParaRPr lang="en-GB" sz="3600" dirty="0" smtClean="0">
              <a:solidFill>
                <a:prstClr val="black"/>
              </a:solidFill>
            </a:endParaRPr>
          </a:p>
          <a:p>
            <a:pPr marL="285750" indent="-285750" algn="just"/>
            <a:r>
              <a:rPr lang="en-GB" sz="3600" dirty="0" err="1" smtClean="0">
                <a:solidFill>
                  <a:prstClr val="black"/>
                </a:solidFill>
              </a:rPr>
              <a:t>Eg</a:t>
            </a:r>
            <a:r>
              <a:rPr lang="en-GB" sz="3600" dirty="0" smtClean="0">
                <a:solidFill>
                  <a:prstClr val="black"/>
                </a:solidFill>
              </a:rPr>
              <a:t>. </a:t>
            </a:r>
            <a:r>
              <a:rPr lang="en-GB" sz="3600" dirty="0">
                <a:solidFill>
                  <a:prstClr val="black"/>
                </a:solidFill>
              </a:rPr>
              <a:t>Microsoft Windows </a:t>
            </a:r>
            <a:r>
              <a:rPr lang="en-GB" sz="3600" dirty="0" smtClean="0">
                <a:solidFill>
                  <a:prstClr val="black"/>
                </a:solidFill>
              </a:rPr>
              <a:t>3.</a:t>
            </a:r>
            <a:endParaRPr lang="en-GB" sz="3600" dirty="0">
              <a:solidFill>
                <a:prstClr val="black"/>
              </a:solidFill>
            </a:endParaRPr>
          </a:p>
          <a:p>
            <a:pPr marL="285750" indent="-285750" algn="just"/>
            <a:endParaRPr lang="en-GB" sz="3600" dirty="0">
              <a:solidFill>
                <a:prstClr val="black"/>
              </a:solidFill>
            </a:endParaRPr>
          </a:p>
        </p:txBody>
      </p:sp>
      <p:sp>
        <p:nvSpPr>
          <p:cNvPr id="105" name="Google Shape;105;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12</a:t>
            </a:fld>
            <a:endParaRPr/>
          </a:p>
        </p:txBody>
      </p:sp>
    </p:spTree>
    <p:extLst>
      <p:ext uri="{BB962C8B-B14F-4D97-AF65-F5344CB8AC3E}">
        <p14:creationId xmlns:p14="http://schemas.microsoft.com/office/powerpoint/2010/main" val="15638396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fontScale="90000"/>
          </a:bodyPr>
          <a:lstStyle/>
          <a:p>
            <a:r>
              <a:rPr lang="en-GB" dirty="0" smtClean="0">
                <a:solidFill>
                  <a:prstClr val="black"/>
                </a:solidFill>
              </a:rPr>
              <a:t>Advantage and disadvantages </a:t>
            </a:r>
            <a:r>
              <a:rPr lang="en-GB" dirty="0">
                <a:solidFill>
                  <a:prstClr val="black"/>
                </a:solidFill>
              </a:rPr>
              <a:t>of </a:t>
            </a:r>
            <a:r>
              <a:rPr lang="en-GB" dirty="0" smtClean="0">
                <a:solidFill>
                  <a:prstClr val="black"/>
                </a:solidFill>
              </a:rPr>
              <a:t>Non pre-emptive </a:t>
            </a:r>
            <a:r>
              <a:rPr lang="en-GB" dirty="0">
                <a:solidFill>
                  <a:prstClr val="black"/>
                </a:solidFill>
              </a:rPr>
              <a:t>scheduling </a:t>
            </a:r>
            <a:endParaRPr lang="en-IN" dirty="0"/>
          </a:p>
        </p:txBody>
      </p:sp>
      <p:sp>
        <p:nvSpPr>
          <p:cNvPr id="104" name="Google Shape;104;p2"/>
          <p:cNvSpPr txBox="1">
            <a:spLocks noGrp="1"/>
          </p:cNvSpPr>
          <p:nvPr>
            <p:ph type="body" idx="1"/>
          </p:nvPr>
        </p:nvSpPr>
        <p:spPr>
          <a:xfrm>
            <a:off x="0" y="1066800"/>
            <a:ext cx="8991600" cy="5715000"/>
          </a:xfrm>
          <a:prstGeom prst="rect">
            <a:avLst/>
          </a:prstGeom>
          <a:noFill/>
          <a:ln>
            <a:noFill/>
          </a:ln>
        </p:spPr>
        <p:txBody>
          <a:bodyPr spcFirstLastPara="1" wrap="square" lIns="91425" tIns="45700" rIns="91425" bIns="45700" anchor="t" anchorCtr="0">
            <a:noAutofit/>
          </a:bodyPr>
          <a:lstStyle/>
          <a:p>
            <a:pPr marL="0" indent="0">
              <a:buNone/>
            </a:pPr>
            <a:r>
              <a:rPr lang="en-GB" sz="4400" dirty="0" smtClean="0">
                <a:solidFill>
                  <a:prstClr val="black"/>
                </a:solidFill>
              </a:rPr>
              <a:t>Advantage:  </a:t>
            </a:r>
          </a:p>
          <a:p>
            <a:pPr marL="0" indent="0">
              <a:buNone/>
            </a:pPr>
            <a:r>
              <a:rPr lang="en-GB" sz="4400" dirty="0">
                <a:solidFill>
                  <a:prstClr val="black"/>
                </a:solidFill>
              </a:rPr>
              <a:t>	  </a:t>
            </a:r>
            <a:r>
              <a:rPr lang="en-GB" sz="4400" dirty="0" smtClean="0">
                <a:solidFill>
                  <a:prstClr val="black"/>
                </a:solidFill>
              </a:rPr>
              <a:t>They </a:t>
            </a:r>
            <a:r>
              <a:rPr lang="en-GB" sz="4400" dirty="0">
                <a:solidFill>
                  <a:prstClr val="black"/>
                </a:solidFill>
              </a:rPr>
              <a:t>are simple and they cannot lead the system to race condition. </a:t>
            </a:r>
            <a:endParaRPr lang="en-GB" sz="4400" dirty="0" smtClean="0">
              <a:solidFill>
                <a:prstClr val="black"/>
              </a:solidFill>
            </a:endParaRPr>
          </a:p>
          <a:p>
            <a:pPr marL="0" indent="0">
              <a:buNone/>
            </a:pPr>
            <a:endParaRPr lang="en-GB" sz="4400" dirty="0" smtClean="0">
              <a:solidFill>
                <a:prstClr val="black"/>
              </a:solidFill>
            </a:endParaRPr>
          </a:p>
          <a:p>
            <a:pPr marL="0" indent="0">
              <a:buNone/>
            </a:pPr>
            <a:r>
              <a:rPr lang="en-GB" sz="4400" dirty="0" smtClean="0">
                <a:solidFill>
                  <a:prstClr val="black"/>
                </a:solidFill>
              </a:rPr>
              <a:t>Disadvantage</a:t>
            </a:r>
            <a:r>
              <a:rPr lang="en-GB" sz="4400" dirty="0">
                <a:solidFill>
                  <a:prstClr val="black"/>
                </a:solidFill>
              </a:rPr>
              <a:t>:</a:t>
            </a:r>
            <a:endParaRPr lang="en-GB" sz="4400" dirty="0" smtClean="0">
              <a:solidFill>
                <a:prstClr val="black"/>
              </a:solidFill>
            </a:endParaRPr>
          </a:p>
          <a:p>
            <a:pPr marL="0" indent="0">
              <a:buNone/>
            </a:pPr>
            <a:r>
              <a:rPr lang="en-GB" sz="4400" dirty="0" smtClean="0">
                <a:solidFill>
                  <a:prstClr val="black"/>
                </a:solidFill>
              </a:rPr>
              <a:t>		They </a:t>
            </a:r>
            <a:r>
              <a:rPr lang="en-GB" sz="4400" dirty="0">
                <a:solidFill>
                  <a:prstClr val="black"/>
                </a:solidFill>
              </a:rPr>
              <a:t>do not allow </a:t>
            </a:r>
            <a:r>
              <a:rPr lang="en-GB" sz="4400" dirty="0" smtClean="0">
                <a:solidFill>
                  <a:prstClr val="black"/>
                </a:solidFill>
              </a:rPr>
              <a:t>real 	multiprogramming</a:t>
            </a:r>
            <a:r>
              <a:rPr lang="en-GB" sz="4400" dirty="0">
                <a:solidFill>
                  <a:prstClr val="black"/>
                </a:solidFill>
              </a:rPr>
              <a:t>.</a:t>
            </a:r>
            <a:endParaRPr lang="en-US" sz="4400" dirty="0"/>
          </a:p>
        </p:txBody>
      </p:sp>
      <p:sp>
        <p:nvSpPr>
          <p:cNvPr id="105" name="Google Shape;105;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13</a:t>
            </a:fld>
            <a:endParaRPr/>
          </a:p>
        </p:txBody>
      </p:sp>
    </p:spTree>
    <p:extLst>
      <p:ext uri="{BB962C8B-B14F-4D97-AF65-F5344CB8AC3E}">
        <p14:creationId xmlns:p14="http://schemas.microsoft.com/office/powerpoint/2010/main" val="30092733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marL="0" lvl="0" indent="0" algn="ctr" rtl="0">
              <a:spcBef>
                <a:spcPts val="0"/>
              </a:spcBef>
              <a:spcAft>
                <a:spcPts val="0"/>
              </a:spcAft>
              <a:buClr>
                <a:srgbClr val="2A14AC"/>
              </a:buClr>
              <a:buSzPts val="4000"/>
              <a:buFont typeface="Calibri"/>
              <a:buNone/>
            </a:pPr>
            <a:r>
              <a:rPr lang="en-IN" b="1" dirty="0">
                <a:solidFill>
                  <a:srgbClr val="2A14AC"/>
                </a:solidFill>
                <a:latin typeface="Calibri"/>
                <a:ea typeface="Calibri"/>
                <a:cs typeface="Calibri"/>
                <a:sym typeface="Calibri"/>
              </a:rPr>
              <a:t>FCFS Algorithm - Introduction</a:t>
            </a:r>
            <a:endParaRPr b="1" dirty="0">
              <a:solidFill>
                <a:srgbClr val="2A14AC"/>
              </a:solidFill>
              <a:latin typeface="Calibri"/>
              <a:ea typeface="Calibri"/>
              <a:cs typeface="Calibri"/>
              <a:sym typeface="Calibri"/>
            </a:endParaRPr>
          </a:p>
        </p:txBody>
      </p:sp>
      <p:sp>
        <p:nvSpPr>
          <p:cNvPr id="104" name="Google Shape;104;p2"/>
          <p:cNvSpPr txBox="1">
            <a:spLocks noGrp="1"/>
          </p:cNvSpPr>
          <p:nvPr>
            <p:ph idx="1"/>
          </p:nvPr>
        </p:nvSpPr>
        <p:spPr>
          <a:xfrm>
            <a:off x="0" y="1543050"/>
            <a:ext cx="9144000" cy="5257800"/>
          </a:xfrm>
          <a:prstGeom prst="rect">
            <a:avLst/>
          </a:prstGeom>
          <a:noFill/>
          <a:ln>
            <a:noFill/>
          </a:ln>
        </p:spPr>
        <p:txBody>
          <a:bodyPr spcFirstLastPara="1" wrap="square" lIns="91425" tIns="45700" rIns="91425" bIns="45700" anchor="t" anchorCtr="0">
            <a:normAutofit/>
          </a:bodyPr>
          <a:lstStyle/>
          <a:p>
            <a:pPr marL="342900" lvl="0" indent="-342900" algn="l" rtl="0">
              <a:spcAft>
                <a:spcPts val="600"/>
              </a:spcAft>
              <a:buClr>
                <a:schemeClr val="dk1"/>
              </a:buClr>
              <a:buSzPts val="2800"/>
              <a:buFont typeface="Noto Sans Symbols"/>
              <a:buChar char="▪"/>
            </a:pPr>
            <a:r>
              <a:rPr lang="en-IN" sz="2800" dirty="0"/>
              <a:t>First Process requests to CPU allocated first.</a:t>
            </a:r>
            <a:endParaRPr dirty="0"/>
          </a:p>
          <a:p>
            <a:pPr marL="342900" lvl="0" indent="-342900" algn="l" rtl="0">
              <a:spcAft>
                <a:spcPts val="600"/>
              </a:spcAft>
              <a:buClr>
                <a:schemeClr val="dk1"/>
              </a:buClr>
              <a:buSzPts val="2800"/>
              <a:buFont typeface="Noto Sans Symbols"/>
              <a:buChar char="▪"/>
            </a:pPr>
            <a:r>
              <a:rPr lang="en-IN" sz="2800" dirty="0"/>
              <a:t>It is </a:t>
            </a:r>
            <a:r>
              <a:rPr lang="en-IN" sz="2800" dirty="0">
                <a:solidFill>
                  <a:srgbClr val="FF0000"/>
                </a:solidFill>
              </a:rPr>
              <a:t>non-</a:t>
            </a:r>
            <a:r>
              <a:rPr lang="en-IN" sz="2800" dirty="0" err="1">
                <a:solidFill>
                  <a:srgbClr val="FF0000"/>
                </a:solidFill>
              </a:rPr>
              <a:t>preemptive</a:t>
            </a:r>
            <a:r>
              <a:rPr lang="en-IN" sz="2800" dirty="0"/>
              <a:t> algorithm. </a:t>
            </a:r>
            <a:endParaRPr sz="2800" dirty="0"/>
          </a:p>
          <a:p>
            <a:pPr marL="342900" lvl="0" indent="-342900" algn="l" rtl="0">
              <a:spcAft>
                <a:spcPts val="600"/>
              </a:spcAft>
              <a:buClr>
                <a:schemeClr val="dk1"/>
              </a:buClr>
              <a:buSzPts val="2800"/>
              <a:buFont typeface="Noto Sans Symbols"/>
              <a:buChar char="▪"/>
            </a:pPr>
            <a:r>
              <a:rPr lang="en-IN" sz="2800" dirty="0"/>
              <a:t>Easily implemented with a FIFO queue.</a:t>
            </a:r>
            <a:endParaRPr dirty="0"/>
          </a:p>
          <a:p>
            <a:pPr marL="342900" lvl="0" indent="-342900" algn="l" rtl="0">
              <a:spcAft>
                <a:spcPts val="600"/>
              </a:spcAft>
              <a:buClr>
                <a:schemeClr val="dk1"/>
              </a:buClr>
              <a:buSzPts val="2800"/>
              <a:buFont typeface="Noto Sans Symbols"/>
              <a:buChar char="▪"/>
            </a:pPr>
            <a:r>
              <a:rPr lang="en-IN" sz="2800" dirty="0"/>
              <a:t>CPU </a:t>
            </a:r>
            <a:r>
              <a:rPr lang="en-IN" sz="2800" dirty="0" smtClean="0"/>
              <a:t>allocated </a:t>
            </a:r>
            <a:r>
              <a:rPr lang="en-IN" sz="2800" dirty="0"/>
              <a:t>to </a:t>
            </a:r>
            <a:r>
              <a:rPr lang="en-IN" sz="2800" dirty="0" smtClean="0"/>
              <a:t>process </a:t>
            </a:r>
            <a:r>
              <a:rPr lang="en-IN" sz="2800" dirty="0"/>
              <a:t>at </a:t>
            </a:r>
            <a:r>
              <a:rPr lang="en-IN" sz="2800" dirty="0" smtClean="0"/>
              <a:t>head </a:t>
            </a:r>
            <a:r>
              <a:rPr lang="en-IN" sz="2800" dirty="0"/>
              <a:t>of </a:t>
            </a:r>
            <a:r>
              <a:rPr lang="en-IN" sz="2800" dirty="0" smtClean="0"/>
              <a:t>queue</a:t>
            </a:r>
            <a:r>
              <a:rPr lang="en-IN" sz="2800" dirty="0"/>
              <a:t>.</a:t>
            </a:r>
            <a:endParaRPr dirty="0"/>
          </a:p>
          <a:p>
            <a:pPr marL="342900" lvl="0" indent="-342900" algn="l" rtl="0">
              <a:spcAft>
                <a:spcPts val="600"/>
              </a:spcAft>
              <a:buClr>
                <a:schemeClr val="dk1"/>
              </a:buClr>
              <a:buSzPts val="2800"/>
              <a:buFont typeface="Noto Sans Symbols"/>
              <a:buChar char="▪"/>
            </a:pPr>
            <a:r>
              <a:rPr lang="en-IN" sz="2800" dirty="0">
                <a:solidFill>
                  <a:srgbClr val="FF0000"/>
                </a:solidFill>
              </a:rPr>
              <a:t>Average waiting</a:t>
            </a:r>
            <a:r>
              <a:rPr lang="en-IN" sz="2800" dirty="0"/>
              <a:t> time is </a:t>
            </a:r>
            <a:r>
              <a:rPr lang="en-IN" sz="2800" dirty="0">
                <a:solidFill>
                  <a:srgbClr val="FF0000"/>
                </a:solidFill>
              </a:rPr>
              <a:t>long</a:t>
            </a:r>
            <a:r>
              <a:rPr lang="en-IN" sz="2800" dirty="0"/>
              <a:t> in FCFS</a:t>
            </a:r>
            <a:endParaRPr dirty="0"/>
          </a:p>
          <a:p>
            <a:pPr marL="342900" lvl="0" indent="-342900" algn="l" rtl="0">
              <a:spcAft>
                <a:spcPts val="600"/>
              </a:spcAft>
              <a:buClr>
                <a:schemeClr val="dk1"/>
              </a:buClr>
              <a:buSzPts val="2800"/>
              <a:buFont typeface="Noto Sans Symbols"/>
              <a:buChar char="▪"/>
            </a:pPr>
            <a:r>
              <a:rPr lang="en-IN" sz="2800" dirty="0" smtClean="0"/>
              <a:t>Real-life </a:t>
            </a:r>
            <a:r>
              <a:rPr lang="en-IN" sz="2800" dirty="0"/>
              <a:t>example of </a:t>
            </a:r>
            <a:r>
              <a:rPr lang="en-IN" sz="2800" dirty="0" smtClean="0"/>
              <a:t>FCFS, buying tickets from </a:t>
            </a:r>
            <a:r>
              <a:rPr lang="en-IN" sz="2800" dirty="0"/>
              <a:t>counter.</a:t>
            </a:r>
            <a:endParaRPr sz="2800" dirty="0">
              <a:solidFill>
                <a:srgbClr val="C00000"/>
              </a:solidFill>
            </a:endParaRPr>
          </a:p>
        </p:txBody>
      </p:sp>
      <p:sp>
        <p:nvSpPr>
          <p:cNvPr id="105" name="Google Shape;105;p2"/>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14</a:t>
            </a:fld>
            <a:endParaRPr/>
          </a:p>
        </p:txBody>
      </p:sp>
    </p:spTree>
    <p:extLst>
      <p:ext uri="{BB962C8B-B14F-4D97-AF65-F5344CB8AC3E}">
        <p14:creationId xmlns:p14="http://schemas.microsoft.com/office/powerpoint/2010/main" val="2990379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animEffect transition="in" filter="fade">
                                      <p:cBhvr>
                                        <p:cTn id="7" dur="1000"/>
                                        <p:tgtEl>
                                          <p:spTgt spid="104">
                                            <p:txEl>
                                              <p:pRg st="0" end="0"/>
                                            </p:txEl>
                                          </p:spTgt>
                                        </p:tgtEl>
                                      </p:cBhvr>
                                    </p:animEffect>
                                    <p:anim calcmode="lin" valueType="num">
                                      <p:cBhvr>
                                        <p:cTn id="8" dur="1000" fill="hold"/>
                                        <p:tgtEl>
                                          <p:spTgt spid="10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04">
                                            <p:txEl>
                                              <p:pRg st="1" end="1"/>
                                            </p:txEl>
                                          </p:spTgt>
                                        </p:tgtEl>
                                        <p:attrNameLst>
                                          <p:attrName>style.visibility</p:attrName>
                                        </p:attrNameLst>
                                      </p:cBhvr>
                                      <p:to>
                                        <p:strVal val="visible"/>
                                      </p:to>
                                    </p:set>
                                    <p:animEffect transition="in" filter="fade">
                                      <p:cBhvr>
                                        <p:cTn id="13" dur="1000"/>
                                        <p:tgtEl>
                                          <p:spTgt spid="104">
                                            <p:txEl>
                                              <p:pRg st="1" end="1"/>
                                            </p:txEl>
                                          </p:spTgt>
                                        </p:tgtEl>
                                      </p:cBhvr>
                                    </p:animEffect>
                                    <p:anim calcmode="lin" valueType="num">
                                      <p:cBhvr>
                                        <p:cTn id="14" dur="1000" fill="hold"/>
                                        <p:tgtEl>
                                          <p:spTgt spid="104">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104">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104">
                                            <p:txEl>
                                              <p:pRg st="2" end="2"/>
                                            </p:txEl>
                                          </p:spTgt>
                                        </p:tgtEl>
                                        <p:attrNameLst>
                                          <p:attrName>style.visibility</p:attrName>
                                        </p:attrNameLst>
                                      </p:cBhvr>
                                      <p:to>
                                        <p:strVal val="visible"/>
                                      </p:to>
                                    </p:set>
                                    <p:animEffect transition="in" filter="fade">
                                      <p:cBhvr>
                                        <p:cTn id="19" dur="1000"/>
                                        <p:tgtEl>
                                          <p:spTgt spid="104">
                                            <p:txEl>
                                              <p:pRg st="2" end="2"/>
                                            </p:txEl>
                                          </p:spTgt>
                                        </p:tgtEl>
                                      </p:cBhvr>
                                    </p:animEffect>
                                    <p:anim calcmode="lin" valueType="num">
                                      <p:cBhvr>
                                        <p:cTn id="20" dur="1000" fill="hold"/>
                                        <p:tgtEl>
                                          <p:spTgt spid="104">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04">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104">
                                            <p:txEl>
                                              <p:pRg st="3" end="3"/>
                                            </p:txEl>
                                          </p:spTgt>
                                        </p:tgtEl>
                                        <p:attrNameLst>
                                          <p:attrName>style.visibility</p:attrName>
                                        </p:attrNameLst>
                                      </p:cBhvr>
                                      <p:to>
                                        <p:strVal val="visible"/>
                                      </p:to>
                                    </p:set>
                                    <p:animEffect transition="in" filter="fade">
                                      <p:cBhvr>
                                        <p:cTn id="25" dur="1000"/>
                                        <p:tgtEl>
                                          <p:spTgt spid="104">
                                            <p:txEl>
                                              <p:pRg st="3" end="3"/>
                                            </p:txEl>
                                          </p:spTgt>
                                        </p:tgtEl>
                                      </p:cBhvr>
                                    </p:animEffect>
                                    <p:anim calcmode="lin" valueType="num">
                                      <p:cBhvr>
                                        <p:cTn id="26" dur="1000" fill="hold"/>
                                        <p:tgtEl>
                                          <p:spTgt spid="104">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104">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104">
                                            <p:txEl>
                                              <p:pRg st="4" end="4"/>
                                            </p:txEl>
                                          </p:spTgt>
                                        </p:tgtEl>
                                        <p:attrNameLst>
                                          <p:attrName>style.visibility</p:attrName>
                                        </p:attrNameLst>
                                      </p:cBhvr>
                                      <p:to>
                                        <p:strVal val="visible"/>
                                      </p:to>
                                    </p:set>
                                    <p:animEffect transition="in" filter="fade">
                                      <p:cBhvr>
                                        <p:cTn id="31" dur="1000"/>
                                        <p:tgtEl>
                                          <p:spTgt spid="104">
                                            <p:txEl>
                                              <p:pRg st="4" end="4"/>
                                            </p:txEl>
                                          </p:spTgt>
                                        </p:tgtEl>
                                      </p:cBhvr>
                                    </p:animEffect>
                                    <p:anim calcmode="lin" valueType="num">
                                      <p:cBhvr>
                                        <p:cTn id="32" dur="1000" fill="hold"/>
                                        <p:tgtEl>
                                          <p:spTgt spid="104">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104">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104">
                                            <p:txEl>
                                              <p:pRg st="5" end="5"/>
                                            </p:txEl>
                                          </p:spTgt>
                                        </p:tgtEl>
                                        <p:attrNameLst>
                                          <p:attrName>style.visibility</p:attrName>
                                        </p:attrNameLst>
                                      </p:cBhvr>
                                      <p:to>
                                        <p:strVal val="visible"/>
                                      </p:to>
                                    </p:set>
                                    <p:animEffect transition="in" filter="fade">
                                      <p:cBhvr>
                                        <p:cTn id="37" dur="1000"/>
                                        <p:tgtEl>
                                          <p:spTgt spid="104">
                                            <p:txEl>
                                              <p:pRg st="5" end="5"/>
                                            </p:txEl>
                                          </p:spTgt>
                                        </p:tgtEl>
                                      </p:cBhvr>
                                    </p:animEffect>
                                    <p:anim calcmode="lin" valueType="num">
                                      <p:cBhvr>
                                        <p:cTn id="38" dur="1000" fill="hold"/>
                                        <p:tgtEl>
                                          <p:spTgt spid="104">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10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marL="0" lvl="0" indent="0" algn="ctr" rtl="0">
              <a:spcBef>
                <a:spcPts val="0"/>
              </a:spcBef>
              <a:spcAft>
                <a:spcPts val="0"/>
              </a:spcAft>
              <a:buClr>
                <a:srgbClr val="2A14AC"/>
              </a:buClr>
              <a:buSzPts val="4000"/>
              <a:buFont typeface="Calibri"/>
              <a:buNone/>
            </a:pPr>
            <a:r>
              <a:rPr lang="en-IN" b="1" dirty="0">
                <a:solidFill>
                  <a:srgbClr val="2A14AC"/>
                </a:solidFill>
                <a:latin typeface="Calibri"/>
                <a:ea typeface="Calibri"/>
                <a:cs typeface="Calibri"/>
                <a:sym typeface="Calibri"/>
              </a:rPr>
              <a:t>Characteristics of FCFS</a:t>
            </a:r>
            <a:endParaRPr dirty="0">
              <a:solidFill>
                <a:srgbClr val="2A14AC"/>
              </a:solidFill>
              <a:latin typeface="Calibri"/>
              <a:ea typeface="Calibri"/>
              <a:cs typeface="Calibri"/>
              <a:sym typeface="Calibri"/>
            </a:endParaRPr>
          </a:p>
        </p:txBody>
      </p:sp>
      <p:sp>
        <p:nvSpPr>
          <p:cNvPr id="111" name="Google Shape;111;p3"/>
          <p:cNvSpPr txBox="1">
            <a:spLocks noGrp="1"/>
          </p:cNvSpPr>
          <p:nvPr>
            <p:ph idx="1"/>
          </p:nvPr>
        </p:nvSpPr>
        <p:spPr>
          <a:xfrm>
            <a:off x="0" y="1562100"/>
            <a:ext cx="9144000" cy="5257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000"/>
              <a:buFont typeface="Noto Sans Symbols"/>
              <a:buChar char="▪"/>
            </a:pPr>
            <a:r>
              <a:rPr lang="en-IN" dirty="0"/>
              <a:t>Supports </a:t>
            </a:r>
            <a:r>
              <a:rPr lang="en-IN" dirty="0">
                <a:solidFill>
                  <a:srgbClr val="FF0000"/>
                </a:solidFill>
              </a:rPr>
              <a:t>non pre-emptive</a:t>
            </a:r>
            <a:r>
              <a:rPr lang="en-IN" dirty="0"/>
              <a:t> and </a:t>
            </a:r>
            <a:r>
              <a:rPr lang="en-IN" dirty="0">
                <a:solidFill>
                  <a:srgbClr val="FF0000"/>
                </a:solidFill>
              </a:rPr>
              <a:t>pre-emptive</a:t>
            </a:r>
            <a:r>
              <a:rPr lang="en-IN" dirty="0"/>
              <a:t> scheduling. </a:t>
            </a:r>
            <a:endParaRPr dirty="0"/>
          </a:p>
          <a:p>
            <a:pPr marL="342900" lvl="0" indent="-342900" algn="l" rtl="0">
              <a:spcBef>
                <a:spcPts val="600"/>
              </a:spcBef>
              <a:spcAft>
                <a:spcPts val="0"/>
              </a:spcAft>
              <a:buClr>
                <a:schemeClr val="dk1"/>
              </a:buClr>
              <a:buSzPts val="3000"/>
              <a:buFont typeface="Noto Sans Symbols"/>
              <a:buChar char="▪"/>
            </a:pPr>
            <a:r>
              <a:rPr lang="en-IN" dirty="0"/>
              <a:t>Executed on a </a:t>
            </a:r>
            <a:r>
              <a:rPr lang="en-IN" dirty="0">
                <a:solidFill>
                  <a:srgbClr val="FF0000"/>
                </a:solidFill>
              </a:rPr>
              <a:t>First Come, First Serve</a:t>
            </a:r>
            <a:r>
              <a:rPr lang="en-IN" dirty="0"/>
              <a:t> basis.</a:t>
            </a:r>
            <a:endParaRPr dirty="0"/>
          </a:p>
          <a:p>
            <a:pPr marL="342900" lvl="0" indent="-342900" algn="l" rtl="0">
              <a:spcBef>
                <a:spcPts val="600"/>
              </a:spcBef>
              <a:spcAft>
                <a:spcPts val="0"/>
              </a:spcAft>
              <a:buClr>
                <a:schemeClr val="dk1"/>
              </a:buClr>
              <a:buSzPts val="3000"/>
              <a:buFont typeface="Noto Sans Symbols"/>
              <a:buChar char="▪"/>
            </a:pPr>
            <a:r>
              <a:rPr lang="en-IN" dirty="0">
                <a:solidFill>
                  <a:srgbClr val="FF0000"/>
                </a:solidFill>
              </a:rPr>
              <a:t>Easy</a:t>
            </a:r>
            <a:r>
              <a:rPr lang="en-IN" dirty="0"/>
              <a:t> to implement and use.</a:t>
            </a:r>
            <a:endParaRPr dirty="0"/>
          </a:p>
          <a:p>
            <a:pPr marL="342900" lvl="0" indent="-342900" algn="l" rtl="0">
              <a:spcBef>
                <a:spcPts val="600"/>
              </a:spcBef>
              <a:spcAft>
                <a:spcPts val="0"/>
              </a:spcAft>
              <a:buClr>
                <a:schemeClr val="dk1"/>
              </a:buClr>
              <a:buSzPts val="3000"/>
              <a:buFont typeface="Noto Sans Symbols"/>
              <a:buChar char="▪"/>
            </a:pPr>
            <a:r>
              <a:rPr lang="en-IN" dirty="0">
                <a:solidFill>
                  <a:srgbClr val="FF0000"/>
                </a:solidFill>
              </a:rPr>
              <a:t>Poor</a:t>
            </a:r>
            <a:r>
              <a:rPr lang="en-IN" dirty="0"/>
              <a:t> in performance</a:t>
            </a:r>
            <a:endParaRPr dirty="0"/>
          </a:p>
          <a:p>
            <a:pPr marL="342900" lvl="0" indent="-342900" algn="l" rtl="0">
              <a:spcBef>
                <a:spcPts val="600"/>
              </a:spcBef>
              <a:spcAft>
                <a:spcPts val="0"/>
              </a:spcAft>
              <a:buClr>
                <a:schemeClr val="dk1"/>
              </a:buClr>
              <a:buSzPts val="3000"/>
              <a:buFont typeface="Noto Sans Symbols"/>
              <a:buChar char="▪"/>
            </a:pPr>
            <a:r>
              <a:rPr lang="en-IN" dirty="0"/>
              <a:t>General </a:t>
            </a:r>
            <a:r>
              <a:rPr lang="en-IN" dirty="0">
                <a:solidFill>
                  <a:srgbClr val="FF0000"/>
                </a:solidFill>
              </a:rPr>
              <a:t>wait time</a:t>
            </a:r>
            <a:r>
              <a:rPr lang="en-IN" dirty="0"/>
              <a:t> is quite </a:t>
            </a:r>
            <a:r>
              <a:rPr lang="en-IN" dirty="0">
                <a:solidFill>
                  <a:srgbClr val="FF0000"/>
                </a:solidFill>
              </a:rPr>
              <a:t>high</a:t>
            </a:r>
            <a:r>
              <a:rPr lang="en-IN" dirty="0"/>
              <a:t>.</a:t>
            </a:r>
            <a:endParaRPr dirty="0"/>
          </a:p>
        </p:txBody>
      </p:sp>
      <p:sp>
        <p:nvSpPr>
          <p:cNvPr id="112" name="Google Shape;112;p3"/>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15</a:t>
            </a:fld>
            <a:endParaRPr/>
          </a:p>
        </p:txBody>
      </p:sp>
    </p:spTree>
    <p:extLst>
      <p:ext uri="{BB962C8B-B14F-4D97-AF65-F5344CB8AC3E}">
        <p14:creationId xmlns:p14="http://schemas.microsoft.com/office/powerpoint/2010/main" val="608563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11">
                                            <p:txEl>
                                              <p:pRg st="0" end="0"/>
                                            </p:txEl>
                                          </p:spTgt>
                                        </p:tgtEl>
                                        <p:attrNameLst>
                                          <p:attrName>style.visibility</p:attrName>
                                        </p:attrNameLst>
                                      </p:cBhvr>
                                      <p:to>
                                        <p:strVal val="visible"/>
                                      </p:to>
                                    </p:set>
                                    <p:animEffect transition="in" filter="fade">
                                      <p:cBhvr>
                                        <p:cTn id="7" dur="1000"/>
                                        <p:tgtEl>
                                          <p:spTgt spid="111">
                                            <p:txEl>
                                              <p:pRg st="0" end="0"/>
                                            </p:txEl>
                                          </p:spTgt>
                                        </p:tgtEl>
                                      </p:cBhvr>
                                    </p:animEffect>
                                    <p:anim calcmode="lin" valueType="num">
                                      <p:cBhvr>
                                        <p:cTn id="8" dur="1000" fill="hold"/>
                                        <p:tgtEl>
                                          <p:spTgt spid="1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1">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11">
                                            <p:txEl>
                                              <p:pRg st="1" end="1"/>
                                            </p:txEl>
                                          </p:spTgt>
                                        </p:tgtEl>
                                        <p:attrNameLst>
                                          <p:attrName>style.visibility</p:attrName>
                                        </p:attrNameLst>
                                      </p:cBhvr>
                                      <p:to>
                                        <p:strVal val="visible"/>
                                      </p:to>
                                    </p:set>
                                    <p:animEffect transition="in" filter="fade">
                                      <p:cBhvr>
                                        <p:cTn id="13" dur="1000"/>
                                        <p:tgtEl>
                                          <p:spTgt spid="111">
                                            <p:txEl>
                                              <p:pRg st="1" end="1"/>
                                            </p:txEl>
                                          </p:spTgt>
                                        </p:tgtEl>
                                      </p:cBhvr>
                                    </p:animEffect>
                                    <p:anim calcmode="lin" valueType="num">
                                      <p:cBhvr>
                                        <p:cTn id="14" dur="1000" fill="hold"/>
                                        <p:tgtEl>
                                          <p:spTgt spid="111">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111">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111">
                                            <p:txEl>
                                              <p:pRg st="2" end="2"/>
                                            </p:txEl>
                                          </p:spTgt>
                                        </p:tgtEl>
                                        <p:attrNameLst>
                                          <p:attrName>style.visibility</p:attrName>
                                        </p:attrNameLst>
                                      </p:cBhvr>
                                      <p:to>
                                        <p:strVal val="visible"/>
                                      </p:to>
                                    </p:set>
                                    <p:animEffect transition="in" filter="fade">
                                      <p:cBhvr>
                                        <p:cTn id="19" dur="1000"/>
                                        <p:tgtEl>
                                          <p:spTgt spid="111">
                                            <p:txEl>
                                              <p:pRg st="2" end="2"/>
                                            </p:txEl>
                                          </p:spTgt>
                                        </p:tgtEl>
                                      </p:cBhvr>
                                    </p:animEffect>
                                    <p:anim calcmode="lin" valueType="num">
                                      <p:cBhvr>
                                        <p:cTn id="20" dur="1000" fill="hold"/>
                                        <p:tgtEl>
                                          <p:spTgt spid="111">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11">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111">
                                            <p:txEl>
                                              <p:pRg st="3" end="3"/>
                                            </p:txEl>
                                          </p:spTgt>
                                        </p:tgtEl>
                                        <p:attrNameLst>
                                          <p:attrName>style.visibility</p:attrName>
                                        </p:attrNameLst>
                                      </p:cBhvr>
                                      <p:to>
                                        <p:strVal val="visible"/>
                                      </p:to>
                                    </p:set>
                                    <p:animEffect transition="in" filter="fade">
                                      <p:cBhvr>
                                        <p:cTn id="25" dur="1000"/>
                                        <p:tgtEl>
                                          <p:spTgt spid="111">
                                            <p:txEl>
                                              <p:pRg st="3" end="3"/>
                                            </p:txEl>
                                          </p:spTgt>
                                        </p:tgtEl>
                                      </p:cBhvr>
                                    </p:animEffect>
                                    <p:anim calcmode="lin" valueType="num">
                                      <p:cBhvr>
                                        <p:cTn id="26" dur="1000" fill="hold"/>
                                        <p:tgtEl>
                                          <p:spTgt spid="111">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111">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111">
                                            <p:txEl>
                                              <p:pRg st="4" end="4"/>
                                            </p:txEl>
                                          </p:spTgt>
                                        </p:tgtEl>
                                        <p:attrNameLst>
                                          <p:attrName>style.visibility</p:attrName>
                                        </p:attrNameLst>
                                      </p:cBhvr>
                                      <p:to>
                                        <p:strVal val="visible"/>
                                      </p:to>
                                    </p:set>
                                    <p:animEffect transition="in" filter="fade">
                                      <p:cBhvr>
                                        <p:cTn id="31" dur="1000"/>
                                        <p:tgtEl>
                                          <p:spTgt spid="111">
                                            <p:txEl>
                                              <p:pRg st="4" end="4"/>
                                            </p:txEl>
                                          </p:spTgt>
                                        </p:tgtEl>
                                      </p:cBhvr>
                                    </p:animEffect>
                                    <p:anim calcmode="lin" valueType="num">
                                      <p:cBhvr>
                                        <p:cTn id="32" dur="1000" fill="hold"/>
                                        <p:tgtEl>
                                          <p:spTgt spid="111">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111">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4"/>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marL="0" lvl="0" indent="0" algn="ctr" rtl="0">
              <a:spcBef>
                <a:spcPts val="0"/>
              </a:spcBef>
              <a:spcAft>
                <a:spcPts val="0"/>
              </a:spcAft>
              <a:buClr>
                <a:srgbClr val="2A14AC"/>
              </a:buClr>
              <a:buSzPts val="4000"/>
              <a:buFont typeface="Calibri"/>
              <a:buNone/>
            </a:pPr>
            <a:r>
              <a:rPr lang="en-IN" b="1" dirty="0">
                <a:solidFill>
                  <a:srgbClr val="2A14AC"/>
                </a:solidFill>
                <a:latin typeface="Calibri"/>
                <a:ea typeface="Calibri"/>
                <a:cs typeface="Calibri"/>
                <a:sym typeface="Calibri"/>
              </a:rPr>
              <a:t>Example of FCFS </a:t>
            </a:r>
            <a:endParaRPr b="1" dirty="0">
              <a:solidFill>
                <a:srgbClr val="2A14AC"/>
              </a:solidFill>
              <a:latin typeface="Calibri"/>
              <a:ea typeface="Calibri"/>
              <a:cs typeface="Calibri"/>
              <a:sym typeface="Calibri"/>
            </a:endParaRPr>
          </a:p>
        </p:txBody>
      </p:sp>
      <p:sp>
        <p:nvSpPr>
          <p:cNvPr id="118" name="Google Shape;118;p4"/>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16</a:t>
            </a:fld>
            <a:endParaRPr/>
          </a:p>
        </p:txBody>
      </p:sp>
      <p:graphicFrame>
        <p:nvGraphicFramePr>
          <p:cNvPr id="119" name="Google Shape;119;p4"/>
          <p:cNvGraphicFramePr/>
          <p:nvPr/>
        </p:nvGraphicFramePr>
        <p:xfrm>
          <a:off x="2819400" y="1219200"/>
          <a:ext cx="3581400" cy="1828840"/>
        </p:xfrm>
        <a:graphic>
          <a:graphicData uri="http://schemas.openxmlformats.org/drawingml/2006/table">
            <a:tbl>
              <a:tblPr firstRow="1" bandRow="1">
                <a:noFill/>
              </a:tblPr>
              <a:tblGrid>
                <a:gridCol w="1790700"/>
                <a:gridCol w="1790700"/>
              </a:tblGrid>
              <a:tr h="370850">
                <a:tc>
                  <a:txBody>
                    <a:bodyPr/>
                    <a:lstStyle/>
                    <a:p>
                      <a:pPr marL="0" marR="0" lvl="0" indent="0" algn="l" rtl="0">
                        <a:spcBef>
                          <a:spcPts val="0"/>
                        </a:spcBef>
                        <a:spcAft>
                          <a:spcPts val="0"/>
                        </a:spcAft>
                        <a:buNone/>
                      </a:pPr>
                      <a:r>
                        <a:rPr lang="en-IN" sz="2400" u="none" strike="noStrike" cap="none"/>
                        <a:t>Process</a:t>
                      </a:r>
                      <a:endParaRPr sz="2400"/>
                    </a:p>
                  </a:txBody>
                  <a:tcPr marL="91450" marR="91450" marT="45725" marB="45725"/>
                </a:tc>
                <a:tc>
                  <a:txBody>
                    <a:bodyPr/>
                    <a:lstStyle/>
                    <a:p>
                      <a:pPr marL="0" marR="0" lvl="0" indent="0" algn="l" rtl="0">
                        <a:spcBef>
                          <a:spcPts val="0"/>
                        </a:spcBef>
                        <a:spcAft>
                          <a:spcPts val="0"/>
                        </a:spcAft>
                        <a:buNone/>
                      </a:pPr>
                      <a:r>
                        <a:rPr lang="en-IN" sz="2400"/>
                        <a:t>Burst Time</a:t>
                      </a:r>
                      <a:endParaRPr sz="2400"/>
                    </a:p>
                  </a:txBody>
                  <a:tcPr marL="91450" marR="91450" marT="45725" marB="45725"/>
                </a:tc>
              </a:tr>
              <a:tr h="370850">
                <a:tc>
                  <a:txBody>
                    <a:bodyPr/>
                    <a:lstStyle/>
                    <a:p>
                      <a:pPr marL="0" marR="0" lvl="0" indent="0" algn="l" rtl="0">
                        <a:spcBef>
                          <a:spcPts val="0"/>
                        </a:spcBef>
                        <a:spcAft>
                          <a:spcPts val="0"/>
                        </a:spcAft>
                        <a:buNone/>
                      </a:pPr>
                      <a:r>
                        <a:rPr lang="en-IN" sz="2400"/>
                        <a:t>P1</a:t>
                      </a:r>
                      <a:endParaRPr sz="2400"/>
                    </a:p>
                  </a:txBody>
                  <a:tcPr marL="91450" marR="91450" marT="45725" marB="45725"/>
                </a:tc>
                <a:tc>
                  <a:txBody>
                    <a:bodyPr/>
                    <a:lstStyle/>
                    <a:p>
                      <a:pPr marL="0" marR="0" lvl="0" indent="0" algn="l" rtl="0">
                        <a:spcBef>
                          <a:spcPts val="0"/>
                        </a:spcBef>
                        <a:spcAft>
                          <a:spcPts val="0"/>
                        </a:spcAft>
                        <a:buNone/>
                      </a:pPr>
                      <a:r>
                        <a:rPr lang="en-IN" sz="2400"/>
                        <a:t>24</a:t>
                      </a:r>
                      <a:endParaRPr sz="2400"/>
                    </a:p>
                  </a:txBody>
                  <a:tcPr marL="91450" marR="91450" marT="45725" marB="45725"/>
                </a:tc>
              </a:tr>
              <a:tr h="370850">
                <a:tc>
                  <a:txBody>
                    <a:bodyPr/>
                    <a:lstStyle/>
                    <a:p>
                      <a:pPr marL="0" marR="0" lvl="0" indent="0" algn="l" rtl="0">
                        <a:spcBef>
                          <a:spcPts val="0"/>
                        </a:spcBef>
                        <a:spcAft>
                          <a:spcPts val="0"/>
                        </a:spcAft>
                        <a:buNone/>
                      </a:pPr>
                      <a:r>
                        <a:rPr lang="en-IN" sz="2400"/>
                        <a:t>P2</a:t>
                      </a:r>
                      <a:endParaRPr sz="2400"/>
                    </a:p>
                  </a:txBody>
                  <a:tcPr marL="91450" marR="91450" marT="45725" marB="45725"/>
                </a:tc>
                <a:tc>
                  <a:txBody>
                    <a:bodyPr/>
                    <a:lstStyle/>
                    <a:p>
                      <a:pPr marL="0" marR="0" lvl="0" indent="0" algn="l" rtl="0">
                        <a:spcBef>
                          <a:spcPts val="0"/>
                        </a:spcBef>
                        <a:spcAft>
                          <a:spcPts val="0"/>
                        </a:spcAft>
                        <a:buNone/>
                      </a:pPr>
                      <a:r>
                        <a:rPr lang="en-IN" sz="2400"/>
                        <a:t>3</a:t>
                      </a:r>
                      <a:endParaRPr sz="2400"/>
                    </a:p>
                  </a:txBody>
                  <a:tcPr marL="91450" marR="91450" marT="45725" marB="45725"/>
                </a:tc>
              </a:tr>
              <a:tr h="370850">
                <a:tc>
                  <a:txBody>
                    <a:bodyPr/>
                    <a:lstStyle/>
                    <a:p>
                      <a:pPr marL="0" marR="0" lvl="0" indent="0" algn="l" rtl="0">
                        <a:spcBef>
                          <a:spcPts val="0"/>
                        </a:spcBef>
                        <a:spcAft>
                          <a:spcPts val="0"/>
                        </a:spcAft>
                        <a:buNone/>
                      </a:pPr>
                      <a:r>
                        <a:rPr lang="en-IN" sz="2400"/>
                        <a:t>P3</a:t>
                      </a:r>
                      <a:endParaRPr sz="2400"/>
                    </a:p>
                  </a:txBody>
                  <a:tcPr marL="91450" marR="91450" marT="45725" marB="45725"/>
                </a:tc>
                <a:tc>
                  <a:txBody>
                    <a:bodyPr/>
                    <a:lstStyle/>
                    <a:p>
                      <a:pPr marL="0" marR="0" lvl="0" indent="0" algn="l" rtl="0">
                        <a:spcBef>
                          <a:spcPts val="0"/>
                        </a:spcBef>
                        <a:spcAft>
                          <a:spcPts val="0"/>
                        </a:spcAft>
                        <a:buNone/>
                      </a:pPr>
                      <a:r>
                        <a:rPr lang="en-IN" sz="2400" dirty="0"/>
                        <a:t>3</a:t>
                      </a:r>
                      <a:endParaRPr sz="2400" dirty="0"/>
                    </a:p>
                  </a:txBody>
                  <a:tcPr marL="91450" marR="91450" marT="45725" marB="45725"/>
                </a:tc>
              </a:tr>
            </a:tbl>
          </a:graphicData>
        </a:graphic>
      </p:graphicFrame>
      <p:sp>
        <p:nvSpPr>
          <p:cNvPr id="120" name="Google Shape;120;p4"/>
          <p:cNvSpPr txBox="1"/>
          <p:nvPr/>
        </p:nvSpPr>
        <p:spPr>
          <a:xfrm>
            <a:off x="0" y="3276600"/>
            <a:ext cx="9144000" cy="954107"/>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Clr>
                <a:schemeClr val="dk1"/>
              </a:buClr>
              <a:buSzPts val="2800"/>
              <a:buFont typeface="Noto Sans Symbols"/>
              <a:buChar char="▪"/>
            </a:pPr>
            <a:r>
              <a:rPr lang="en-IN" sz="2800" b="0" i="0" u="none" strike="noStrike" cap="none" dirty="0">
                <a:solidFill>
                  <a:schemeClr val="dk1"/>
                </a:solidFill>
                <a:latin typeface="Calibri"/>
                <a:ea typeface="Calibri"/>
                <a:cs typeface="Calibri"/>
                <a:sym typeface="Calibri"/>
              </a:rPr>
              <a:t>Suppose the processes arrive in the order: </a:t>
            </a:r>
            <a:r>
              <a:rPr lang="en-IN" sz="2800" b="0" i="1" u="none" strike="noStrike" cap="none" dirty="0">
                <a:solidFill>
                  <a:schemeClr val="dk1"/>
                </a:solidFill>
                <a:latin typeface="Calibri"/>
                <a:ea typeface="Calibri"/>
                <a:cs typeface="Calibri"/>
                <a:sym typeface="Calibri"/>
              </a:rPr>
              <a:t>P1</a:t>
            </a:r>
            <a:r>
              <a:rPr lang="en-IN" sz="2800" b="0" i="0" u="none" strike="noStrike" cap="none" dirty="0">
                <a:solidFill>
                  <a:schemeClr val="dk1"/>
                </a:solidFill>
                <a:latin typeface="Calibri"/>
                <a:ea typeface="Calibri"/>
                <a:cs typeface="Calibri"/>
                <a:sym typeface="Calibri"/>
              </a:rPr>
              <a:t>, </a:t>
            </a:r>
            <a:r>
              <a:rPr lang="en-IN" sz="2800" b="0" i="1" u="none" strike="noStrike" cap="none" dirty="0">
                <a:solidFill>
                  <a:schemeClr val="dk1"/>
                </a:solidFill>
                <a:latin typeface="Calibri"/>
                <a:ea typeface="Calibri"/>
                <a:cs typeface="Calibri"/>
                <a:sym typeface="Calibri"/>
              </a:rPr>
              <a:t>P2</a:t>
            </a:r>
            <a:r>
              <a:rPr lang="en-IN" sz="2800" b="0" i="0" u="none" strike="noStrike" cap="none" dirty="0">
                <a:solidFill>
                  <a:schemeClr val="dk1"/>
                </a:solidFill>
                <a:latin typeface="Calibri"/>
                <a:ea typeface="Calibri"/>
                <a:cs typeface="Calibri"/>
                <a:sym typeface="Calibri"/>
              </a:rPr>
              <a:t>,</a:t>
            </a:r>
            <a:r>
              <a:rPr lang="en-IN" sz="2800" b="0" i="1" u="none" strike="noStrike" cap="none" dirty="0">
                <a:solidFill>
                  <a:schemeClr val="dk1"/>
                </a:solidFill>
                <a:latin typeface="Calibri"/>
                <a:ea typeface="Calibri"/>
                <a:cs typeface="Calibri"/>
                <a:sym typeface="Calibri"/>
              </a:rPr>
              <a:t>P3.</a:t>
            </a:r>
            <a:endParaRPr dirty="0"/>
          </a:p>
          <a:p>
            <a:pPr marL="457200" marR="0" lvl="0" indent="-457200" algn="l" rtl="0">
              <a:spcBef>
                <a:spcPts val="0"/>
              </a:spcBef>
              <a:spcAft>
                <a:spcPts val="0"/>
              </a:spcAft>
              <a:buClr>
                <a:schemeClr val="dk1"/>
              </a:buClr>
              <a:buSzPts val="2800"/>
              <a:buFont typeface="Noto Sans Symbols"/>
              <a:buChar char="▪"/>
            </a:pPr>
            <a:r>
              <a:rPr lang="en-IN" sz="2800" b="0" i="0" u="none" strike="noStrike" cap="none" dirty="0">
                <a:solidFill>
                  <a:schemeClr val="dk1"/>
                </a:solidFill>
                <a:latin typeface="Calibri"/>
                <a:ea typeface="Calibri"/>
                <a:cs typeface="Calibri"/>
                <a:sym typeface="Calibri"/>
              </a:rPr>
              <a:t>The Gantt Chart for the schedule is: </a:t>
            </a:r>
            <a:endParaRPr dirty="0"/>
          </a:p>
        </p:txBody>
      </p:sp>
      <p:pic>
        <p:nvPicPr>
          <p:cNvPr id="121" name="Google Shape;121;p4"/>
          <p:cNvPicPr preferRelativeResize="0"/>
          <p:nvPr/>
        </p:nvPicPr>
        <p:blipFill rotWithShape="1">
          <a:blip r:embed="rId3">
            <a:alphaModFix/>
          </a:blip>
          <a:srcRect/>
          <a:stretch/>
        </p:blipFill>
        <p:spPr>
          <a:xfrm>
            <a:off x="685800" y="4267200"/>
            <a:ext cx="7696199" cy="1295399"/>
          </a:xfrm>
          <a:prstGeom prst="rect">
            <a:avLst/>
          </a:prstGeom>
          <a:noFill/>
          <a:ln>
            <a:noFill/>
          </a:ln>
        </p:spPr>
      </p:pic>
      <p:sp>
        <p:nvSpPr>
          <p:cNvPr id="122" name="Google Shape;122;p4"/>
          <p:cNvSpPr txBox="1"/>
          <p:nvPr/>
        </p:nvSpPr>
        <p:spPr>
          <a:xfrm>
            <a:off x="0" y="5715000"/>
            <a:ext cx="9144000" cy="954107"/>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Clr>
                <a:schemeClr val="dk1"/>
              </a:buClr>
              <a:buSzPts val="2800"/>
              <a:buFont typeface="Noto Sans Symbols"/>
              <a:buChar char="▪"/>
            </a:pPr>
            <a:r>
              <a:rPr lang="en-IN" sz="2800" b="0" i="0" u="none" strike="noStrike" cap="none" dirty="0">
                <a:solidFill>
                  <a:schemeClr val="dk1"/>
                </a:solidFill>
                <a:latin typeface="Calibri"/>
                <a:ea typeface="Calibri"/>
                <a:cs typeface="Calibri"/>
                <a:sym typeface="Calibri"/>
              </a:rPr>
              <a:t>Waiting time for P1 = 0; P2 = 24; P3 = 27 </a:t>
            </a:r>
            <a:endParaRPr dirty="0"/>
          </a:p>
          <a:p>
            <a:pPr marL="457200" marR="0" lvl="0" indent="-457200" algn="l" rtl="0">
              <a:spcBef>
                <a:spcPts val="0"/>
              </a:spcBef>
              <a:spcAft>
                <a:spcPts val="0"/>
              </a:spcAft>
              <a:buClr>
                <a:schemeClr val="dk1"/>
              </a:buClr>
              <a:buSzPts val="2800"/>
              <a:buFont typeface="Noto Sans Symbols"/>
              <a:buChar char="▪"/>
            </a:pPr>
            <a:r>
              <a:rPr lang="en-IN" sz="2800" b="0" i="0" u="none" strike="noStrike" cap="none" dirty="0">
                <a:solidFill>
                  <a:schemeClr val="dk1"/>
                </a:solidFill>
                <a:latin typeface="Calibri"/>
                <a:ea typeface="Calibri"/>
                <a:cs typeface="Calibri"/>
                <a:sym typeface="Calibri"/>
              </a:rPr>
              <a:t>Average waiting time= (0 + 24 + 27)/3 = 17 </a:t>
            </a:r>
            <a:endParaRPr dirty="0"/>
          </a:p>
        </p:txBody>
      </p:sp>
    </p:spTree>
    <p:extLst>
      <p:ext uri="{BB962C8B-B14F-4D97-AF65-F5344CB8AC3E}">
        <p14:creationId xmlns:p14="http://schemas.microsoft.com/office/powerpoint/2010/main" val="3223232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9"/>
                                        </p:tgtEl>
                                        <p:attrNameLst>
                                          <p:attrName>style.visibility</p:attrName>
                                        </p:attrNameLst>
                                      </p:cBhvr>
                                      <p:to>
                                        <p:strVal val="visible"/>
                                      </p:to>
                                    </p:set>
                                    <p:animEffect transition="in" filter="wipe(left)">
                                      <p:cBhvr>
                                        <p:cTn id="7" dur="1000"/>
                                        <p:tgtEl>
                                          <p:spTgt spid="119"/>
                                        </p:tgtEl>
                                      </p:cBhvr>
                                    </p:animEffect>
                                  </p:childTnLst>
                                </p:cTn>
                              </p:par>
                            </p:childTnLst>
                          </p:cTn>
                        </p:par>
                        <p:par>
                          <p:cTn id="8" fill="hold">
                            <p:stCondLst>
                              <p:cond delay="1000"/>
                            </p:stCondLst>
                            <p:childTnLst>
                              <p:par>
                                <p:cTn id="9" presetID="42" presetClass="entr" presetSubtype="0" fill="hold" grpId="0" nodeType="afterEffect">
                                  <p:stCondLst>
                                    <p:cond delay="0"/>
                                  </p:stCondLst>
                                  <p:childTnLst>
                                    <p:set>
                                      <p:cBhvr>
                                        <p:cTn id="10" dur="1" fill="hold">
                                          <p:stCondLst>
                                            <p:cond delay="0"/>
                                          </p:stCondLst>
                                        </p:cTn>
                                        <p:tgtEl>
                                          <p:spTgt spid="120"/>
                                        </p:tgtEl>
                                        <p:attrNameLst>
                                          <p:attrName>style.visibility</p:attrName>
                                        </p:attrNameLst>
                                      </p:cBhvr>
                                      <p:to>
                                        <p:strVal val="visible"/>
                                      </p:to>
                                    </p:set>
                                    <p:animEffect transition="in" filter="fade">
                                      <p:cBhvr>
                                        <p:cTn id="11" dur="1000"/>
                                        <p:tgtEl>
                                          <p:spTgt spid="120"/>
                                        </p:tgtEl>
                                      </p:cBhvr>
                                    </p:animEffect>
                                    <p:anim calcmode="lin" valueType="num">
                                      <p:cBhvr>
                                        <p:cTn id="12" dur="1000" fill="hold"/>
                                        <p:tgtEl>
                                          <p:spTgt spid="120"/>
                                        </p:tgtEl>
                                        <p:attrNameLst>
                                          <p:attrName>ppt_x</p:attrName>
                                        </p:attrNameLst>
                                      </p:cBhvr>
                                      <p:tavLst>
                                        <p:tav tm="0">
                                          <p:val>
                                            <p:strVal val="#ppt_x"/>
                                          </p:val>
                                        </p:tav>
                                        <p:tav tm="100000">
                                          <p:val>
                                            <p:strVal val="#ppt_x"/>
                                          </p:val>
                                        </p:tav>
                                      </p:tavLst>
                                    </p:anim>
                                    <p:anim calcmode="lin" valueType="num">
                                      <p:cBhvr>
                                        <p:cTn id="13" dur="1000" fill="hold"/>
                                        <p:tgtEl>
                                          <p:spTgt spid="120"/>
                                        </p:tgtEl>
                                        <p:attrNameLst>
                                          <p:attrName>ppt_y</p:attrName>
                                        </p:attrNameLst>
                                      </p:cBhvr>
                                      <p:tavLst>
                                        <p:tav tm="0">
                                          <p:val>
                                            <p:strVal val="#ppt_y+.1"/>
                                          </p:val>
                                        </p:tav>
                                        <p:tav tm="100000">
                                          <p:val>
                                            <p:strVal val="#ppt_y"/>
                                          </p:val>
                                        </p:tav>
                                      </p:tavLst>
                                    </p:anim>
                                  </p:childTnLst>
                                </p:cTn>
                              </p:par>
                            </p:childTnLst>
                          </p:cTn>
                        </p:par>
                        <p:par>
                          <p:cTn id="14" fill="hold">
                            <p:stCondLst>
                              <p:cond delay="2000"/>
                            </p:stCondLst>
                            <p:childTnLst>
                              <p:par>
                                <p:cTn id="15" presetID="22" presetClass="entr" presetSubtype="8" fill="hold" nodeType="afterEffect">
                                  <p:stCondLst>
                                    <p:cond delay="0"/>
                                  </p:stCondLst>
                                  <p:childTnLst>
                                    <p:set>
                                      <p:cBhvr>
                                        <p:cTn id="16" dur="1" fill="hold">
                                          <p:stCondLst>
                                            <p:cond delay="0"/>
                                          </p:stCondLst>
                                        </p:cTn>
                                        <p:tgtEl>
                                          <p:spTgt spid="121"/>
                                        </p:tgtEl>
                                        <p:attrNameLst>
                                          <p:attrName>style.visibility</p:attrName>
                                        </p:attrNameLst>
                                      </p:cBhvr>
                                      <p:to>
                                        <p:strVal val="visible"/>
                                      </p:to>
                                    </p:set>
                                    <p:animEffect transition="in" filter="wipe(left)">
                                      <p:cBhvr>
                                        <p:cTn id="17" dur="500"/>
                                        <p:tgtEl>
                                          <p:spTgt spid="121"/>
                                        </p:tgtEl>
                                      </p:cBhvr>
                                    </p:animEffect>
                                  </p:childTnLst>
                                </p:cTn>
                              </p:par>
                            </p:childTnLst>
                          </p:cTn>
                        </p:par>
                        <p:par>
                          <p:cTn id="18" fill="hold">
                            <p:stCondLst>
                              <p:cond delay="2500"/>
                            </p:stCondLst>
                            <p:childTnLst>
                              <p:par>
                                <p:cTn id="19" presetID="42" presetClass="entr" presetSubtype="0" fill="hold" grpId="0" nodeType="afterEffect">
                                  <p:stCondLst>
                                    <p:cond delay="0"/>
                                  </p:stCondLst>
                                  <p:childTnLst>
                                    <p:set>
                                      <p:cBhvr>
                                        <p:cTn id="20" dur="1" fill="hold">
                                          <p:stCondLst>
                                            <p:cond delay="0"/>
                                          </p:stCondLst>
                                        </p:cTn>
                                        <p:tgtEl>
                                          <p:spTgt spid="122"/>
                                        </p:tgtEl>
                                        <p:attrNameLst>
                                          <p:attrName>style.visibility</p:attrName>
                                        </p:attrNameLst>
                                      </p:cBhvr>
                                      <p:to>
                                        <p:strVal val="visible"/>
                                      </p:to>
                                    </p:set>
                                    <p:animEffect transition="in" filter="fade">
                                      <p:cBhvr>
                                        <p:cTn id="21" dur="1000"/>
                                        <p:tgtEl>
                                          <p:spTgt spid="122"/>
                                        </p:tgtEl>
                                      </p:cBhvr>
                                    </p:animEffect>
                                    <p:anim calcmode="lin" valueType="num">
                                      <p:cBhvr>
                                        <p:cTn id="22" dur="1000" fill="hold"/>
                                        <p:tgtEl>
                                          <p:spTgt spid="122"/>
                                        </p:tgtEl>
                                        <p:attrNameLst>
                                          <p:attrName>ppt_x</p:attrName>
                                        </p:attrNameLst>
                                      </p:cBhvr>
                                      <p:tavLst>
                                        <p:tav tm="0">
                                          <p:val>
                                            <p:strVal val="#ppt_x"/>
                                          </p:val>
                                        </p:tav>
                                        <p:tav tm="100000">
                                          <p:val>
                                            <p:strVal val="#ppt_x"/>
                                          </p:val>
                                        </p:tav>
                                      </p:tavLst>
                                    </p:anim>
                                    <p:anim calcmode="lin" valueType="num">
                                      <p:cBhvr>
                                        <p:cTn id="23" dur="1000" fill="hold"/>
                                        <p:tgtEl>
                                          <p:spTgt spid="1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p:bldP spid="12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5"/>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marL="0" lvl="0" indent="0" algn="ctr" rtl="0">
              <a:spcBef>
                <a:spcPts val="0"/>
              </a:spcBef>
              <a:spcAft>
                <a:spcPts val="0"/>
              </a:spcAft>
              <a:buClr>
                <a:srgbClr val="2A14AC"/>
              </a:buClr>
              <a:buSzPts val="4000"/>
              <a:buFont typeface="Calibri"/>
              <a:buNone/>
            </a:pPr>
            <a:r>
              <a:rPr lang="en-IN" b="1" dirty="0">
                <a:solidFill>
                  <a:srgbClr val="2A14AC"/>
                </a:solidFill>
                <a:latin typeface="Calibri"/>
                <a:ea typeface="Calibri"/>
                <a:cs typeface="Calibri"/>
                <a:sym typeface="Calibri"/>
              </a:rPr>
              <a:t>Example of FCFS (Contd..)</a:t>
            </a:r>
            <a:endParaRPr b="1" dirty="0">
              <a:solidFill>
                <a:srgbClr val="2A14AC"/>
              </a:solidFill>
              <a:latin typeface="Calibri"/>
              <a:ea typeface="Calibri"/>
              <a:cs typeface="Calibri"/>
              <a:sym typeface="Calibri"/>
            </a:endParaRPr>
          </a:p>
        </p:txBody>
      </p:sp>
      <p:sp>
        <p:nvSpPr>
          <p:cNvPr id="128" name="Google Shape;128;p5"/>
          <p:cNvSpPr txBox="1">
            <a:spLocks noGrp="1"/>
          </p:cNvSpPr>
          <p:nvPr>
            <p:ph idx="1"/>
          </p:nvPr>
        </p:nvSpPr>
        <p:spPr>
          <a:xfrm>
            <a:off x="0" y="1524000"/>
            <a:ext cx="9144000" cy="5257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800"/>
              <a:buFont typeface="Noto Sans Symbols"/>
              <a:buChar char="▪"/>
            </a:pPr>
            <a:r>
              <a:rPr lang="en-IN" sz="2800" dirty="0">
                <a:latin typeface="Calibri"/>
                <a:ea typeface="Calibri"/>
                <a:cs typeface="Calibri"/>
                <a:sym typeface="Calibri"/>
              </a:rPr>
              <a:t>Suppose the processes arrive in the order </a:t>
            </a:r>
            <a:r>
              <a:rPr lang="en-IN" sz="2800" i="1" dirty="0">
                <a:latin typeface="Calibri"/>
                <a:ea typeface="Calibri"/>
                <a:cs typeface="Calibri"/>
                <a:sym typeface="Calibri"/>
              </a:rPr>
              <a:t>P2</a:t>
            </a:r>
            <a:r>
              <a:rPr lang="en-IN" sz="2800" dirty="0">
                <a:latin typeface="Calibri"/>
                <a:ea typeface="Calibri"/>
                <a:cs typeface="Calibri"/>
                <a:sym typeface="Calibri"/>
              </a:rPr>
              <a:t>, </a:t>
            </a:r>
            <a:r>
              <a:rPr lang="en-IN" sz="2800" i="1" dirty="0">
                <a:latin typeface="Calibri"/>
                <a:ea typeface="Calibri"/>
                <a:cs typeface="Calibri"/>
                <a:sym typeface="Calibri"/>
              </a:rPr>
              <a:t>P3</a:t>
            </a:r>
            <a:r>
              <a:rPr lang="en-IN" sz="2800" dirty="0">
                <a:latin typeface="Calibri"/>
                <a:ea typeface="Calibri"/>
                <a:cs typeface="Calibri"/>
                <a:sym typeface="Calibri"/>
              </a:rPr>
              <a:t>, </a:t>
            </a:r>
            <a:r>
              <a:rPr lang="en-IN" sz="2800" i="1" dirty="0">
                <a:latin typeface="Calibri"/>
                <a:ea typeface="Calibri"/>
                <a:cs typeface="Calibri"/>
                <a:sym typeface="Calibri"/>
              </a:rPr>
              <a:t>P1</a:t>
            </a:r>
            <a:r>
              <a:rPr lang="en-IN" sz="2800" dirty="0">
                <a:latin typeface="Calibri"/>
                <a:ea typeface="Calibri"/>
                <a:cs typeface="Calibri"/>
                <a:sym typeface="Calibri"/>
              </a:rPr>
              <a:t>. </a:t>
            </a:r>
            <a:endParaRPr sz="2800" dirty="0">
              <a:latin typeface="Calibri"/>
              <a:ea typeface="Calibri"/>
              <a:cs typeface="Calibri"/>
              <a:sym typeface="Calibri"/>
            </a:endParaRPr>
          </a:p>
          <a:p>
            <a:pPr marL="342900" lvl="0" indent="-342900" algn="l" rtl="0">
              <a:spcBef>
                <a:spcPts val="560"/>
              </a:spcBef>
              <a:spcAft>
                <a:spcPts val="0"/>
              </a:spcAft>
              <a:buClr>
                <a:schemeClr val="dk1"/>
              </a:buClr>
              <a:buSzPts val="2800"/>
              <a:buFont typeface="Noto Sans Symbols"/>
              <a:buChar char="▪"/>
            </a:pPr>
            <a:r>
              <a:rPr lang="en-IN" sz="2800" dirty="0">
                <a:latin typeface="Calibri"/>
                <a:ea typeface="Calibri"/>
                <a:cs typeface="Calibri"/>
                <a:sym typeface="Calibri"/>
              </a:rPr>
              <a:t>The Gantt chart for the schedule is:</a:t>
            </a:r>
            <a:endParaRPr dirty="0"/>
          </a:p>
          <a:p>
            <a:pPr marL="342900" lvl="0" indent="-165100" algn="l" rtl="0">
              <a:spcBef>
                <a:spcPts val="560"/>
              </a:spcBef>
              <a:spcAft>
                <a:spcPts val="0"/>
              </a:spcAft>
              <a:buClr>
                <a:schemeClr val="dk1"/>
              </a:buClr>
              <a:buSzPts val="2800"/>
              <a:buFont typeface="Noto Sans Symbols"/>
              <a:buNone/>
            </a:pPr>
            <a:endParaRPr sz="2800" dirty="0">
              <a:latin typeface="Calibri"/>
              <a:ea typeface="Calibri"/>
              <a:cs typeface="Calibri"/>
              <a:sym typeface="Calibri"/>
            </a:endParaRPr>
          </a:p>
          <a:p>
            <a:pPr marL="342900" lvl="0" indent="-165100" algn="l" rtl="0">
              <a:spcBef>
                <a:spcPts val="560"/>
              </a:spcBef>
              <a:spcAft>
                <a:spcPts val="0"/>
              </a:spcAft>
              <a:buClr>
                <a:schemeClr val="dk1"/>
              </a:buClr>
              <a:buSzPts val="2800"/>
              <a:buFont typeface="Noto Sans Symbols"/>
              <a:buNone/>
            </a:pPr>
            <a:endParaRPr sz="2800" dirty="0">
              <a:latin typeface="Calibri"/>
              <a:ea typeface="Calibri"/>
              <a:cs typeface="Calibri"/>
              <a:sym typeface="Calibri"/>
            </a:endParaRPr>
          </a:p>
          <a:p>
            <a:pPr marL="342900" lvl="0" indent="-165100" algn="l" rtl="0">
              <a:spcBef>
                <a:spcPts val="560"/>
              </a:spcBef>
              <a:spcAft>
                <a:spcPts val="0"/>
              </a:spcAft>
              <a:buClr>
                <a:schemeClr val="dk1"/>
              </a:buClr>
              <a:buSzPts val="2800"/>
              <a:buFont typeface="Noto Sans Symbols"/>
              <a:buNone/>
            </a:pPr>
            <a:endParaRPr sz="2800" dirty="0">
              <a:latin typeface="Calibri"/>
              <a:ea typeface="Calibri"/>
              <a:cs typeface="Calibri"/>
              <a:sym typeface="Calibri"/>
            </a:endParaRPr>
          </a:p>
          <a:p>
            <a:pPr marL="342900" lvl="0" indent="-165100" algn="l" rtl="0">
              <a:spcBef>
                <a:spcPts val="560"/>
              </a:spcBef>
              <a:spcAft>
                <a:spcPts val="0"/>
              </a:spcAft>
              <a:buClr>
                <a:schemeClr val="dk1"/>
              </a:buClr>
              <a:buSzPts val="2800"/>
              <a:buFont typeface="Noto Sans Symbols"/>
              <a:buNone/>
            </a:pPr>
            <a:endParaRPr sz="2800" dirty="0">
              <a:latin typeface="Calibri"/>
              <a:ea typeface="Calibri"/>
              <a:cs typeface="Calibri"/>
              <a:sym typeface="Calibri"/>
            </a:endParaRPr>
          </a:p>
          <a:p>
            <a:pPr marL="342900" lvl="0" indent="-342900" algn="l" rtl="0">
              <a:spcBef>
                <a:spcPts val="560"/>
              </a:spcBef>
              <a:spcAft>
                <a:spcPts val="0"/>
              </a:spcAft>
              <a:buClr>
                <a:schemeClr val="dk1"/>
              </a:buClr>
              <a:buSzPts val="2800"/>
              <a:buFont typeface="Noto Sans Symbols"/>
              <a:buChar char="▪"/>
            </a:pPr>
            <a:r>
              <a:rPr lang="en-IN" sz="2800" dirty="0">
                <a:latin typeface="Calibri"/>
                <a:ea typeface="Calibri"/>
                <a:cs typeface="Calibri"/>
                <a:sym typeface="Calibri"/>
              </a:rPr>
              <a:t>Waiting time for P1 = 6;P2 = 0; P3 = 3 </a:t>
            </a:r>
            <a:endParaRPr dirty="0"/>
          </a:p>
          <a:p>
            <a:pPr marL="342900" lvl="0" indent="-342900" algn="l" rtl="0">
              <a:spcBef>
                <a:spcPts val="560"/>
              </a:spcBef>
              <a:spcAft>
                <a:spcPts val="0"/>
              </a:spcAft>
              <a:buClr>
                <a:schemeClr val="dk1"/>
              </a:buClr>
              <a:buSzPts val="2800"/>
              <a:buFont typeface="Noto Sans Symbols"/>
              <a:buChar char="▪"/>
            </a:pPr>
            <a:r>
              <a:rPr lang="en-IN" sz="2800" dirty="0">
                <a:latin typeface="Calibri"/>
                <a:ea typeface="Calibri"/>
                <a:cs typeface="Calibri"/>
                <a:sym typeface="Calibri"/>
              </a:rPr>
              <a:t>Average waiting time= (6 + 0 + 3)/3 = 3</a:t>
            </a:r>
            <a:endParaRPr sz="2800" dirty="0">
              <a:latin typeface="Calibri"/>
              <a:ea typeface="Calibri"/>
              <a:cs typeface="Calibri"/>
              <a:sym typeface="Calibri"/>
            </a:endParaRPr>
          </a:p>
          <a:p>
            <a:pPr marL="342900" lvl="0" indent="-165100" algn="l" rtl="0">
              <a:spcBef>
                <a:spcPts val="560"/>
              </a:spcBef>
              <a:spcAft>
                <a:spcPts val="0"/>
              </a:spcAft>
              <a:buClr>
                <a:schemeClr val="dk1"/>
              </a:buClr>
              <a:buSzPts val="2800"/>
              <a:buFont typeface="Noto Sans Symbols"/>
              <a:buNone/>
            </a:pPr>
            <a:endParaRPr sz="2800" dirty="0">
              <a:latin typeface="Calibri"/>
              <a:ea typeface="Calibri"/>
              <a:cs typeface="Calibri"/>
              <a:sym typeface="Calibri"/>
            </a:endParaRPr>
          </a:p>
        </p:txBody>
      </p:sp>
      <p:sp>
        <p:nvSpPr>
          <p:cNvPr id="129" name="Google Shape;129;p5"/>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17</a:t>
            </a:fld>
            <a:endParaRPr/>
          </a:p>
        </p:txBody>
      </p:sp>
      <p:pic>
        <p:nvPicPr>
          <p:cNvPr id="130" name="Google Shape;130;p5"/>
          <p:cNvPicPr preferRelativeResize="0"/>
          <p:nvPr/>
        </p:nvPicPr>
        <p:blipFill rotWithShape="1">
          <a:blip r:embed="rId3">
            <a:alphaModFix/>
          </a:blip>
          <a:srcRect/>
          <a:stretch/>
        </p:blipFill>
        <p:spPr>
          <a:xfrm>
            <a:off x="609601" y="2781300"/>
            <a:ext cx="7924799" cy="1563688"/>
          </a:xfrm>
          <a:prstGeom prst="rect">
            <a:avLst/>
          </a:prstGeom>
          <a:noFill/>
          <a:ln>
            <a:noFill/>
          </a:ln>
        </p:spPr>
      </p:pic>
    </p:spTree>
    <p:extLst>
      <p:ext uri="{BB962C8B-B14F-4D97-AF65-F5344CB8AC3E}">
        <p14:creationId xmlns:p14="http://schemas.microsoft.com/office/powerpoint/2010/main" val="1346154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28">
                                            <p:txEl>
                                              <p:pRg st="0" end="0"/>
                                            </p:txEl>
                                          </p:spTgt>
                                        </p:tgtEl>
                                        <p:attrNameLst>
                                          <p:attrName>style.visibility</p:attrName>
                                        </p:attrNameLst>
                                      </p:cBhvr>
                                      <p:to>
                                        <p:strVal val="visible"/>
                                      </p:to>
                                    </p:set>
                                    <p:animEffect transition="in" filter="fade">
                                      <p:cBhvr>
                                        <p:cTn id="7" dur="1000"/>
                                        <p:tgtEl>
                                          <p:spTgt spid="128">
                                            <p:txEl>
                                              <p:pRg st="0" end="0"/>
                                            </p:txEl>
                                          </p:spTgt>
                                        </p:tgtEl>
                                      </p:cBhvr>
                                    </p:animEffect>
                                    <p:anim calcmode="lin" valueType="num">
                                      <p:cBhvr>
                                        <p:cTn id="8" dur="1000" fill="hold"/>
                                        <p:tgtEl>
                                          <p:spTgt spid="12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8">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28">
                                            <p:txEl>
                                              <p:pRg st="1" end="1"/>
                                            </p:txEl>
                                          </p:spTgt>
                                        </p:tgtEl>
                                        <p:attrNameLst>
                                          <p:attrName>style.visibility</p:attrName>
                                        </p:attrNameLst>
                                      </p:cBhvr>
                                      <p:to>
                                        <p:strVal val="visible"/>
                                      </p:to>
                                    </p:set>
                                    <p:animEffect transition="in" filter="fade">
                                      <p:cBhvr>
                                        <p:cTn id="13" dur="1000"/>
                                        <p:tgtEl>
                                          <p:spTgt spid="128">
                                            <p:txEl>
                                              <p:pRg st="1" end="1"/>
                                            </p:txEl>
                                          </p:spTgt>
                                        </p:tgtEl>
                                      </p:cBhvr>
                                    </p:animEffect>
                                    <p:anim calcmode="lin" valueType="num">
                                      <p:cBhvr>
                                        <p:cTn id="14" dur="1000" fill="hold"/>
                                        <p:tgtEl>
                                          <p:spTgt spid="128">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128">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2" presetClass="entr" presetSubtype="8" fill="hold" nodeType="afterEffect">
                                  <p:stCondLst>
                                    <p:cond delay="0"/>
                                  </p:stCondLst>
                                  <p:childTnLst>
                                    <p:set>
                                      <p:cBhvr>
                                        <p:cTn id="18" dur="1" fill="hold">
                                          <p:stCondLst>
                                            <p:cond delay="0"/>
                                          </p:stCondLst>
                                        </p:cTn>
                                        <p:tgtEl>
                                          <p:spTgt spid="130"/>
                                        </p:tgtEl>
                                        <p:attrNameLst>
                                          <p:attrName>style.visibility</p:attrName>
                                        </p:attrNameLst>
                                      </p:cBhvr>
                                      <p:to>
                                        <p:strVal val="visible"/>
                                      </p:to>
                                    </p:set>
                                    <p:animEffect transition="in" filter="wipe(left)">
                                      <p:cBhvr>
                                        <p:cTn id="19" dur="1000"/>
                                        <p:tgtEl>
                                          <p:spTgt spid="130"/>
                                        </p:tgtEl>
                                      </p:cBhvr>
                                    </p:animEffect>
                                  </p:childTnLst>
                                </p:cTn>
                              </p:par>
                            </p:childTnLst>
                          </p:cTn>
                        </p:par>
                        <p:par>
                          <p:cTn id="20" fill="hold">
                            <p:stCondLst>
                              <p:cond delay="3000"/>
                            </p:stCondLst>
                            <p:childTnLst>
                              <p:par>
                                <p:cTn id="21" presetID="42" presetClass="entr" presetSubtype="0" fill="hold" grpId="0" nodeType="afterEffect">
                                  <p:stCondLst>
                                    <p:cond delay="0"/>
                                  </p:stCondLst>
                                  <p:childTnLst>
                                    <p:set>
                                      <p:cBhvr>
                                        <p:cTn id="22" dur="1" fill="hold">
                                          <p:stCondLst>
                                            <p:cond delay="0"/>
                                          </p:stCondLst>
                                        </p:cTn>
                                        <p:tgtEl>
                                          <p:spTgt spid="128">
                                            <p:txEl>
                                              <p:pRg st="6" end="6"/>
                                            </p:txEl>
                                          </p:spTgt>
                                        </p:tgtEl>
                                        <p:attrNameLst>
                                          <p:attrName>style.visibility</p:attrName>
                                        </p:attrNameLst>
                                      </p:cBhvr>
                                      <p:to>
                                        <p:strVal val="visible"/>
                                      </p:to>
                                    </p:set>
                                    <p:animEffect transition="in" filter="fade">
                                      <p:cBhvr>
                                        <p:cTn id="23" dur="1000"/>
                                        <p:tgtEl>
                                          <p:spTgt spid="128">
                                            <p:txEl>
                                              <p:pRg st="6" end="6"/>
                                            </p:txEl>
                                          </p:spTgt>
                                        </p:tgtEl>
                                      </p:cBhvr>
                                    </p:animEffect>
                                    <p:anim calcmode="lin" valueType="num">
                                      <p:cBhvr>
                                        <p:cTn id="24" dur="1000" fill="hold"/>
                                        <p:tgtEl>
                                          <p:spTgt spid="128">
                                            <p:txEl>
                                              <p:pRg st="6" end="6"/>
                                            </p:txEl>
                                          </p:spTgt>
                                        </p:tgtEl>
                                        <p:attrNameLst>
                                          <p:attrName>ppt_x</p:attrName>
                                        </p:attrNameLst>
                                      </p:cBhvr>
                                      <p:tavLst>
                                        <p:tav tm="0">
                                          <p:val>
                                            <p:strVal val="#ppt_x"/>
                                          </p:val>
                                        </p:tav>
                                        <p:tav tm="100000">
                                          <p:val>
                                            <p:strVal val="#ppt_x"/>
                                          </p:val>
                                        </p:tav>
                                      </p:tavLst>
                                    </p:anim>
                                    <p:anim calcmode="lin" valueType="num">
                                      <p:cBhvr>
                                        <p:cTn id="25" dur="1000" fill="hold"/>
                                        <p:tgtEl>
                                          <p:spTgt spid="128">
                                            <p:txEl>
                                              <p:pRg st="6" end="6"/>
                                            </p:txEl>
                                          </p:spTgt>
                                        </p:tgtEl>
                                        <p:attrNameLst>
                                          <p:attrName>ppt_y</p:attrName>
                                        </p:attrNameLst>
                                      </p:cBhvr>
                                      <p:tavLst>
                                        <p:tav tm="0">
                                          <p:val>
                                            <p:strVal val="#ppt_y+.1"/>
                                          </p:val>
                                        </p:tav>
                                        <p:tav tm="100000">
                                          <p:val>
                                            <p:strVal val="#ppt_y"/>
                                          </p:val>
                                        </p:tav>
                                      </p:tavLst>
                                    </p:anim>
                                  </p:childTnLst>
                                </p:cTn>
                              </p:par>
                            </p:childTnLst>
                          </p:cTn>
                        </p:par>
                        <p:par>
                          <p:cTn id="26" fill="hold">
                            <p:stCondLst>
                              <p:cond delay="4000"/>
                            </p:stCondLst>
                            <p:childTnLst>
                              <p:par>
                                <p:cTn id="27" presetID="42" presetClass="entr" presetSubtype="0" fill="hold" grpId="0" nodeType="afterEffect">
                                  <p:stCondLst>
                                    <p:cond delay="0"/>
                                  </p:stCondLst>
                                  <p:childTnLst>
                                    <p:set>
                                      <p:cBhvr>
                                        <p:cTn id="28" dur="1" fill="hold">
                                          <p:stCondLst>
                                            <p:cond delay="0"/>
                                          </p:stCondLst>
                                        </p:cTn>
                                        <p:tgtEl>
                                          <p:spTgt spid="128">
                                            <p:txEl>
                                              <p:pRg st="7" end="7"/>
                                            </p:txEl>
                                          </p:spTgt>
                                        </p:tgtEl>
                                        <p:attrNameLst>
                                          <p:attrName>style.visibility</p:attrName>
                                        </p:attrNameLst>
                                      </p:cBhvr>
                                      <p:to>
                                        <p:strVal val="visible"/>
                                      </p:to>
                                    </p:set>
                                    <p:animEffect transition="in" filter="fade">
                                      <p:cBhvr>
                                        <p:cTn id="29" dur="1000"/>
                                        <p:tgtEl>
                                          <p:spTgt spid="128">
                                            <p:txEl>
                                              <p:pRg st="7" end="7"/>
                                            </p:txEl>
                                          </p:spTgt>
                                        </p:tgtEl>
                                      </p:cBhvr>
                                    </p:animEffect>
                                    <p:anim calcmode="lin" valueType="num">
                                      <p:cBhvr>
                                        <p:cTn id="30" dur="1000" fill="hold"/>
                                        <p:tgtEl>
                                          <p:spTgt spid="128">
                                            <p:txEl>
                                              <p:pRg st="7" end="7"/>
                                            </p:txEl>
                                          </p:spTgt>
                                        </p:tgtEl>
                                        <p:attrNameLst>
                                          <p:attrName>ppt_x</p:attrName>
                                        </p:attrNameLst>
                                      </p:cBhvr>
                                      <p:tavLst>
                                        <p:tav tm="0">
                                          <p:val>
                                            <p:strVal val="#ppt_x"/>
                                          </p:val>
                                        </p:tav>
                                        <p:tav tm="100000">
                                          <p:val>
                                            <p:strVal val="#ppt_x"/>
                                          </p:val>
                                        </p:tav>
                                      </p:tavLst>
                                    </p:anim>
                                    <p:anim calcmode="lin" valueType="num">
                                      <p:cBhvr>
                                        <p:cTn id="31" dur="1000" fill="hold"/>
                                        <p:tgtEl>
                                          <p:spTgt spid="128">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marL="0" lvl="0" indent="0" algn="ctr" rtl="0">
              <a:spcBef>
                <a:spcPts val="0"/>
              </a:spcBef>
              <a:spcAft>
                <a:spcPts val="0"/>
              </a:spcAft>
              <a:buClr>
                <a:srgbClr val="2A14AC"/>
              </a:buClr>
              <a:buSzPts val="4000"/>
              <a:buFont typeface="Calibri"/>
              <a:buNone/>
            </a:pPr>
            <a:r>
              <a:rPr lang="en-IN" b="1" dirty="0" smtClean="0">
                <a:solidFill>
                  <a:srgbClr val="2A14AC"/>
                </a:solidFill>
                <a:latin typeface="Calibri"/>
                <a:ea typeface="Calibri"/>
                <a:cs typeface="Calibri"/>
                <a:sym typeface="Calibri"/>
              </a:rPr>
              <a:t>Reflection Spot</a:t>
            </a:r>
            <a:endParaRPr dirty="0">
              <a:solidFill>
                <a:srgbClr val="2A14AC"/>
              </a:solidFill>
              <a:latin typeface="Calibri"/>
              <a:ea typeface="Calibri"/>
              <a:cs typeface="Calibri"/>
              <a:sym typeface="Calibri"/>
            </a:endParaRPr>
          </a:p>
        </p:txBody>
      </p:sp>
      <p:sp>
        <p:nvSpPr>
          <p:cNvPr id="136" name="Google Shape;136;p6"/>
          <p:cNvSpPr txBox="1">
            <a:spLocks noGrp="1"/>
          </p:cNvSpPr>
          <p:nvPr>
            <p:ph idx="1"/>
          </p:nvPr>
        </p:nvSpPr>
        <p:spPr>
          <a:xfrm>
            <a:off x="0" y="1219200"/>
            <a:ext cx="9144000" cy="5257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000"/>
              <a:buNone/>
            </a:pPr>
            <a:endParaRPr lang="en-IN" sz="3200" dirty="0" smtClean="0"/>
          </a:p>
          <a:p>
            <a:pPr marL="0" lvl="0" indent="0" algn="l" rtl="0">
              <a:spcBef>
                <a:spcPts val="0"/>
              </a:spcBef>
              <a:spcAft>
                <a:spcPts val="0"/>
              </a:spcAft>
              <a:buClr>
                <a:schemeClr val="dk1"/>
              </a:buClr>
              <a:buSzPts val="3000"/>
              <a:buNone/>
            </a:pPr>
            <a:r>
              <a:rPr lang="en-IN" sz="3200" dirty="0"/>
              <a:t>	</a:t>
            </a:r>
            <a:r>
              <a:rPr lang="en-IN" sz="3200" dirty="0" smtClean="0"/>
              <a:t>Q. What are the </a:t>
            </a:r>
            <a:r>
              <a:rPr lang="en-IN" sz="3200" dirty="0" smtClean="0">
                <a:solidFill>
                  <a:srgbClr val="FF0000"/>
                </a:solidFill>
              </a:rPr>
              <a:t>advantages</a:t>
            </a:r>
            <a:r>
              <a:rPr lang="en-IN" sz="3200" dirty="0" smtClean="0"/>
              <a:t> and 			     </a:t>
            </a:r>
            <a:r>
              <a:rPr lang="en-IN" sz="3200" dirty="0" smtClean="0">
                <a:solidFill>
                  <a:srgbClr val="FF0000"/>
                </a:solidFill>
              </a:rPr>
              <a:t>disadvantages</a:t>
            </a:r>
            <a:r>
              <a:rPr lang="en-IN" sz="3200" dirty="0" smtClean="0"/>
              <a:t> of </a:t>
            </a:r>
            <a:r>
              <a:rPr lang="en-IN" sz="3200" dirty="0" smtClean="0">
                <a:solidFill>
                  <a:srgbClr val="FF0000"/>
                </a:solidFill>
              </a:rPr>
              <a:t>FCFS </a:t>
            </a:r>
            <a:r>
              <a:rPr lang="en-IN" sz="3200" dirty="0" smtClean="0">
                <a:solidFill>
                  <a:schemeClr val="tx1"/>
                </a:solidFill>
              </a:rPr>
              <a:t>Scheduling 		     Algorithm?</a:t>
            </a:r>
            <a:endParaRPr sz="3200" dirty="0">
              <a:solidFill>
                <a:schemeClr val="tx1"/>
              </a:solidFill>
            </a:endParaRPr>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18</a:t>
            </a:fld>
            <a:endParaRPr/>
          </a:p>
        </p:txBody>
      </p:sp>
    </p:spTree>
    <p:extLst>
      <p:ext uri="{BB962C8B-B14F-4D97-AF65-F5344CB8AC3E}">
        <p14:creationId xmlns:p14="http://schemas.microsoft.com/office/powerpoint/2010/main" val="3051353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36">
                                            <p:txEl>
                                              <p:pRg st="1" end="1"/>
                                            </p:txEl>
                                          </p:spTgt>
                                        </p:tgtEl>
                                        <p:attrNameLst>
                                          <p:attrName>style.visibility</p:attrName>
                                        </p:attrNameLst>
                                      </p:cBhvr>
                                      <p:to>
                                        <p:strVal val="visible"/>
                                      </p:to>
                                    </p:set>
                                    <p:anim calcmode="lin" valueType="num">
                                      <p:cBhvr>
                                        <p:cTn id="7" dur="1000" fill="hold"/>
                                        <p:tgtEl>
                                          <p:spTgt spid="136">
                                            <p:txEl>
                                              <p:pRg st="1" end="1"/>
                                            </p:txEl>
                                          </p:spTgt>
                                        </p:tgtEl>
                                        <p:attrNameLst>
                                          <p:attrName>ppt_w</p:attrName>
                                        </p:attrNameLst>
                                      </p:cBhvr>
                                      <p:tavLst>
                                        <p:tav tm="0">
                                          <p:val>
                                            <p:fltVal val="0"/>
                                          </p:val>
                                        </p:tav>
                                        <p:tav tm="100000">
                                          <p:val>
                                            <p:strVal val="#ppt_w"/>
                                          </p:val>
                                        </p:tav>
                                      </p:tavLst>
                                    </p:anim>
                                    <p:anim calcmode="lin" valueType="num">
                                      <p:cBhvr>
                                        <p:cTn id="8" dur="1000" fill="hold"/>
                                        <p:tgtEl>
                                          <p:spTgt spid="136">
                                            <p:txEl>
                                              <p:pRg st="1" end="1"/>
                                            </p:txEl>
                                          </p:spTgt>
                                        </p:tgtEl>
                                        <p:attrNameLst>
                                          <p:attrName>ppt_h</p:attrName>
                                        </p:attrNameLst>
                                      </p:cBhvr>
                                      <p:tavLst>
                                        <p:tav tm="0">
                                          <p:val>
                                            <p:fltVal val="0"/>
                                          </p:val>
                                        </p:tav>
                                        <p:tav tm="100000">
                                          <p:val>
                                            <p:strVal val="#ppt_h"/>
                                          </p:val>
                                        </p:tav>
                                      </p:tavLst>
                                    </p:anim>
                                    <p:animEffect transition="in" filter="fade">
                                      <p:cBhvr>
                                        <p:cTn id="9" dur="1000"/>
                                        <p:tgtEl>
                                          <p:spTgt spid="13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fontScale="90000"/>
          </a:bodyPr>
          <a:lstStyle/>
          <a:p>
            <a:pPr marL="0" lvl="0" indent="0" algn="ctr" rtl="0">
              <a:spcBef>
                <a:spcPts val="0"/>
              </a:spcBef>
              <a:spcAft>
                <a:spcPts val="0"/>
              </a:spcAft>
              <a:buClr>
                <a:srgbClr val="2A14AC"/>
              </a:buClr>
              <a:buSzPts val="4000"/>
              <a:buFont typeface="Calibri"/>
              <a:buNone/>
            </a:pPr>
            <a:r>
              <a:rPr lang="en-IN" b="1" dirty="0">
                <a:solidFill>
                  <a:schemeClr val="tx1"/>
                </a:solidFill>
                <a:latin typeface="Calibri"/>
                <a:ea typeface="Calibri"/>
                <a:cs typeface="Calibri"/>
                <a:sym typeface="Calibri"/>
              </a:rPr>
              <a:t>Advantages and Disadvantages of FCFS</a:t>
            </a:r>
            <a:endParaRPr dirty="0">
              <a:solidFill>
                <a:schemeClr val="tx1"/>
              </a:solidFill>
              <a:latin typeface="Calibri"/>
              <a:ea typeface="Calibri"/>
              <a:cs typeface="Calibri"/>
              <a:sym typeface="Calibri"/>
            </a:endParaRPr>
          </a:p>
        </p:txBody>
      </p:sp>
      <p:sp>
        <p:nvSpPr>
          <p:cNvPr id="136" name="Google Shape;136;p6"/>
          <p:cNvSpPr txBox="1">
            <a:spLocks noGrp="1"/>
          </p:cNvSpPr>
          <p:nvPr>
            <p:ph idx="1"/>
          </p:nvPr>
        </p:nvSpPr>
        <p:spPr>
          <a:xfrm>
            <a:off x="0" y="1543050"/>
            <a:ext cx="9144000" cy="5257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000"/>
              <a:buFont typeface="Noto Sans Symbols"/>
              <a:buChar char="▪"/>
            </a:pPr>
            <a:r>
              <a:rPr lang="en-IN" dirty="0">
                <a:solidFill>
                  <a:srgbClr val="FF0000"/>
                </a:solidFill>
              </a:rPr>
              <a:t>Advantages:</a:t>
            </a:r>
            <a:endParaRPr dirty="0">
              <a:solidFill>
                <a:srgbClr val="FF0000"/>
              </a:solidFill>
            </a:endParaRPr>
          </a:p>
          <a:p>
            <a:pPr marL="742950" lvl="1" indent="-285750" algn="l" rtl="0">
              <a:spcBef>
                <a:spcPts val="560"/>
              </a:spcBef>
              <a:spcAft>
                <a:spcPts val="0"/>
              </a:spcAft>
              <a:buClr>
                <a:schemeClr val="dk1"/>
              </a:buClr>
              <a:buSzPts val="2800"/>
              <a:buFont typeface="Noto Sans Symbols"/>
              <a:buChar char="▪"/>
            </a:pPr>
            <a:r>
              <a:rPr lang="en-IN" dirty="0"/>
              <a:t>Easy to implement</a:t>
            </a:r>
            <a:endParaRPr dirty="0"/>
          </a:p>
          <a:p>
            <a:pPr marL="742950" lvl="1" indent="-285750" algn="l" rtl="0">
              <a:spcBef>
                <a:spcPts val="560"/>
              </a:spcBef>
              <a:spcAft>
                <a:spcPts val="0"/>
              </a:spcAft>
              <a:buClr>
                <a:schemeClr val="dk1"/>
              </a:buClr>
              <a:buSzPts val="2800"/>
              <a:buFont typeface="Noto Sans Symbols"/>
              <a:buChar char="▪"/>
            </a:pPr>
            <a:r>
              <a:rPr lang="en-IN" dirty="0"/>
              <a:t>Works well with the processes having long burst time</a:t>
            </a:r>
            <a:endParaRPr dirty="0"/>
          </a:p>
          <a:p>
            <a:pPr marL="342900" lvl="0" indent="-152400" algn="l" rtl="0">
              <a:spcBef>
                <a:spcPts val="600"/>
              </a:spcBef>
              <a:spcAft>
                <a:spcPts val="0"/>
              </a:spcAft>
              <a:buClr>
                <a:schemeClr val="dk1"/>
              </a:buClr>
              <a:buSzPts val="3000"/>
              <a:buFont typeface="Noto Sans Symbols"/>
              <a:buNone/>
            </a:pPr>
            <a:endParaRPr dirty="0"/>
          </a:p>
          <a:p>
            <a:pPr marL="342900" lvl="0" indent="-342900" algn="l" rtl="0">
              <a:spcBef>
                <a:spcPts val="600"/>
              </a:spcBef>
              <a:spcAft>
                <a:spcPts val="0"/>
              </a:spcAft>
              <a:buClr>
                <a:schemeClr val="dk1"/>
              </a:buClr>
              <a:buSzPts val="3000"/>
              <a:buFont typeface="Noto Sans Symbols"/>
              <a:buChar char="▪"/>
            </a:pPr>
            <a:r>
              <a:rPr lang="en-IN" dirty="0">
                <a:solidFill>
                  <a:srgbClr val="FF0000"/>
                </a:solidFill>
              </a:rPr>
              <a:t>Disadvantages:</a:t>
            </a:r>
            <a:endParaRPr dirty="0">
              <a:solidFill>
                <a:srgbClr val="FF0000"/>
              </a:solidFill>
            </a:endParaRPr>
          </a:p>
          <a:p>
            <a:pPr marL="742950" lvl="1" indent="-285750" algn="l" rtl="0">
              <a:spcBef>
                <a:spcPts val="560"/>
              </a:spcBef>
              <a:spcAft>
                <a:spcPts val="0"/>
              </a:spcAft>
              <a:buClr>
                <a:schemeClr val="dk1"/>
              </a:buClr>
              <a:buSzPts val="2800"/>
              <a:buFont typeface="Noto Sans Symbols"/>
              <a:buChar char="▪"/>
            </a:pPr>
            <a:r>
              <a:rPr lang="en-IN" dirty="0"/>
              <a:t>Average waiting time more than SJF</a:t>
            </a:r>
            <a:endParaRPr dirty="0"/>
          </a:p>
          <a:p>
            <a:pPr marL="742950" lvl="1" indent="-285750" algn="l" rtl="0">
              <a:spcBef>
                <a:spcPts val="560"/>
              </a:spcBef>
              <a:spcAft>
                <a:spcPts val="0"/>
              </a:spcAft>
              <a:buClr>
                <a:schemeClr val="dk1"/>
              </a:buClr>
              <a:buSzPts val="2800"/>
              <a:buFont typeface="Noto Sans Symbols"/>
              <a:buChar char="▪"/>
            </a:pPr>
            <a:r>
              <a:rPr lang="en-IN" dirty="0"/>
              <a:t>Not ideal technique for time-sharing systems.</a:t>
            </a:r>
            <a:endParaRPr dirty="0"/>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19</a:t>
            </a:fld>
            <a:endParaRPr/>
          </a:p>
        </p:txBody>
      </p:sp>
    </p:spTree>
    <p:extLst>
      <p:ext uri="{BB962C8B-B14F-4D97-AF65-F5344CB8AC3E}">
        <p14:creationId xmlns:p14="http://schemas.microsoft.com/office/powerpoint/2010/main" val="2366606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36">
                                            <p:txEl>
                                              <p:pRg st="0" end="0"/>
                                            </p:txEl>
                                          </p:spTgt>
                                        </p:tgtEl>
                                        <p:attrNameLst>
                                          <p:attrName>style.visibility</p:attrName>
                                        </p:attrNameLst>
                                      </p:cBhvr>
                                      <p:to>
                                        <p:strVal val="visible"/>
                                      </p:to>
                                    </p:set>
                                    <p:animEffect transition="in" filter="fade">
                                      <p:cBhvr>
                                        <p:cTn id="7" dur="1000"/>
                                        <p:tgtEl>
                                          <p:spTgt spid="136">
                                            <p:txEl>
                                              <p:pRg st="0" end="0"/>
                                            </p:txEl>
                                          </p:spTgt>
                                        </p:tgtEl>
                                      </p:cBhvr>
                                    </p:animEffect>
                                    <p:anim calcmode="lin" valueType="num">
                                      <p:cBhvr>
                                        <p:cTn id="8" dur="1000" fill="hold"/>
                                        <p:tgtEl>
                                          <p:spTgt spid="13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6">
                                            <p:txEl>
                                              <p:pRg st="1" end="1"/>
                                            </p:txEl>
                                          </p:spTgt>
                                        </p:tgtEl>
                                        <p:attrNameLst>
                                          <p:attrName>style.visibility</p:attrName>
                                        </p:attrNameLst>
                                      </p:cBhvr>
                                      <p:to>
                                        <p:strVal val="visible"/>
                                      </p:to>
                                    </p:set>
                                    <p:animEffect transition="in" filter="fade">
                                      <p:cBhvr>
                                        <p:cTn id="12" dur="1000"/>
                                        <p:tgtEl>
                                          <p:spTgt spid="136">
                                            <p:txEl>
                                              <p:pRg st="1" end="1"/>
                                            </p:txEl>
                                          </p:spTgt>
                                        </p:tgtEl>
                                      </p:cBhvr>
                                    </p:animEffect>
                                    <p:anim calcmode="lin" valueType="num">
                                      <p:cBhvr>
                                        <p:cTn id="13" dur="1000" fill="hold"/>
                                        <p:tgtEl>
                                          <p:spTgt spid="136">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36">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36">
                                            <p:txEl>
                                              <p:pRg st="2" end="2"/>
                                            </p:txEl>
                                          </p:spTgt>
                                        </p:tgtEl>
                                        <p:attrNameLst>
                                          <p:attrName>style.visibility</p:attrName>
                                        </p:attrNameLst>
                                      </p:cBhvr>
                                      <p:to>
                                        <p:strVal val="visible"/>
                                      </p:to>
                                    </p:set>
                                    <p:animEffect transition="in" filter="fade">
                                      <p:cBhvr>
                                        <p:cTn id="17" dur="1000"/>
                                        <p:tgtEl>
                                          <p:spTgt spid="136">
                                            <p:txEl>
                                              <p:pRg st="2" end="2"/>
                                            </p:txEl>
                                          </p:spTgt>
                                        </p:tgtEl>
                                      </p:cBhvr>
                                    </p:animEffect>
                                    <p:anim calcmode="lin" valueType="num">
                                      <p:cBhvr>
                                        <p:cTn id="18" dur="1000" fill="hold"/>
                                        <p:tgtEl>
                                          <p:spTgt spid="136">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36">
                                            <p:txEl>
                                              <p:pRg st="2" end="2"/>
                                            </p:txEl>
                                          </p:spTgt>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42" presetClass="entr" presetSubtype="0" fill="hold" grpId="0" nodeType="afterEffect">
                                  <p:stCondLst>
                                    <p:cond delay="0"/>
                                  </p:stCondLst>
                                  <p:childTnLst>
                                    <p:set>
                                      <p:cBhvr>
                                        <p:cTn id="22" dur="1" fill="hold">
                                          <p:stCondLst>
                                            <p:cond delay="0"/>
                                          </p:stCondLst>
                                        </p:cTn>
                                        <p:tgtEl>
                                          <p:spTgt spid="136">
                                            <p:txEl>
                                              <p:pRg st="4" end="4"/>
                                            </p:txEl>
                                          </p:spTgt>
                                        </p:tgtEl>
                                        <p:attrNameLst>
                                          <p:attrName>style.visibility</p:attrName>
                                        </p:attrNameLst>
                                      </p:cBhvr>
                                      <p:to>
                                        <p:strVal val="visible"/>
                                      </p:to>
                                    </p:set>
                                    <p:animEffect transition="in" filter="fade">
                                      <p:cBhvr>
                                        <p:cTn id="23" dur="1000"/>
                                        <p:tgtEl>
                                          <p:spTgt spid="136">
                                            <p:txEl>
                                              <p:pRg st="4" end="4"/>
                                            </p:txEl>
                                          </p:spTgt>
                                        </p:tgtEl>
                                      </p:cBhvr>
                                    </p:animEffect>
                                    <p:anim calcmode="lin" valueType="num">
                                      <p:cBhvr>
                                        <p:cTn id="24" dur="1000" fill="hold"/>
                                        <p:tgtEl>
                                          <p:spTgt spid="136">
                                            <p:txEl>
                                              <p:pRg st="4" end="4"/>
                                            </p:txEl>
                                          </p:spTgt>
                                        </p:tgtEl>
                                        <p:attrNameLst>
                                          <p:attrName>ppt_x</p:attrName>
                                        </p:attrNameLst>
                                      </p:cBhvr>
                                      <p:tavLst>
                                        <p:tav tm="0">
                                          <p:val>
                                            <p:strVal val="#ppt_x"/>
                                          </p:val>
                                        </p:tav>
                                        <p:tav tm="100000">
                                          <p:val>
                                            <p:strVal val="#ppt_x"/>
                                          </p:val>
                                        </p:tav>
                                      </p:tavLst>
                                    </p:anim>
                                    <p:anim calcmode="lin" valueType="num">
                                      <p:cBhvr>
                                        <p:cTn id="25" dur="1000" fill="hold"/>
                                        <p:tgtEl>
                                          <p:spTgt spid="136">
                                            <p:txEl>
                                              <p:pRg st="4" end="4"/>
                                            </p:txEl>
                                          </p:spTgt>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136">
                                            <p:txEl>
                                              <p:pRg st="5" end="5"/>
                                            </p:txEl>
                                          </p:spTgt>
                                        </p:tgtEl>
                                        <p:attrNameLst>
                                          <p:attrName>style.visibility</p:attrName>
                                        </p:attrNameLst>
                                      </p:cBhvr>
                                      <p:to>
                                        <p:strVal val="visible"/>
                                      </p:to>
                                    </p:set>
                                    <p:animEffect transition="in" filter="fade">
                                      <p:cBhvr>
                                        <p:cTn id="28" dur="1000"/>
                                        <p:tgtEl>
                                          <p:spTgt spid="136">
                                            <p:txEl>
                                              <p:pRg st="5" end="5"/>
                                            </p:txEl>
                                          </p:spTgt>
                                        </p:tgtEl>
                                      </p:cBhvr>
                                    </p:animEffect>
                                    <p:anim calcmode="lin" valueType="num">
                                      <p:cBhvr>
                                        <p:cTn id="29" dur="1000" fill="hold"/>
                                        <p:tgtEl>
                                          <p:spTgt spid="136">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136">
                                            <p:txEl>
                                              <p:pRg st="5" end="5"/>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136">
                                            <p:txEl>
                                              <p:pRg st="6" end="6"/>
                                            </p:txEl>
                                          </p:spTgt>
                                        </p:tgtEl>
                                        <p:attrNameLst>
                                          <p:attrName>style.visibility</p:attrName>
                                        </p:attrNameLst>
                                      </p:cBhvr>
                                      <p:to>
                                        <p:strVal val="visible"/>
                                      </p:to>
                                    </p:set>
                                    <p:animEffect transition="in" filter="fade">
                                      <p:cBhvr>
                                        <p:cTn id="33" dur="1000"/>
                                        <p:tgtEl>
                                          <p:spTgt spid="136">
                                            <p:txEl>
                                              <p:pRg st="6" end="6"/>
                                            </p:txEl>
                                          </p:spTgt>
                                        </p:tgtEl>
                                      </p:cBhvr>
                                    </p:animEffect>
                                    <p:anim calcmode="lin" valueType="num">
                                      <p:cBhvr>
                                        <p:cTn id="34" dur="1000" fill="hold"/>
                                        <p:tgtEl>
                                          <p:spTgt spid="136">
                                            <p:txEl>
                                              <p:pRg st="6" end="6"/>
                                            </p:txEl>
                                          </p:spTgt>
                                        </p:tgtEl>
                                        <p:attrNameLst>
                                          <p:attrName>ppt_x</p:attrName>
                                        </p:attrNameLst>
                                      </p:cBhvr>
                                      <p:tavLst>
                                        <p:tav tm="0">
                                          <p:val>
                                            <p:strVal val="#ppt_x"/>
                                          </p:val>
                                        </p:tav>
                                        <p:tav tm="100000">
                                          <p:val>
                                            <p:strVal val="#ppt_x"/>
                                          </p:val>
                                        </p:tav>
                                      </p:tavLst>
                                    </p:anim>
                                    <p:anim calcmode="lin" valueType="num">
                                      <p:cBhvr>
                                        <p:cTn id="35" dur="1000" fill="hold"/>
                                        <p:tgtEl>
                                          <p:spTgt spid="136">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marL="0" lvl="0" indent="0" algn="ctr" rtl="0">
              <a:spcBef>
                <a:spcPts val="0"/>
              </a:spcBef>
              <a:spcAft>
                <a:spcPts val="0"/>
              </a:spcAft>
              <a:buClr>
                <a:srgbClr val="2A14AC"/>
              </a:buClr>
              <a:buSzPts val="4000"/>
              <a:buFont typeface="Calibri"/>
              <a:buNone/>
            </a:pPr>
            <a:r>
              <a:rPr lang="en-IN" b="1" dirty="0" smtClean="0">
                <a:solidFill>
                  <a:srgbClr val="2A14AC"/>
                </a:solidFill>
                <a:latin typeface="Calibri"/>
                <a:ea typeface="Calibri"/>
                <a:cs typeface="Calibri"/>
                <a:sym typeface="Calibri"/>
              </a:rPr>
              <a:t>Learning Outcomes</a:t>
            </a:r>
            <a:endParaRPr b="1" dirty="0">
              <a:solidFill>
                <a:srgbClr val="2A14AC"/>
              </a:solidFill>
              <a:latin typeface="Calibri"/>
              <a:ea typeface="Calibri"/>
              <a:cs typeface="Calibri"/>
              <a:sym typeface="Calibri"/>
            </a:endParaRPr>
          </a:p>
        </p:txBody>
      </p:sp>
      <p:sp>
        <p:nvSpPr>
          <p:cNvPr id="104" name="Google Shape;104;p2"/>
          <p:cNvSpPr txBox="1">
            <a:spLocks noGrp="1"/>
          </p:cNvSpPr>
          <p:nvPr>
            <p:ph type="body" idx="1"/>
          </p:nvPr>
        </p:nvSpPr>
        <p:spPr>
          <a:xfrm>
            <a:off x="0" y="1524000"/>
            <a:ext cx="9144000" cy="5257800"/>
          </a:xfrm>
          <a:prstGeom prst="rect">
            <a:avLst/>
          </a:prstGeom>
          <a:noFill/>
          <a:ln>
            <a:noFill/>
          </a:ln>
        </p:spPr>
        <p:txBody>
          <a:bodyPr spcFirstLastPara="1" wrap="square" lIns="91425" tIns="45700" rIns="91425" bIns="45700" anchor="t" anchorCtr="0">
            <a:normAutofit/>
          </a:bodyPr>
          <a:lstStyle/>
          <a:p>
            <a:pPr marL="0" lvl="0" indent="0" algn="l" rtl="0">
              <a:spcBef>
                <a:spcPts val="1200"/>
              </a:spcBef>
              <a:spcAft>
                <a:spcPts val="1200"/>
              </a:spcAft>
              <a:buClr>
                <a:schemeClr val="dk1"/>
              </a:buClr>
              <a:buSzPts val="2800"/>
              <a:buNone/>
            </a:pPr>
            <a:r>
              <a:rPr lang="en-IN" sz="3600" dirty="0" smtClean="0"/>
              <a:t>The learners will be able to:</a:t>
            </a:r>
          </a:p>
          <a:p>
            <a:r>
              <a:rPr lang="en-IN" sz="4000" dirty="0" smtClean="0"/>
              <a:t>Define  </a:t>
            </a:r>
            <a:r>
              <a:rPr lang="en-US" sz="4000" dirty="0">
                <a:ln w="1905"/>
                <a:effectLst>
                  <a:innerShdw blurRad="69850" dist="43180" dir="5400000">
                    <a:srgbClr val="000000">
                      <a:alpha val="65000"/>
                    </a:srgbClr>
                  </a:innerShdw>
                </a:effectLst>
              </a:rPr>
              <a:t>Scheduling</a:t>
            </a:r>
            <a:r>
              <a:rPr lang="en-US" sz="4000" b="1" dirty="0">
                <a:ln w="1905"/>
                <a:effectLst>
                  <a:innerShdw blurRad="69850" dist="43180" dir="5400000">
                    <a:srgbClr val="000000">
                      <a:alpha val="65000"/>
                    </a:srgbClr>
                  </a:innerShdw>
                </a:effectLst>
              </a:rPr>
              <a:t> </a:t>
            </a:r>
            <a:r>
              <a:rPr lang="en-US" sz="4000" dirty="0"/>
              <a:t>Types</a:t>
            </a:r>
          </a:p>
          <a:p>
            <a:r>
              <a:rPr lang="en-US" sz="4000" dirty="0" smtClean="0"/>
              <a:t>Different Types </a:t>
            </a:r>
            <a:r>
              <a:rPr lang="en-US" sz="4000" dirty="0"/>
              <a:t>Of Scheduling Algorithm</a:t>
            </a:r>
          </a:p>
          <a:p>
            <a:r>
              <a:rPr lang="en-US" sz="4000" dirty="0"/>
              <a:t>Deadlocks</a:t>
            </a:r>
          </a:p>
          <a:p>
            <a:pPr marL="0" lvl="0" indent="0" algn="l" rtl="0">
              <a:spcBef>
                <a:spcPts val="1200"/>
              </a:spcBef>
              <a:spcAft>
                <a:spcPts val="1200"/>
              </a:spcAft>
              <a:buClr>
                <a:schemeClr val="dk1"/>
              </a:buClr>
              <a:buSzPts val="2800"/>
              <a:buNone/>
            </a:pPr>
            <a:endParaRPr sz="3200" dirty="0">
              <a:solidFill>
                <a:srgbClr val="C00000"/>
              </a:solidFill>
            </a:endParaRPr>
          </a:p>
        </p:txBody>
      </p:sp>
      <p:sp>
        <p:nvSpPr>
          <p:cNvPr id="105" name="Google Shape;105;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a:t>
            </a:fld>
            <a:endParaRPr/>
          </a:p>
        </p:txBody>
      </p:sp>
    </p:spTree>
    <p:extLst>
      <p:ext uri="{BB962C8B-B14F-4D97-AF65-F5344CB8AC3E}">
        <p14:creationId xmlns:p14="http://schemas.microsoft.com/office/powerpoint/2010/main" val="2822702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animEffect transition="in" filter="fade">
                                      <p:cBhvr>
                                        <p:cTn id="7" dur="1000"/>
                                        <p:tgtEl>
                                          <p:spTgt spid="104">
                                            <p:txEl>
                                              <p:pRg st="0" end="0"/>
                                            </p:txEl>
                                          </p:spTgt>
                                        </p:tgtEl>
                                      </p:cBhvr>
                                    </p:animEffect>
                                    <p:anim calcmode="lin" valueType="num">
                                      <p:cBhvr>
                                        <p:cTn id="8" dur="1000" fill="hold"/>
                                        <p:tgtEl>
                                          <p:spTgt spid="10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04">
                                            <p:txEl>
                                              <p:pRg st="1" end="1"/>
                                            </p:txEl>
                                          </p:spTgt>
                                        </p:tgtEl>
                                        <p:attrNameLst>
                                          <p:attrName>style.visibility</p:attrName>
                                        </p:attrNameLst>
                                      </p:cBhvr>
                                      <p:to>
                                        <p:strVal val="visible"/>
                                      </p:to>
                                    </p:set>
                                    <p:animEffect transition="in" filter="fade">
                                      <p:cBhvr>
                                        <p:cTn id="13" dur="1000"/>
                                        <p:tgtEl>
                                          <p:spTgt spid="104">
                                            <p:txEl>
                                              <p:pRg st="1" end="1"/>
                                            </p:txEl>
                                          </p:spTgt>
                                        </p:tgtEl>
                                      </p:cBhvr>
                                    </p:animEffect>
                                    <p:anim calcmode="lin" valueType="num">
                                      <p:cBhvr>
                                        <p:cTn id="14" dur="1000" fill="hold"/>
                                        <p:tgtEl>
                                          <p:spTgt spid="104">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104">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104">
                                            <p:txEl>
                                              <p:pRg st="2" end="2"/>
                                            </p:txEl>
                                          </p:spTgt>
                                        </p:tgtEl>
                                        <p:attrNameLst>
                                          <p:attrName>style.visibility</p:attrName>
                                        </p:attrNameLst>
                                      </p:cBhvr>
                                      <p:to>
                                        <p:strVal val="visible"/>
                                      </p:to>
                                    </p:set>
                                    <p:animEffect transition="in" filter="fade">
                                      <p:cBhvr>
                                        <p:cTn id="19" dur="1000"/>
                                        <p:tgtEl>
                                          <p:spTgt spid="104">
                                            <p:txEl>
                                              <p:pRg st="2" end="2"/>
                                            </p:txEl>
                                          </p:spTgt>
                                        </p:tgtEl>
                                      </p:cBhvr>
                                    </p:animEffect>
                                    <p:anim calcmode="lin" valueType="num">
                                      <p:cBhvr>
                                        <p:cTn id="20" dur="1000" fill="hold"/>
                                        <p:tgtEl>
                                          <p:spTgt spid="104">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04">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104">
                                            <p:txEl>
                                              <p:pRg st="3" end="3"/>
                                            </p:txEl>
                                          </p:spTgt>
                                        </p:tgtEl>
                                        <p:attrNameLst>
                                          <p:attrName>style.visibility</p:attrName>
                                        </p:attrNameLst>
                                      </p:cBhvr>
                                      <p:to>
                                        <p:strVal val="visible"/>
                                      </p:to>
                                    </p:set>
                                    <p:animEffect transition="in" filter="fade">
                                      <p:cBhvr>
                                        <p:cTn id="25" dur="1000"/>
                                        <p:tgtEl>
                                          <p:spTgt spid="104">
                                            <p:txEl>
                                              <p:pRg st="3" end="3"/>
                                            </p:txEl>
                                          </p:spTgt>
                                        </p:tgtEl>
                                      </p:cBhvr>
                                    </p:animEffect>
                                    <p:anim calcmode="lin" valueType="num">
                                      <p:cBhvr>
                                        <p:cTn id="26" dur="1000" fill="hold"/>
                                        <p:tgtEl>
                                          <p:spTgt spid="104">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10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fontScale="90000"/>
          </a:bodyPr>
          <a:lstStyle/>
          <a:p>
            <a:r>
              <a:rPr lang="en-US" b="1" dirty="0">
                <a:ln w="1905"/>
                <a:solidFill>
                  <a:schemeClr val="tx1"/>
                </a:solidFill>
                <a:effectLst>
                  <a:innerShdw blurRad="69850" dist="43180" dir="5400000">
                    <a:srgbClr val="000000">
                      <a:alpha val="65000"/>
                    </a:srgbClr>
                  </a:innerShdw>
                </a:effectLst>
              </a:rPr>
              <a:t>First Come First Serve (FCFS) Scheduling Algorithm</a:t>
            </a:r>
            <a:endParaRPr lang="en-IN" dirty="0">
              <a:solidFill>
                <a:schemeClr val="tx1"/>
              </a:solidFill>
            </a:endParaRPr>
          </a:p>
        </p:txBody>
      </p:sp>
      <p:sp>
        <p:nvSpPr>
          <p:cNvPr id="136" name="Google Shape;136;p6"/>
          <p:cNvSpPr txBox="1">
            <a:spLocks noGrp="1"/>
          </p:cNvSpPr>
          <p:nvPr>
            <p:ph idx="1"/>
          </p:nvPr>
        </p:nvSpPr>
        <p:spPr>
          <a:xfrm>
            <a:off x="0" y="1447800"/>
            <a:ext cx="9144000" cy="5334000"/>
          </a:xfrm>
          <a:prstGeom prst="rect">
            <a:avLst/>
          </a:prstGeom>
          <a:noFill/>
          <a:ln>
            <a:noFill/>
          </a:ln>
        </p:spPr>
        <p:txBody>
          <a:bodyPr spcFirstLastPara="1" wrap="square" lIns="91425" tIns="45700" rIns="91425" bIns="45700" anchor="t" anchorCtr="0">
            <a:normAutofit/>
          </a:bodyPr>
          <a:lstStyle/>
          <a:p>
            <a:pPr algn="just"/>
            <a:r>
              <a:rPr lang="en-GB" dirty="0">
                <a:solidFill>
                  <a:prstClr val="black"/>
                </a:solidFill>
              </a:rPr>
              <a:t>Example-1: Consider the four jobs are scheduled for execution (all jobs arrived at same time). Find the average waiting time </a:t>
            </a:r>
            <a:r>
              <a:rPr lang="en-GB" dirty="0" smtClean="0">
                <a:solidFill>
                  <a:prstClr val="black"/>
                </a:solidFill>
              </a:rPr>
              <a:t>and </a:t>
            </a:r>
            <a:r>
              <a:rPr lang="en-GB" dirty="0">
                <a:solidFill>
                  <a:prstClr val="black"/>
                </a:solidFill>
              </a:rPr>
              <a:t>turnaround time.</a:t>
            </a:r>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20</a:t>
            </a:fld>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3048000"/>
            <a:ext cx="3600450" cy="22420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304800" y="5105400"/>
            <a:ext cx="1362874" cy="369332"/>
          </a:xfrm>
          <a:prstGeom prst="rect">
            <a:avLst/>
          </a:prstGeom>
        </p:spPr>
        <p:txBody>
          <a:bodyPr wrap="none">
            <a:spAutoFit/>
          </a:bodyPr>
          <a:lstStyle/>
          <a:p>
            <a:r>
              <a:rPr lang="en-GB" b="1" dirty="0"/>
              <a:t>Gantt Chart:</a:t>
            </a:r>
            <a:endParaRPr lang="en-IN" b="1" dirty="0"/>
          </a:p>
        </p:txBody>
      </p:sp>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5638800"/>
            <a:ext cx="3105150" cy="850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69590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fontScale="90000"/>
          </a:bodyPr>
          <a:lstStyle/>
          <a:p>
            <a:r>
              <a:rPr lang="en-US" b="1" dirty="0">
                <a:ln w="1905"/>
                <a:solidFill>
                  <a:schemeClr val="tx1"/>
                </a:solidFill>
                <a:effectLst>
                  <a:innerShdw blurRad="69850" dist="43180" dir="5400000">
                    <a:srgbClr val="000000">
                      <a:alpha val="65000"/>
                    </a:srgbClr>
                  </a:innerShdw>
                </a:effectLst>
              </a:rPr>
              <a:t>First Come First Serve (FCFS) Scheduling Algorithm</a:t>
            </a:r>
            <a:endParaRPr lang="en-IN" dirty="0">
              <a:solidFill>
                <a:schemeClr val="tx1"/>
              </a:solidFill>
            </a:endParaRPr>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21</a:t>
            </a:fld>
            <a:endParaRPr/>
          </a:p>
        </p:txBody>
      </p:sp>
      <p:sp>
        <p:nvSpPr>
          <p:cNvPr id="2" name="Rectangle 1"/>
          <p:cNvSpPr/>
          <p:nvPr/>
        </p:nvSpPr>
        <p:spPr>
          <a:xfrm>
            <a:off x="304800" y="5105400"/>
            <a:ext cx="184731" cy="369332"/>
          </a:xfrm>
          <a:prstGeom prst="rect">
            <a:avLst/>
          </a:prstGeom>
        </p:spPr>
        <p:txBody>
          <a:bodyPr wrap="none">
            <a:spAutoFit/>
          </a:bodyPr>
          <a:lstStyle/>
          <a:p>
            <a:endParaRPr lang="en-IN" b="1" dirty="0"/>
          </a:p>
        </p:txBody>
      </p:sp>
      <p:pic>
        <p:nvPicPr>
          <p:cNvPr id="9"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47650" y="1600200"/>
            <a:ext cx="8648700"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051261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457200" y="76200"/>
            <a:ext cx="8229600" cy="16002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fontScale="90000"/>
          </a:bodyPr>
          <a:lstStyle/>
          <a:p>
            <a:pPr lvl="0">
              <a:spcBef>
                <a:spcPts val="0"/>
              </a:spcBef>
              <a:buClr>
                <a:srgbClr val="2A14AC"/>
              </a:buClr>
              <a:buSzPts val="4000"/>
            </a:pPr>
            <a:r>
              <a:rPr lang="en-IN" b="1" dirty="0" smtClean="0">
                <a:solidFill>
                  <a:schemeClr val="tx1"/>
                </a:solidFill>
                <a:latin typeface="Calibri"/>
                <a:ea typeface="Calibri"/>
                <a:cs typeface="Calibri"/>
                <a:sym typeface="Calibri"/>
              </a:rPr>
              <a:t>SJFS Algorithm/</a:t>
            </a:r>
            <a:r>
              <a:rPr lang="en-GB" dirty="0">
                <a:solidFill>
                  <a:prstClr val="black"/>
                </a:solidFill>
              </a:rPr>
              <a:t> Shortest Process Next (SPN</a:t>
            </a:r>
            <a:r>
              <a:rPr lang="en-GB" dirty="0" smtClean="0">
                <a:solidFill>
                  <a:prstClr val="black"/>
                </a:solidFill>
              </a:rPr>
              <a:t>)/</a:t>
            </a:r>
            <a:r>
              <a:rPr lang="en-GB" dirty="0">
                <a:solidFill>
                  <a:prstClr val="black"/>
                </a:solidFill>
              </a:rPr>
              <a:t> Shortest Request Next (SRN)</a:t>
            </a:r>
            <a:r>
              <a:rPr lang="en-IN" b="1" dirty="0" smtClean="0">
                <a:solidFill>
                  <a:schemeClr val="tx1"/>
                </a:solidFill>
                <a:latin typeface="Calibri"/>
                <a:ea typeface="Calibri"/>
                <a:cs typeface="Calibri"/>
                <a:sym typeface="Calibri"/>
              </a:rPr>
              <a:t> </a:t>
            </a:r>
            <a:r>
              <a:rPr lang="en-IN" b="1" dirty="0">
                <a:solidFill>
                  <a:schemeClr val="tx1"/>
                </a:solidFill>
                <a:latin typeface="Calibri"/>
                <a:ea typeface="Calibri"/>
                <a:cs typeface="Calibri"/>
                <a:sym typeface="Calibri"/>
              </a:rPr>
              <a:t>- Introduction</a:t>
            </a:r>
            <a:endParaRPr b="1" dirty="0">
              <a:solidFill>
                <a:schemeClr val="tx1"/>
              </a:solidFill>
              <a:latin typeface="Calibri"/>
              <a:ea typeface="Calibri"/>
              <a:cs typeface="Calibri"/>
              <a:sym typeface="Calibri"/>
            </a:endParaRPr>
          </a:p>
        </p:txBody>
      </p:sp>
      <p:sp>
        <p:nvSpPr>
          <p:cNvPr id="104" name="Google Shape;104;p2"/>
          <p:cNvSpPr txBox="1">
            <a:spLocks noGrp="1"/>
          </p:cNvSpPr>
          <p:nvPr>
            <p:ph idx="1"/>
          </p:nvPr>
        </p:nvSpPr>
        <p:spPr>
          <a:xfrm>
            <a:off x="0" y="1752600"/>
            <a:ext cx="9144000" cy="5048250"/>
          </a:xfrm>
          <a:prstGeom prst="rect">
            <a:avLst/>
          </a:prstGeom>
          <a:noFill/>
          <a:ln>
            <a:noFill/>
          </a:ln>
        </p:spPr>
        <p:txBody>
          <a:bodyPr spcFirstLastPara="1" wrap="square" lIns="91425" tIns="45700" rIns="91425" bIns="45700" anchor="t" anchorCtr="0">
            <a:normAutofit fontScale="92500" lnSpcReduction="20000"/>
          </a:bodyPr>
          <a:lstStyle/>
          <a:p>
            <a:pPr lvl="0">
              <a:spcAft>
                <a:spcPts val="600"/>
              </a:spcAft>
              <a:buClr>
                <a:schemeClr val="dk1"/>
              </a:buClr>
              <a:buSzPts val="2800"/>
              <a:buFont typeface="Noto Sans Symbols"/>
              <a:buChar char="▪"/>
            </a:pPr>
            <a:r>
              <a:rPr lang="en-GB" sz="2800" dirty="0">
                <a:solidFill>
                  <a:prstClr val="black"/>
                </a:solidFill>
              </a:rPr>
              <a:t>T</a:t>
            </a:r>
            <a:r>
              <a:rPr lang="en-GB" sz="2800" dirty="0" smtClean="0">
                <a:solidFill>
                  <a:prstClr val="black"/>
                </a:solidFill>
              </a:rPr>
              <a:t>he </a:t>
            </a:r>
            <a:r>
              <a:rPr lang="en-GB" sz="2800" dirty="0">
                <a:solidFill>
                  <a:prstClr val="black"/>
                </a:solidFill>
              </a:rPr>
              <a:t>process with the shortest expected processing time is assigned to </a:t>
            </a:r>
            <a:r>
              <a:rPr lang="en-GB" sz="2800" dirty="0" smtClean="0">
                <a:solidFill>
                  <a:prstClr val="black"/>
                </a:solidFill>
              </a:rPr>
              <a:t>CPU</a:t>
            </a:r>
            <a:r>
              <a:rPr lang="en-GB" sz="2800" dirty="0">
                <a:solidFill>
                  <a:prstClr val="black"/>
                </a:solidFill>
              </a:rPr>
              <a:t> </a:t>
            </a:r>
            <a:r>
              <a:rPr lang="en-GB" sz="2800" dirty="0" smtClean="0">
                <a:solidFill>
                  <a:prstClr val="black"/>
                </a:solidFill>
              </a:rPr>
              <a:t>first.</a:t>
            </a:r>
            <a:endParaRPr dirty="0"/>
          </a:p>
          <a:p>
            <a:pPr lvl="0">
              <a:spcAft>
                <a:spcPts val="600"/>
              </a:spcAft>
              <a:buClr>
                <a:schemeClr val="dk1"/>
              </a:buClr>
              <a:buSzPts val="2800"/>
              <a:buFont typeface="Noto Sans Symbols"/>
              <a:buChar char="▪"/>
            </a:pPr>
            <a:r>
              <a:rPr lang="en-IN" sz="2800" dirty="0"/>
              <a:t>It is </a:t>
            </a:r>
            <a:r>
              <a:rPr lang="en-IN" sz="2800" dirty="0">
                <a:solidFill>
                  <a:srgbClr val="FF0000"/>
                </a:solidFill>
              </a:rPr>
              <a:t>non-</a:t>
            </a:r>
            <a:r>
              <a:rPr lang="en-IN" sz="2800" dirty="0" err="1">
                <a:solidFill>
                  <a:srgbClr val="FF0000"/>
                </a:solidFill>
              </a:rPr>
              <a:t>preemptive</a:t>
            </a:r>
            <a:r>
              <a:rPr lang="en-IN" sz="2800" dirty="0"/>
              <a:t> </a:t>
            </a:r>
            <a:r>
              <a:rPr lang="en-IN" sz="2800" dirty="0" smtClean="0"/>
              <a:t> and </a:t>
            </a:r>
            <a:r>
              <a:rPr lang="en-IN" sz="2800" dirty="0" err="1" smtClean="0">
                <a:solidFill>
                  <a:srgbClr val="FF0000"/>
                </a:solidFill>
              </a:rPr>
              <a:t>preemptive</a:t>
            </a:r>
            <a:r>
              <a:rPr lang="en-IN" sz="2800" dirty="0" smtClean="0"/>
              <a:t> algorithm</a:t>
            </a:r>
            <a:r>
              <a:rPr lang="en-IN" sz="2800" dirty="0"/>
              <a:t>. </a:t>
            </a:r>
            <a:endParaRPr sz="2800" dirty="0"/>
          </a:p>
          <a:p>
            <a:pPr lvl="0">
              <a:spcAft>
                <a:spcPts val="600"/>
              </a:spcAft>
              <a:buClr>
                <a:schemeClr val="dk1"/>
              </a:buClr>
              <a:buSzPts val="2800"/>
              <a:buFont typeface="Noto Sans Symbols"/>
              <a:buChar char="▪"/>
            </a:pPr>
            <a:r>
              <a:rPr lang="en-GB" sz="2800" dirty="0">
                <a:solidFill>
                  <a:prstClr val="black"/>
                </a:solidFill>
              </a:rPr>
              <a:t>Jobs or processes are processed in the ascending order of their CPU burst times</a:t>
            </a:r>
            <a:r>
              <a:rPr lang="en-IN" sz="2800" dirty="0" smtClean="0"/>
              <a:t>.</a:t>
            </a:r>
            <a:endParaRPr dirty="0"/>
          </a:p>
          <a:p>
            <a:pPr lvl="0">
              <a:spcAft>
                <a:spcPts val="600"/>
              </a:spcAft>
              <a:buClr>
                <a:schemeClr val="dk1"/>
              </a:buClr>
              <a:buSzPts val="2800"/>
              <a:buFont typeface="Noto Sans Symbols"/>
              <a:buChar char="▪"/>
            </a:pPr>
            <a:r>
              <a:rPr lang="en-GB" sz="2800" dirty="0">
                <a:solidFill>
                  <a:prstClr val="black"/>
                </a:solidFill>
              </a:rPr>
              <a:t>Every time the job with smallest CPU burst-time is selected from the ready queue</a:t>
            </a:r>
            <a:r>
              <a:rPr lang="en-GB" sz="2800" dirty="0" smtClean="0">
                <a:solidFill>
                  <a:prstClr val="black"/>
                </a:solidFill>
              </a:rPr>
              <a:t>.</a:t>
            </a:r>
          </a:p>
          <a:p>
            <a:pPr lvl="0">
              <a:spcAft>
                <a:spcPts val="600"/>
              </a:spcAft>
              <a:buClr>
                <a:schemeClr val="dk1"/>
              </a:buClr>
              <a:buSzPts val="2800"/>
              <a:buFont typeface="Noto Sans Symbols"/>
              <a:buChar char="▪"/>
            </a:pPr>
            <a:r>
              <a:rPr lang="en-GB" sz="3000" dirty="0">
                <a:solidFill>
                  <a:prstClr val="black"/>
                </a:solidFill>
              </a:rPr>
              <a:t>If the two processes having same CPU burst Time then they will be scheduled according to FCFS algorithm.</a:t>
            </a:r>
            <a:endParaRPr sz="3000" dirty="0"/>
          </a:p>
          <a:p>
            <a:pPr marL="342900" lvl="0" indent="-342900" algn="l" rtl="0">
              <a:spcAft>
                <a:spcPts val="600"/>
              </a:spcAft>
              <a:buClr>
                <a:schemeClr val="dk1"/>
              </a:buClr>
              <a:buSzPts val="2800"/>
              <a:buFont typeface="Noto Sans Symbols"/>
              <a:buChar char="▪"/>
            </a:pPr>
            <a:r>
              <a:rPr lang="en-IN" sz="2800" dirty="0">
                <a:solidFill>
                  <a:srgbClr val="FF0000"/>
                </a:solidFill>
              </a:rPr>
              <a:t>Average waiting</a:t>
            </a:r>
            <a:r>
              <a:rPr lang="en-IN" sz="2800" dirty="0"/>
              <a:t> time is </a:t>
            </a:r>
            <a:r>
              <a:rPr lang="en-IN" sz="2800" dirty="0" smtClean="0">
                <a:solidFill>
                  <a:srgbClr val="FF0000"/>
                </a:solidFill>
              </a:rPr>
              <a:t>short/less</a:t>
            </a:r>
            <a:r>
              <a:rPr lang="en-IN" sz="2800" dirty="0" smtClean="0"/>
              <a:t> in  SJFS as compare to FCFS</a:t>
            </a:r>
            <a:endParaRPr dirty="0"/>
          </a:p>
          <a:p>
            <a:pPr lvl="0">
              <a:spcAft>
                <a:spcPts val="600"/>
              </a:spcAft>
              <a:buClr>
                <a:schemeClr val="dk1"/>
              </a:buClr>
              <a:buSzPts val="2800"/>
              <a:buFont typeface="Noto Sans Symbols"/>
              <a:buChar char="▪"/>
            </a:pPr>
            <a:r>
              <a:rPr lang="en-GB" sz="2800" dirty="0">
                <a:solidFill>
                  <a:prstClr val="black"/>
                </a:solidFill>
              </a:rPr>
              <a:t>The SJF scheduling algorithm is probably </a:t>
            </a:r>
            <a:r>
              <a:rPr lang="en-GB" sz="2800" dirty="0" smtClean="0">
                <a:solidFill>
                  <a:prstClr val="black"/>
                </a:solidFill>
              </a:rPr>
              <a:t>optimal, It </a:t>
            </a:r>
            <a:r>
              <a:rPr lang="en-GB" sz="2800" dirty="0">
                <a:solidFill>
                  <a:prstClr val="black"/>
                </a:solidFill>
              </a:rPr>
              <a:t>gives minimal average waiting time for a given set of processes</a:t>
            </a:r>
            <a:r>
              <a:rPr lang="en-GB" sz="2800" dirty="0" smtClean="0">
                <a:solidFill>
                  <a:prstClr val="black"/>
                </a:solidFill>
              </a:rPr>
              <a:t>.</a:t>
            </a:r>
            <a:endParaRPr sz="2800" dirty="0">
              <a:solidFill>
                <a:srgbClr val="C00000"/>
              </a:solidFill>
            </a:endParaRPr>
          </a:p>
        </p:txBody>
      </p:sp>
      <p:sp>
        <p:nvSpPr>
          <p:cNvPr id="105" name="Google Shape;105;p2"/>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22</a:t>
            </a:fld>
            <a:endParaRPr/>
          </a:p>
        </p:txBody>
      </p:sp>
    </p:spTree>
    <p:extLst>
      <p:ext uri="{BB962C8B-B14F-4D97-AF65-F5344CB8AC3E}">
        <p14:creationId xmlns:p14="http://schemas.microsoft.com/office/powerpoint/2010/main" val="2996870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animEffect transition="in" filter="fade">
                                      <p:cBhvr>
                                        <p:cTn id="7" dur="1000"/>
                                        <p:tgtEl>
                                          <p:spTgt spid="104">
                                            <p:txEl>
                                              <p:pRg st="0" end="0"/>
                                            </p:txEl>
                                          </p:spTgt>
                                        </p:tgtEl>
                                      </p:cBhvr>
                                    </p:animEffect>
                                    <p:anim calcmode="lin" valueType="num">
                                      <p:cBhvr>
                                        <p:cTn id="8" dur="1000" fill="hold"/>
                                        <p:tgtEl>
                                          <p:spTgt spid="10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04">
                                            <p:txEl>
                                              <p:pRg st="1" end="1"/>
                                            </p:txEl>
                                          </p:spTgt>
                                        </p:tgtEl>
                                        <p:attrNameLst>
                                          <p:attrName>style.visibility</p:attrName>
                                        </p:attrNameLst>
                                      </p:cBhvr>
                                      <p:to>
                                        <p:strVal val="visible"/>
                                      </p:to>
                                    </p:set>
                                    <p:animEffect transition="in" filter="fade">
                                      <p:cBhvr>
                                        <p:cTn id="13" dur="1000"/>
                                        <p:tgtEl>
                                          <p:spTgt spid="104">
                                            <p:txEl>
                                              <p:pRg st="1" end="1"/>
                                            </p:txEl>
                                          </p:spTgt>
                                        </p:tgtEl>
                                      </p:cBhvr>
                                    </p:animEffect>
                                    <p:anim calcmode="lin" valueType="num">
                                      <p:cBhvr>
                                        <p:cTn id="14" dur="1000" fill="hold"/>
                                        <p:tgtEl>
                                          <p:spTgt spid="104">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104">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104">
                                            <p:txEl>
                                              <p:pRg st="2" end="2"/>
                                            </p:txEl>
                                          </p:spTgt>
                                        </p:tgtEl>
                                        <p:attrNameLst>
                                          <p:attrName>style.visibility</p:attrName>
                                        </p:attrNameLst>
                                      </p:cBhvr>
                                      <p:to>
                                        <p:strVal val="visible"/>
                                      </p:to>
                                    </p:set>
                                    <p:animEffect transition="in" filter="fade">
                                      <p:cBhvr>
                                        <p:cTn id="19" dur="1000"/>
                                        <p:tgtEl>
                                          <p:spTgt spid="104">
                                            <p:txEl>
                                              <p:pRg st="2" end="2"/>
                                            </p:txEl>
                                          </p:spTgt>
                                        </p:tgtEl>
                                      </p:cBhvr>
                                    </p:animEffect>
                                    <p:anim calcmode="lin" valueType="num">
                                      <p:cBhvr>
                                        <p:cTn id="20" dur="1000" fill="hold"/>
                                        <p:tgtEl>
                                          <p:spTgt spid="104">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04">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104">
                                            <p:txEl>
                                              <p:pRg st="3" end="3"/>
                                            </p:txEl>
                                          </p:spTgt>
                                        </p:tgtEl>
                                        <p:attrNameLst>
                                          <p:attrName>style.visibility</p:attrName>
                                        </p:attrNameLst>
                                      </p:cBhvr>
                                      <p:to>
                                        <p:strVal val="visible"/>
                                      </p:to>
                                    </p:set>
                                    <p:animEffect transition="in" filter="fade">
                                      <p:cBhvr>
                                        <p:cTn id="25" dur="1000"/>
                                        <p:tgtEl>
                                          <p:spTgt spid="104">
                                            <p:txEl>
                                              <p:pRg st="3" end="3"/>
                                            </p:txEl>
                                          </p:spTgt>
                                        </p:tgtEl>
                                      </p:cBhvr>
                                    </p:animEffect>
                                    <p:anim calcmode="lin" valueType="num">
                                      <p:cBhvr>
                                        <p:cTn id="26" dur="1000" fill="hold"/>
                                        <p:tgtEl>
                                          <p:spTgt spid="104">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10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104">
                                            <p:txEl>
                                              <p:pRg st="4" end="4"/>
                                            </p:txEl>
                                          </p:spTgt>
                                        </p:tgtEl>
                                        <p:attrNameLst>
                                          <p:attrName>style.visibility</p:attrName>
                                        </p:attrNameLst>
                                      </p:cBhvr>
                                      <p:to>
                                        <p:strVal val="visible"/>
                                      </p:to>
                                    </p:set>
                                    <p:animEffect transition="in" filter="fade">
                                      <p:cBhvr>
                                        <p:cTn id="32" dur="1000"/>
                                        <p:tgtEl>
                                          <p:spTgt spid="104">
                                            <p:txEl>
                                              <p:pRg st="4" end="4"/>
                                            </p:txEl>
                                          </p:spTgt>
                                        </p:tgtEl>
                                      </p:cBhvr>
                                    </p:animEffect>
                                    <p:anim calcmode="lin" valueType="num">
                                      <p:cBhvr>
                                        <p:cTn id="33" dur="1000" fill="hold"/>
                                        <p:tgtEl>
                                          <p:spTgt spid="104">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104">
                                            <p:txEl>
                                              <p:pRg st="4" end="4"/>
                                            </p:txEl>
                                          </p:spTgt>
                                        </p:tgtEl>
                                        <p:attrNameLst>
                                          <p:attrName>ppt_y</p:attrName>
                                        </p:attrNameLst>
                                      </p:cBhvr>
                                      <p:tavLst>
                                        <p:tav tm="0">
                                          <p:val>
                                            <p:strVal val="#ppt_y+.1"/>
                                          </p:val>
                                        </p:tav>
                                        <p:tav tm="100000">
                                          <p:val>
                                            <p:strVal val="#ppt_y"/>
                                          </p:val>
                                        </p:tav>
                                      </p:tavLst>
                                    </p:anim>
                                  </p:childTnLst>
                                </p:cTn>
                              </p:par>
                            </p:childTnLst>
                          </p:cTn>
                        </p:par>
                        <p:par>
                          <p:cTn id="35" fill="hold">
                            <p:stCondLst>
                              <p:cond delay="1000"/>
                            </p:stCondLst>
                            <p:childTnLst>
                              <p:par>
                                <p:cTn id="36" presetID="42" presetClass="entr" presetSubtype="0" fill="hold" grpId="0" nodeType="afterEffect">
                                  <p:stCondLst>
                                    <p:cond delay="0"/>
                                  </p:stCondLst>
                                  <p:childTnLst>
                                    <p:set>
                                      <p:cBhvr>
                                        <p:cTn id="37" dur="1" fill="hold">
                                          <p:stCondLst>
                                            <p:cond delay="0"/>
                                          </p:stCondLst>
                                        </p:cTn>
                                        <p:tgtEl>
                                          <p:spTgt spid="104">
                                            <p:txEl>
                                              <p:pRg st="5" end="5"/>
                                            </p:txEl>
                                          </p:spTgt>
                                        </p:tgtEl>
                                        <p:attrNameLst>
                                          <p:attrName>style.visibility</p:attrName>
                                        </p:attrNameLst>
                                      </p:cBhvr>
                                      <p:to>
                                        <p:strVal val="visible"/>
                                      </p:to>
                                    </p:set>
                                    <p:animEffect transition="in" filter="fade">
                                      <p:cBhvr>
                                        <p:cTn id="38" dur="1000"/>
                                        <p:tgtEl>
                                          <p:spTgt spid="104">
                                            <p:txEl>
                                              <p:pRg st="5" end="5"/>
                                            </p:txEl>
                                          </p:spTgt>
                                        </p:tgtEl>
                                      </p:cBhvr>
                                    </p:animEffect>
                                    <p:anim calcmode="lin" valueType="num">
                                      <p:cBhvr>
                                        <p:cTn id="39" dur="1000" fill="hold"/>
                                        <p:tgtEl>
                                          <p:spTgt spid="104">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104">
                                            <p:txEl>
                                              <p:pRg st="5" end="5"/>
                                            </p:txEl>
                                          </p:spTgt>
                                        </p:tgtEl>
                                        <p:attrNameLst>
                                          <p:attrName>ppt_y</p:attrName>
                                        </p:attrNameLst>
                                      </p:cBhvr>
                                      <p:tavLst>
                                        <p:tav tm="0">
                                          <p:val>
                                            <p:strVal val="#ppt_y+.1"/>
                                          </p:val>
                                        </p:tav>
                                        <p:tav tm="100000">
                                          <p:val>
                                            <p:strVal val="#ppt_y"/>
                                          </p:val>
                                        </p:tav>
                                      </p:tavLst>
                                    </p:anim>
                                  </p:childTnLst>
                                </p:cTn>
                              </p:par>
                            </p:childTnLst>
                          </p:cTn>
                        </p:par>
                        <p:par>
                          <p:cTn id="41" fill="hold">
                            <p:stCondLst>
                              <p:cond delay="2000"/>
                            </p:stCondLst>
                            <p:childTnLst>
                              <p:par>
                                <p:cTn id="42" presetID="42" presetClass="entr" presetSubtype="0" fill="hold" grpId="0" nodeType="afterEffect">
                                  <p:stCondLst>
                                    <p:cond delay="0"/>
                                  </p:stCondLst>
                                  <p:childTnLst>
                                    <p:set>
                                      <p:cBhvr>
                                        <p:cTn id="43" dur="1" fill="hold">
                                          <p:stCondLst>
                                            <p:cond delay="0"/>
                                          </p:stCondLst>
                                        </p:cTn>
                                        <p:tgtEl>
                                          <p:spTgt spid="104">
                                            <p:txEl>
                                              <p:pRg st="6" end="6"/>
                                            </p:txEl>
                                          </p:spTgt>
                                        </p:tgtEl>
                                        <p:attrNameLst>
                                          <p:attrName>style.visibility</p:attrName>
                                        </p:attrNameLst>
                                      </p:cBhvr>
                                      <p:to>
                                        <p:strVal val="visible"/>
                                      </p:to>
                                    </p:set>
                                    <p:animEffect transition="in" filter="fade">
                                      <p:cBhvr>
                                        <p:cTn id="44" dur="1000"/>
                                        <p:tgtEl>
                                          <p:spTgt spid="104">
                                            <p:txEl>
                                              <p:pRg st="6" end="6"/>
                                            </p:txEl>
                                          </p:spTgt>
                                        </p:tgtEl>
                                      </p:cBhvr>
                                    </p:animEffect>
                                    <p:anim calcmode="lin" valueType="num">
                                      <p:cBhvr>
                                        <p:cTn id="45" dur="1000" fill="hold"/>
                                        <p:tgtEl>
                                          <p:spTgt spid="104">
                                            <p:txEl>
                                              <p:pRg st="6" end="6"/>
                                            </p:txEl>
                                          </p:spTgt>
                                        </p:tgtEl>
                                        <p:attrNameLst>
                                          <p:attrName>ppt_x</p:attrName>
                                        </p:attrNameLst>
                                      </p:cBhvr>
                                      <p:tavLst>
                                        <p:tav tm="0">
                                          <p:val>
                                            <p:strVal val="#ppt_x"/>
                                          </p:val>
                                        </p:tav>
                                        <p:tav tm="100000">
                                          <p:val>
                                            <p:strVal val="#ppt_x"/>
                                          </p:val>
                                        </p:tav>
                                      </p:tavLst>
                                    </p:anim>
                                    <p:anim calcmode="lin" valueType="num">
                                      <p:cBhvr>
                                        <p:cTn id="46" dur="1000" fill="hold"/>
                                        <p:tgtEl>
                                          <p:spTgt spid="10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fontScale="90000"/>
          </a:bodyPr>
          <a:lstStyle/>
          <a:p>
            <a:pPr marL="0" lvl="0" indent="0" algn="ctr" rtl="0">
              <a:spcBef>
                <a:spcPts val="0"/>
              </a:spcBef>
              <a:spcAft>
                <a:spcPts val="0"/>
              </a:spcAft>
              <a:buClr>
                <a:srgbClr val="2A14AC"/>
              </a:buClr>
              <a:buSzPts val="4000"/>
              <a:buFont typeface="Calibri"/>
              <a:buNone/>
            </a:pPr>
            <a:r>
              <a:rPr lang="en-IN" b="1" dirty="0">
                <a:solidFill>
                  <a:schemeClr val="tx1"/>
                </a:solidFill>
                <a:latin typeface="Calibri"/>
                <a:ea typeface="Calibri"/>
                <a:cs typeface="Calibri"/>
                <a:sym typeface="Calibri"/>
              </a:rPr>
              <a:t>Advantages and Disadvantages of </a:t>
            </a:r>
            <a:r>
              <a:rPr lang="en-IN" b="1" dirty="0" smtClean="0">
                <a:solidFill>
                  <a:schemeClr val="tx1"/>
                </a:solidFill>
                <a:latin typeface="Calibri"/>
                <a:ea typeface="Calibri"/>
                <a:cs typeface="Calibri"/>
                <a:sym typeface="Calibri"/>
              </a:rPr>
              <a:t>SJFS</a:t>
            </a:r>
            <a:endParaRPr dirty="0">
              <a:solidFill>
                <a:schemeClr val="tx1"/>
              </a:solidFill>
              <a:latin typeface="Calibri"/>
              <a:ea typeface="Calibri"/>
              <a:cs typeface="Calibri"/>
              <a:sym typeface="Calibri"/>
            </a:endParaRPr>
          </a:p>
        </p:txBody>
      </p:sp>
      <p:sp>
        <p:nvSpPr>
          <p:cNvPr id="136" name="Google Shape;136;p6"/>
          <p:cNvSpPr txBox="1">
            <a:spLocks noGrp="1"/>
          </p:cNvSpPr>
          <p:nvPr>
            <p:ph idx="1"/>
          </p:nvPr>
        </p:nvSpPr>
        <p:spPr>
          <a:xfrm>
            <a:off x="0" y="1543050"/>
            <a:ext cx="9144000" cy="5257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000"/>
              <a:buFont typeface="Noto Sans Symbols"/>
              <a:buChar char="▪"/>
            </a:pPr>
            <a:r>
              <a:rPr lang="en-IN" dirty="0">
                <a:solidFill>
                  <a:srgbClr val="FF0000"/>
                </a:solidFill>
              </a:rPr>
              <a:t>Advantages:</a:t>
            </a:r>
            <a:endParaRPr dirty="0">
              <a:solidFill>
                <a:srgbClr val="FF0000"/>
              </a:solidFill>
            </a:endParaRPr>
          </a:p>
          <a:p>
            <a:pPr marL="742950" lvl="1" indent="-285750" algn="l" rtl="0">
              <a:spcBef>
                <a:spcPts val="560"/>
              </a:spcBef>
              <a:spcAft>
                <a:spcPts val="0"/>
              </a:spcAft>
              <a:buClr>
                <a:schemeClr val="dk1"/>
              </a:buClr>
              <a:buSzPts val="2800"/>
              <a:buFont typeface="Noto Sans Symbols"/>
              <a:buChar char="▪"/>
            </a:pPr>
            <a:r>
              <a:rPr lang="en-IN" dirty="0" smtClean="0"/>
              <a:t>Average waiting time is less</a:t>
            </a:r>
            <a:endParaRPr dirty="0"/>
          </a:p>
          <a:p>
            <a:pPr marL="742950" lvl="1" indent="-285750" algn="l" rtl="0">
              <a:spcBef>
                <a:spcPts val="560"/>
              </a:spcBef>
              <a:spcAft>
                <a:spcPts val="0"/>
              </a:spcAft>
              <a:buClr>
                <a:schemeClr val="dk1"/>
              </a:buClr>
              <a:buSzPts val="2800"/>
              <a:buFont typeface="Noto Sans Symbols"/>
              <a:buChar char="▪"/>
            </a:pPr>
            <a:r>
              <a:rPr lang="en-IN" dirty="0"/>
              <a:t>Works well with the processes having </a:t>
            </a:r>
            <a:r>
              <a:rPr lang="en-IN" dirty="0" smtClean="0"/>
              <a:t>short </a:t>
            </a:r>
            <a:r>
              <a:rPr lang="en-IN" dirty="0"/>
              <a:t>burst time</a:t>
            </a:r>
            <a:endParaRPr dirty="0"/>
          </a:p>
          <a:p>
            <a:pPr marL="342900" lvl="0" indent="-152400" algn="l" rtl="0">
              <a:spcBef>
                <a:spcPts val="600"/>
              </a:spcBef>
              <a:spcAft>
                <a:spcPts val="0"/>
              </a:spcAft>
              <a:buClr>
                <a:schemeClr val="dk1"/>
              </a:buClr>
              <a:buSzPts val="3000"/>
              <a:buFont typeface="Noto Sans Symbols"/>
              <a:buNone/>
            </a:pPr>
            <a:endParaRPr dirty="0"/>
          </a:p>
          <a:p>
            <a:pPr marL="342900" lvl="0" indent="-342900" algn="l" rtl="0">
              <a:spcBef>
                <a:spcPts val="600"/>
              </a:spcBef>
              <a:spcAft>
                <a:spcPts val="0"/>
              </a:spcAft>
              <a:buClr>
                <a:schemeClr val="dk1"/>
              </a:buClr>
              <a:buSzPts val="3000"/>
              <a:buFont typeface="Noto Sans Symbols"/>
              <a:buChar char="▪"/>
            </a:pPr>
            <a:r>
              <a:rPr lang="en-IN" dirty="0">
                <a:solidFill>
                  <a:srgbClr val="FF0000"/>
                </a:solidFill>
              </a:rPr>
              <a:t>Disadvantages:</a:t>
            </a:r>
            <a:endParaRPr dirty="0">
              <a:solidFill>
                <a:srgbClr val="FF0000"/>
              </a:solidFill>
            </a:endParaRPr>
          </a:p>
          <a:p>
            <a:pPr lvl="1">
              <a:spcBef>
                <a:spcPts val="560"/>
              </a:spcBef>
              <a:buClr>
                <a:schemeClr val="dk1"/>
              </a:buClr>
              <a:buSzPts val="2800"/>
              <a:buFont typeface="Noto Sans Symbols"/>
              <a:buChar char="▪"/>
            </a:pPr>
            <a:r>
              <a:rPr lang="en-GB" dirty="0" smtClean="0">
                <a:solidFill>
                  <a:prstClr val="black"/>
                </a:solidFill>
              </a:rPr>
              <a:t>The </a:t>
            </a:r>
            <a:r>
              <a:rPr lang="en-GB" dirty="0">
                <a:solidFill>
                  <a:prstClr val="black"/>
                </a:solidFill>
              </a:rPr>
              <a:t>waiting time of </a:t>
            </a:r>
            <a:r>
              <a:rPr lang="en-GB" dirty="0" smtClean="0">
                <a:solidFill>
                  <a:prstClr val="black"/>
                </a:solidFill>
              </a:rPr>
              <a:t>longer burst </a:t>
            </a:r>
            <a:r>
              <a:rPr lang="en-GB" dirty="0">
                <a:solidFill>
                  <a:prstClr val="black"/>
                </a:solidFill>
              </a:rPr>
              <a:t>t</a:t>
            </a:r>
            <a:r>
              <a:rPr lang="en-GB" dirty="0" smtClean="0">
                <a:solidFill>
                  <a:prstClr val="black"/>
                </a:solidFill>
              </a:rPr>
              <a:t>ime </a:t>
            </a:r>
            <a:r>
              <a:rPr lang="en-GB" dirty="0">
                <a:solidFill>
                  <a:prstClr val="black"/>
                </a:solidFill>
              </a:rPr>
              <a:t>process </a:t>
            </a:r>
            <a:r>
              <a:rPr lang="en-GB" dirty="0" smtClean="0">
                <a:solidFill>
                  <a:prstClr val="black"/>
                </a:solidFill>
              </a:rPr>
              <a:t>is more.</a:t>
            </a:r>
            <a:endParaRPr dirty="0"/>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23</a:t>
            </a:fld>
            <a:endParaRPr/>
          </a:p>
        </p:txBody>
      </p:sp>
    </p:spTree>
    <p:extLst>
      <p:ext uri="{BB962C8B-B14F-4D97-AF65-F5344CB8AC3E}">
        <p14:creationId xmlns:p14="http://schemas.microsoft.com/office/powerpoint/2010/main" val="1909881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36">
                                            <p:txEl>
                                              <p:pRg st="0" end="0"/>
                                            </p:txEl>
                                          </p:spTgt>
                                        </p:tgtEl>
                                        <p:attrNameLst>
                                          <p:attrName>style.visibility</p:attrName>
                                        </p:attrNameLst>
                                      </p:cBhvr>
                                      <p:to>
                                        <p:strVal val="visible"/>
                                      </p:to>
                                    </p:set>
                                    <p:animEffect transition="in" filter="fade">
                                      <p:cBhvr>
                                        <p:cTn id="7" dur="1000"/>
                                        <p:tgtEl>
                                          <p:spTgt spid="136">
                                            <p:txEl>
                                              <p:pRg st="0" end="0"/>
                                            </p:txEl>
                                          </p:spTgt>
                                        </p:tgtEl>
                                      </p:cBhvr>
                                    </p:animEffect>
                                    <p:anim calcmode="lin" valueType="num">
                                      <p:cBhvr>
                                        <p:cTn id="8" dur="1000" fill="hold"/>
                                        <p:tgtEl>
                                          <p:spTgt spid="13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6">
                                            <p:txEl>
                                              <p:pRg st="1" end="1"/>
                                            </p:txEl>
                                          </p:spTgt>
                                        </p:tgtEl>
                                        <p:attrNameLst>
                                          <p:attrName>style.visibility</p:attrName>
                                        </p:attrNameLst>
                                      </p:cBhvr>
                                      <p:to>
                                        <p:strVal val="visible"/>
                                      </p:to>
                                    </p:set>
                                    <p:animEffect transition="in" filter="fade">
                                      <p:cBhvr>
                                        <p:cTn id="12" dur="1000"/>
                                        <p:tgtEl>
                                          <p:spTgt spid="136">
                                            <p:txEl>
                                              <p:pRg st="1" end="1"/>
                                            </p:txEl>
                                          </p:spTgt>
                                        </p:tgtEl>
                                      </p:cBhvr>
                                    </p:animEffect>
                                    <p:anim calcmode="lin" valueType="num">
                                      <p:cBhvr>
                                        <p:cTn id="13" dur="1000" fill="hold"/>
                                        <p:tgtEl>
                                          <p:spTgt spid="136">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36">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36">
                                            <p:txEl>
                                              <p:pRg st="2" end="2"/>
                                            </p:txEl>
                                          </p:spTgt>
                                        </p:tgtEl>
                                        <p:attrNameLst>
                                          <p:attrName>style.visibility</p:attrName>
                                        </p:attrNameLst>
                                      </p:cBhvr>
                                      <p:to>
                                        <p:strVal val="visible"/>
                                      </p:to>
                                    </p:set>
                                    <p:animEffect transition="in" filter="fade">
                                      <p:cBhvr>
                                        <p:cTn id="17" dur="1000"/>
                                        <p:tgtEl>
                                          <p:spTgt spid="136">
                                            <p:txEl>
                                              <p:pRg st="2" end="2"/>
                                            </p:txEl>
                                          </p:spTgt>
                                        </p:tgtEl>
                                      </p:cBhvr>
                                    </p:animEffect>
                                    <p:anim calcmode="lin" valueType="num">
                                      <p:cBhvr>
                                        <p:cTn id="18" dur="1000" fill="hold"/>
                                        <p:tgtEl>
                                          <p:spTgt spid="136">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36">
                                            <p:txEl>
                                              <p:pRg st="2" end="2"/>
                                            </p:txEl>
                                          </p:spTgt>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42" presetClass="entr" presetSubtype="0" fill="hold" grpId="0" nodeType="afterEffect">
                                  <p:stCondLst>
                                    <p:cond delay="0"/>
                                  </p:stCondLst>
                                  <p:childTnLst>
                                    <p:set>
                                      <p:cBhvr>
                                        <p:cTn id="22" dur="1" fill="hold">
                                          <p:stCondLst>
                                            <p:cond delay="0"/>
                                          </p:stCondLst>
                                        </p:cTn>
                                        <p:tgtEl>
                                          <p:spTgt spid="136">
                                            <p:txEl>
                                              <p:pRg st="4" end="4"/>
                                            </p:txEl>
                                          </p:spTgt>
                                        </p:tgtEl>
                                        <p:attrNameLst>
                                          <p:attrName>style.visibility</p:attrName>
                                        </p:attrNameLst>
                                      </p:cBhvr>
                                      <p:to>
                                        <p:strVal val="visible"/>
                                      </p:to>
                                    </p:set>
                                    <p:animEffect transition="in" filter="fade">
                                      <p:cBhvr>
                                        <p:cTn id="23" dur="1000"/>
                                        <p:tgtEl>
                                          <p:spTgt spid="136">
                                            <p:txEl>
                                              <p:pRg st="4" end="4"/>
                                            </p:txEl>
                                          </p:spTgt>
                                        </p:tgtEl>
                                      </p:cBhvr>
                                    </p:animEffect>
                                    <p:anim calcmode="lin" valueType="num">
                                      <p:cBhvr>
                                        <p:cTn id="24" dur="1000" fill="hold"/>
                                        <p:tgtEl>
                                          <p:spTgt spid="136">
                                            <p:txEl>
                                              <p:pRg st="4" end="4"/>
                                            </p:txEl>
                                          </p:spTgt>
                                        </p:tgtEl>
                                        <p:attrNameLst>
                                          <p:attrName>ppt_x</p:attrName>
                                        </p:attrNameLst>
                                      </p:cBhvr>
                                      <p:tavLst>
                                        <p:tav tm="0">
                                          <p:val>
                                            <p:strVal val="#ppt_x"/>
                                          </p:val>
                                        </p:tav>
                                        <p:tav tm="100000">
                                          <p:val>
                                            <p:strVal val="#ppt_x"/>
                                          </p:val>
                                        </p:tav>
                                      </p:tavLst>
                                    </p:anim>
                                    <p:anim calcmode="lin" valueType="num">
                                      <p:cBhvr>
                                        <p:cTn id="25" dur="1000" fill="hold"/>
                                        <p:tgtEl>
                                          <p:spTgt spid="13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spcBef>
                <a:spcPts val="0"/>
              </a:spcBef>
              <a:buClr>
                <a:srgbClr val="2A14AC"/>
              </a:buClr>
              <a:buSzPts val="4000"/>
            </a:pPr>
            <a:r>
              <a:rPr lang="en-IN" b="1" dirty="0">
                <a:solidFill>
                  <a:schemeClr val="tx1"/>
                </a:solidFill>
                <a:ea typeface="Calibri"/>
                <a:cs typeface="Calibri"/>
                <a:sym typeface="Calibri"/>
              </a:rPr>
              <a:t>SJFS Algorithm</a:t>
            </a:r>
            <a:endParaRPr dirty="0">
              <a:solidFill>
                <a:schemeClr val="tx1"/>
              </a:solidFill>
              <a:latin typeface="Calibri"/>
              <a:ea typeface="Calibri"/>
              <a:cs typeface="Calibri"/>
              <a:sym typeface="Calibri"/>
            </a:endParaRPr>
          </a:p>
        </p:txBody>
      </p:sp>
      <p:sp>
        <p:nvSpPr>
          <p:cNvPr id="136" name="Google Shape;136;p6"/>
          <p:cNvSpPr txBox="1">
            <a:spLocks noGrp="1"/>
          </p:cNvSpPr>
          <p:nvPr>
            <p:ph idx="1"/>
          </p:nvPr>
        </p:nvSpPr>
        <p:spPr>
          <a:xfrm>
            <a:off x="0" y="1543050"/>
            <a:ext cx="9144000" cy="5257800"/>
          </a:xfrm>
          <a:prstGeom prst="rect">
            <a:avLst/>
          </a:prstGeom>
          <a:noFill/>
          <a:ln>
            <a:noFill/>
          </a:ln>
        </p:spPr>
        <p:txBody>
          <a:bodyPr spcFirstLastPara="1" wrap="square" lIns="91425" tIns="45700" rIns="91425" bIns="45700" anchor="t" anchorCtr="0">
            <a:normAutofit/>
          </a:bodyPr>
          <a:lstStyle/>
          <a:p>
            <a:pPr lvl="0">
              <a:spcBef>
                <a:spcPts val="0"/>
              </a:spcBef>
              <a:buClr>
                <a:schemeClr val="dk1"/>
              </a:buClr>
              <a:buSzPts val="3000"/>
              <a:buFont typeface="Noto Sans Symbols"/>
              <a:buChar char="▪"/>
            </a:pPr>
            <a:r>
              <a:rPr lang="en-GB" dirty="0">
                <a:solidFill>
                  <a:prstClr val="black"/>
                </a:solidFill>
              </a:rPr>
              <a:t>SJF can be evaluated in two different manners</a:t>
            </a:r>
            <a:r>
              <a:rPr lang="en-GB" dirty="0" smtClean="0">
                <a:solidFill>
                  <a:prstClr val="black"/>
                </a:solidFill>
              </a:rPr>
              <a:t>:</a:t>
            </a:r>
          </a:p>
          <a:p>
            <a:pPr marL="285750" indent="-285750" algn="just"/>
            <a:r>
              <a:rPr lang="en-GB" b="1" dirty="0">
                <a:solidFill>
                  <a:prstClr val="black"/>
                </a:solidFill>
              </a:rPr>
              <a:t>Non pre-emptive SJF: </a:t>
            </a:r>
            <a:r>
              <a:rPr lang="en-GB" dirty="0">
                <a:solidFill>
                  <a:prstClr val="black"/>
                </a:solidFill>
              </a:rPr>
              <a:t>In this method, if CPU is executing one job, it is not stopped in between before completion.   </a:t>
            </a:r>
          </a:p>
          <a:p>
            <a:pPr marL="285750" indent="-285750" algn="just"/>
            <a:r>
              <a:rPr lang="en-GB" b="1" dirty="0">
                <a:solidFill>
                  <a:prstClr val="black"/>
                </a:solidFill>
              </a:rPr>
              <a:t>Pre-emptive SJF: </a:t>
            </a:r>
            <a:r>
              <a:rPr lang="en-GB" dirty="0">
                <a:solidFill>
                  <a:prstClr val="black"/>
                </a:solidFill>
              </a:rPr>
              <a:t>In this method, while CPU is executing a job, if a new job arrives with smaller burst time, then the current job is pre-empted (sent back to ready queue) and the new job is executed. It is also called Shortest Remaining Time First (SRTF). </a:t>
            </a:r>
          </a:p>
          <a:p>
            <a:pPr marL="0" lvl="0" indent="0">
              <a:spcBef>
                <a:spcPts val="0"/>
              </a:spcBef>
              <a:buClr>
                <a:schemeClr val="dk1"/>
              </a:buClr>
              <a:buSzPts val="3000"/>
              <a:buNone/>
            </a:pPr>
            <a:endParaRPr dirty="0"/>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24</a:t>
            </a:fld>
            <a:endParaRPr/>
          </a:p>
        </p:txBody>
      </p:sp>
    </p:spTree>
    <p:extLst>
      <p:ext uri="{BB962C8B-B14F-4D97-AF65-F5344CB8AC3E}">
        <p14:creationId xmlns:p14="http://schemas.microsoft.com/office/powerpoint/2010/main" val="1461837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36">
                                            <p:txEl>
                                              <p:pRg st="0" end="0"/>
                                            </p:txEl>
                                          </p:spTgt>
                                        </p:tgtEl>
                                        <p:attrNameLst>
                                          <p:attrName>style.visibility</p:attrName>
                                        </p:attrNameLst>
                                      </p:cBhvr>
                                      <p:to>
                                        <p:strVal val="visible"/>
                                      </p:to>
                                    </p:set>
                                    <p:animEffect transition="in" filter="fade">
                                      <p:cBhvr>
                                        <p:cTn id="7" dur="1000"/>
                                        <p:tgtEl>
                                          <p:spTgt spid="136">
                                            <p:txEl>
                                              <p:pRg st="0" end="0"/>
                                            </p:txEl>
                                          </p:spTgt>
                                        </p:tgtEl>
                                      </p:cBhvr>
                                    </p:animEffect>
                                    <p:anim calcmode="lin" valueType="num">
                                      <p:cBhvr>
                                        <p:cTn id="8" dur="1000" fill="hold"/>
                                        <p:tgtEl>
                                          <p:spTgt spid="13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6">
                                            <p:txEl>
                                              <p:pRg st="1" end="1"/>
                                            </p:txEl>
                                          </p:spTgt>
                                        </p:tgtEl>
                                        <p:attrNameLst>
                                          <p:attrName>style.visibility</p:attrName>
                                        </p:attrNameLst>
                                      </p:cBhvr>
                                      <p:to>
                                        <p:strVal val="visible"/>
                                      </p:to>
                                    </p:set>
                                    <p:animEffect transition="in" filter="fade">
                                      <p:cBhvr>
                                        <p:cTn id="14" dur="1000"/>
                                        <p:tgtEl>
                                          <p:spTgt spid="136">
                                            <p:txEl>
                                              <p:pRg st="1" end="1"/>
                                            </p:txEl>
                                          </p:spTgt>
                                        </p:tgtEl>
                                      </p:cBhvr>
                                    </p:animEffect>
                                    <p:anim calcmode="lin" valueType="num">
                                      <p:cBhvr>
                                        <p:cTn id="15" dur="1000" fill="hold"/>
                                        <p:tgtEl>
                                          <p:spTgt spid="13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3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36">
                                            <p:txEl>
                                              <p:pRg st="2" end="2"/>
                                            </p:txEl>
                                          </p:spTgt>
                                        </p:tgtEl>
                                        <p:attrNameLst>
                                          <p:attrName>style.visibility</p:attrName>
                                        </p:attrNameLst>
                                      </p:cBhvr>
                                      <p:to>
                                        <p:strVal val="visible"/>
                                      </p:to>
                                    </p:set>
                                    <p:animEffect transition="in" filter="fade">
                                      <p:cBhvr>
                                        <p:cTn id="21" dur="1000"/>
                                        <p:tgtEl>
                                          <p:spTgt spid="136">
                                            <p:txEl>
                                              <p:pRg st="2" end="2"/>
                                            </p:txEl>
                                          </p:spTgt>
                                        </p:tgtEl>
                                      </p:cBhvr>
                                    </p:animEffect>
                                    <p:anim calcmode="lin" valueType="num">
                                      <p:cBhvr>
                                        <p:cTn id="22" dur="1000" fill="hold"/>
                                        <p:tgtEl>
                                          <p:spTgt spid="13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3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spcBef>
                <a:spcPts val="0"/>
              </a:spcBef>
              <a:buClr>
                <a:srgbClr val="2A14AC"/>
              </a:buClr>
              <a:buSzPts val="4000"/>
            </a:pPr>
            <a:r>
              <a:rPr lang="en-US" dirty="0">
                <a:solidFill>
                  <a:schemeClr val="tx1"/>
                </a:solidFill>
              </a:rPr>
              <a:t>non-preemptive</a:t>
            </a:r>
            <a:r>
              <a:rPr lang="en-US" dirty="0"/>
              <a:t> </a:t>
            </a:r>
            <a:r>
              <a:rPr lang="en-IN" b="1" dirty="0" smtClean="0">
                <a:solidFill>
                  <a:schemeClr val="tx1"/>
                </a:solidFill>
                <a:ea typeface="Calibri"/>
                <a:cs typeface="Calibri"/>
                <a:sym typeface="Calibri"/>
              </a:rPr>
              <a:t>SJFS Example</a:t>
            </a:r>
            <a:endParaRPr dirty="0">
              <a:solidFill>
                <a:schemeClr val="tx1"/>
              </a:solidFill>
              <a:latin typeface="Calibri"/>
              <a:ea typeface="Calibri"/>
              <a:cs typeface="Calibri"/>
              <a:sym typeface="Calibri"/>
            </a:endParaRPr>
          </a:p>
        </p:txBody>
      </p:sp>
      <p:sp>
        <p:nvSpPr>
          <p:cNvPr id="136" name="Google Shape;136;p6"/>
          <p:cNvSpPr txBox="1">
            <a:spLocks noGrp="1"/>
          </p:cNvSpPr>
          <p:nvPr>
            <p:ph idx="1"/>
          </p:nvPr>
        </p:nvSpPr>
        <p:spPr>
          <a:xfrm>
            <a:off x="0" y="1543050"/>
            <a:ext cx="9144000" cy="5257800"/>
          </a:xfrm>
          <a:prstGeom prst="rect">
            <a:avLst/>
          </a:prstGeom>
          <a:noFill/>
          <a:ln>
            <a:noFill/>
          </a:ln>
        </p:spPr>
        <p:txBody>
          <a:bodyPr spcFirstLastPara="1" wrap="square" lIns="91425" tIns="45700" rIns="91425" bIns="45700" anchor="t" anchorCtr="0">
            <a:normAutofit fontScale="62500" lnSpcReduction="20000"/>
          </a:bodyPr>
          <a:lstStyle/>
          <a:p>
            <a:pPr>
              <a:buNone/>
              <a:tabLst>
                <a:tab pos="1603375" algn="ctr"/>
                <a:tab pos="3254375" algn="ctr"/>
                <a:tab pos="5143500" algn="ctr"/>
              </a:tabLst>
            </a:pPr>
            <a:r>
              <a:rPr lang="en-GB" dirty="0">
                <a:solidFill>
                  <a:prstClr val="black"/>
                </a:solidFill>
              </a:rPr>
              <a:t>Example: Consider following table, find turnaround time and wait time</a:t>
            </a:r>
            <a:r>
              <a:rPr lang="en-GB" dirty="0" smtClean="0">
                <a:solidFill>
                  <a:prstClr val="black"/>
                </a:solidFill>
              </a:rPr>
              <a:t>.</a:t>
            </a:r>
          </a:p>
          <a:p>
            <a:pPr>
              <a:buNone/>
              <a:tabLst>
                <a:tab pos="1603375" algn="ctr"/>
                <a:tab pos="3254375" algn="ctr"/>
                <a:tab pos="5143500" algn="ctr"/>
              </a:tabLst>
            </a:pPr>
            <a:r>
              <a:rPr lang="en-GB" dirty="0" smtClean="0">
                <a:solidFill>
                  <a:prstClr val="black"/>
                </a:solidFill>
              </a:rPr>
              <a:t> </a:t>
            </a:r>
            <a:r>
              <a:rPr lang="en-GB" dirty="0" err="1">
                <a:solidFill>
                  <a:prstClr val="black"/>
                </a:solidFill>
              </a:rPr>
              <a:t>Wt</a:t>
            </a:r>
            <a:r>
              <a:rPr lang="en-GB" dirty="0">
                <a:solidFill>
                  <a:prstClr val="black"/>
                </a:solidFill>
              </a:rPr>
              <a:t>=</a:t>
            </a:r>
            <a:r>
              <a:rPr lang="en-GB" dirty="0" err="1">
                <a:solidFill>
                  <a:prstClr val="black"/>
                </a:solidFill>
              </a:rPr>
              <a:t>st</a:t>
            </a:r>
            <a:r>
              <a:rPr lang="en-GB" dirty="0">
                <a:solidFill>
                  <a:prstClr val="black"/>
                </a:solidFill>
              </a:rPr>
              <a:t>-at</a:t>
            </a:r>
          </a:p>
          <a:p>
            <a:pPr>
              <a:buNone/>
              <a:tabLst>
                <a:tab pos="1603375" algn="ctr"/>
                <a:tab pos="3254375" algn="ctr"/>
                <a:tab pos="5143500" algn="ctr"/>
              </a:tabLst>
            </a:pPr>
            <a:r>
              <a:rPr lang="en-GB" dirty="0" smtClean="0">
                <a:solidFill>
                  <a:prstClr val="black"/>
                </a:solidFill>
              </a:rPr>
              <a:t>Tut=et-at</a:t>
            </a:r>
          </a:p>
          <a:p>
            <a:pPr>
              <a:buNone/>
              <a:tabLst>
                <a:tab pos="1603375" algn="ctr"/>
                <a:tab pos="3254375" algn="ctr"/>
                <a:tab pos="5143500" algn="ctr"/>
              </a:tabLst>
            </a:pPr>
            <a:endParaRPr lang="en-GB" dirty="0">
              <a:solidFill>
                <a:prstClr val="black"/>
              </a:solidFill>
            </a:endParaRPr>
          </a:p>
          <a:p>
            <a:pPr marL="0" indent="0">
              <a:spcBef>
                <a:spcPts val="0"/>
              </a:spcBef>
              <a:buClr>
                <a:schemeClr val="dk1"/>
              </a:buClr>
              <a:buSzPts val="3000"/>
              <a:buNone/>
            </a:pPr>
            <a:endParaRPr lang="en-GB" dirty="0">
              <a:solidFill>
                <a:prstClr val="black"/>
              </a:solidFill>
            </a:endParaRPr>
          </a:p>
          <a:p>
            <a:pPr>
              <a:buNone/>
              <a:tabLst>
                <a:tab pos="1603375" algn="ctr"/>
                <a:tab pos="3254375" algn="ctr"/>
                <a:tab pos="5143500" algn="ctr"/>
              </a:tabLst>
            </a:pPr>
            <a:r>
              <a:rPr lang="en-US" dirty="0"/>
              <a:t>		</a:t>
            </a:r>
            <a:r>
              <a:rPr lang="en-US" u="sng" dirty="0"/>
              <a:t>Process	Arrival Time</a:t>
            </a:r>
            <a:r>
              <a:rPr lang="en-US" dirty="0"/>
              <a:t>	</a:t>
            </a:r>
            <a:r>
              <a:rPr lang="en-US" u="sng" dirty="0"/>
              <a:t>Burst Time</a:t>
            </a:r>
            <a:endParaRPr lang="en-US" dirty="0"/>
          </a:p>
          <a:p>
            <a:pPr>
              <a:buNone/>
              <a:tabLst>
                <a:tab pos="1603375" algn="ctr"/>
                <a:tab pos="3254375" algn="ctr"/>
                <a:tab pos="5143500" algn="ctr"/>
              </a:tabLst>
            </a:pPr>
            <a:r>
              <a:rPr lang="en-US" dirty="0"/>
              <a:t>		</a:t>
            </a:r>
            <a:r>
              <a:rPr lang="en-US" i="1" dirty="0"/>
              <a:t>P</a:t>
            </a:r>
            <a:r>
              <a:rPr lang="en-US" i="1" baseline="-25000" dirty="0"/>
              <a:t>1</a:t>
            </a:r>
            <a:r>
              <a:rPr lang="en-US" dirty="0"/>
              <a:t>	0.0	7</a:t>
            </a:r>
          </a:p>
          <a:p>
            <a:pPr>
              <a:buNone/>
              <a:tabLst>
                <a:tab pos="1603375" algn="ctr"/>
                <a:tab pos="3254375" algn="ctr"/>
                <a:tab pos="5143500" algn="ctr"/>
              </a:tabLst>
            </a:pPr>
            <a:r>
              <a:rPr lang="en-US" dirty="0"/>
              <a:t>		 </a:t>
            </a:r>
            <a:r>
              <a:rPr lang="en-US" i="1" dirty="0"/>
              <a:t>P</a:t>
            </a:r>
            <a:r>
              <a:rPr lang="en-US" i="1" baseline="-25000" dirty="0"/>
              <a:t>2	</a:t>
            </a:r>
            <a:r>
              <a:rPr lang="en-US" dirty="0"/>
              <a:t>2.0	4</a:t>
            </a:r>
          </a:p>
          <a:p>
            <a:pPr>
              <a:buNone/>
              <a:tabLst>
                <a:tab pos="1603375" algn="ctr"/>
                <a:tab pos="3254375" algn="ctr"/>
                <a:tab pos="5143500" algn="ctr"/>
              </a:tabLst>
            </a:pPr>
            <a:r>
              <a:rPr lang="en-US" dirty="0"/>
              <a:t>		 </a:t>
            </a:r>
            <a:r>
              <a:rPr lang="en-US" i="1" dirty="0"/>
              <a:t>P</a:t>
            </a:r>
            <a:r>
              <a:rPr lang="en-US" i="1" baseline="-25000" dirty="0"/>
              <a:t>3</a:t>
            </a:r>
            <a:r>
              <a:rPr lang="en-US" dirty="0"/>
              <a:t>	4.0	1</a:t>
            </a:r>
          </a:p>
          <a:p>
            <a:pPr>
              <a:buNone/>
              <a:tabLst>
                <a:tab pos="1603375" algn="ctr"/>
                <a:tab pos="3254375" algn="ctr"/>
                <a:tab pos="5143500" algn="ctr"/>
              </a:tabLst>
            </a:pPr>
            <a:r>
              <a:rPr lang="en-US" dirty="0"/>
              <a:t>		 </a:t>
            </a:r>
            <a:r>
              <a:rPr lang="en-US" i="1" dirty="0"/>
              <a:t>P</a:t>
            </a:r>
            <a:r>
              <a:rPr lang="en-US" i="1" baseline="-25000" dirty="0"/>
              <a:t>4</a:t>
            </a:r>
            <a:r>
              <a:rPr lang="en-US" dirty="0"/>
              <a:t>	5.0	4</a:t>
            </a:r>
          </a:p>
          <a:p>
            <a:pPr>
              <a:tabLst>
                <a:tab pos="1603375" algn="ctr"/>
                <a:tab pos="3254375" algn="ctr"/>
                <a:tab pos="5143500" algn="ctr"/>
              </a:tabLst>
            </a:pPr>
            <a:r>
              <a:rPr lang="en-US" dirty="0"/>
              <a:t>SJF (non-preemptive)</a:t>
            </a:r>
          </a:p>
          <a:p>
            <a:pPr>
              <a:tabLst>
                <a:tab pos="1603375" algn="ctr"/>
                <a:tab pos="3254375" algn="ctr"/>
                <a:tab pos="5143500" algn="ctr"/>
              </a:tabLst>
            </a:pPr>
            <a:endParaRPr lang="en-US" dirty="0"/>
          </a:p>
          <a:p>
            <a:pPr>
              <a:tabLst>
                <a:tab pos="1603375" algn="ctr"/>
                <a:tab pos="3254375" algn="ctr"/>
                <a:tab pos="5143500" algn="ctr"/>
              </a:tabLst>
            </a:pPr>
            <a:endParaRPr lang="en-US" dirty="0"/>
          </a:p>
          <a:p>
            <a:pPr>
              <a:tabLst>
                <a:tab pos="1603375" algn="ctr"/>
                <a:tab pos="3254375" algn="ctr"/>
                <a:tab pos="5143500" algn="ctr"/>
              </a:tabLst>
            </a:pPr>
            <a:endParaRPr lang="en-US" dirty="0"/>
          </a:p>
          <a:p>
            <a:pPr>
              <a:tabLst>
                <a:tab pos="1603375" algn="ctr"/>
                <a:tab pos="3254375" algn="ctr"/>
                <a:tab pos="5143500" algn="ctr"/>
              </a:tabLst>
            </a:pPr>
            <a:endParaRPr lang="en-US" dirty="0"/>
          </a:p>
          <a:p>
            <a:pPr>
              <a:tabLst>
                <a:tab pos="1603375" algn="ctr"/>
                <a:tab pos="3254375" algn="ctr"/>
                <a:tab pos="5143500" algn="ctr"/>
              </a:tabLst>
            </a:pPr>
            <a:r>
              <a:rPr lang="en-US" dirty="0"/>
              <a:t>Average waiting time = (0 + 6 + 3 + 7)/4 </a:t>
            </a:r>
            <a:r>
              <a:rPr lang="en-US" dirty="0" smtClean="0"/>
              <a:t>= </a:t>
            </a:r>
            <a:r>
              <a:rPr lang="en-US" dirty="0"/>
              <a:t>4</a:t>
            </a:r>
            <a:endParaRPr lang="en-US" i="1" baseline="-25000" dirty="0"/>
          </a:p>
          <a:p>
            <a:pPr marL="0" lvl="0" indent="0">
              <a:spcBef>
                <a:spcPts val="0"/>
              </a:spcBef>
              <a:buClr>
                <a:schemeClr val="dk1"/>
              </a:buClr>
              <a:buSzPts val="3000"/>
              <a:buNone/>
            </a:pPr>
            <a:r>
              <a:rPr lang="en-US" dirty="0" smtClean="0"/>
              <a:t>P1=0-0=0 , p2=8-2=6 , p3=7-4=3 . P4=12-5=7</a:t>
            </a:r>
            <a:endParaRPr dirty="0"/>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25</a:t>
            </a:fld>
            <a:endParaRPr/>
          </a:p>
        </p:txBody>
      </p:sp>
      <p:grpSp>
        <p:nvGrpSpPr>
          <p:cNvPr id="5" name="Group 37"/>
          <p:cNvGrpSpPr>
            <a:grpSpLocks/>
          </p:cNvGrpSpPr>
          <p:nvPr/>
        </p:nvGrpSpPr>
        <p:grpSpPr bwMode="auto">
          <a:xfrm>
            <a:off x="1373188" y="4883943"/>
            <a:ext cx="5575300" cy="1128713"/>
            <a:chOff x="864" y="2325"/>
            <a:chExt cx="3512" cy="711"/>
          </a:xfrm>
        </p:grpSpPr>
        <p:sp>
          <p:nvSpPr>
            <p:cNvPr id="6" name="Rectangle 5"/>
            <p:cNvSpPr>
              <a:spLocks noChangeArrowheads="1"/>
            </p:cNvSpPr>
            <p:nvPr/>
          </p:nvSpPr>
          <p:spPr bwMode="auto">
            <a:xfrm flipH="1">
              <a:off x="960" y="2325"/>
              <a:ext cx="3312" cy="38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Text Box 6"/>
            <p:cNvSpPr txBox="1">
              <a:spLocks noChangeArrowheads="1"/>
            </p:cNvSpPr>
            <p:nvPr/>
          </p:nvSpPr>
          <p:spPr bwMode="auto">
            <a:xfrm flipH="1">
              <a:off x="1392" y="2373"/>
              <a:ext cx="265"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pPr>
                <a:spcBef>
                  <a:spcPct val="50000"/>
                </a:spcBef>
              </a:pPr>
              <a:r>
                <a:rPr lang="en-US"/>
                <a:t>P</a:t>
              </a:r>
              <a:r>
                <a:rPr lang="en-US" baseline="-25000"/>
                <a:t>1</a:t>
              </a:r>
              <a:endParaRPr lang="en-US"/>
            </a:p>
          </p:txBody>
        </p:sp>
        <p:sp>
          <p:nvSpPr>
            <p:cNvPr id="8" name="Text Box 7"/>
            <p:cNvSpPr txBox="1">
              <a:spLocks noChangeArrowheads="1"/>
            </p:cNvSpPr>
            <p:nvPr/>
          </p:nvSpPr>
          <p:spPr bwMode="auto">
            <a:xfrm flipH="1">
              <a:off x="2400" y="2373"/>
              <a:ext cx="265"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pPr>
                <a:spcBef>
                  <a:spcPct val="50000"/>
                </a:spcBef>
              </a:pPr>
              <a:r>
                <a:rPr lang="en-US"/>
                <a:t>P</a:t>
              </a:r>
              <a:r>
                <a:rPr lang="en-US" baseline="-25000"/>
                <a:t>3</a:t>
              </a:r>
              <a:endParaRPr lang="en-US"/>
            </a:p>
          </p:txBody>
        </p:sp>
        <p:sp>
          <p:nvSpPr>
            <p:cNvPr id="9" name="Text Box 8"/>
            <p:cNvSpPr txBox="1">
              <a:spLocks noChangeArrowheads="1"/>
            </p:cNvSpPr>
            <p:nvPr/>
          </p:nvSpPr>
          <p:spPr bwMode="auto">
            <a:xfrm flipH="1">
              <a:off x="2976" y="2373"/>
              <a:ext cx="265"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pPr>
                <a:spcBef>
                  <a:spcPct val="50000"/>
                </a:spcBef>
              </a:pPr>
              <a:r>
                <a:rPr lang="en-US"/>
                <a:t>P</a:t>
              </a:r>
              <a:r>
                <a:rPr lang="en-US" baseline="-25000"/>
                <a:t>2</a:t>
              </a:r>
              <a:endParaRPr lang="en-US"/>
            </a:p>
          </p:txBody>
        </p:sp>
        <p:sp>
          <p:nvSpPr>
            <p:cNvPr id="10" name="Line 9"/>
            <p:cNvSpPr>
              <a:spLocks noChangeShapeType="1"/>
            </p:cNvSpPr>
            <p:nvPr/>
          </p:nvSpPr>
          <p:spPr bwMode="auto">
            <a:xfrm flipH="1">
              <a:off x="4272" y="2709"/>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10"/>
            <p:cNvSpPr>
              <a:spLocks noChangeShapeType="1"/>
            </p:cNvSpPr>
            <p:nvPr/>
          </p:nvSpPr>
          <p:spPr bwMode="auto">
            <a:xfrm flipH="1">
              <a:off x="960" y="2709"/>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11"/>
            <p:cNvSpPr>
              <a:spLocks noChangeShapeType="1"/>
            </p:cNvSpPr>
            <p:nvPr/>
          </p:nvSpPr>
          <p:spPr bwMode="auto">
            <a:xfrm flipH="1">
              <a:off x="2688" y="2325"/>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12"/>
            <p:cNvSpPr>
              <a:spLocks noChangeShapeType="1"/>
            </p:cNvSpPr>
            <p:nvPr/>
          </p:nvSpPr>
          <p:spPr bwMode="auto">
            <a:xfrm flipH="1">
              <a:off x="2400" y="2325"/>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3"/>
            <p:cNvSpPr>
              <a:spLocks noChangeShapeType="1"/>
            </p:cNvSpPr>
            <p:nvPr/>
          </p:nvSpPr>
          <p:spPr bwMode="auto">
            <a:xfrm flipH="1">
              <a:off x="2400" y="2709"/>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4"/>
            <p:cNvSpPr>
              <a:spLocks noChangeShapeType="1"/>
            </p:cNvSpPr>
            <p:nvPr/>
          </p:nvSpPr>
          <p:spPr bwMode="auto">
            <a:xfrm flipH="1">
              <a:off x="1392" y="2638"/>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Text Box 15"/>
            <p:cNvSpPr txBox="1">
              <a:spLocks noChangeArrowheads="1"/>
            </p:cNvSpPr>
            <p:nvPr/>
          </p:nvSpPr>
          <p:spPr bwMode="auto">
            <a:xfrm flipH="1">
              <a:off x="2304" y="2805"/>
              <a:ext cx="19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pPr>
                <a:spcBef>
                  <a:spcPct val="50000"/>
                </a:spcBef>
              </a:pPr>
              <a:r>
                <a:rPr lang="en-US"/>
                <a:t>7</a:t>
              </a:r>
            </a:p>
          </p:txBody>
        </p:sp>
        <p:sp>
          <p:nvSpPr>
            <p:cNvPr id="17" name="Text Box 16"/>
            <p:cNvSpPr txBox="1">
              <a:spLocks noChangeArrowheads="1"/>
            </p:cNvSpPr>
            <p:nvPr/>
          </p:nvSpPr>
          <p:spPr bwMode="auto">
            <a:xfrm flipH="1">
              <a:off x="1492" y="2805"/>
              <a:ext cx="19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pPr>
                <a:spcBef>
                  <a:spcPct val="50000"/>
                </a:spcBef>
              </a:pPr>
              <a:r>
                <a:rPr lang="en-US"/>
                <a:t>3</a:t>
              </a:r>
            </a:p>
          </p:txBody>
        </p:sp>
        <p:sp>
          <p:nvSpPr>
            <p:cNvPr id="18" name="Text Box 17"/>
            <p:cNvSpPr txBox="1">
              <a:spLocks noChangeArrowheads="1"/>
            </p:cNvSpPr>
            <p:nvPr/>
          </p:nvSpPr>
          <p:spPr bwMode="auto">
            <a:xfrm flipH="1">
              <a:off x="4100" y="2805"/>
              <a:ext cx="27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pPr>
                <a:spcBef>
                  <a:spcPct val="50000"/>
                </a:spcBef>
              </a:pPr>
              <a:r>
                <a:rPr lang="en-US"/>
                <a:t>16</a:t>
              </a:r>
            </a:p>
          </p:txBody>
        </p:sp>
        <p:sp>
          <p:nvSpPr>
            <p:cNvPr id="19" name="Text Box 18"/>
            <p:cNvSpPr txBox="1">
              <a:spLocks noChangeArrowheads="1"/>
            </p:cNvSpPr>
            <p:nvPr/>
          </p:nvSpPr>
          <p:spPr bwMode="auto">
            <a:xfrm flipH="1">
              <a:off x="864" y="2805"/>
              <a:ext cx="19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pPr>
                <a:spcBef>
                  <a:spcPct val="50000"/>
                </a:spcBef>
              </a:pPr>
              <a:r>
                <a:rPr lang="en-US"/>
                <a:t>0</a:t>
              </a:r>
            </a:p>
          </p:txBody>
        </p:sp>
        <p:sp>
          <p:nvSpPr>
            <p:cNvPr id="20" name="Text Box 20"/>
            <p:cNvSpPr txBox="1">
              <a:spLocks noChangeArrowheads="1"/>
            </p:cNvSpPr>
            <p:nvPr/>
          </p:nvSpPr>
          <p:spPr bwMode="auto">
            <a:xfrm flipH="1">
              <a:off x="3696" y="2373"/>
              <a:ext cx="265"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pPr>
                <a:spcBef>
                  <a:spcPct val="50000"/>
                </a:spcBef>
              </a:pPr>
              <a:r>
                <a:rPr lang="en-US"/>
                <a:t>P</a:t>
              </a:r>
              <a:r>
                <a:rPr lang="en-US" baseline="-25000"/>
                <a:t>4</a:t>
              </a:r>
              <a:endParaRPr lang="en-US"/>
            </a:p>
          </p:txBody>
        </p:sp>
        <p:sp>
          <p:nvSpPr>
            <p:cNvPr id="21" name="Line 21"/>
            <p:cNvSpPr>
              <a:spLocks noChangeShapeType="1"/>
            </p:cNvSpPr>
            <p:nvPr/>
          </p:nvSpPr>
          <p:spPr bwMode="auto">
            <a:xfrm flipH="1">
              <a:off x="3456" y="2325"/>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22"/>
            <p:cNvSpPr>
              <a:spLocks noChangeShapeType="1"/>
            </p:cNvSpPr>
            <p:nvPr/>
          </p:nvSpPr>
          <p:spPr bwMode="auto">
            <a:xfrm flipH="1">
              <a:off x="1152" y="2638"/>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23"/>
            <p:cNvSpPr>
              <a:spLocks noChangeShapeType="1"/>
            </p:cNvSpPr>
            <p:nvPr/>
          </p:nvSpPr>
          <p:spPr bwMode="auto">
            <a:xfrm flipH="1">
              <a:off x="1632" y="2638"/>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24"/>
            <p:cNvSpPr>
              <a:spLocks noChangeShapeType="1"/>
            </p:cNvSpPr>
            <p:nvPr/>
          </p:nvSpPr>
          <p:spPr bwMode="auto">
            <a:xfrm flipH="1">
              <a:off x="1872" y="2638"/>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25"/>
            <p:cNvSpPr>
              <a:spLocks noChangeShapeType="1"/>
            </p:cNvSpPr>
            <p:nvPr/>
          </p:nvSpPr>
          <p:spPr bwMode="auto">
            <a:xfrm flipH="1">
              <a:off x="2064" y="2638"/>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Line 26"/>
            <p:cNvSpPr>
              <a:spLocks noChangeShapeType="1"/>
            </p:cNvSpPr>
            <p:nvPr/>
          </p:nvSpPr>
          <p:spPr bwMode="auto">
            <a:xfrm flipH="1">
              <a:off x="2256" y="2638"/>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27"/>
            <p:cNvSpPr>
              <a:spLocks noChangeShapeType="1"/>
            </p:cNvSpPr>
            <p:nvPr/>
          </p:nvSpPr>
          <p:spPr bwMode="auto">
            <a:xfrm flipH="1">
              <a:off x="2688" y="2709"/>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Text Box 28"/>
            <p:cNvSpPr txBox="1">
              <a:spLocks noChangeArrowheads="1"/>
            </p:cNvSpPr>
            <p:nvPr/>
          </p:nvSpPr>
          <p:spPr bwMode="auto">
            <a:xfrm flipH="1">
              <a:off x="2592" y="2805"/>
              <a:ext cx="19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pPr>
                <a:spcBef>
                  <a:spcPct val="50000"/>
                </a:spcBef>
              </a:pPr>
              <a:r>
                <a:rPr lang="en-US"/>
                <a:t>8</a:t>
              </a:r>
            </a:p>
          </p:txBody>
        </p:sp>
        <p:sp>
          <p:nvSpPr>
            <p:cNvPr id="29" name="Line 29"/>
            <p:cNvSpPr>
              <a:spLocks noChangeShapeType="1"/>
            </p:cNvSpPr>
            <p:nvPr/>
          </p:nvSpPr>
          <p:spPr bwMode="auto">
            <a:xfrm flipH="1">
              <a:off x="2928" y="2638"/>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30"/>
            <p:cNvSpPr>
              <a:spLocks noChangeShapeType="1"/>
            </p:cNvSpPr>
            <p:nvPr/>
          </p:nvSpPr>
          <p:spPr bwMode="auto">
            <a:xfrm flipH="1">
              <a:off x="3120" y="2638"/>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31"/>
            <p:cNvSpPr>
              <a:spLocks noChangeShapeType="1"/>
            </p:cNvSpPr>
            <p:nvPr/>
          </p:nvSpPr>
          <p:spPr bwMode="auto">
            <a:xfrm flipH="1">
              <a:off x="3312" y="2638"/>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32"/>
            <p:cNvSpPr>
              <a:spLocks noChangeShapeType="1"/>
            </p:cNvSpPr>
            <p:nvPr/>
          </p:nvSpPr>
          <p:spPr bwMode="auto">
            <a:xfrm flipH="1">
              <a:off x="3456" y="2709"/>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Text Box 33"/>
            <p:cNvSpPr txBox="1">
              <a:spLocks noChangeArrowheads="1"/>
            </p:cNvSpPr>
            <p:nvPr/>
          </p:nvSpPr>
          <p:spPr bwMode="auto">
            <a:xfrm flipH="1">
              <a:off x="3312" y="2805"/>
              <a:ext cx="27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pPr>
                <a:spcBef>
                  <a:spcPct val="50000"/>
                </a:spcBef>
              </a:pPr>
              <a:r>
                <a:rPr lang="en-US"/>
                <a:t>12</a:t>
              </a:r>
            </a:p>
          </p:txBody>
        </p:sp>
        <p:sp>
          <p:nvSpPr>
            <p:cNvPr id="34" name="Line 34"/>
            <p:cNvSpPr>
              <a:spLocks noChangeShapeType="1"/>
            </p:cNvSpPr>
            <p:nvPr/>
          </p:nvSpPr>
          <p:spPr bwMode="auto">
            <a:xfrm flipH="1">
              <a:off x="3696" y="2638"/>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Line 35"/>
            <p:cNvSpPr>
              <a:spLocks noChangeShapeType="1"/>
            </p:cNvSpPr>
            <p:nvPr/>
          </p:nvSpPr>
          <p:spPr bwMode="auto">
            <a:xfrm flipH="1">
              <a:off x="3888" y="2638"/>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Line 36"/>
            <p:cNvSpPr>
              <a:spLocks noChangeShapeType="1"/>
            </p:cNvSpPr>
            <p:nvPr/>
          </p:nvSpPr>
          <p:spPr bwMode="auto">
            <a:xfrm flipH="1">
              <a:off x="4080" y="2638"/>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890677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36">
                                            <p:txEl>
                                              <p:pRg st="0" end="0"/>
                                            </p:txEl>
                                          </p:spTgt>
                                        </p:tgtEl>
                                        <p:attrNameLst>
                                          <p:attrName>style.visibility</p:attrName>
                                        </p:attrNameLst>
                                      </p:cBhvr>
                                      <p:to>
                                        <p:strVal val="visible"/>
                                      </p:to>
                                    </p:set>
                                    <p:animEffect transition="in" filter="fade">
                                      <p:cBhvr>
                                        <p:cTn id="7" dur="1000"/>
                                        <p:tgtEl>
                                          <p:spTgt spid="136">
                                            <p:txEl>
                                              <p:pRg st="0" end="0"/>
                                            </p:txEl>
                                          </p:spTgt>
                                        </p:tgtEl>
                                      </p:cBhvr>
                                    </p:animEffect>
                                    <p:anim calcmode="lin" valueType="num">
                                      <p:cBhvr>
                                        <p:cTn id="8" dur="1000" fill="hold"/>
                                        <p:tgtEl>
                                          <p:spTgt spid="13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6">
                                            <p:txEl>
                                              <p:pRg st="1" end="1"/>
                                            </p:txEl>
                                          </p:spTgt>
                                        </p:tgtEl>
                                        <p:attrNameLst>
                                          <p:attrName>style.visibility</p:attrName>
                                        </p:attrNameLst>
                                      </p:cBhvr>
                                      <p:to>
                                        <p:strVal val="visible"/>
                                      </p:to>
                                    </p:set>
                                    <p:animEffect transition="in" filter="fade">
                                      <p:cBhvr>
                                        <p:cTn id="12" dur="1000"/>
                                        <p:tgtEl>
                                          <p:spTgt spid="136">
                                            <p:txEl>
                                              <p:pRg st="1" end="1"/>
                                            </p:txEl>
                                          </p:spTgt>
                                        </p:tgtEl>
                                      </p:cBhvr>
                                    </p:animEffect>
                                    <p:anim calcmode="lin" valueType="num">
                                      <p:cBhvr>
                                        <p:cTn id="13" dur="1000" fill="hold"/>
                                        <p:tgtEl>
                                          <p:spTgt spid="136">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36">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36">
                                            <p:txEl>
                                              <p:pRg st="2" end="2"/>
                                            </p:txEl>
                                          </p:spTgt>
                                        </p:tgtEl>
                                        <p:attrNameLst>
                                          <p:attrName>style.visibility</p:attrName>
                                        </p:attrNameLst>
                                      </p:cBhvr>
                                      <p:to>
                                        <p:strVal val="visible"/>
                                      </p:to>
                                    </p:set>
                                    <p:animEffect transition="in" filter="fade">
                                      <p:cBhvr>
                                        <p:cTn id="17" dur="1000"/>
                                        <p:tgtEl>
                                          <p:spTgt spid="136">
                                            <p:txEl>
                                              <p:pRg st="2" end="2"/>
                                            </p:txEl>
                                          </p:spTgt>
                                        </p:tgtEl>
                                      </p:cBhvr>
                                    </p:animEffect>
                                    <p:anim calcmode="lin" valueType="num">
                                      <p:cBhvr>
                                        <p:cTn id="18" dur="1000" fill="hold"/>
                                        <p:tgtEl>
                                          <p:spTgt spid="136">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3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36">
                                            <p:txEl>
                                              <p:pRg st="5" end="5"/>
                                            </p:txEl>
                                          </p:spTgt>
                                        </p:tgtEl>
                                        <p:attrNameLst>
                                          <p:attrName>style.visibility</p:attrName>
                                        </p:attrNameLst>
                                      </p:cBhvr>
                                      <p:to>
                                        <p:strVal val="visible"/>
                                      </p:to>
                                    </p:set>
                                    <p:animEffect transition="in" filter="fade">
                                      <p:cBhvr>
                                        <p:cTn id="24" dur="1000"/>
                                        <p:tgtEl>
                                          <p:spTgt spid="136">
                                            <p:txEl>
                                              <p:pRg st="5" end="5"/>
                                            </p:txEl>
                                          </p:spTgt>
                                        </p:tgtEl>
                                      </p:cBhvr>
                                    </p:animEffect>
                                    <p:anim calcmode="lin" valueType="num">
                                      <p:cBhvr>
                                        <p:cTn id="25" dur="1000" fill="hold"/>
                                        <p:tgtEl>
                                          <p:spTgt spid="136">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13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36">
                                            <p:txEl>
                                              <p:pRg st="6" end="6"/>
                                            </p:txEl>
                                          </p:spTgt>
                                        </p:tgtEl>
                                        <p:attrNameLst>
                                          <p:attrName>style.visibility</p:attrName>
                                        </p:attrNameLst>
                                      </p:cBhvr>
                                      <p:to>
                                        <p:strVal val="visible"/>
                                      </p:to>
                                    </p:set>
                                    <p:animEffect transition="in" filter="fade">
                                      <p:cBhvr>
                                        <p:cTn id="31" dur="1000"/>
                                        <p:tgtEl>
                                          <p:spTgt spid="136">
                                            <p:txEl>
                                              <p:pRg st="6" end="6"/>
                                            </p:txEl>
                                          </p:spTgt>
                                        </p:tgtEl>
                                      </p:cBhvr>
                                    </p:animEffect>
                                    <p:anim calcmode="lin" valueType="num">
                                      <p:cBhvr>
                                        <p:cTn id="32" dur="1000" fill="hold"/>
                                        <p:tgtEl>
                                          <p:spTgt spid="136">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13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136">
                                            <p:txEl>
                                              <p:pRg st="7" end="7"/>
                                            </p:txEl>
                                          </p:spTgt>
                                        </p:tgtEl>
                                        <p:attrNameLst>
                                          <p:attrName>style.visibility</p:attrName>
                                        </p:attrNameLst>
                                      </p:cBhvr>
                                      <p:to>
                                        <p:strVal val="visible"/>
                                      </p:to>
                                    </p:set>
                                    <p:animEffect transition="in" filter="fade">
                                      <p:cBhvr>
                                        <p:cTn id="38" dur="1000"/>
                                        <p:tgtEl>
                                          <p:spTgt spid="136">
                                            <p:txEl>
                                              <p:pRg st="7" end="7"/>
                                            </p:txEl>
                                          </p:spTgt>
                                        </p:tgtEl>
                                      </p:cBhvr>
                                    </p:animEffect>
                                    <p:anim calcmode="lin" valueType="num">
                                      <p:cBhvr>
                                        <p:cTn id="39" dur="1000" fill="hold"/>
                                        <p:tgtEl>
                                          <p:spTgt spid="136">
                                            <p:txEl>
                                              <p:pRg st="7" end="7"/>
                                            </p:txEl>
                                          </p:spTgt>
                                        </p:tgtEl>
                                        <p:attrNameLst>
                                          <p:attrName>ppt_x</p:attrName>
                                        </p:attrNameLst>
                                      </p:cBhvr>
                                      <p:tavLst>
                                        <p:tav tm="0">
                                          <p:val>
                                            <p:strVal val="#ppt_x"/>
                                          </p:val>
                                        </p:tav>
                                        <p:tav tm="100000">
                                          <p:val>
                                            <p:strVal val="#ppt_x"/>
                                          </p:val>
                                        </p:tav>
                                      </p:tavLst>
                                    </p:anim>
                                    <p:anim calcmode="lin" valueType="num">
                                      <p:cBhvr>
                                        <p:cTn id="40" dur="1000" fill="hold"/>
                                        <p:tgtEl>
                                          <p:spTgt spid="136">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136">
                                            <p:txEl>
                                              <p:pRg st="8" end="8"/>
                                            </p:txEl>
                                          </p:spTgt>
                                        </p:tgtEl>
                                        <p:attrNameLst>
                                          <p:attrName>style.visibility</p:attrName>
                                        </p:attrNameLst>
                                      </p:cBhvr>
                                      <p:to>
                                        <p:strVal val="visible"/>
                                      </p:to>
                                    </p:set>
                                    <p:animEffect transition="in" filter="fade">
                                      <p:cBhvr>
                                        <p:cTn id="45" dur="1000"/>
                                        <p:tgtEl>
                                          <p:spTgt spid="136">
                                            <p:txEl>
                                              <p:pRg st="8" end="8"/>
                                            </p:txEl>
                                          </p:spTgt>
                                        </p:tgtEl>
                                      </p:cBhvr>
                                    </p:animEffect>
                                    <p:anim calcmode="lin" valueType="num">
                                      <p:cBhvr>
                                        <p:cTn id="46" dur="1000" fill="hold"/>
                                        <p:tgtEl>
                                          <p:spTgt spid="136">
                                            <p:txEl>
                                              <p:pRg st="8" end="8"/>
                                            </p:txEl>
                                          </p:spTgt>
                                        </p:tgtEl>
                                        <p:attrNameLst>
                                          <p:attrName>ppt_x</p:attrName>
                                        </p:attrNameLst>
                                      </p:cBhvr>
                                      <p:tavLst>
                                        <p:tav tm="0">
                                          <p:val>
                                            <p:strVal val="#ppt_x"/>
                                          </p:val>
                                        </p:tav>
                                        <p:tav tm="100000">
                                          <p:val>
                                            <p:strVal val="#ppt_x"/>
                                          </p:val>
                                        </p:tav>
                                      </p:tavLst>
                                    </p:anim>
                                    <p:anim calcmode="lin" valueType="num">
                                      <p:cBhvr>
                                        <p:cTn id="47" dur="1000" fill="hold"/>
                                        <p:tgtEl>
                                          <p:spTgt spid="136">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136">
                                            <p:txEl>
                                              <p:pRg st="9" end="9"/>
                                            </p:txEl>
                                          </p:spTgt>
                                        </p:tgtEl>
                                        <p:attrNameLst>
                                          <p:attrName>style.visibility</p:attrName>
                                        </p:attrNameLst>
                                      </p:cBhvr>
                                      <p:to>
                                        <p:strVal val="visible"/>
                                      </p:to>
                                    </p:set>
                                    <p:animEffect transition="in" filter="fade">
                                      <p:cBhvr>
                                        <p:cTn id="52" dur="1000"/>
                                        <p:tgtEl>
                                          <p:spTgt spid="136">
                                            <p:txEl>
                                              <p:pRg st="9" end="9"/>
                                            </p:txEl>
                                          </p:spTgt>
                                        </p:tgtEl>
                                      </p:cBhvr>
                                    </p:animEffect>
                                    <p:anim calcmode="lin" valueType="num">
                                      <p:cBhvr>
                                        <p:cTn id="53" dur="1000" fill="hold"/>
                                        <p:tgtEl>
                                          <p:spTgt spid="136">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136">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136">
                                            <p:txEl>
                                              <p:pRg st="10" end="10"/>
                                            </p:txEl>
                                          </p:spTgt>
                                        </p:tgtEl>
                                        <p:attrNameLst>
                                          <p:attrName>style.visibility</p:attrName>
                                        </p:attrNameLst>
                                      </p:cBhvr>
                                      <p:to>
                                        <p:strVal val="visible"/>
                                      </p:to>
                                    </p:set>
                                    <p:animEffect transition="in" filter="fade">
                                      <p:cBhvr>
                                        <p:cTn id="59" dur="1000"/>
                                        <p:tgtEl>
                                          <p:spTgt spid="136">
                                            <p:txEl>
                                              <p:pRg st="10" end="10"/>
                                            </p:txEl>
                                          </p:spTgt>
                                        </p:tgtEl>
                                      </p:cBhvr>
                                    </p:animEffect>
                                    <p:anim calcmode="lin" valueType="num">
                                      <p:cBhvr>
                                        <p:cTn id="60" dur="1000" fill="hold"/>
                                        <p:tgtEl>
                                          <p:spTgt spid="136">
                                            <p:txEl>
                                              <p:pRg st="10" end="10"/>
                                            </p:txEl>
                                          </p:spTgt>
                                        </p:tgtEl>
                                        <p:attrNameLst>
                                          <p:attrName>ppt_x</p:attrName>
                                        </p:attrNameLst>
                                      </p:cBhvr>
                                      <p:tavLst>
                                        <p:tav tm="0">
                                          <p:val>
                                            <p:strVal val="#ppt_x"/>
                                          </p:val>
                                        </p:tav>
                                        <p:tav tm="100000">
                                          <p:val>
                                            <p:strVal val="#ppt_x"/>
                                          </p:val>
                                        </p:tav>
                                      </p:tavLst>
                                    </p:anim>
                                    <p:anim calcmode="lin" valueType="num">
                                      <p:cBhvr>
                                        <p:cTn id="61" dur="1000" fill="hold"/>
                                        <p:tgtEl>
                                          <p:spTgt spid="136">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grpId="0" nodeType="clickEffect">
                                  <p:stCondLst>
                                    <p:cond delay="0"/>
                                  </p:stCondLst>
                                  <p:childTnLst>
                                    <p:set>
                                      <p:cBhvr>
                                        <p:cTn id="65" dur="1" fill="hold">
                                          <p:stCondLst>
                                            <p:cond delay="0"/>
                                          </p:stCondLst>
                                        </p:cTn>
                                        <p:tgtEl>
                                          <p:spTgt spid="136">
                                            <p:txEl>
                                              <p:pRg st="15" end="15"/>
                                            </p:txEl>
                                          </p:spTgt>
                                        </p:tgtEl>
                                        <p:attrNameLst>
                                          <p:attrName>style.visibility</p:attrName>
                                        </p:attrNameLst>
                                      </p:cBhvr>
                                      <p:to>
                                        <p:strVal val="visible"/>
                                      </p:to>
                                    </p:set>
                                    <p:animEffect transition="in" filter="fade">
                                      <p:cBhvr>
                                        <p:cTn id="66" dur="1000"/>
                                        <p:tgtEl>
                                          <p:spTgt spid="136">
                                            <p:txEl>
                                              <p:pRg st="15" end="15"/>
                                            </p:txEl>
                                          </p:spTgt>
                                        </p:tgtEl>
                                      </p:cBhvr>
                                    </p:animEffect>
                                    <p:anim calcmode="lin" valueType="num">
                                      <p:cBhvr>
                                        <p:cTn id="67" dur="1000" fill="hold"/>
                                        <p:tgtEl>
                                          <p:spTgt spid="136">
                                            <p:txEl>
                                              <p:pRg st="15" end="15"/>
                                            </p:txEl>
                                          </p:spTgt>
                                        </p:tgtEl>
                                        <p:attrNameLst>
                                          <p:attrName>ppt_x</p:attrName>
                                        </p:attrNameLst>
                                      </p:cBhvr>
                                      <p:tavLst>
                                        <p:tav tm="0">
                                          <p:val>
                                            <p:strVal val="#ppt_x"/>
                                          </p:val>
                                        </p:tav>
                                        <p:tav tm="100000">
                                          <p:val>
                                            <p:strVal val="#ppt_x"/>
                                          </p:val>
                                        </p:tav>
                                      </p:tavLst>
                                    </p:anim>
                                    <p:anim calcmode="lin" valueType="num">
                                      <p:cBhvr>
                                        <p:cTn id="68" dur="1000" fill="hold"/>
                                        <p:tgtEl>
                                          <p:spTgt spid="136">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grpId="0" nodeType="clickEffect">
                                  <p:stCondLst>
                                    <p:cond delay="0"/>
                                  </p:stCondLst>
                                  <p:childTnLst>
                                    <p:set>
                                      <p:cBhvr>
                                        <p:cTn id="72" dur="1" fill="hold">
                                          <p:stCondLst>
                                            <p:cond delay="0"/>
                                          </p:stCondLst>
                                        </p:cTn>
                                        <p:tgtEl>
                                          <p:spTgt spid="136">
                                            <p:txEl>
                                              <p:pRg st="16" end="16"/>
                                            </p:txEl>
                                          </p:spTgt>
                                        </p:tgtEl>
                                        <p:attrNameLst>
                                          <p:attrName>style.visibility</p:attrName>
                                        </p:attrNameLst>
                                      </p:cBhvr>
                                      <p:to>
                                        <p:strVal val="visible"/>
                                      </p:to>
                                    </p:set>
                                    <p:animEffect transition="in" filter="fade">
                                      <p:cBhvr>
                                        <p:cTn id="73" dur="1000"/>
                                        <p:tgtEl>
                                          <p:spTgt spid="136">
                                            <p:txEl>
                                              <p:pRg st="16" end="16"/>
                                            </p:txEl>
                                          </p:spTgt>
                                        </p:tgtEl>
                                      </p:cBhvr>
                                    </p:animEffect>
                                    <p:anim calcmode="lin" valueType="num">
                                      <p:cBhvr>
                                        <p:cTn id="74" dur="1000" fill="hold"/>
                                        <p:tgtEl>
                                          <p:spTgt spid="136">
                                            <p:txEl>
                                              <p:pRg st="16" end="16"/>
                                            </p:txEl>
                                          </p:spTgt>
                                        </p:tgtEl>
                                        <p:attrNameLst>
                                          <p:attrName>ppt_x</p:attrName>
                                        </p:attrNameLst>
                                      </p:cBhvr>
                                      <p:tavLst>
                                        <p:tav tm="0">
                                          <p:val>
                                            <p:strVal val="#ppt_x"/>
                                          </p:val>
                                        </p:tav>
                                        <p:tav tm="100000">
                                          <p:val>
                                            <p:strVal val="#ppt_x"/>
                                          </p:val>
                                        </p:tav>
                                      </p:tavLst>
                                    </p:anim>
                                    <p:anim calcmode="lin" valueType="num">
                                      <p:cBhvr>
                                        <p:cTn id="75" dur="1000" fill="hold"/>
                                        <p:tgtEl>
                                          <p:spTgt spid="136">
                                            <p:txEl>
                                              <p:pRg st="16" end="1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spcBef>
                <a:spcPts val="0"/>
              </a:spcBef>
              <a:buClr>
                <a:srgbClr val="2A14AC"/>
              </a:buClr>
              <a:buSzPts val="4000"/>
            </a:pPr>
            <a:r>
              <a:rPr lang="en-US" dirty="0" smtClean="0">
                <a:solidFill>
                  <a:schemeClr val="tx1"/>
                </a:solidFill>
              </a:rPr>
              <a:t>preemptive</a:t>
            </a:r>
            <a:r>
              <a:rPr lang="en-US" dirty="0" smtClean="0"/>
              <a:t> </a:t>
            </a:r>
            <a:r>
              <a:rPr lang="en-IN" b="1" dirty="0" smtClean="0">
                <a:solidFill>
                  <a:schemeClr val="tx1"/>
                </a:solidFill>
                <a:ea typeface="Calibri"/>
                <a:cs typeface="Calibri"/>
                <a:sym typeface="Calibri"/>
              </a:rPr>
              <a:t>SJFS Example</a:t>
            </a:r>
            <a:endParaRPr dirty="0">
              <a:solidFill>
                <a:schemeClr val="tx1"/>
              </a:solidFill>
              <a:latin typeface="Calibri"/>
              <a:ea typeface="Calibri"/>
              <a:cs typeface="Calibri"/>
              <a:sym typeface="Calibri"/>
            </a:endParaRPr>
          </a:p>
        </p:txBody>
      </p:sp>
      <p:sp>
        <p:nvSpPr>
          <p:cNvPr id="136" name="Google Shape;136;p6"/>
          <p:cNvSpPr txBox="1">
            <a:spLocks noGrp="1"/>
          </p:cNvSpPr>
          <p:nvPr>
            <p:ph idx="1"/>
          </p:nvPr>
        </p:nvSpPr>
        <p:spPr>
          <a:xfrm>
            <a:off x="0" y="1543050"/>
            <a:ext cx="9144000" cy="5257800"/>
          </a:xfrm>
          <a:prstGeom prst="rect">
            <a:avLst/>
          </a:prstGeom>
          <a:noFill/>
          <a:ln>
            <a:noFill/>
          </a:ln>
        </p:spPr>
        <p:txBody>
          <a:bodyPr spcFirstLastPara="1" wrap="square" lIns="91425" tIns="45700" rIns="91425" bIns="45700" anchor="t" anchorCtr="0">
            <a:normAutofit fontScale="92500" lnSpcReduction="20000"/>
          </a:bodyPr>
          <a:lstStyle/>
          <a:p>
            <a:pPr>
              <a:buNone/>
              <a:tabLst>
                <a:tab pos="1603375" algn="ctr"/>
                <a:tab pos="3254375" algn="ctr"/>
                <a:tab pos="5143500" algn="ctr"/>
              </a:tabLst>
            </a:pPr>
            <a:r>
              <a:rPr lang="en-US" dirty="0"/>
              <a:t>		</a:t>
            </a:r>
            <a:r>
              <a:rPr lang="en-US" u="sng" dirty="0"/>
              <a:t>Process	Arrival Time</a:t>
            </a:r>
            <a:r>
              <a:rPr lang="en-US" dirty="0"/>
              <a:t>	</a:t>
            </a:r>
            <a:r>
              <a:rPr lang="en-US" u="sng" dirty="0"/>
              <a:t>Burst Time</a:t>
            </a:r>
            <a:endParaRPr lang="en-US" dirty="0"/>
          </a:p>
          <a:p>
            <a:pPr>
              <a:buNone/>
              <a:tabLst>
                <a:tab pos="1603375" algn="ctr"/>
                <a:tab pos="3254375" algn="ctr"/>
                <a:tab pos="5143500" algn="ctr"/>
              </a:tabLst>
            </a:pPr>
            <a:r>
              <a:rPr lang="en-US" dirty="0"/>
              <a:t>		</a:t>
            </a:r>
            <a:r>
              <a:rPr lang="en-US" i="1" dirty="0"/>
              <a:t>P</a:t>
            </a:r>
            <a:r>
              <a:rPr lang="en-US" i="1" baseline="-25000" dirty="0"/>
              <a:t>1</a:t>
            </a:r>
            <a:r>
              <a:rPr lang="en-US" dirty="0"/>
              <a:t>	0.0	7</a:t>
            </a:r>
          </a:p>
          <a:p>
            <a:pPr>
              <a:buNone/>
              <a:tabLst>
                <a:tab pos="1603375" algn="ctr"/>
                <a:tab pos="3254375" algn="ctr"/>
                <a:tab pos="5143500" algn="ctr"/>
              </a:tabLst>
            </a:pPr>
            <a:r>
              <a:rPr lang="en-US" dirty="0"/>
              <a:t>		 </a:t>
            </a:r>
            <a:r>
              <a:rPr lang="en-US" i="1" dirty="0"/>
              <a:t>P</a:t>
            </a:r>
            <a:r>
              <a:rPr lang="en-US" i="1" baseline="-25000" dirty="0"/>
              <a:t>2	</a:t>
            </a:r>
            <a:r>
              <a:rPr lang="en-US" dirty="0"/>
              <a:t>2.0	4</a:t>
            </a:r>
          </a:p>
          <a:p>
            <a:pPr>
              <a:buNone/>
              <a:tabLst>
                <a:tab pos="1603375" algn="ctr"/>
                <a:tab pos="3254375" algn="ctr"/>
                <a:tab pos="5143500" algn="ctr"/>
              </a:tabLst>
            </a:pPr>
            <a:r>
              <a:rPr lang="en-US" dirty="0"/>
              <a:t>		 </a:t>
            </a:r>
            <a:r>
              <a:rPr lang="en-US" i="1" dirty="0"/>
              <a:t>P</a:t>
            </a:r>
            <a:r>
              <a:rPr lang="en-US" i="1" baseline="-25000" dirty="0"/>
              <a:t>3</a:t>
            </a:r>
            <a:r>
              <a:rPr lang="en-US" dirty="0"/>
              <a:t>	4.0	1</a:t>
            </a:r>
          </a:p>
          <a:p>
            <a:pPr>
              <a:buNone/>
              <a:tabLst>
                <a:tab pos="1603375" algn="ctr"/>
                <a:tab pos="3254375" algn="ctr"/>
                <a:tab pos="5143500" algn="ctr"/>
              </a:tabLst>
            </a:pPr>
            <a:r>
              <a:rPr lang="en-US" dirty="0"/>
              <a:t>		 </a:t>
            </a:r>
            <a:r>
              <a:rPr lang="en-US" i="1" dirty="0"/>
              <a:t>P</a:t>
            </a:r>
            <a:r>
              <a:rPr lang="en-US" i="1" baseline="-25000" dirty="0"/>
              <a:t>4</a:t>
            </a:r>
            <a:r>
              <a:rPr lang="en-US" dirty="0"/>
              <a:t>	5.0	4</a:t>
            </a:r>
          </a:p>
          <a:p>
            <a:pPr>
              <a:tabLst>
                <a:tab pos="1603375" algn="ctr"/>
                <a:tab pos="3254375" algn="ctr"/>
                <a:tab pos="5143500" algn="ctr"/>
              </a:tabLst>
            </a:pPr>
            <a:r>
              <a:rPr lang="en-US" dirty="0"/>
              <a:t>SJF (preemptive)</a:t>
            </a:r>
          </a:p>
          <a:p>
            <a:pPr>
              <a:tabLst>
                <a:tab pos="1603375" algn="ctr"/>
                <a:tab pos="3254375" algn="ctr"/>
                <a:tab pos="5143500" algn="ctr"/>
              </a:tabLst>
            </a:pPr>
            <a:endParaRPr lang="en-US" dirty="0"/>
          </a:p>
          <a:p>
            <a:pPr>
              <a:tabLst>
                <a:tab pos="1603375" algn="ctr"/>
                <a:tab pos="3254375" algn="ctr"/>
                <a:tab pos="5143500" algn="ctr"/>
              </a:tabLst>
            </a:pPr>
            <a:endParaRPr lang="en-US" dirty="0"/>
          </a:p>
          <a:p>
            <a:pPr>
              <a:tabLst>
                <a:tab pos="1603375" algn="ctr"/>
                <a:tab pos="3254375" algn="ctr"/>
                <a:tab pos="5143500" algn="ctr"/>
              </a:tabLst>
            </a:pPr>
            <a:endParaRPr lang="en-US" dirty="0"/>
          </a:p>
          <a:p>
            <a:pPr>
              <a:tabLst>
                <a:tab pos="1603375" algn="ctr"/>
                <a:tab pos="3254375" algn="ctr"/>
                <a:tab pos="5143500" algn="ctr"/>
              </a:tabLst>
            </a:pPr>
            <a:endParaRPr lang="en-US" dirty="0"/>
          </a:p>
          <a:p>
            <a:pPr>
              <a:tabLst>
                <a:tab pos="1603375" algn="ctr"/>
                <a:tab pos="3254375" algn="ctr"/>
                <a:tab pos="5143500" algn="ctr"/>
              </a:tabLst>
            </a:pPr>
            <a:r>
              <a:rPr lang="en-US" dirty="0"/>
              <a:t>Average waiting time = (9 + 1 + 0 +2)/4 </a:t>
            </a:r>
            <a:r>
              <a:rPr lang="en-US" dirty="0" smtClean="0"/>
              <a:t>= </a:t>
            </a:r>
            <a:r>
              <a:rPr lang="en-US" dirty="0"/>
              <a:t>3</a:t>
            </a:r>
            <a:endParaRPr lang="en-US" i="1" baseline="-25000" dirty="0"/>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26</a:t>
            </a:fld>
            <a:endParaRPr/>
          </a:p>
        </p:txBody>
      </p:sp>
      <p:grpSp>
        <p:nvGrpSpPr>
          <p:cNvPr id="37" name="Group 74"/>
          <p:cNvGrpSpPr>
            <a:grpSpLocks/>
          </p:cNvGrpSpPr>
          <p:nvPr/>
        </p:nvGrpSpPr>
        <p:grpSpPr bwMode="auto">
          <a:xfrm>
            <a:off x="1376363" y="4605338"/>
            <a:ext cx="5924550" cy="1204912"/>
            <a:chOff x="864" y="2364"/>
            <a:chExt cx="3732" cy="759"/>
          </a:xfrm>
        </p:grpSpPr>
        <p:sp>
          <p:nvSpPr>
            <p:cNvPr id="38" name="Rectangle 37"/>
            <p:cNvSpPr>
              <a:spLocks noChangeArrowheads="1"/>
            </p:cNvSpPr>
            <p:nvPr/>
          </p:nvSpPr>
          <p:spPr bwMode="auto">
            <a:xfrm flipH="1">
              <a:off x="960" y="2373"/>
              <a:ext cx="3504" cy="38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Text Box 38"/>
            <p:cNvSpPr txBox="1">
              <a:spLocks noChangeArrowheads="1"/>
            </p:cNvSpPr>
            <p:nvPr/>
          </p:nvSpPr>
          <p:spPr bwMode="auto">
            <a:xfrm flipH="1">
              <a:off x="1008" y="2412"/>
              <a:ext cx="265"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pPr>
                <a:spcBef>
                  <a:spcPct val="50000"/>
                </a:spcBef>
              </a:pPr>
              <a:r>
                <a:rPr lang="en-US"/>
                <a:t>P</a:t>
              </a:r>
              <a:r>
                <a:rPr lang="en-US" baseline="-25000"/>
                <a:t>1</a:t>
              </a:r>
              <a:endParaRPr lang="en-US"/>
            </a:p>
          </p:txBody>
        </p:sp>
        <p:sp>
          <p:nvSpPr>
            <p:cNvPr id="40" name="Text Box 39"/>
            <p:cNvSpPr txBox="1">
              <a:spLocks noChangeArrowheads="1"/>
            </p:cNvSpPr>
            <p:nvPr/>
          </p:nvSpPr>
          <p:spPr bwMode="auto">
            <a:xfrm flipH="1">
              <a:off x="1824" y="2412"/>
              <a:ext cx="265"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pPr>
                <a:spcBef>
                  <a:spcPct val="50000"/>
                </a:spcBef>
              </a:pPr>
              <a:r>
                <a:rPr lang="en-US"/>
                <a:t>P</a:t>
              </a:r>
              <a:r>
                <a:rPr lang="en-US" baseline="-25000"/>
                <a:t>3</a:t>
              </a:r>
              <a:endParaRPr lang="en-US"/>
            </a:p>
          </p:txBody>
        </p:sp>
        <p:sp>
          <p:nvSpPr>
            <p:cNvPr id="41" name="Text Box 40"/>
            <p:cNvSpPr txBox="1">
              <a:spLocks noChangeArrowheads="1"/>
            </p:cNvSpPr>
            <p:nvPr/>
          </p:nvSpPr>
          <p:spPr bwMode="auto">
            <a:xfrm flipH="1">
              <a:off x="1488" y="2412"/>
              <a:ext cx="265"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pPr>
                <a:spcBef>
                  <a:spcPct val="50000"/>
                </a:spcBef>
              </a:pPr>
              <a:r>
                <a:rPr lang="en-US"/>
                <a:t>P</a:t>
              </a:r>
              <a:r>
                <a:rPr lang="en-US" baseline="-25000"/>
                <a:t>2</a:t>
              </a:r>
              <a:endParaRPr lang="en-US"/>
            </a:p>
          </p:txBody>
        </p:sp>
        <p:sp>
          <p:nvSpPr>
            <p:cNvPr id="42" name="Line 41"/>
            <p:cNvSpPr>
              <a:spLocks noChangeShapeType="1"/>
            </p:cNvSpPr>
            <p:nvPr/>
          </p:nvSpPr>
          <p:spPr bwMode="auto">
            <a:xfrm flipH="1">
              <a:off x="4452" y="2748"/>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Line 42"/>
            <p:cNvSpPr>
              <a:spLocks noChangeShapeType="1"/>
            </p:cNvSpPr>
            <p:nvPr/>
          </p:nvSpPr>
          <p:spPr bwMode="auto">
            <a:xfrm flipH="1">
              <a:off x="960" y="2757"/>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Line 43"/>
            <p:cNvSpPr>
              <a:spLocks noChangeShapeType="1"/>
            </p:cNvSpPr>
            <p:nvPr/>
          </p:nvSpPr>
          <p:spPr bwMode="auto">
            <a:xfrm flipH="1">
              <a:off x="2688" y="2373"/>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Line 44"/>
            <p:cNvSpPr>
              <a:spLocks noChangeShapeType="1"/>
            </p:cNvSpPr>
            <p:nvPr/>
          </p:nvSpPr>
          <p:spPr bwMode="auto">
            <a:xfrm flipH="1">
              <a:off x="1344" y="2364"/>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Line 45"/>
            <p:cNvSpPr>
              <a:spLocks noChangeShapeType="1"/>
            </p:cNvSpPr>
            <p:nvPr/>
          </p:nvSpPr>
          <p:spPr bwMode="auto">
            <a:xfrm flipH="1">
              <a:off x="2400" y="2757"/>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Text Box 47"/>
            <p:cNvSpPr txBox="1">
              <a:spLocks noChangeArrowheads="1"/>
            </p:cNvSpPr>
            <p:nvPr/>
          </p:nvSpPr>
          <p:spPr bwMode="auto">
            <a:xfrm flipH="1">
              <a:off x="1728" y="2892"/>
              <a:ext cx="19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pPr>
                <a:spcBef>
                  <a:spcPct val="50000"/>
                </a:spcBef>
              </a:pPr>
              <a:r>
                <a:rPr lang="en-US"/>
                <a:t>4</a:t>
              </a:r>
            </a:p>
          </p:txBody>
        </p:sp>
        <p:sp>
          <p:nvSpPr>
            <p:cNvPr id="48" name="Text Box 48"/>
            <p:cNvSpPr txBox="1">
              <a:spLocks noChangeArrowheads="1"/>
            </p:cNvSpPr>
            <p:nvPr/>
          </p:nvSpPr>
          <p:spPr bwMode="auto">
            <a:xfrm flipH="1">
              <a:off x="1248" y="2892"/>
              <a:ext cx="19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pPr>
                <a:spcBef>
                  <a:spcPct val="50000"/>
                </a:spcBef>
              </a:pPr>
              <a:r>
                <a:rPr lang="en-US"/>
                <a:t>2</a:t>
              </a:r>
            </a:p>
          </p:txBody>
        </p:sp>
        <p:sp>
          <p:nvSpPr>
            <p:cNvPr id="49" name="Text Box 49"/>
            <p:cNvSpPr txBox="1">
              <a:spLocks noChangeArrowheads="1"/>
            </p:cNvSpPr>
            <p:nvPr/>
          </p:nvSpPr>
          <p:spPr bwMode="auto">
            <a:xfrm flipH="1">
              <a:off x="3312" y="2844"/>
              <a:ext cx="27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pPr>
                <a:spcBef>
                  <a:spcPct val="50000"/>
                </a:spcBef>
              </a:pPr>
              <a:r>
                <a:rPr lang="en-US"/>
                <a:t>11</a:t>
              </a:r>
            </a:p>
          </p:txBody>
        </p:sp>
        <p:sp>
          <p:nvSpPr>
            <p:cNvPr id="50" name="Text Box 50"/>
            <p:cNvSpPr txBox="1">
              <a:spLocks noChangeArrowheads="1"/>
            </p:cNvSpPr>
            <p:nvPr/>
          </p:nvSpPr>
          <p:spPr bwMode="auto">
            <a:xfrm flipH="1">
              <a:off x="864" y="2853"/>
              <a:ext cx="19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pPr>
                <a:spcBef>
                  <a:spcPct val="50000"/>
                </a:spcBef>
              </a:pPr>
              <a:r>
                <a:rPr lang="en-US"/>
                <a:t>0</a:t>
              </a:r>
            </a:p>
          </p:txBody>
        </p:sp>
        <p:sp>
          <p:nvSpPr>
            <p:cNvPr id="51" name="Text Box 51"/>
            <p:cNvSpPr txBox="1">
              <a:spLocks noChangeArrowheads="1"/>
            </p:cNvSpPr>
            <p:nvPr/>
          </p:nvSpPr>
          <p:spPr bwMode="auto">
            <a:xfrm flipH="1">
              <a:off x="2976" y="2412"/>
              <a:ext cx="265"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pPr>
                <a:spcBef>
                  <a:spcPct val="50000"/>
                </a:spcBef>
              </a:pPr>
              <a:r>
                <a:rPr lang="en-US"/>
                <a:t>P</a:t>
              </a:r>
              <a:r>
                <a:rPr lang="en-US" baseline="-25000"/>
                <a:t>4</a:t>
              </a:r>
              <a:endParaRPr lang="en-US"/>
            </a:p>
          </p:txBody>
        </p:sp>
        <p:sp>
          <p:nvSpPr>
            <p:cNvPr id="52" name="Line 52"/>
            <p:cNvSpPr>
              <a:spLocks noChangeShapeType="1"/>
            </p:cNvSpPr>
            <p:nvPr/>
          </p:nvSpPr>
          <p:spPr bwMode="auto">
            <a:xfrm flipH="1">
              <a:off x="3456" y="2373"/>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 name="Line 53"/>
            <p:cNvSpPr>
              <a:spLocks noChangeShapeType="1"/>
            </p:cNvSpPr>
            <p:nvPr/>
          </p:nvSpPr>
          <p:spPr bwMode="auto">
            <a:xfrm flipH="1">
              <a:off x="1152" y="268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Line 54"/>
            <p:cNvSpPr>
              <a:spLocks noChangeShapeType="1"/>
            </p:cNvSpPr>
            <p:nvPr/>
          </p:nvSpPr>
          <p:spPr bwMode="auto">
            <a:xfrm flipH="1">
              <a:off x="1632" y="268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 name="Line 58"/>
            <p:cNvSpPr>
              <a:spLocks noChangeShapeType="1"/>
            </p:cNvSpPr>
            <p:nvPr/>
          </p:nvSpPr>
          <p:spPr bwMode="auto">
            <a:xfrm flipH="1">
              <a:off x="2688" y="2757"/>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 name="Text Box 59"/>
            <p:cNvSpPr txBox="1">
              <a:spLocks noChangeArrowheads="1"/>
            </p:cNvSpPr>
            <p:nvPr/>
          </p:nvSpPr>
          <p:spPr bwMode="auto">
            <a:xfrm flipH="1">
              <a:off x="2064" y="2892"/>
              <a:ext cx="19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pPr>
                <a:spcBef>
                  <a:spcPct val="50000"/>
                </a:spcBef>
              </a:pPr>
              <a:r>
                <a:rPr lang="en-US"/>
                <a:t>5</a:t>
              </a:r>
            </a:p>
          </p:txBody>
        </p:sp>
        <p:sp>
          <p:nvSpPr>
            <p:cNvPr id="57" name="Line 60"/>
            <p:cNvSpPr>
              <a:spLocks noChangeShapeType="1"/>
            </p:cNvSpPr>
            <p:nvPr/>
          </p:nvSpPr>
          <p:spPr bwMode="auto">
            <a:xfrm flipH="1">
              <a:off x="2928" y="268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 name="Line 61"/>
            <p:cNvSpPr>
              <a:spLocks noChangeShapeType="1"/>
            </p:cNvSpPr>
            <p:nvPr/>
          </p:nvSpPr>
          <p:spPr bwMode="auto">
            <a:xfrm flipH="1">
              <a:off x="3120" y="268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Line 62"/>
            <p:cNvSpPr>
              <a:spLocks noChangeShapeType="1"/>
            </p:cNvSpPr>
            <p:nvPr/>
          </p:nvSpPr>
          <p:spPr bwMode="auto">
            <a:xfrm flipH="1">
              <a:off x="3312" y="268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Line 63"/>
            <p:cNvSpPr>
              <a:spLocks noChangeShapeType="1"/>
            </p:cNvSpPr>
            <p:nvPr/>
          </p:nvSpPr>
          <p:spPr bwMode="auto">
            <a:xfrm flipH="1">
              <a:off x="3456" y="2757"/>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Text Box 64"/>
            <p:cNvSpPr txBox="1">
              <a:spLocks noChangeArrowheads="1"/>
            </p:cNvSpPr>
            <p:nvPr/>
          </p:nvSpPr>
          <p:spPr bwMode="auto">
            <a:xfrm flipH="1">
              <a:off x="2592" y="2892"/>
              <a:ext cx="19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pPr>
                <a:spcBef>
                  <a:spcPct val="50000"/>
                </a:spcBef>
              </a:pPr>
              <a:r>
                <a:rPr lang="en-US"/>
                <a:t>7</a:t>
              </a:r>
            </a:p>
          </p:txBody>
        </p:sp>
        <p:sp>
          <p:nvSpPr>
            <p:cNvPr id="62" name="Line 65"/>
            <p:cNvSpPr>
              <a:spLocks noChangeShapeType="1"/>
            </p:cNvSpPr>
            <p:nvPr/>
          </p:nvSpPr>
          <p:spPr bwMode="auto">
            <a:xfrm flipH="1">
              <a:off x="3696" y="268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Line 66"/>
            <p:cNvSpPr>
              <a:spLocks noChangeShapeType="1"/>
            </p:cNvSpPr>
            <p:nvPr/>
          </p:nvSpPr>
          <p:spPr bwMode="auto">
            <a:xfrm flipH="1">
              <a:off x="3888" y="268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Line 67"/>
            <p:cNvSpPr>
              <a:spLocks noChangeShapeType="1"/>
            </p:cNvSpPr>
            <p:nvPr/>
          </p:nvSpPr>
          <p:spPr bwMode="auto">
            <a:xfrm flipH="1">
              <a:off x="4080" y="268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 name="Line 68"/>
            <p:cNvSpPr>
              <a:spLocks noChangeShapeType="1"/>
            </p:cNvSpPr>
            <p:nvPr/>
          </p:nvSpPr>
          <p:spPr bwMode="auto">
            <a:xfrm flipH="1">
              <a:off x="1824" y="2364"/>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Line 69"/>
            <p:cNvSpPr>
              <a:spLocks noChangeShapeType="1"/>
            </p:cNvSpPr>
            <p:nvPr/>
          </p:nvSpPr>
          <p:spPr bwMode="auto">
            <a:xfrm flipH="1">
              <a:off x="2160" y="2364"/>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 name="Text Box 70"/>
            <p:cNvSpPr txBox="1">
              <a:spLocks noChangeArrowheads="1"/>
            </p:cNvSpPr>
            <p:nvPr/>
          </p:nvSpPr>
          <p:spPr bwMode="auto">
            <a:xfrm flipH="1">
              <a:off x="2256" y="2412"/>
              <a:ext cx="265"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pPr>
                <a:spcBef>
                  <a:spcPct val="50000"/>
                </a:spcBef>
              </a:pPr>
              <a:r>
                <a:rPr lang="en-US"/>
                <a:t>P</a:t>
              </a:r>
              <a:r>
                <a:rPr lang="en-US" baseline="-25000"/>
                <a:t>2</a:t>
              </a:r>
              <a:endParaRPr lang="en-US"/>
            </a:p>
          </p:txBody>
        </p:sp>
        <p:sp>
          <p:nvSpPr>
            <p:cNvPr id="68" name="Text Box 71"/>
            <p:cNvSpPr txBox="1">
              <a:spLocks noChangeArrowheads="1"/>
            </p:cNvSpPr>
            <p:nvPr/>
          </p:nvSpPr>
          <p:spPr bwMode="auto">
            <a:xfrm flipH="1">
              <a:off x="3840" y="2412"/>
              <a:ext cx="265"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pPr>
                <a:spcBef>
                  <a:spcPct val="50000"/>
                </a:spcBef>
              </a:pPr>
              <a:r>
                <a:rPr lang="en-US"/>
                <a:t>P</a:t>
              </a:r>
              <a:r>
                <a:rPr lang="en-US" baseline="-25000"/>
                <a:t>1</a:t>
              </a:r>
              <a:endParaRPr lang="en-US"/>
            </a:p>
          </p:txBody>
        </p:sp>
        <p:sp>
          <p:nvSpPr>
            <p:cNvPr id="69" name="Line 72"/>
            <p:cNvSpPr>
              <a:spLocks noChangeShapeType="1"/>
            </p:cNvSpPr>
            <p:nvPr/>
          </p:nvSpPr>
          <p:spPr bwMode="auto">
            <a:xfrm flipH="1">
              <a:off x="4272" y="268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 name="Text Box 73"/>
            <p:cNvSpPr txBox="1">
              <a:spLocks noChangeArrowheads="1"/>
            </p:cNvSpPr>
            <p:nvPr/>
          </p:nvSpPr>
          <p:spPr bwMode="auto">
            <a:xfrm flipH="1">
              <a:off x="4320" y="2844"/>
              <a:ext cx="27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pPr>
                <a:spcBef>
                  <a:spcPct val="50000"/>
                </a:spcBef>
              </a:pPr>
              <a:r>
                <a:rPr lang="en-US"/>
                <a:t>16</a:t>
              </a:r>
            </a:p>
          </p:txBody>
        </p:sp>
      </p:grpSp>
    </p:spTree>
    <p:extLst>
      <p:ext uri="{BB962C8B-B14F-4D97-AF65-F5344CB8AC3E}">
        <p14:creationId xmlns:p14="http://schemas.microsoft.com/office/powerpoint/2010/main" val="2120030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36">
                                            <p:txEl>
                                              <p:pRg st="0" end="0"/>
                                            </p:txEl>
                                          </p:spTgt>
                                        </p:tgtEl>
                                        <p:attrNameLst>
                                          <p:attrName>style.visibility</p:attrName>
                                        </p:attrNameLst>
                                      </p:cBhvr>
                                      <p:to>
                                        <p:strVal val="visible"/>
                                      </p:to>
                                    </p:set>
                                    <p:animEffect transition="in" filter="fade">
                                      <p:cBhvr>
                                        <p:cTn id="7" dur="1000"/>
                                        <p:tgtEl>
                                          <p:spTgt spid="136">
                                            <p:txEl>
                                              <p:pRg st="0" end="0"/>
                                            </p:txEl>
                                          </p:spTgt>
                                        </p:tgtEl>
                                      </p:cBhvr>
                                    </p:animEffect>
                                    <p:anim calcmode="lin" valueType="num">
                                      <p:cBhvr>
                                        <p:cTn id="8" dur="1000" fill="hold"/>
                                        <p:tgtEl>
                                          <p:spTgt spid="13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6">
                                            <p:txEl>
                                              <p:pRg st="1" end="1"/>
                                            </p:txEl>
                                          </p:spTgt>
                                        </p:tgtEl>
                                        <p:attrNameLst>
                                          <p:attrName>style.visibility</p:attrName>
                                        </p:attrNameLst>
                                      </p:cBhvr>
                                      <p:to>
                                        <p:strVal val="visible"/>
                                      </p:to>
                                    </p:set>
                                    <p:animEffect transition="in" filter="fade">
                                      <p:cBhvr>
                                        <p:cTn id="12" dur="1000"/>
                                        <p:tgtEl>
                                          <p:spTgt spid="136">
                                            <p:txEl>
                                              <p:pRg st="1" end="1"/>
                                            </p:txEl>
                                          </p:spTgt>
                                        </p:tgtEl>
                                      </p:cBhvr>
                                    </p:animEffect>
                                    <p:anim calcmode="lin" valueType="num">
                                      <p:cBhvr>
                                        <p:cTn id="13" dur="1000" fill="hold"/>
                                        <p:tgtEl>
                                          <p:spTgt spid="136">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36">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36">
                                            <p:txEl>
                                              <p:pRg st="2" end="2"/>
                                            </p:txEl>
                                          </p:spTgt>
                                        </p:tgtEl>
                                        <p:attrNameLst>
                                          <p:attrName>style.visibility</p:attrName>
                                        </p:attrNameLst>
                                      </p:cBhvr>
                                      <p:to>
                                        <p:strVal val="visible"/>
                                      </p:to>
                                    </p:set>
                                    <p:animEffect transition="in" filter="fade">
                                      <p:cBhvr>
                                        <p:cTn id="17" dur="1000"/>
                                        <p:tgtEl>
                                          <p:spTgt spid="136">
                                            <p:txEl>
                                              <p:pRg st="2" end="2"/>
                                            </p:txEl>
                                          </p:spTgt>
                                        </p:tgtEl>
                                      </p:cBhvr>
                                    </p:animEffect>
                                    <p:anim calcmode="lin" valueType="num">
                                      <p:cBhvr>
                                        <p:cTn id="18" dur="1000" fill="hold"/>
                                        <p:tgtEl>
                                          <p:spTgt spid="136">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36">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36">
                                            <p:txEl>
                                              <p:pRg st="3" end="3"/>
                                            </p:txEl>
                                          </p:spTgt>
                                        </p:tgtEl>
                                        <p:attrNameLst>
                                          <p:attrName>style.visibility</p:attrName>
                                        </p:attrNameLst>
                                      </p:cBhvr>
                                      <p:to>
                                        <p:strVal val="visible"/>
                                      </p:to>
                                    </p:set>
                                    <p:animEffect transition="in" filter="fade">
                                      <p:cBhvr>
                                        <p:cTn id="22" dur="1000"/>
                                        <p:tgtEl>
                                          <p:spTgt spid="136">
                                            <p:txEl>
                                              <p:pRg st="3" end="3"/>
                                            </p:txEl>
                                          </p:spTgt>
                                        </p:tgtEl>
                                      </p:cBhvr>
                                    </p:animEffect>
                                    <p:anim calcmode="lin" valueType="num">
                                      <p:cBhvr>
                                        <p:cTn id="23" dur="1000" fill="hold"/>
                                        <p:tgtEl>
                                          <p:spTgt spid="136">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136">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36">
                                            <p:txEl>
                                              <p:pRg st="4" end="4"/>
                                            </p:txEl>
                                          </p:spTgt>
                                        </p:tgtEl>
                                        <p:attrNameLst>
                                          <p:attrName>style.visibility</p:attrName>
                                        </p:attrNameLst>
                                      </p:cBhvr>
                                      <p:to>
                                        <p:strVal val="visible"/>
                                      </p:to>
                                    </p:set>
                                    <p:animEffect transition="in" filter="fade">
                                      <p:cBhvr>
                                        <p:cTn id="27" dur="1000"/>
                                        <p:tgtEl>
                                          <p:spTgt spid="136">
                                            <p:txEl>
                                              <p:pRg st="4" end="4"/>
                                            </p:txEl>
                                          </p:spTgt>
                                        </p:tgtEl>
                                      </p:cBhvr>
                                    </p:animEffect>
                                    <p:anim calcmode="lin" valueType="num">
                                      <p:cBhvr>
                                        <p:cTn id="28" dur="1000" fill="hold"/>
                                        <p:tgtEl>
                                          <p:spTgt spid="136">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136">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36">
                                            <p:txEl>
                                              <p:pRg st="5" end="5"/>
                                            </p:txEl>
                                          </p:spTgt>
                                        </p:tgtEl>
                                        <p:attrNameLst>
                                          <p:attrName>style.visibility</p:attrName>
                                        </p:attrNameLst>
                                      </p:cBhvr>
                                      <p:to>
                                        <p:strVal val="visible"/>
                                      </p:to>
                                    </p:set>
                                    <p:animEffect transition="in" filter="fade">
                                      <p:cBhvr>
                                        <p:cTn id="32" dur="1000"/>
                                        <p:tgtEl>
                                          <p:spTgt spid="136">
                                            <p:txEl>
                                              <p:pRg st="5" end="5"/>
                                            </p:txEl>
                                          </p:spTgt>
                                        </p:tgtEl>
                                      </p:cBhvr>
                                    </p:animEffect>
                                    <p:anim calcmode="lin" valueType="num">
                                      <p:cBhvr>
                                        <p:cTn id="33" dur="1000" fill="hold"/>
                                        <p:tgtEl>
                                          <p:spTgt spid="136">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136">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36">
                                            <p:txEl>
                                              <p:pRg st="10" end="10"/>
                                            </p:txEl>
                                          </p:spTgt>
                                        </p:tgtEl>
                                        <p:attrNameLst>
                                          <p:attrName>style.visibility</p:attrName>
                                        </p:attrNameLst>
                                      </p:cBhvr>
                                      <p:to>
                                        <p:strVal val="visible"/>
                                      </p:to>
                                    </p:set>
                                    <p:animEffect transition="in" filter="fade">
                                      <p:cBhvr>
                                        <p:cTn id="37" dur="1000"/>
                                        <p:tgtEl>
                                          <p:spTgt spid="136">
                                            <p:txEl>
                                              <p:pRg st="10" end="10"/>
                                            </p:txEl>
                                          </p:spTgt>
                                        </p:tgtEl>
                                      </p:cBhvr>
                                    </p:animEffect>
                                    <p:anim calcmode="lin" valueType="num">
                                      <p:cBhvr>
                                        <p:cTn id="38" dur="1000" fill="hold"/>
                                        <p:tgtEl>
                                          <p:spTgt spid="136">
                                            <p:txEl>
                                              <p:pRg st="10" end="10"/>
                                            </p:txEl>
                                          </p:spTgt>
                                        </p:tgtEl>
                                        <p:attrNameLst>
                                          <p:attrName>ppt_x</p:attrName>
                                        </p:attrNameLst>
                                      </p:cBhvr>
                                      <p:tavLst>
                                        <p:tav tm="0">
                                          <p:val>
                                            <p:strVal val="#ppt_x"/>
                                          </p:val>
                                        </p:tav>
                                        <p:tav tm="100000">
                                          <p:val>
                                            <p:strVal val="#ppt_x"/>
                                          </p:val>
                                        </p:tav>
                                      </p:tavLst>
                                    </p:anim>
                                    <p:anim calcmode="lin" valueType="num">
                                      <p:cBhvr>
                                        <p:cTn id="39" dur="1000" fill="hold"/>
                                        <p:tgtEl>
                                          <p:spTgt spid="136">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spcBef>
                <a:spcPts val="0"/>
              </a:spcBef>
              <a:buClr>
                <a:srgbClr val="2A14AC"/>
              </a:buClr>
              <a:buSzPts val="4000"/>
            </a:pPr>
            <a:r>
              <a:rPr lang="en-US" dirty="0">
                <a:solidFill>
                  <a:schemeClr val="tx1"/>
                </a:solidFill>
              </a:rPr>
              <a:t>non-</a:t>
            </a:r>
            <a:r>
              <a:rPr lang="en-US" dirty="0" smtClean="0">
                <a:solidFill>
                  <a:schemeClr val="tx1"/>
                </a:solidFill>
              </a:rPr>
              <a:t>preemptive</a:t>
            </a:r>
            <a:r>
              <a:rPr lang="en-US" dirty="0" smtClean="0"/>
              <a:t> </a:t>
            </a:r>
            <a:r>
              <a:rPr lang="en-IN" b="1" dirty="0" smtClean="0">
                <a:solidFill>
                  <a:schemeClr val="tx1"/>
                </a:solidFill>
                <a:ea typeface="Calibri"/>
                <a:cs typeface="Calibri"/>
                <a:sym typeface="Calibri"/>
              </a:rPr>
              <a:t>SJFS Example</a:t>
            </a:r>
            <a:endParaRPr dirty="0">
              <a:solidFill>
                <a:schemeClr val="tx1"/>
              </a:solidFill>
              <a:latin typeface="Calibri"/>
              <a:ea typeface="Calibri"/>
              <a:cs typeface="Calibri"/>
              <a:sym typeface="Calibri"/>
            </a:endParaRPr>
          </a:p>
        </p:txBody>
      </p:sp>
      <p:sp>
        <p:nvSpPr>
          <p:cNvPr id="136" name="Google Shape;136;p6"/>
          <p:cNvSpPr txBox="1">
            <a:spLocks noGrp="1"/>
          </p:cNvSpPr>
          <p:nvPr>
            <p:ph idx="1"/>
          </p:nvPr>
        </p:nvSpPr>
        <p:spPr>
          <a:xfrm>
            <a:off x="0" y="1543050"/>
            <a:ext cx="9144000" cy="5257800"/>
          </a:xfrm>
          <a:prstGeom prst="rect">
            <a:avLst/>
          </a:prstGeom>
          <a:noFill/>
          <a:ln>
            <a:noFill/>
          </a:ln>
        </p:spPr>
        <p:txBody>
          <a:bodyPr spcFirstLastPara="1" wrap="square" lIns="91425" tIns="45700" rIns="91425" bIns="45700" anchor="t" anchorCtr="0">
            <a:normAutofit/>
          </a:bodyPr>
          <a:lstStyle/>
          <a:p>
            <a:pPr>
              <a:buNone/>
              <a:tabLst>
                <a:tab pos="1603375" algn="ctr"/>
                <a:tab pos="3254375" algn="ctr"/>
                <a:tab pos="5143500" algn="ctr"/>
              </a:tabLst>
            </a:pPr>
            <a:r>
              <a:rPr lang="en-GB" sz="2400" dirty="0" smtClean="0">
                <a:solidFill>
                  <a:prstClr val="black"/>
                </a:solidFill>
              </a:rPr>
              <a:t>Example 2: </a:t>
            </a:r>
            <a:r>
              <a:rPr lang="en-GB" sz="2400" dirty="0">
                <a:solidFill>
                  <a:prstClr val="black"/>
                </a:solidFill>
              </a:rPr>
              <a:t>Consider following table, find turnaround time and wait time. </a:t>
            </a:r>
            <a:endParaRPr lang="en-GB" sz="2400" dirty="0" smtClean="0">
              <a:solidFill>
                <a:prstClr val="black"/>
              </a:solidFill>
            </a:endParaRPr>
          </a:p>
          <a:p>
            <a:pPr>
              <a:buNone/>
              <a:tabLst>
                <a:tab pos="1603375" algn="ctr"/>
                <a:tab pos="3254375" algn="ctr"/>
                <a:tab pos="5143500" algn="ctr"/>
              </a:tabLst>
            </a:pPr>
            <a:endParaRPr lang="en-GB" dirty="0">
              <a:solidFill>
                <a:prstClr val="black"/>
              </a:solidFill>
            </a:endParaRPr>
          </a:p>
          <a:p>
            <a:pPr>
              <a:buNone/>
              <a:tabLst>
                <a:tab pos="1603375" algn="ctr"/>
                <a:tab pos="3254375" algn="ctr"/>
                <a:tab pos="5143500" algn="ctr"/>
              </a:tabLst>
            </a:pPr>
            <a:endParaRPr lang="en-US" i="1" baseline="-25000" dirty="0"/>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27</a:t>
            </a:fld>
            <a:endParaRPr/>
          </a:p>
        </p:txBody>
      </p:sp>
      <p:pic>
        <p:nvPicPr>
          <p:cNvPr id="7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590800"/>
            <a:ext cx="6477000"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1061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36">
                                            <p:txEl>
                                              <p:pRg st="0" end="0"/>
                                            </p:txEl>
                                          </p:spTgt>
                                        </p:tgtEl>
                                        <p:attrNameLst>
                                          <p:attrName>style.visibility</p:attrName>
                                        </p:attrNameLst>
                                      </p:cBhvr>
                                      <p:to>
                                        <p:strVal val="visible"/>
                                      </p:to>
                                    </p:set>
                                    <p:animEffect transition="in" filter="fade">
                                      <p:cBhvr>
                                        <p:cTn id="7" dur="1000"/>
                                        <p:tgtEl>
                                          <p:spTgt spid="136">
                                            <p:txEl>
                                              <p:pRg st="0" end="0"/>
                                            </p:txEl>
                                          </p:spTgt>
                                        </p:tgtEl>
                                      </p:cBhvr>
                                    </p:animEffect>
                                    <p:anim calcmode="lin" valueType="num">
                                      <p:cBhvr>
                                        <p:cTn id="8" dur="1000" fill="hold"/>
                                        <p:tgtEl>
                                          <p:spTgt spid="13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spcBef>
                <a:spcPts val="0"/>
              </a:spcBef>
              <a:buClr>
                <a:srgbClr val="2A14AC"/>
              </a:buClr>
              <a:buSzPts val="4000"/>
            </a:pPr>
            <a:r>
              <a:rPr lang="en-US" dirty="0" smtClean="0">
                <a:solidFill>
                  <a:schemeClr val="tx1"/>
                </a:solidFill>
              </a:rPr>
              <a:t>non-preemptive</a:t>
            </a:r>
            <a:r>
              <a:rPr lang="en-US" dirty="0" smtClean="0"/>
              <a:t> </a:t>
            </a:r>
            <a:r>
              <a:rPr lang="en-IN" b="1" dirty="0" smtClean="0">
                <a:solidFill>
                  <a:schemeClr val="tx1"/>
                </a:solidFill>
                <a:ea typeface="Calibri"/>
                <a:cs typeface="Calibri"/>
                <a:sym typeface="Calibri"/>
              </a:rPr>
              <a:t>SJFS Example</a:t>
            </a:r>
            <a:endParaRPr dirty="0">
              <a:solidFill>
                <a:schemeClr val="tx1"/>
              </a:solidFill>
              <a:latin typeface="Calibri"/>
              <a:ea typeface="Calibri"/>
              <a:cs typeface="Calibri"/>
              <a:sym typeface="Calibri"/>
            </a:endParaRPr>
          </a:p>
        </p:txBody>
      </p:sp>
      <p:sp>
        <p:nvSpPr>
          <p:cNvPr id="136" name="Google Shape;136;p6"/>
          <p:cNvSpPr txBox="1">
            <a:spLocks noGrp="1"/>
          </p:cNvSpPr>
          <p:nvPr>
            <p:ph idx="1"/>
          </p:nvPr>
        </p:nvSpPr>
        <p:spPr>
          <a:xfrm>
            <a:off x="0" y="1543050"/>
            <a:ext cx="9144000" cy="5257800"/>
          </a:xfrm>
          <a:prstGeom prst="rect">
            <a:avLst/>
          </a:prstGeom>
          <a:noFill/>
          <a:ln>
            <a:noFill/>
          </a:ln>
        </p:spPr>
        <p:txBody>
          <a:bodyPr spcFirstLastPara="1" wrap="square" lIns="91425" tIns="45700" rIns="91425" bIns="45700" anchor="t" anchorCtr="0">
            <a:normAutofit/>
          </a:bodyPr>
          <a:lstStyle/>
          <a:p>
            <a:pPr>
              <a:buNone/>
              <a:tabLst>
                <a:tab pos="1603375" algn="ctr"/>
                <a:tab pos="3254375" algn="ctr"/>
                <a:tab pos="5143500" algn="ctr"/>
              </a:tabLst>
            </a:pPr>
            <a:r>
              <a:rPr lang="en-GB" sz="2400" dirty="0" smtClean="0">
                <a:solidFill>
                  <a:prstClr val="black"/>
                </a:solidFill>
              </a:rPr>
              <a:t>Example 2: </a:t>
            </a:r>
            <a:r>
              <a:rPr lang="en-GB" sz="2400" dirty="0">
                <a:solidFill>
                  <a:prstClr val="black"/>
                </a:solidFill>
              </a:rPr>
              <a:t>Consider following table, find turnaround time and wait time. </a:t>
            </a:r>
            <a:endParaRPr lang="en-GB" sz="2400" dirty="0" smtClean="0">
              <a:solidFill>
                <a:prstClr val="black"/>
              </a:solidFill>
            </a:endParaRPr>
          </a:p>
          <a:p>
            <a:pPr>
              <a:buNone/>
              <a:tabLst>
                <a:tab pos="1603375" algn="ctr"/>
                <a:tab pos="3254375" algn="ctr"/>
                <a:tab pos="5143500" algn="ctr"/>
              </a:tabLst>
            </a:pPr>
            <a:r>
              <a:rPr lang="en-GB" sz="2400" dirty="0" err="1" smtClean="0">
                <a:solidFill>
                  <a:prstClr val="black"/>
                </a:solidFill>
              </a:rPr>
              <a:t>Wt</a:t>
            </a:r>
            <a:r>
              <a:rPr lang="en-GB" sz="2400" dirty="0" smtClean="0">
                <a:solidFill>
                  <a:prstClr val="black"/>
                </a:solidFill>
              </a:rPr>
              <a:t>=</a:t>
            </a:r>
            <a:r>
              <a:rPr lang="en-GB" sz="2400" dirty="0" err="1" smtClean="0">
                <a:solidFill>
                  <a:prstClr val="black"/>
                </a:solidFill>
              </a:rPr>
              <a:t>st</a:t>
            </a:r>
            <a:r>
              <a:rPr lang="en-GB" sz="2400" dirty="0" smtClean="0">
                <a:solidFill>
                  <a:prstClr val="black"/>
                </a:solidFill>
              </a:rPr>
              <a:t>-at</a:t>
            </a:r>
          </a:p>
          <a:p>
            <a:pPr>
              <a:buNone/>
              <a:tabLst>
                <a:tab pos="1603375" algn="ctr"/>
                <a:tab pos="3254375" algn="ctr"/>
                <a:tab pos="5143500" algn="ctr"/>
              </a:tabLst>
            </a:pPr>
            <a:r>
              <a:rPr lang="en-GB" sz="2400" dirty="0" smtClean="0">
                <a:solidFill>
                  <a:prstClr val="black"/>
                </a:solidFill>
              </a:rPr>
              <a:t>Tut=et-at</a:t>
            </a:r>
          </a:p>
          <a:p>
            <a:pPr>
              <a:buNone/>
              <a:tabLst>
                <a:tab pos="1603375" algn="ctr"/>
                <a:tab pos="3254375" algn="ctr"/>
                <a:tab pos="5143500" algn="ctr"/>
              </a:tabLst>
            </a:pPr>
            <a:endParaRPr lang="en-GB" dirty="0">
              <a:solidFill>
                <a:prstClr val="black"/>
              </a:solidFill>
            </a:endParaRPr>
          </a:p>
          <a:p>
            <a:pPr>
              <a:buNone/>
              <a:tabLst>
                <a:tab pos="1603375" algn="ctr"/>
                <a:tab pos="3254375" algn="ctr"/>
                <a:tab pos="5143500" algn="ctr"/>
              </a:tabLst>
            </a:pPr>
            <a:endParaRPr lang="en-US" i="1" baseline="-25000" dirty="0"/>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28</a:t>
            </a:fld>
            <a:endParaRPr/>
          </a:p>
        </p:txBody>
      </p:sp>
      <p:pic>
        <p:nvPicPr>
          <p:cNvPr id="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192788"/>
            <a:ext cx="7391400"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365500"/>
            <a:ext cx="7848600" cy="2197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5562600"/>
            <a:ext cx="5714999"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24538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36">
                                            <p:txEl>
                                              <p:pRg st="0" end="0"/>
                                            </p:txEl>
                                          </p:spTgt>
                                        </p:tgtEl>
                                        <p:attrNameLst>
                                          <p:attrName>style.visibility</p:attrName>
                                        </p:attrNameLst>
                                      </p:cBhvr>
                                      <p:to>
                                        <p:strVal val="visible"/>
                                      </p:to>
                                    </p:set>
                                    <p:animEffect transition="in" filter="fade">
                                      <p:cBhvr>
                                        <p:cTn id="7" dur="1000"/>
                                        <p:tgtEl>
                                          <p:spTgt spid="136">
                                            <p:txEl>
                                              <p:pRg st="0" end="0"/>
                                            </p:txEl>
                                          </p:spTgt>
                                        </p:tgtEl>
                                      </p:cBhvr>
                                    </p:animEffect>
                                    <p:anim calcmode="lin" valueType="num">
                                      <p:cBhvr>
                                        <p:cTn id="8" dur="1000" fill="hold"/>
                                        <p:tgtEl>
                                          <p:spTgt spid="13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6">
                                            <p:txEl>
                                              <p:pRg st="1" end="1"/>
                                            </p:txEl>
                                          </p:spTgt>
                                        </p:tgtEl>
                                        <p:attrNameLst>
                                          <p:attrName>style.visibility</p:attrName>
                                        </p:attrNameLst>
                                      </p:cBhvr>
                                      <p:to>
                                        <p:strVal val="visible"/>
                                      </p:to>
                                    </p:set>
                                    <p:animEffect transition="in" filter="fade">
                                      <p:cBhvr>
                                        <p:cTn id="14" dur="1000"/>
                                        <p:tgtEl>
                                          <p:spTgt spid="136">
                                            <p:txEl>
                                              <p:pRg st="1" end="1"/>
                                            </p:txEl>
                                          </p:spTgt>
                                        </p:tgtEl>
                                      </p:cBhvr>
                                    </p:animEffect>
                                    <p:anim calcmode="lin" valueType="num">
                                      <p:cBhvr>
                                        <p:cTn id="15" dur="1000" fill="hold"/>
                                        <p:tgtEl>
                                          <p:spTgt spid="13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3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36">
                                            <p:txEl>
                                              <p:pRg st="2" end="2"/>
                                            </p:txEl>
                                          </p:spTgt>
                                        </p:tgtEl>
                                        <p:attrNameLst>
                                          <p:attrName>style.visibility</p:attrName>
                                        </p:attrNameLst>
                                      </p:cBhvr>
                                      <p:to>
                                        <p:strVal val="visible"/>
                                      </p:to>
                                    </p:set>
                                    <p:animEffect transition="in" filter="fade">
                                      <p:cBhvr>
                                        <p:cTn id="21" dur="1000"/>
                                        <p:tgtEl>
                                          <p:spTgt spid="136">
                                            <p:txEl>
                                              <p:pRg st="2" end="2"/>
                                            </p:txEl>
                                          </p:spTgt>
                                        </p:tgtEl>
                                      </p:cBhvr>
                                    </p:animEffect>
                                    <p:anim calcmode="lin" valueType="num">
                                      <p:cBhvr>
                                        <p:cTn id="22" dur="1000" fill="hold"/>
                                        <p:tgtEl>
                                          <p:spTgt spid="13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3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spcBef>
                <a:spcPts val="0"/>
              </a:spcBef>
              <a:buClr>
                <a:srgbClr val="2A14AC"/>
              </a:buClr>
              <a:buSzPts val="4000"/>
            </a:pPr>
            <a:r>
              <a:rPr lang="en-US" dirty="0" smtClean="0">
                <a:solidFill>
                  <a:schemeClr val="tx1"/>
                </a:solidFill>
              </a:rPr>
              <a:t>preemptive</a:t>
            </a:r>
            <a:r>
              <a:rPr lang="en-US" dirty="0" smtClean="0"/>
              <a:t> </a:t>
            </a:r>
            <a:r>
              <a:rPr lang="en-IN" b="1" dirty="0" smtClean="0">
                <a:solidFill>
                  <a:schemeClr val="tx1"/>
                </a:solidFill>
                <a:ea typeface="Calibri"/>
                <a:cs typeface="Calibri"/>
                <a:sym typeface="Calibri"/>
              </a:rPr>
              <a:t>SJFS Example</a:t>
            </a:r>
            <a:endParaRPr dirty="0">
              <a:solidFill>
                <a:schemeClr val="tx1"/>
              </a:solidFill>
              <a:latin typeface="Calibri"/>
              <a:ea typeface="Calibri"/>
              <a:cs typeface="Calibri"/>
              <a:sym typeface="Calibri"/>
            </a:endParaRPr>
          </a:p>
        </p:txBody>
      </p:sp>
      <p:sp>
        <p:nvSpPr>
          <p:cNvPr id="136" name="Google Shape;136;p6"/>
          <p:cNvSpPr txBox="1">
            <a:spLocks noGrp="1"/>
          </p:cNvSpPr>
          <p:nvPr>
            <p:ph idx="1"/>
          </p:nvPr>
        </p:nvSpPr>
        <p:spPr>
          <a:xfrm>
            <a:off x="0" y="1543050"/>
            <a:ext cx="9144000" cy="5257800"/>
          </a:xfrm>
          <a:prstGeom prst="rect">
            <a:avLst/>
          </a:prstGeom>
          <a:noFill/>
          <a:ln>
            <a:noFill/>
          </a:ln>
        </p:spPr>
        <p:txBody>
          <a:bodyPr spcFirstLastPara="1" wrap="square" lIns="91425" tIns="45700" rIns="91425" bIns="45700" anchor="t" anchorCtr="0">
            <a:normAutofit/>
          </a:bodyPr>
          <a:lstStyle/>
          <a:p>
            <a:pPr>
              <a:buNone/>
              <a:tabLst>
                <a:tab pos="1603375" algn="ctr"/>
                <a:tab pos="3254375" algn="ctr"/>
                <a:tab pos="5143500" algn="ctr"/>
              </a:tabLst>
            </a:pPr>
            <a:r>
              <a:rPr lang="en-US" i="1" baseline="-25000" dirty="0" smtClean="0"/>
              <a:t>example</a:t>
            </a:r>
            <a:endParaRPr lang="en-US" i="1" baseline="-25000" dirty="0"/>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29</a:t>
            </a:fld>
            <a:endParaRPr/>
          </a:p>
        </p:txBody>
      </p:sp>
      <p:grpSp>
        <p:nvGrpSpPr>
          <p:cNvPr id="37" name="Group 74"/>
          <p:cNvGrpSpPr>
            <a:grpSpLocks/>
          </p:cNvGrpSpPr>
          <p:nvPr/>
        </p:nvGrpSpPr>
        <p:grpSpPr bwMode="auto">
          <a:xfrm>
            <a:off x="1336860" y="1471612"/>
            <a:ext cx="5175250" cy="1263649"/>
            <a:chOff x="864" y="2335"/>
            <a:chExt cx="3260" cy="796"/>
          </a:xfrm>
        </p:grpSpPr>
        <p:sp>
          <p:nvSpPr>
            <p:cNvPr id="38" name="Rectangle 37"/>
            <p:cNvSpPr>
              <a:spLocks noChangeArrowheads="1"/>
            </p:cNvSpPr>
            <p:nvPr/>
          </p:nvSpPr>
          <p:spPr bwMode="auto">
            <a:xfrm flipH="1">
              <a:off x="939" y="2434"/>
              <a:ext cx="3144" cy="38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Text Box 38"/>
            <p:cNvSpPr txBox="1">
              <a:spLocks noChangeArrowheads="1"/>
            </p:cNvSpPr>
            <p:nvPr/>
          </p:nvSpPr>
          <p:spPr bwMode="auto">
            <a:xfrm flipH="1">
              <a:off x="1008" y="2411"/>
              <a:ext cx="243" cy="23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pPr>
                <a:spcBef>
                  <a:spcPct val="50000"/>
                </a:spcBef>
              </a:pPr>
              <a:r>
                <a:rPr lang="en-US" dirty="0" smtClean="0"/>
                <a:t>J</a:t>
              </a:r>
              <a:r>
                <a:rPr lang="en-US" baseline="-25000" dirty="0" smtClean="0"/>
                <a:t>1</a:t>
              </a:r>
              <a:endParaRPr lang="en-US" dirty="0"/>
            </a:p>
          </p:txBody>
        </p:sp>
        <p:sp>
          <p:nvSpPr>
            <p:cNvPr id="40" name="Text Box 39"/>
            <p:cNvSpPr txBox="1">
              <a:spLocks noChangeArrowheads="1"/>
            </p:cNvSpPr>
            <p:nvPr/>
          </p:nvSpPr>
          <p:spPr bwMode="auto">
            <a:xfrm flipH="1">
              <a:off x="1824" y="2411"/>
              <a:ext cx="243" cy="23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pPr>
                <a:spcBef>
                  <a:spcPct val="50000"/>
                </a:spcBef>
              </a:pPr>
              <a:r>
                <a:rPr lang="en-US" dirty="0" smtClean="0"/>
                <a:t>J</a:t>
              </a:r>
              <a:r>
                <a:rPr lang="en-US" baseline="-25000" dirty="0" smtClean="0"/>
                <a:t>3</a:t>
              </a:r>
              <a:endParaRPr lang="en-US" dirty="0"/>
            </a:p>
          </p:txBody>
        </p:sp>
        <p:sp>
          <p:nvSpPr>
            <p:cNvPr id="41" name="Text Box 40"/>
            <p:cNvSpPr txBox="1">
              <a:spLocks noChangeArrowheads="1"/>
            </p:cNvSpPr>
            <p:nvPr/>
          </p:nvSpPr>
          <p:spPr bwMode="auto">
            <a:xfrm flipH="1">
              <a:off x="1324" y="2453"/>
              <a:ext cx="243" cy="23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pPr>
                <a:spcBef>
                  <a:spcPct val="50000"/>
                </a:spcBef>
              </a:pPr>
              <a:r>
                <a:rPr lang="en-US" dirty="0" smtClean="0"/>
                <a:t>J</a:t>
              </a:r>
              <a:r>
                <a:rPr lang="en-US" baseline="-25000" dirty="0" smtClean="0"/>
                <a:t>2</a:t>
              </a:r>
              <a:endParaRPr lang="en-US" dirty="0"/>
            </a:p>
          </p:txBody>
        </p:sp>
        <p:sp>
          <p:nvSpPr>
            <p:cNvPr id="43" name="Line 42"/>
            <p:cNvSpPr>
              <a:spLocks noChangeShapeType="1"/>
            </p:cNvSpPr>
            <p:nvPr/>
          </p:nvSpPr>
          <p:spPr bwMode="auto">
            <a:xfrm flipH="1">
              <a:off x="960" y="2757"/>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Line 43"/>
            <p:cNvSpPr>
              <a:spLocks noChangeShapeType="1"/>
            </p:cNvSpPr>
            <p:nvPr/>
          </p:nvSpPr>
          <p:spPr bwMode="auto">
            <a:xfrm flipH="1">
              <a:off x="2688" y="2373"/>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Line 44"/>
            <p:cNvSpPr>
              <a:spLocks noChangeShapeType="1"/>
            </p:cNvSpPr>
            <p:nvPr/>
          </p:nvSpPr>
          <p:spPr bwMode="auto">
            <a:xfrm flipH="1">
              <a:off x="1264" y="2348"/>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Text Box 47"/>
            <p:cNvSpPr txBox="1">
              <a:spLocks noChangeArrowheads="1"/>
            </p:cNvSpPr>
            <p:nvPr/>
          </p:nvSpPr>
          <p:spPr bwMode="auto">
            <a:xfrm flipH="1">
              <a:off x="1580" y="2900"/>
              <a:ext cx="17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pPr>
                <a:spcBef>
                  <a:spcPct val="50000"/>
                </a:spcBef>
              </a:pPr>
              <a:r>
                <a:rPr lang="en-US" dirty="0" smtClean="0"/>
                <a:t>2</a:t>
              </a:r>
              <a:endParaRPr lang="en-US" dirty="0"/>
            </a:p>
          </p:txBody>
        </p:sp>
        <p:sp>
          <p:nvSpPr>
            <p:cNvPr id="48" name="Text Box 48"/>
            <p:cNvSpPr txBox="1">
              <a:spLocks noChangeArrowheads="1"/>
            </p:cNvSpPr>
            <p:nvPr/>
          </p:nvSpPr>
          <p:spPr bwMode="auto">
            <a:xfrm flipH="1">
              <a:off x="1165" y="2890"/>
              <a:ext cx="197" cy="23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pPr>
                <a:spcBef>
                  <a:spcPct val="50000"/>
                </a:spcBef>
              </a:pPr>
              <a:r>
                <a:rPr lang="en-US" dirty="0" smtClean="0"/>
                <a:t>1</a:t>
              </a:r>
              <a:endParaRPr lang="en-US" dirty="0"/>
            </a:p>
          </p:txBody>
        </p:sp>
        <p:sp>
          <p:nvSpPr>
            <p:cNvPr id="49" name="Text Box 49"/>
            <p:cNvSpPr txBox="1">
              <a:spLocks noChangeArrowheads="1"/>
            </p:cNvSpPr>
            <p:nvPr/>
          </p:nvSpPr>
          <p:spPr bwMode="auto">
            <a:xfrm flipH="1">
              <a:off x="3215" y="2819"/>
              <a:ext cx="197" cy="23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pPr>
                <a:spcBef>
                  <a:spcPct val="50000"/>
                </a:spcBef>
              </a:pPr>
              <a:r>
                <a:rPr lang="en-US" dirty="0"/>
                <a:t>5</a:t>
              </a:r>
            </a:p>
          </p:txBody>
        </p:sp>
        <p:sp>
          <p:nvSpPr>
            <p:cNvPr id="50" name="Text Box 50"/>
            <p:cNvSpPr txBox="1">
              <a:spLocks noChangeArrowheads="1"/>
            </p:cNvSpPr>
            <p:nvPr/>
          </p:nvSpPr>
          <p:spPr bwMode="auto">
            <a:xfrm flipH="1">
              <a:off x="864" y="2853"/>
              <a:ext cx="19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pPr>
                <a:spcBef>
                  <a:spcPct val="50000"/>
                </a:spcBef>
              </a:pPr>
              <a:r>
                <a:rPr lang="en-US" dirty="0"/>
                <a:t>0</a:t>
              </a:r>
            </a:p>
          </p:txBody>
        </p:sp>
        <p:sp>
          <p:nvSpPr>
            <p:cNvPr id="51" name="Text Box 51"/>
            <p:cNvSpPr txBox="1">
              <a:spLocks noChangeArrowheads="1"/>
            </p:cNvSpPr>
            <p:nvPr/>
          </p:nvSpPr>
          <p:spPr bwMode="auto">
            <a:xfrm flipH="1">
              <a:off x="2976" y="2411"/>
              <a:ext cx="243" cy="23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pPr>
                <a:spcBef>
                  <a:spcPct val="50000"/>
                </a:spcBef>
              </a:pPr>
              <a:r>
                <a:rPr lang="en-US" dirty="0" smtClean="0"/>
                <a:t>J</a:t>
              </a:r>
              <a:r>
                <a:rPr lang="en-US" baseline="-25000" dirty="0" smtClean="0"/>
                <a:t>4</a:t>
              </a:r>
              <a:endParaRPr lang="en-US" dirty="0"/>
            </a:p>
          </p:txBody>
        </p:sp>
        <p:sp>
          <p:nvSpPr>
            <p:cNvPr id="52" name="Line 52"/>
            <p:cNvSpPr>
              <a:spLocks noChangeShapeType="1"/>
            </p:cNvSpPr>
            <p:nvPr/>
          </p:nvSpPr>
          <p:spPr bwMode="auto">
            <a:xfrm flipH="1">
              <a:off x="3312" y="2335"/>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 name="Line 53"/>
            <p:cNvSpPr>
              <a:spLocks noChangeShapeType="1"/>
            </p:cNvSpPr>
            <p:nvPr/>
          </p:nvSpPr>
          <p:spPr bwMode="auto">
            <a:xfrm flipH="1">
              <a:off x="1251" y="268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Line 54"/>
            <p:cNvSpPr>
              <a:spLocks noChangeShapeType="1"/>
            </p:cNvSpPr>
            <p:nvPr/>
          </p:nvSpPr>
          <p:spPr bwMode="auto">
            <a:xfrm flipH="1">
              <a:off x="1632" y="268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 name="Line 58"/>
            <p:cNvSpPr>
              <a:spLocks noChangeShapeType="1"/>
            </p:cNvSpPr>
            <p:nvPr/>
          </p:nvSpPr>
          <p:spPr bwMode="auto">
            <a:xfrm flipH="1">
              <a:off x="2688" y="2757"/>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 name="Text Box 59"/>
            <p:cNvSpPr txBox="1">
              <a:spLocks noChangeArrowheads="1"/>
            </p:cNvSpPr>
            <p:nvPr/>
          </p:nvSpPr>
          <p:spPr bwMode="auto">
            <a:xfrm flipH="1">
              <a:off x="2064" y="2891"/>
              <a:ext cx="197" cy="23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pPr>
                <a:spcBef>
                  <a:spcPct val="50000"/>
                </a:spcBef>
              </a:pPr>
              <a:r>
                <a:rPr lang="en-US" dirty="0"/>
                <a:t>3</a:t>
              </a:r>
            </a:p>
          </p:txBody>
        </p:sp>
        <p:sp>
          <p:nvSpPr>
            <p:cNvPr id="60" name="Line 63"/>
            <p:cNvSpPr>
              <a:spLocks noChangeShapeType="1"/>
            </p:cNvSpPr>
            <p:nvPr/>
          </p:nvSpPr>
          <p:spPr bwMode="auto">
            <a:xfrm flipH="1">
              <a:off x="3311" y="2748"/>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Text Box 64"/>
            <p:cNvSpPr txBox="1">
              <a:spLocks noChangeArrowheads="1"/>
            </p:cNvSpPr>
            <p:nvPr/>
          </p:nvSpPr>
          <p:spPr bwMode="auto">
            <a:xfrm flipH="1">
              <a:off x="2592" y="2891"/>
              <a:ext cx="197" cy="23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pPr>
                <a:spcBef>
                  <a:spcPct val="50000"/>
                </a:spcBef>
              </a:pPr>
              <a:r>
                <a:rPr lang="en-US" dirty="0"/>
                <a:t>4</a:t>
              </a:r>
            </a:p>
          </p:txBody>
        </p:sp>
        <p:sp>
          <p:nvSpPr>
            <p:cNvPr id="62" name="Line 65"/>
            <p:cNvSpPr>
              <a:spLocks noChangeShapeType="1"/>
            </p:cNvSpPr>
            <p:nvPr/>
          </p:nvSpPr>
          <p:spPr bwMode="auto">
            <a:xfrm flipH="1">
              <a:off x="3553" y="2692"/>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Line 66"/>
            <p:cNvSpPr>
              <a:spLocks noChangeShapeType="1"/>
            </p:cNvSpPr>
            <p:nvPr/>
          </p:nvSpPr>
          <p:spPr bwMode="auto">
            <a:xfrm flipH="1">
              <a:off x="3840" y="2672"/>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Line 67"/>
            <p:cNvSpPr>
              <a:spLocks noChangeShapeType="1"/>
            </p:cNvSpPr>
            <p:nvPr/>
          </p:nvSpPr>
          <p:spPr bwMode="auto">
            <a:xfrm flipH="1">
              <a:off x="4080" y="268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 name="Line 68"/>
            <p:cNvSpPr>
              <a:spLocks noChangeShapeType="1"/>
            </p:cNvSpPr>
            <p:nvPr/>
          </p:nvSpPr>
          <p:spPr bwMode="auto">
            <a:xfrm flipH="1">
              <a:off x="1632" y="2384"/>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Line 69"/>
            <p:cNvSpPr>
              <a:spLocks noChangeShapeType="1"/>
            </p:cNvSpPr>
            <p:nvPr/>
          </p:nvSpPr>
          <p:spPr bwMode="auto">
            <a:xfrm flipH="1">
              <a:off x="2160" y="2364"/>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 name="Text Box 70"/>
            <p:cNvSpPr txBox="1">
              <a:spLocks noChangeArrowheads="1"/>
            </p:cNvSpPr>
            <p:nvPr/>
          </p:nvSpPr>
          <p:spPr bwMode="auto">
            <a:xfrm flipH="1">
              <a:off x="2256" y="2411"/>
              <a:ext cx="243" cy="23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pPr>
                <a:spcBef>
                  <a:spcPct val="50000"/>
                </a:spcBef>
              </a:pPr>
              <a:r>
                <a:rPr lang="en-US" dirty="0" smtClean="0"/>
                <a:t>J</a:t>
              </a:r>
              <a:r>
                <a:rPr lang="en-US" baseline="-25000" dirty="0"/>
                <a:t>3</a:t>
              </a:r>
              <a:endParaRPr lang="en-US" dirty="0"/>
            </a:p>
          </p:txBody>
        </p:sp>
        <p:sp>
          <p:nvSpPr>
            <p:cNvPr id="68" name="Text Box 71"/>
            <p:cNvSpPr txBox="1">
              <a:spLocks noChangeArrowheads="1"/>
            </p:cNvSpPr>
            <p:nvPr/>
          </p:nvSpPr>
          <p:spPr bwMode="auto">
            <a:xfrm flipH="1">
              <a:off x="3840" y="2411"/>
              <a:ext cx="243" cy="23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pPr>
                <a:spcBef>
                  <a:spcPct val="50000"/>
                </a:spcBef>
              </a:pPr>
              <a:r>
                <a:rPr lang="en-US" dirty="0" smtClean="0"/>
                <a:t>J</a:t>
              </a:r>
              <a:r>
                <a:rPr lang="en-US" baseline="-25000" dirty="0" smtClean="0"/>
                <a:t>1</a:t>
              </a:r>
              <a:endParaRPr lang="en-US" dirty="0"/>
            </a:p>
          </p:txBody>
        </p:sp>
        <p:sp>
          <p:nvSpPr>
            <p:cNvPr id="70" name="Text Box 73"/>
            <p:cNvSpPr txBox="1">
              <a:spLocks noChangeArrowheads="1"/>
            </p:cNvSpPr>
            <p:nvPr/>
          </p:nvSpPr>
          <p:spPr bwMode="auto">
            <a:xfrm flipH="1">
              <a:off x="3927" y="2843"/>
              <a:ext cx="197" cy="23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pPr>
                <a:spcBef>
                  <a:spcPct val="50000"/>
                </a:spcBef>
              </a:pPr>
              <a:r>
                <a:rPr lang="en-US" dirty="0"/>
                <a:t>8</a:t>
              </a:r>
            </a:p>
          </p:txBody>
        </p:sp>
      </p:grpSp>
      <p:pic>
        <p:nvPicPr>
          <p:cNvPr id="7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28212"/>
            <a:ext cx="8185759" cy="2343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74" y="4971268"/>
            <a:ext cx="4031106"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80061" y="4971268"/>
            <a:ext cx="4987740" cy="17343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3831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36">
                                            <p:txEl>
                                              <p:pRg st="0" end="0"/>
                                            </p:txEl>
                                          </p:spTgt>
                                        </p:tgtEl>
                                        <p:attrNameLst>
                                          <p:attrName>style.visibility</p:attrName>
                                        </p:attrNameLst>
                                      </p:cBhvr>
                                      <p:to>
                                        <p:strVal val="visible"/>
                                      </p:to>
                                    </p:set>
                                    <p:animEffect transition="in" filter="fade">
                                      <p:cBhvr>
                                        <p:cTn id="7" dur="1000"/>
                                        <p:tgtEl>
                                          <p:spTgt spid="136">
                                            <p:txEl>
                                              <p:pRg st="0" end="0"/>
                                            </p:txEl>
                                          </p:spTgt>
                                        </p:tgtEl>
                                      </p:cBhvr>
                                    </p:animEffect>
                                    <p:anim calcmode="lin" valueType="num">
                                      <p:cBhvr>
                                        <p:cTn id="8" dur="1000" fill="hold"/>
                                        <p:tgtEl>
                                          <p:spTgt spid="13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r>
              <a:rPr lang="en-US" b="1" dirty="0">
                <a:ln w="1905"/>
                <a:solidFill>
                  <a:schemeClr val="tx1"/>
                </a:solidFill>
                <a:effectLst>
                  <a:innerShdw blurRad="69850" dist="43180" dir="5400000">
                    <a:srgbClr val="000000">
                      <a:alpha val="65000"/>
                    </a:srgbClr>
                  </a:innerShdw>
                </a:effectLst>
              </a:rPr>
              <a:t>Scheduling Concept</a:t>
            </a:r>
            <a:endParaRPr lang="en-IN" dirty="0">
              <a:solidFill>
                <a:schemeClr val="tx1"/>
              </a:solidFill>
            </a:endParaRPr>
          </a:p>
        </p:txBody>
      </p:sp>
      <p:sp>
        <p:nvSpPr>
          <p:cNvPr id="104" name="Google Shape;104;p2"/>
          <p:cNvSpPr txBox="1">
            <a:spLocks noGrp="1"/>
          </p:cNvSpPr>
          <p:nvPr>
            <p:ph type="body" idx="1"/>
          </p:nvPr>
        </p:nvSpPr>
        <p:spPr>
          <a:xfrm>
            <a:off x="0" y="1524000"/>
            <a:ext cx="9144000" cy="5257800"/>
          </a:xfrm>
          <a:prstGeom prst="rect">
            <a:avLst/>
          </a:prstGeom>
          <a:noFill/>
          <a:ln>
            <a:noFill/>
          </a:ln>
        </p:spPr>
        <p:txBody>
          <a:bodyPr spcFirstLastPara="1" wrap="square" lIns="91425" tIns="45700" rIns="91425" bIns="45700" anchor="t" anchorCtr="0">
            <a:noAutofit/>
          </a:bodyPr>
          <a:lstStyle/>
          <a:p>
            <a:pPr marL="285750" indent="-285750" algn="just"/>
            <a:r>
              <a:rPr lang="en-GB" sz="2000" dirty="0">
                <a:solidFill>
                  <a:prstClr val="black"/>
                </a:solidFill>
              </a:rPr>
              <a:t> Scheduling is an important function of an operating system. The process scheduling is the activity of the process manager that handles the removal of the running process from the CPU and the selection of another process on the basis of a particular strategy.  </a:t>
            </a:r>
          </a:p>
          <a:p>
            <a:pPr marL="285750" indent="-285750" algn="just"/>
            <a:r>
              <a:rPr lang="en-GB" sz="2000" dirty="0">
                <a:solidFill>
                  <a:prstClr val="black"/>
                </a:solidFill>
              </a:rPr>
              <a:t>The scheduler is the kernel component (module/program) responsible for deciding which program should be executed on the CPU. A scheduler selects a job/task which is to be submitted next for execution. </a:t>
            </a:r>
          </a:p>
          <a:p>
            <a:pPr marL="285750" indent="-285750" algn="just"/>
            <a:r>
              <a:rPr lang="en-GB" sz="2000" dirty="0">
                <a:solidFill>
                  <a:prstClr val="black"/>
                </a:solidFill>
              </a:rPr>
              <a:t>When it receives control, the scheduler the program and gives the CPU to another program. The function of deciding which program should be given the CPU, and for how long, is called scheduling. </a:t>
            </a:r>
          </a:p>
          <a:p>
            <a:pPr marL="0" lvl="0" indent="0" algn="l" rtl="0">
              <a:spcBef>
                <a:spcPts val="1200"/>
              </a:spcBef>
              <a:spcAft>
                <a:spcPts val="1200"/>
              </a:spcAft>
              <a:buClr>
                <a:schemeClr val="dk1"/>
              </a:buClr>
              <a:buSzPts val="2800"/>
              <a:buNone/>
            </a:pPr>
            <a:endParaRPr sz="2000" dirty="0">
              <a:solidFill>
                <a:srgbClr val="C00000"/>
              </a:solidFill>
            </a:endParaRPr>
          </a:p>
        </p:txBody>
      </p:sp>
      <p:sp>
        <p:nvSpPr>
          <p:cNvPr id="105" name="Google Shape;105;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a:t>
            </a:fld>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4800600"/>
            <a:ext cx="8246451" cy="19332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2400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animEffect transition="in" filter="fade">
                                      <p:cBhvr>
                                        <p:cTn id="7" dur="1000"/>
                                        <p:tgtEl>
                                          <p:spTgt spid="104">
                                            <p:txEl>
                                              <p:pRg st="0" end="0"/>
                                            </p:txEl>
                                          </p:spTgt>
                                        </p:tgtEl>
                                      </p:cBhvr>
                                    </p:animEffect>
                                    <p:anim calcmode="lin" valueType="num">
                                      <p:cBhvr>
                                        <p:cTn id="8" dur="1000" fill="hold"/>
                                        <p:tgtEl>
                                          <p:spTgt spid="10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4">
                                            <p:txEl>
                                              <p:pRg st="1" end="1"/>
                                            </p:txEl>
                                          </p:spTgt>
                                        </p:tgtEl>
                                        <p:attrNameLst>
                                          <p:attrName>style.visibility</p:attrName>
                                        </p:attrNameLst>
                                      </p:cBhvr>
                                      <p:to>
                                        <p:strVal val="visible"/>
                                      </p:to>
                                    </p:set>
                                    <p:animEffect transition="in" filter="fade">
                                      <p:cBhvr>
                                        <p:cTn id="12" dur="1000"/>
                                        <p:tgtEl>
                                          <p:spTgt spid="104">
                                            <p:txEl>
                                              <p:pRg st="1" end="1"/>
                                            </p:txEl>
                                          </p:spTgt>
                                        </p:tgtEl>
                                      </p:cBhvr>
                                    </p:animEffect>
                                    <p:anim calcmode="lin" valueType="num">
                                      <p:cBhvr>
                                        <p:cTn id="13" dur="1000" fill="hold"/>
                                        <p:tgtEl>
                                          <p:spTgt spid="10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04">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4">
                                            <p:txEl>
                                              <p:pRg st="2" end="2"/>
                                            </p:txEl>
                                          </p:spTgt>
                                        </p:tgtEl>
                                        <p:attrNameLst>
                                          <p:attrName>style.visibility</p:attrName>
                                        </p:attrNameLst>
                                      </p:cBhvr>
                                      <p:to>
                                        <p:strVal val="visible"/>
                                      </p:to>
                                    </p:set>
                                    <p:animEffect transition="in" filter="fade">
                                      <p:cBhvr>
                                        <p:cTn id="17" dur="1000"/>
                                        <p:tgtEl>
                                          <p:spTgt spid="104">
                                            <p:txEl>
                                              <p:pRg st="2" end="2"/>
                                            </p:txEl>
                                          </p:spTgt>
                                        </p:tgtEl>
                                      </p:cBhvr>
                                    </p:animEffect>
                                    <p:anim calcmode="lin" valueType="num">
                                      <p:cBhvr>
                                        <p:cTn id="18" dur="1000" fill="hold"/>
                                        <p:tgtEl>
                                          <p:spTgt spid="104">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0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r>
              <a:rPr lang="en-US" b="1" dirty="0">
                <a:ln w="1905"/>
                <a:solidFill>
                  <a:schemeClr val="tx1"/>
                </a:solidFill>
                <a:effectLst>
                  <a:innerShdw blurRad="69850" dist="43180" dir="5400000">
                    <a:srgbClr val="000000">
                      <a:alpha val="65000"/>
                    </a:srgbClr>
                  </a:innerShdw>
                </a:effectLst>
              </a:rPr>
              <a:t>Priority Scheduling Algorithm</a:t>
            </a:r>
            <a:endParaRPr lang="en-IN" dirty="0">
              <a:solidFill>
                <a:schemeClr val="tx1"/>
              </a:solidFill>
            </a:endParaRPr>
          </a:p>
        </p:txBody>
      </p:sp>
      <p:sp>
        <p:nvSpPr>
          <p:cNvPr id="136" name="Google Shape;136;p6"/>
          <p:cNvSpPr txBox="1">
            <a:spLocks noGrp="1"/>
          </p:cNvSpPr>
          <p:nvPr>
            <p:ph idx="1"/>
          </p:nvPr>
        </p:nvSpPr>
        <p:spPr>
          <a:xfrm>
            <a:off x="0" y="1543050"/>
            <a:ext cx="9144000" cy="5257800"/>
          </a:xfrm>
          <a:prstGeom prst="rect">
            <a:avLst/>
          </a:prstGeom>
          <a:noFill/>
          <a:ln>
            <a:noFill/>
          </a:ln>
        </p:spPr>
        <p:txBody>
          <a:bodyPr spcFirstLastPara="1" wrap="square" lIns="91425" tIns="45700" rIns="91425" bIns="45700" anchor="t" anchorCtr="0">
            <a:normAutofit fontScale="92500" lnSpcReduction="10000"/>
          </a:bodyPr>
          <a:lstStyle/>
          <a:p>
            <a:pPr>
              <a:tabLst>
                <a:tab pos="1603375" algn="ctr"/>
                <a:tab pos="3254375" algn="ctr"/>
                <a:tab pos="5143500" algn="ctr"/>
              </a:tabLst>
            </a:pPr>
            <a:r>
              <a:rPr lang="en-GB" dirty="0" smtClean="0">
                <a:solidFill>
                  <a:prstClr val="black"/>
                </a:solidFill>
              </a:rPr>
              <a:t>A priority </a:t>
            </a:r>
            <a:r>
              <a:rPr lang="en-GB" dirty="0">
                <a:solidFill>
                  <a:prstClr val="black"/>
                </a:solidFill>
              </a:rPr>
              <a:t>is associated with each process and the scheduler always picks up the highest priority process for execution from the ready queue</a:t>
            </a:r>
            <a:r>
              <a:rPr lang="en-GB" dirty="0" smtClean="0">
                <a:solidFill>
                  <a:prstClr val="black"/>
                </a:solidFill>
              </a:rPr>
              <a:t>.</a:t>
            </a:r>
          </a:p>
          <a:p>
            <a:pPr>
              <a:tabLst>
                <a:tab pos="1603375" algn="ctr"/>
                <a:tab pos="3254375" algn="ctr"/>
                <a:tab pos="5143500" algn="ctr"/>
              </a:tabLst>
            </a:pPr>
            <a:r>
              <a:rPr lang="en-GB" dirty="0">
                <a:solidFill>
                  <a:prstClr val="black"/>
                </a:solidFill>
              </a:rPr>
              <a:t>Equal priority processes are scheduled in FCFS </a:t>
            </a:r>
            <a:r>
              <a:rPr lang="en-GB" dirty="0" smtClean="0">
                <a:solidFill>
                  <a:prstClr val="black"/>
                </a:solidFill>
              </a:rPr>
              <a:t>order.</a:t>
            </a:r>
          </a:p>
          <a:p>
            <a:pPr>
              <a:tabLst>
                <a:tab pos="1603375" algn="ctr"/>
                <a:tab pos="3254375" algn="ctr"/>
                <a:tab pos="5143500" algn="ctr"/>
              </a:tabLst>
            </a:pPr>
            <a:r>
              <a:rPr lang="en-GB" dirty="0">
                <a:solidFill>
                  <a:prstClr val="black"/>
                </a:solidFill>
              </a:rPr>
              <a:t>The priority scheduling can be either pre-emptive or non-pre-emptive.</a:t>
            </a:r>
            <a:endParaRPr lang="en-GB" dirty="0" smtClean="0">
              <a:solidFill>
                <a:prstClr val="black"/>
              </a:solidFill>
            </a:endParaRPr>
          </a:p>
          <a:p>
            <a:pPr>
              <a:tabLst>
                <a:tab pos="1603375" algn="ctr"/>
                <a:tab pos="3254375" algn="ctr"/>
                <a:tab pos="5143500" algn="ctr"/>
              </a:tabLst>
            </a:pPr>
            <a:r>
              <a:rPr lang="en-GB" dirty="0">
                <a:solidFill>
                  <a:prstClr val="black"/>
                </a:solidFill>
              </a:rPr>
              <a:t> </a:t>
            </a:r>
            <a:r>
              <a:rPr lang="en-GB" dirty="0" smtClean="0">
                <a:solidFill>
                  <a:prstClr val="black"/>
                </a:solidFill>
              </a:rPr>
              <a:t>If </a:t>
            </a:r>
            <a:r>
              <a:rPr lang="en-GB" dirty="0">
                <a:solidFill>
                  <a:prstClr val="black"/>
                </a:solidFill>
              </a:rPr>
              <a:t>the priority of the newly arrived process is higher than the priority of the currently running process, the process which was allocated is interrupted and return to the queue. The higher priority job is started for execution.</a:t>
            </a:r>
            <a:endParaRPr lang="en-GB" dirty="0" smtClean="0">
              <a:solidFill>
                <a:prstClr val="black"/>
              </a:solidFill>
            </a:endParaRPr>
          </a:p>
          <a:p>
            <a:pPr>
              <a:tabLst>
                <a:tab pos="1603375" algn="ctr"/>
                <a:tab pos="3254375" algn="ctr"/>
                <a:tab pos="5143500" algn="ctr"/>
              </a:tabLst>
            </a:pPr>
            <a:endParaRPr lang="en-US" i="1" baseline="-25000" dirty="0"/>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30</a:t>
            </a:fld>
            <a:endParaRPr/>
          </a:p>
        </p:txBody>
      </p:sp>
    </p:spTree>
    <p:extLst>
      <p:ext uri="{BB962C8B-B14F-4D97-AF65-F5344CB8AC3E}">
        <p14:creationId xmlns:p14="http://schemas.microsoft.com/office/powerpoint/2010/main" val="537682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36">
                                            <p:txEl>
                                              <p:pRg st="0" end="0"/>
                                            </p:txEl>
                                          </p:spTgt>
                                        </p:tgtEl>
                                        <p:attrNameLst>
                                          <p:attrName>style.visibility</p:attrName>
                                        </p:attrNameLst>
                                      </p:cBhvr>
                                      <p:to>
                                        <p:strVal val="visible"/>
                                      </p:to>
                                    </p:set>
                                    <p:animEffect transition="in" filter="fade">
                                      <p:cBhvr>
                                        <p:cTn id="7" dur="1000"/>
                                        <p:tgtEl>
                                          <p:spTgt spid="136">
                                            <p:txEl>
                                              <p:pRg st="0" end="0"/>
                                            </p:txEl>
                                          </p:spTgt>
                                        </p:tgtEl>
                                      </p:cBhvr>
                                    </p:animEffect>
                                    <p:anim calcmode="lin" valueType="num">
                                      <p:cBhvr>
                                        <p:cTn id="8" dur="1000" fill="hold"/>
                                        <p:tgtEl>
                                          <p:spTgt spid="13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6">
                                            <p:txEl>
                                              <p:pRg st="1" end="1"/>
                                            </p:txEl>
                                          </p:spTgt>
                                        </p:tgtEl>
                                        <p:attrNameLst>
                                          <p:attrName>style.visibility</p:attrName>
                                        </p:attrNameLst>
                                      </p:cBhvr>
                                      <p:to>
                                        <p:strVal val="visible"/>
                                      </p:to>
                                    </p:set>
                                    <p:animEffect transition="in" filter="fade">
                                      <p:cBhvr>
                                        <p:cTn id="14" dur="1000"/>
                                        <p:tgtEl>
                                          <p:spTgt spid="136">
                                            <p:txEl>
                                              <p:pRg st="1" end="1"/>
                                            </p:txEl>
                                          </p:spTgt>
                                        </p:tgtEl>
                                      </p:cBhvr>
                                    </p:animEffect>
                                    <p:anim calcmode="lin" valueType="num">
                                      <p:cBhvr>
                                        <p:cTn id="15" dur="1000" fill="hold"/>
                                        <p:tgtEl>
                                          <p:spTgt spid="13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3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36">
                                            <p:txEl>
                                              <p:pRg st="2" end="2"/>
                                            </p:txEl>
                                          </p:spTgt>
                                        </p:tgtEl>
                                        <p:attrNameLst>
                                          <p:attrName>style.visibility</p:attrName>
                                        </p:attrNameLst>
                                      </p:cBhvr>
                                      <p:to>
                                        <p:strVal val="visible"/>
                                      </p:to>
                                    </p:set>
                                    <p:animEffect transition="in" filter="fade">
                                      <p:cBhvr>
                                        <p:cTn id="21" dur="1000"/>
                                        <p:tgtEl>
                                          <p:spTgt spid="136">
                                            <p:txEl>
                                              <p:pRg st="2" end="2"/>
                                            </p:txEl>
                                          </p:spTgt>
                                        </p:tgtEl>
                                      </p:cBhvr>
                                    </p:animEffect>
                                    <p:anim calcmode="lin" valueType="num">
                                      <p:cBhvr>
                                        <p:cTn id="22" dur="1000" fill="hold"/>
                                        <p:tgtEl>
                                          <p:spTgt spid="13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3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36">
                                            <p:txEl>
                                              <p:pRg st="3" end="3"/>
                                            </p:txEl>
                                          </p:spTgt>
                                        </p:tgtEl>
                                        <p:attrNameLst>
                                          <p:attrName>style.visibility</p:attrName>
                                        </p:attrNameLst>
                                      </p:cBhvr>
                                      <p:to>
                                        <p:strVal val="visible"/>
                                      </p:to>
                                    </p:set>
                                    <p:animEffect transition="in" filter="fade">
                                      <p:cBhvr>
                                        <p:cTn id="28" dur="1000"/>
                                        <p:tgtEl>
                                          <p:spTgt spid="136">
                                            <p:txEl>
                                              <p:pRg st="3" end="3"/>
                                            </p:txEl>
                                          </p:spTgt>
                                        </p:tgtEl>
                                      </p:cBhvr>
                                    </p:animEffect>
                                    <p:anim calcmode="lin" valueType="num">
                                      <p:cBhvr>
                                        <p:cTn id="29" dur="1000" fill="hold"/>
                                        <p:tgtEl>
                                          <p:spTgt spid="13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3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spcBef>
                <a:spcPts val="0"/>
              </a:spcBef>
              <a:buClr>
                <a:srgbClr val="2A14AC"/>
              </a:buClr>
              <a:buSzPts val="4000"/>
            </a:pPr>
            <a:r>
              <a:rPr lang="en-US" b="1" dirty="0">
                <a:ln w="1905"/>
                <a:solidFill>
                  <a:schemeClr val="tx1"/>
                </a:solidFill>
                <a:effectLst>
                  <a:innerShdw blurRad="69850" dist="43180" dir="5400000">
                    <a:srgbClr val="000000">
                      <a:alpha val="65000"/>
                    </a:srgbClr>
                  </a:innerShdw>
                </a:effectLst>
              </a:rPr>
              <a:t>Priority Scheduling Algorithm</a:t>
            </a:r>
            <a:endParaRPr dirty="0">
              <a:solidFill>
                <a:schemeClr val="tx1"/>
              </a:solidFill>
              <a:latin typeface="Calibri"/>
              <a:ea typeface="Calibri"/>
              <a:cs typeface="Calibri"/>
              <a:sym typeface="Calibri"/>
            </a:endParaRPr>
          </a:p>
        </p:txBody>
      </p:sp>
      <p:sp>
        <p:nvSpPr>
          <p:cNvPr id="136" name="Google Shape;136;p6"/>
          <p:cNvSpPr txBox="1">
            <a:spLocks noGrp="1"/>
          </p:cNvSpPr>
          <p:nvPr>
            <p:ph idx="1"/>
          </p:nvPr>
        </p:nvSpPr>
        <p:spPr>
          <a:xfrm>
            <a:off x="0" y="1543050"/>
            <a:ext cx="9144000" cy="5257800"/>
          </a:xfrm>
          <a:prstGeom prst="rect">
            <a:avLst/>
          </a:prstGeom>
          <a:noFill/>
          <a:ln>
            <a:noFill/>
          </a:ln>
        </p:spPr>
        <p:txBody>
          <a:bodyPr spcFirstLastPara="1" wrap="square" lIns="91425" tIns="45700" rIns="91425" bIns="45700" anchor="t" anchorCtr="0">
            <a:normAutofit/>
          </a:bodyPr>
          <a:lstStyle/>
          <a:p>
            <a:pPr>
              <a:buNone/>
              <a:tabLst>
                <a:tab pos="1603375" algn="ctr"/>
                <a:tab pos="3254375" algn="ctr"/>
                <a:tab pos="5143500" algn="ctr"/>
              </a:tabLst>
            </a:pPr>
            <a:r>
              <a:rPr lang="en-GB" dirty="0">
                <a:solidFill>
                  <a:prstClr val="black"/>
                </a:solidFill>
              </a:rPr>
              <a:t>Example 1: Consider the following set of processes assumed to have arrived at time 0, in the order  P1, P2, P3, …… P5, with the length of the CPU burst time given in milliseconds. Calculate the average TAT and Waiting Time</a:t>
            </a:r>
          </a:p>
          <a:p>
            <a:pPr>
              <a:buNone/>
              <a:tabLst>
                <a:tab pos="1603375" algn="ctr"/>
                <a:tab pos="3254375" algn="ctr"/>
                <a:tab pos="5143500" algn="ctr"/>
              </a:tabLst>
            </a:pPr>
            <a:endParaRPr lang="en-US" i="1" baseline="-25000" dirty="0"/>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31</a:t>
            </a:fld>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038600"/>
            <a:ext cx="7467600"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5877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36">
                                            <p:txEl>
                                              <p:pRg st="0" end="0"/>
                                            </p:txEl>
                                          </p:spTgt>
                                        </p:tgtEl>
                                        <p:attrNameLst>
                                          <p:attrName>style.visibility</p:attrName>
                                        </p:attrNameLst>
                                      </p:cBhvr>
                                      <p:to>
                                        <p:strVal val="visible"/>
                                      </p:to>
                                    </p:set>
                                    <p:animEffect transition="in" filter="fade">
                                      <p:cBhvr>
                                        <p:cTn id="7" dur="1000"/>
                                        <p:tgtEl>
                                          <p:spTgt spid="136">
                                            <p:txEl>
                                              <p:pRg st="0" end="0"/>
                                            </p:txEl>
                                          </p:spTgt>
                                        </p:tgtEl>
                                      </p:cBhvr>
                                    </p:animEffect>
                                    <p:anim calcmode="lin" valueType="num">
                                      <p:cBhvr>
                                        <p:cTn id="8" dur="1000" fill="hold"/>
                                        <p:tgtEl>
                                          <p:spTgt spid="13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spcBef>
                <a:spcPts val="0"/>
              </a:spcBef>
              <a:buClr>
                <a:srgbClr val="2A14AC"/>
              </a:buClr>
              <a:buSzPts val="4000"/>
            </a:pPr>
            <a:r>
              <a:rPr lang="en-US" b="1" dirty="0">
                <a:ln w="1905"/>
                <a:solidFill>
                  <a:schemeClr val="tx1"/>
                </a:solidFill>
                <a:effectLst>
                  <a:innerShdw blurRad="69850" dist="43180" dir="5400000">
                    <a:srgbClr val="000000">
                      <a:alpha val="65000"/>
                    </a:srgbClr>
                  </a:innerShdw>
                </a:effectLst>
              </a:rPr>
              <a:t>Priority Scheduling Algorithm</a:t>
            </a:r>
            <a:endParaRPr dirty="0">
              <a:solidFill>
                <a:schemeClr val="tx1"/>
              </a:solidFill>
              <a:latin typeface="Calibri"/>
              <a:ea typeface="Calibri"/>
              <a:cs typeface="Calibri"/>
              <a:sym typeface="Calibri"/>
            </a:endParaRPr>
          </a:p>
        </p:txBody>
      </p:sp>
      <p:sp>
        <p:nvSpPr>
          <p:cNvPr id="136" name="Google Shape;136;p6"/>
          <p:cNvSpPr txBox="1">
            <a:spLocks noGrp="1"/>
          </p:cNvSpPr>
          <p:nvPr>
            <p:ph idx="1"/>
          </p:nvPr>
        </p:nvSpPr>
        <p:spPr>
          <a:xfrm>
            <a:off x="0" y="1543050"/>
            <a:ext cx="9144000" cy="5257800"/>
          </a:xfrm>
          <a:prstGeom prst="rect">
            <a:avLst/>
          </a:prstGeom>
          <a:noFill/>
          <a:ln>
            <a:noFill/>
          </a:ln>
        </p:spPr>
        <p:txBody>
          <a:bodyPr spcFirstLastPara="1" wrap="square" lIns="91425" tIns="45700" rIns="91425" bIns="45700" anchor="t" anchorCtr="0">
            <a:normAutofit/>
          </a:bodyPr>
          <a:lstStyle/>
          <a:p>
            <a:pPr>
              <a:buNone/>
              <a:tabLst>
                <a:tab pos="1603375" algn="ctr"/>
                <a:tab pos="3254375" algn="ctr"/>
                <a:tab pos="5143500" algn="ctr"/>
              </a:tabLst>
            </a:pPr>
            <a:endParaRPr lang="en-US" i="1" baseline="-25000" dirty="0"/>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32</a:t>
            </a:fld>
            <a:endParaRPr/>
          </a:p>
        </p:txBody>
      </p:sp>
      <p:sp>
        <p:nvSpPr>
          <p:cNvPr id="5" name="AutoShape 4" descr="Image result for vidyalankar"/>
          <p:cNvSpPr>
            <a:spLocks noChangeAspect="1" noChangeArrowheads="1"/>
          </p:cNvSpPr>
          <p:nvPr/>
        </p:nvSpPr>
        <p:spPr bwMode="auto">
          <a:xfrm>
            <a:off x="155575" y="-27045"/>
            <a:ext cx="304800" cy="4064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 name="AutoShape 6" descr="Image result for vidyalankar"/>
          <p:cNvSpPr>
            <a:spLocks noChangeAspect="1" noChangeArrowheads="1"/>
          </p:cNvSpPr>
          <p:nvPr/>
        </p:nvSpPr>
        <p:spPr bwMode="auto">
          <a:xfrm>
            <a:off x="307975" y="176156"/>
            <a:ext cx="304800" cy="4064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80" y="1600200"/>
            <a:ext cx="9034980" cy="510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Footer Placeholder 1"/>
          <p:cNvSpPr>
            <a:spLocks noGrp="1"/>
          </p:cNvSpPr>
          <p:nvPr>
            <p:ph type="ftr" sz="quarter" idx="11"/>
          </p:nvPr>
        </p:nvSpPr>
        <p:spPr>
          <a:xfrm>
            <a:off x="3124200" y="6356350"/>
            <a:ext cx="2895600" cy="365125"/>
          </a:xfrm>
        </p:spPr>
        <p:txBody>
          <a:bodyPr/>
          <a:lstStyle/>
          <a:p>
            <a:r>
              <a:rPr lang="en-US" smtClean="0"/>
              <a:t>CPU Scheduling and Algorithms</a:t>
            </a:r>
            <a:endParaRPr lang="en-US" dirty="0"/>
          </a:p>
        </p:txBody>
      </p:sp>
    </p:spTree>
    <p:extLst>
      <p:ext uri="{BB962C8B-B14F-4D97-AF65-F5344CB8AC3E}">
        <p14:creationId xmlns:p14="http://schemas.microsoft.com/office/powerpoint/2010/main" val="2844980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nodePh="1">
                                  <p:stCondLst>
                                    <p:cond delay="0"/>
                                  </p:stCondLst>
                                  <p:endCondLst>
                                    <p:cond evt="begin" delay="0">
                                      <p:tn val="5"/>
                                    </p:cond>
                                  </p:endCondLst>
                                  <p:childTnLst>
                                    <p:set>
                                      <p:cBhvr>
                                        <p:cTn id="6" dur="1" fill="hold">
                                          <p:stCondLst>
                                            <p:cond delay="0"/>
                                          </p:stCondLst>
                                        </p:cTn>
                                        <p:tgtEl>
                                          <p:spTgt spid="136">
                                            <p:txEl>
                                              <p:pRg st="0" end="0"/>
                                            </p:txEl>
                                          </p:spTgt>
                                        </p:tgtEl>
                                        <p:attrNameLst>
                                          <p:attrName>style.visibility</p:attrName>
                                        </p:attrNameLst>
                                      </p:cBhvr>
                                      <p:to>
                                        <p:strVal val="visible"/>
                                      </p:to>
                                    </p:set>
                                    <p:animEffect transition="in" filter="fade">
                                      <p:cBhvr>
                                        <p:cTn id="7" dur="1000"/>
                                        <p:tgtEl>
                                          <p:spTgt spid="136">
                                            <p:txEl>
                                              <p:pRg st="0" end="0"/>
                                            </p:txEl>
                                          </p:spTgt>
                                        </p:tgtEl>
                                      </p:cBhvr>
                                    </p:animEffect>
                                    <p:anim calcmode="lin" valueType="num">
                                      <p:cBhvr>
                                        <p:cTn id="8" dur="1000" fill="hold"/>
                                        <p:tgtEl>
                                          <p:spTgt spid="13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fontScale="90000"/>
          </a:bodyPr>
          <a:lstStyle/>
          <a:p>
            <a:r>
              <a:rPr lang="en-US" b="1" dirty="0">
                <a:ln w="1905"/>
                <a:solidFill>
                  <a:schemeClr val="tx1"/>
                </a:solidFill>
                <a:effectLst>
                  <a:innerShdw blurRad="69850" dist="43180" dir="5400000">
                    <a:srgbClr val="000000">
                      <a:alpha val="65000"/>
                    </a:srgbClr>
                  </a:innerShdw>
                </a:effectLst>
              </a:rPr>
              <a:t>Round Robin (RR) Scheduling Algorithm</a:t>
            </a:r>
            <a:endParaRPr lang="en-IN" dirty="0">
              <a:solidFill>
                <a:schemeClr val="tx1"/>
              </a:solidFill>
            </a:endParaRPr>
          </a:p>
        </p:txBody>
      </p:sp>
      <p:sp>
        <p:nvSpPr>
          <p:cNvPr id="136" name="Google Shape;136;p6"/>
          <p:cNvSpPr txBox="1">
            <a:spLocks noGrp="1"/>
          </p:cNvSpPr>
          <p:nvPr>
            <p:ph idx="1"/>
          </p:nvPr>
        </p:nvSpPr>
        <p:spPr>
          <a:xfrm>
            <a:off x="0" y="1543050"/>
            <a:ext cx="9144000" cy="5257800"/>
          </a:xfrm>
          <a:prstGeom prst="rect">
            <a:avLst/>
          </a:prstGeom>
          <a:noFill/>
          <a:ln>
            <a:noFill/>
          </a:ln>
        </p:spPr>
        <p:txBody>
          <a:bodyPr spcFirstLastPara="1" wrap="square" lIns="91425" tIns="45700" rIns="91425" bIns="45700" anchor="t" anchorCtr="0">
            <a:normAutofit fontScale="92500" lnSpcReduction="20000"/>
          </a:bodyPr>
          <a:lstStyle/>
          <a:p>
            <a:pPr>
              <a:tabLst>
                <a:tab pos="1603375" algn="ctr"/>
                <a:tab pos="3254375" algn="ctr"/>
                <a:tab pos="5143500" algn="ctr"/>
              </a:tabLst>
            </a:pPr>
            <a:r>
              <a:rPr lang="en-GB" dirty="0">
                <a:solidFill>
                  <a:prstClr val="black"/>
                </a:solidFill>
              </a:rPr>
              <a:t>The Round Robin (RR) scheduling algorithm is designed especially for time sharing systems. RR is the pre-emptive process scheduling algorithm.  </a:t>
            </a:r>
            <a:endParaRPr lang="en-GB" dirty="0" smtClean="0">
              <a:solidFill>
                <a:prstClr val="black"/>
              </a:solidFill>
            </a:endParaRPr>
          </a:p>
          <a:p>
            <a:pPr marL="0" indent="0">
              <a:buNone/>
              <a:tabLst>
                <a:tab pos="1603375" algn="ctr"/>
                <a:tab pos="3254375" algn="ctr"/>
                <a:tab pos="5143500" algn="ctr"/>
              </a:tabLst>
            </a:pPr>
            <a:endParaRPr lang="en-GB" dirty="0" smtClean="0">
              <a:solidFill>
                <a:prstClr val="black"/>
              </a:solidFill>
            </a:endParaRPr>
          </a:p>
          <a:p>
            <a:pPr>
              <a:tabLst>
                <a:tab pos="1603375" algn="ctr"/>
                <a:tab pos="3254375" algn="ctr"/>
                <a:tab pos="5143500" algn="ctr"/>
              </a:tabLst>
            </a:pPr>
            <a:r>
              <a:rPr lang="en-GB" dirty="0" smtClean="0">
                <a:solidFill>
                  <a:prstClr val="black"/>
                </a:solidFill>
              </a:rPr>
              <a:t>Processes </a:t>
            </a:r>
            <a:r>
              <a:rPr lang="en-GB" dirty="0">
                <a:solidFill>
                  <a:prstClr val="black"/>
                </a:solidFill>
              </a:rPr>
              <a:t>are (FCFS) dispatched in a First In First Out (FIFO) sequence but each process is allowed to run for only a limited amount of </a:t>
            </a:r>
            <a:r>
              <a:rPr lang="en-GB" dirty="0" smtClean="0">
                <a:solidFill>
                  <a:prstClr val="black"/>
                </a:solidFill>
              </a:rPr>
              <a:t>time ( time quantum/time slice in </a:t>
            </a:r>
            <a:r>
              <a:rPr lang="en-GB" dirty="0" err="1" smtClean="0">
                <a:solidFill>
                  <a:prstClr val="black"/>
                </a:solidFill>
              </a:rPr>
              <a:t>ms</a:t>
            </a:r>
            <a:r>
              <a:rPr lang="en-GB" dirty="0" smtClean="0">
                <a:solidFill>
                  <a:prstClr val="black"/>
                </a:solidFill>
              </a:rPr>
              <a:t>). </a:t>
            </a:r>
          </a:p>
          <a:p>
            <a:pPr>
              <a:tabLst>
                <a:tab pos="1603375" algn="ctr"/>
                <a:tab pos="3254375" algn="ctr"/>
                <a:tab pos="5143500" algn="ctr"/>
              </a:tabLst>
            </a:pPr>
            <a:endParaRPr lang="en-GB" dirty="0" smtClean="0">
              <a:solidFill>
                <a:prstClr val="black"/>
              </a:solidFill>
            </a:endParaRPr>
          </a:p>
          <a:p>
            <a:pPr marL="285750" indent="-285750" algn="just"/>
            <a:r>
              <a:rPr lang="en-GB" dirty="0">
                <a:solidFill>
                  <a:prstClr val="black"/>
                </a:solidFill>
              </a:rPr>
              <a:t>In RR scheduling processes are dispatched FIFO but are given a limited amount of processor time called a time slice or a quantum.  </a:t>
            </a:r>
            <a:endParaRPr lang="en-GB" dirty="0" smtClean="0">
              <a:solidFill>
                <a:prstClr val="black"/>
              </a:solidFill>
            </a:endParaRPr>
          </a:p>
          <a:p>
            <a:pPr marL="0" indent="0" algn="just">
              <a:buNone/>
            </a:pPr>
            <a:endParaRPr lang="en-GB" dirty="0">
              <a:solidFill>
                <a:prstClr val="black"/>
              </a:solidFill>
            </a:endParaRPr>
          </a:p>
          <a:p>
            <a:pPr marL="0" indent="0">
              <a:buNone/>
              <a:tabLst>
                <a:tab pos="1603375" algn="ctr"/>
                <a:tab pos="3254375" algn="ctr"/>
                <a:tab pos="5143500" algn="ctr"/>
              </a:tabLst>
            </a:pPr>
            <a:endParaRPr lang="en-GB" dirty="0">
              <a:solidFill>
                <a:prstClr val="black"/>
              </a:solidFill>
            </a:endParaRPr>
          </a:p>
          <a:p>
            <a:pPr>
              <a:tabLst>
                <a:tab pos="1603375" algn="ctr"/>
                <a:tab pos="3254375" algn="ctr"/>
                <a:tab pos="5143500" algn="ctr"/>
              </a:tabLst>
            </a:pPr>
            <a:endParaRPr lang="en-GB" dirty="0" smtClean="0">
              <a:solidFill>
                <a:prstClr val="black"/>
              </a:solidFill>
            </a:endParaRPr>
          </a:p>
          <a:p>
            <a:pPr>
              <a:tabLst>
                <a:tab pos="1603375" algn="ctr"/>
                <a:tab pos="3254375" algn="ctr"/>
                <a:tab pos="5143500" algn="ctr"/>
              </a:tabLst>
            </a:pPr>
            <a:endParaRPr lang="en-GB" dirty="0">
              <a:solidFill>
                <a:prstClr val="black"/>
              </a:solidFill>
            </a:endParaRPr>
          </a:p>
          <a:p>
            <a:pPr>
              <a:buNone/>
              <a:tabLst>
                <a:tab pos="1603375" algn="ctr"/>
                <a:tab pos="3254375" algn="ctr"/>
                <a:tab pos="5143500" algn="ctr"/>
              </a:tabLst>
            </a:pPr>
            <a:endParaRPr lang="en-US" i="1" baseline="-25000" dirty="0"/>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33</a:t>
            </a:fld>
            <a:endParaRPr/>
          </a:p>
        </p:txBody>
      </p:sp>
    </p:spTree>
    <p:extLst>
      <p:ext uri="{BB962C8B-B14F-4D97-AF65-F5344CB8AC3E}">
        <p14:creationId xmlns:p14="http://schemas.microsoft.com/office/powerpoint/2010/main" val="1439071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36">
                                            <p:txEl>
                                              <p:pRg st="0" end="0"/>
                                            </p:txEl>
                                          </p:spTgt>
                                        </p:tgtEl>
                                        <p:attrNameLst>
                                          <p:attrName>style.visibility</p:attrName>
                                        </p:attrNameLst>
                                      </p:cBhvr>
                                      <p:to>
                                        <p:strVal val="visible"/>
                                      </p:to>
                                    </p:set>
                                    <p:animEffect transition="in" filter="fade">
                                      <p:cBhvr>
                                        <p:cTn id="7" dur="1000"/>
                                        <p:tgtEl>
                                          <p:spTgt spid="136">
                                            <p:txEl>
                                              <p:pRg st="0" end="0"/>
                                            </p:txEl>
                                          </p:spTgt>
                                        </p:tgtEl>
                                      </p:cBhvr>
                                    </p:animEffect>
                                    <p:anim calcmode="lin" valueType="num">
                                      <p:cBhvr>
                                        <p:cTn id="8" dur="1000" fill="hold"/>
                                        <p:tgtEl>
                                          <p:spTgt spid="13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6">
                                            <p:txEl>
                                              <p:pRg st="2" end="2"/>
                                            </p:txEl>
                                          </p:spTgt>
                                        </p:tgtEl>
                                        <p:attrNameLst>
                                          <p:attrName>style.visibility</p:attrName>
                                        </p:attrNameLst>
                                      </p:cBhvr>
                                      <p:to>
                                        <p:strVal val="visible"/>
                                      </p:to>
                                    </p:set>
                                    <p:animEffect transition="in" filter="fade">
                                      <p:cBhvr>
                                        <p:cTn id="14" dur="1000"/>
                                        <p:tgtEl>
                                          <p:spTgt spid="136">
                                            <p:txEl>
                                              <p:pRg st="2" end="2"/>
                                            </p:txEl>
                                          </p:spTgt>
                                        </p:tgtEl>
                                      </p:cBhvr>
                                    </p:animEffect>
                                    <p:anim calcmode="lin" valueType="num">
                                      <p:cBhvr>
                                        <p:cTn id="15" dur="1000" fill="hold"/>
                                        <p:tgtEl>
                                          <p:spTgt spid="136">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3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36">
                                            <p:txEl>
                                              <p:pRg st="4" end="4"/>
                                            </p:txEl>
                                          </p:spTgt>
                                        </p:tgtEl>
                                        <p:attrNameLst>
                                          <p:attrName>style.visibility</p:attrName>
                                        </p:attrNameLst>
                                      </p:cBhvr>
                                      <p:to>
                                        <p:strVal val="visible"/>
                                      </p:to>
                                    </p:set>
                                    <p:animEffect transition="in" filter="fade">
                                      <p:cBhvr>
                                        <p:cTn id="21" dur="1000"/>
                                        <p:tgtEl>
                                          <p:spTgt spid="136">
                                            <p:txEl>
                                              <p:pRg st="4" end="4"/>
                                            </p:txEl>
                                          </p:spTgt>
                                        </p:tgtEl>
                                      </p:cBhvr>
                                    </p:animEffect>
                                    <p:anim calcmode="lin" valueType="num">
                                      <p:cBhvr>
                                        <p:cTn id="22" dur="1000" fill="hold"/>
                                        <p:tgtEl>
                                          <p:spTgt spid="136">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13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fontScale="90000"/>
          </a:bodyPr>
          <a:lstStyle/>
          <a:p>
            <a:r>
              <a:rPr lang="en-US" b="1" dirty="0">
                <a:ln w="1905"/>
                <a:solidFill>
                  <a:schemeClr val="tx1"/>
                </a:solidFill>
                <a:effectLst>
                  <a:innerShdw blurRad="69850" dist="43180" dir="5400000">
                    <a:srgbClr val="000000">
                      <a:alpha val="65000"/>
                    </a:srgbClr>
                  </a:innerShdw>
                </a:effectLst>
              </a:rPr>
              <a:t>Round Robin (RR) Scheduling Algorithm</a:t>
            </a:r>
            <a:endParaRPr lang="en-IN" dirty="0">
              <a:solidFill>
                <a:schemeClr val="tx1"/>
              </a:solidFill>
            </a:endParaRPr>
          </a:p>
        </p:txBody>
      </p:sp>
      <p:sp>
        <p:nvSpPr>
          <p:cNvPr id="136" name="Google Shape;136;p6"/>
          <p:cNvSpPr txBox="1">
            <a:spLocks noGrp="1"/>
          </p:cNvSpPr>
          <p:nvPr>
            <p:ph idx="1"/>
          </p:nvPr>
        </p:nvSpPr>
        <p:spPr>
          <a:xfrm>
            <a:off x="0" y="1543050"/>
            <a:ext cx="9144000" cy="5257800"/>
          </a:xfrm>
          <a:prstGeom prst="rect">
            <a:avLst/>
          </a:prstGeom>
          <a:noFill/>
          <a:ln>
            <a:noFill/>
          </a:ln>
        </p:spPr>
        <p:txBody>
          <a:bodyPr spcFirstLastPara="1" wrap="square" lIns="91425" tIns="45700" rIns="91425" bIns="45700" anchor="t" anchorCtr="0">
            <a:normAutofit/>
          </a:bodyPr>
          <a:lstStyle/>
          <a:p>
            <a:pPr marL="0" indent="0">
              <a:buNone/>
              <a:tabLst>
                <a:tab pos="1603375" algn="ctr"/>
                <a:tab pos="3254375" algn="ctr"/>
                <a:tab pos="5143500" algn="ctr"/>
              </a:tabLst>
            </a:pPr>
            <a:r>
              <a:rPr lang="en-GB" dirty="0">
                <a:solidFill>
                  <a:prstClr val="black"/>
                </a:solidFill>
              </a:rPr>
              <a:t>If a process does not complete before its quantum expires, the system </a:t>
            </a:r>
            <a:r>
              <a:rPr lang="en-GB" dirty="0" err="1">
                <a:solidFill>
                  <a:prstClr val="black"/>
                </a:solidFill>
              </a:rPr>
              <a:t>preempts</a:t>
            </a:r>
            <a:r>
              <a:rPr lang="en-GB" dirty="0">
                <a:solidFill>
                  <a:prstClr val="black"/>
                </a:solidFill>
              </a:rPr>
              <a:t> it and gives the processor to the next waiting process. The system then places the </a:t>
            </a:r>
            <a:r>
              <a:rPr lang="en-GB" dirty="0" err="1">
                <a:solidFill>
                  <a:prstClr val="black"/>
                </a:solidFill>
              </a:rPr>
              <a:t>preempted</a:t>
            </a:r>
            <a:r>
              <a:rPr lang="en-GB" dirty="0">
                <a:solidFill>
                  <a:prstClr val="black"/>
                </a:solidFill>
              </a:rPr>
              <a:t> process at the back of the ready queue.</a:t>
            </a:r>
          </a:p>
          <a:p>
            <a:pPr marL="0" indent="0">
              <a:buNone/>
              <a:tabLst>
                <a:tab pos="1603375" algn="ctr"/>
                <a:tab pos="3254375" algn="ctr"/>
                <a:tab pos="5143500" algn="ctr"/>
              </a:tabLst>
            </a:pPr>
            <a:endParaRPr lang="en-GB" dirty="0">
              <a:solidFill>
                <a:prstClr val="black"/>
              </a:solidFill>
            </a:endParaRPr>
          </a:p>
          <a:p>
            <a:pPr marL="0" indent="0">
              <a:buNone/>
              <a:tabLst>
                <a:tab pos="1603375" algn="ctr"/>
                <a:tab pos="3254375" algn="ctr"/>
                <a:tab pos="5143500" algn="ctr"/>
              </a:tabLst>
            </a:pPr>
            <a:endParaRPr lang="en-GB" dirty="0" smtClean="0">
              <a:solidFill>
                <a:prstClr val="black"/>
              </a:solidFill>
            </a:endParaRPr>
          </a:p>
          <a:p>
            <a:pPr>
              <a:tabLst>
                <a:tab pos="1603375" algn="ctr"/>
                <a:tab pos="3254375" algn="ctr"/>
                <a:tab pos="5143500" algn="ctr"/>
              </a:tabLst>
            </a:pPr>
            <a:endParaRPr lang="en-GB" dirty="0">
              <a:solidFill>
                <a:prstClr val="black"/>
              </a:solidFill>
            </a:endParaRPr>
          </a:p>
          <a:p>
            <a:pPr>
              <a:buNone/>
              <a:tabLst>
                <a:tab pos="1603375" algn="ctr"/>
                <a:tab pos="3254375" algn="ctr"/>
                <a:tab pos="5143500" algn="ctr"/>
              </a:tabLst>
            </a:pPr>
            <a:endParaRPr lang="en-US" i="1" baseline="-25000" dirty="0"/>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34</a:t>
            </a:fld>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4583" y="4648200"/>
            <a:ext cx="6181725" cy="18031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837562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fontScale="90000"/>
          </a:bodyPr>
          <a:lstStyle/>
          <a:p>
            <a:r>
              <a:rPr lang="en-US" b="1" dirty="0">
                <a:ln w="1905"/>
                <a:solidFill>
                  <a:schemeClr val="tx1"/>
                </a:solidFill>
                <a:effectLst>
                  <a:innerShdw blurRad="69850" dist="43180" dir="5400000">
                    <a:srgbClr val="000000">
                      <a:alpha val="65000"/>
                    </a:srgbClr>
                  </a:innerShdw>
                </a:effectLst>
              </a:rPr>
              <a:t>Round Robin (RR) Scheduling Algorithm</a:t>
            </a:r>
            <a:endParaRPr lang="en-IN" dirty="0">
              <a:solidFill>
                <a:schemeClr val="tx1"/>
              </a:solidFill>
            </a:endParaRPr>
          </a:p>
        </p:txBody>
      </p:sp>
      <p:sp>
        <p:nvSpPr>
          <p:cNvPr id="136" name="Google Shape;136;p6"/>
          <p:cNvSpPr txBox="1">
            <a:spLocks noGrp="1"/>
          </p:cNvSpPr>
          <p:nvPr>
            <p:ph idx="1"/>
          </p:nvPr>
        </p:nvSpPr>
        <p:spPr>
          <a:xfrm>
            <a:off x="0" y="1543050"/>
            <a:ext cx="9144000" cy="5257800"/>
          </a:xfrm>
          <a:prstGeom prst="rect">
            <a:avLst/>
          </a:prstGeom>
          <a:noFill/>
          <a:ln>
            <a:noFill/>
          </a:ln>
        </p:spPr>
        <p:txBody>
          <a:bodyPr spcFirstLastPara="1" wrap="square" lIns="91425" tIns="45700" rIns="91425" bIns="45700" anchor="t" anchorCtr="0">
            <a:normAutofit/>
          </a:bodyPr>
          <a:lstStyle/>
          <a:p>
            <a:pPr marL="0" indent="0">
              <a:buNone/>
              <a:tabLst>
                <a:tab pos="1603375" algn="ctr"/>
                <a:tab pos="3254375" algn="ctr"/>
                <a:tab pos="5143500" algn="ctr"/>
              </a:tabLst>
            </a:pPr>
            <a:r>
              <a:rPr lang="en-GB" sz="2800" dirty="0">
                <a:solidFill>
                  <a:prstClr val="black"/>
                </a:solidFill>
              </a:rPr>
              <a:t>Example 1: Consider the following set of processes that arrive at time 0, with the length of CPU burst time given in milliseconds. (time quantum=4 msec.)</a:t>
            </a:r>
          </a:p>
          <a:p>
            <a:pPr>
              <a:tabLst>
                <a:tab pos="1603375" algn="ctr"/>
                <a:tab pos="3254375" algn="ctr"/>
                <a:tab pos="5143500" algn="ctr"/>
              </a:tabLst>
            </a:pPr>
            <a:endParaRPr lang="en-GB" sz="2800" dirty="0" smtClean="0">
              <a:solidFill>
                <a:prstClr val="black"/>
              </a:solidFill>
            </a:endParaRPr>
          </a:p>
          <a:p>
            <a:pPr>
              <a:tabLst>
                <a:tab pos="1603375" algn="ctr"/>
                <a:tab pos="3254375" algn="ctr"/>
                <a:tab pos="5143500" algn="ctr"/>
              </a:tabLst>
            </a:pPr>
            <a:endParaRPr lang="en-GB" sz="2800" dirty="0">
              <a:solidFill>
                <a:prstClr val="black"/>
              </a:solidFill>
            </a:endParaRPr>
          </a:p>
          <a:p>
            <a:pPr>
              <a:buNone/>
              <a:tabLst>
                <a:tab pos="1603375" algn="ctr"/>
                <a:tab pos="3254375" algn="ctr"/>
                <a:tab pos="5143500" algn="ctr"/>
              </a:tabLst>
            </a:pPr>
            <a:endParaRPr lang="en-US" sz="2800" i="1" baseline="-25000" dirty="0"/>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35</a:t>
            </a:fld>
            <a:endParaRP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039631"/>
            <a:ext cx="3745825"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9374" y="3063548"/>
            <a:ext cx="4001589" cy="13273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0999" y="4670623"/>
            <a:ext cx="7853012"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26417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lnSpcReduction="10000"/>
          </a:bodyPr>
          <a:lstStyle/>
          <a:p>
            <a:r>
              <a:rPr lang="en-US" dirty="0" smtClean="0"/>
              <a:t>P1-4ms   st-0   et-4     p1-24-4=20</a:t>
            </a:r>
          </a:p>
          <a:p>
            <a:r>
              <a:rPr lang="en-US" dirty="0" smtClean="0"/>
              <a:t>P2-3ms   st-4    et-7     p2 out/exit</a:t>
            </a:r>
          </a:p>
          <a:p>
            <a:r>
              <a:rPr lang="en-US" dirty="0" smtClean="0"/>
              <a:t>P3-3ms     </a:t>
            </a:r>
            <a:r>
              <a:rPr lang="en-US" dirty="0" err="1" smtClean="0"/>
              <a:t>st</a:t>
            </a:r>
            <a:r>
              <a:rPr lang="en-US" dirty="0" smtClean="0"/>
              <a:t>=7  et-10  p3 exit</a:t>
            </a:r>
          </a:p>
          <a:p>
            <a:r>
              <a:rPr lang="en-US" dirty="0" smtClean="0"/>
              <a:t>P1-4m       st-10  et-14    p1=20-4=16</a:t>
            </a:r>
          </a:p>
          <a:p>
            <a:r>
              <a:rPr lang="en-US" dirty="0"/>
              <a:t>P1-4m       </a:t>
            </a:r>
            <a:r>
              <a:rPr lang="en-US" dirty="0" smtClean="0"/>
              <a:t>st-14  et-18   p1=16-4=12</a:t>
            </a:r>
          </a:p>
          <a:p>
            <a:r>
              <a:rPr lang="en-US" dirty="0"/>
              <a:t>P1-4m       </a:t>
            </a:r>
            <a:r>
              <a:rPr lang="en-US" dirty="0" smtClean="0"/>
              <a:t>st-18  et-22    p1=12-4=8</a:t>
            </a:r>
          </a:p>
          <a:p>
            <a:r>
              <a:rPr lang="en-US" dirty="0"/>
              <a:t>P1-4m       </a:t>
            </a:r>
            <a:r>
              <a:rPr lang="en-US" dirty="0" smtClean="0"/>
              <a:t>st-22  et-26    p1=8-4=4</a:t>
            </a:r>
          </a:p>
          <a:p>
            <a:r>
              <a:rPr lang="en-US" dirty="0"/>
              <a:t>P1-4m       </a:t>
            </a:r>
            <a:r>
              <a:rPr lang="en-US" dirty="0" smtClean="0"/>
              <a:t>st-26  et-30    p1=4-4=0  p1 exit</a:t>
            </a:r>
            <a:endParaRPr lang="en-US" dirty="0"/>
          </a:p>
          <a:p>
            <a:endParaRPr lang="en-US" dirty="0"/>
          </a:p>
          <a:p>
            <a:endParaRPr lang="en-US" dirty="0"/>
          </a:p>
          <a:p>
            <a:endParaRPr lang="en-US" dirty="0"/>
          </a:p>
          <a:p>
            <a:endParaRPr lang="en-US" dirty="0" smtClean="0"/>
          </a:p>
          <a:p>
            <a:endParaRPr lang="en-US" dirty="0"/>
          </a:p>
        </p:txBody>
      </p:sp>
      <p:grpSp>
        <p:nvGrpSpPr>
          <p:cNvPr id="6" name="Group 74"/>
          <p:cNvGrpSpPr>
            <a:grpSpLocks/>
          </p:cNvGrpSpPr>
          <p:nvPr/>
        </p:nvGrpSpPr>
        <p:grpSpPr bwMode="auto">
          <a:xfrm>
            <a:off x="1347788" y="211929"/>
            <a:ext cx="5927726" cy="1206499"/>
            <a:chOff x="864" y="2364"/>
            <a:chExt cx="3734" cy="760"/>
          </a:xfrm>
        </p:grpSpPr>
        <p:sp>
          <p:nvSpPr>
            <p:cNvPr id="7" name="Rectangle 6"/>
            <p:cNvSpPr>
              <a:spLocks noChangeArrowheads="1"/>
            </p:cNvSpPr>
            <p:nvPr/>
          </p:nvSpPr>
          <p:spPr bwMode="auto">
            <a:xfrm flipH="1">
              <a:off x="960" y="2373"/>
              <a:ext cx="3504" cy="38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Text Box 38"/>
            <p:cNvSpPr txBox="1">
              <a:spLocks noChangeArrowheads="1"/>
            </p:cNvSpPr>
            <p:nvPr/>
          </p:nvSpPr>
          <p:spPr bwMode="auto">
            <a:xfrm flipH="1">
              <a:off x="1008" y="2412"/>
              <a:ext cx="265"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pPr>
                <a:spcBef>
                  <a:spcPct val="50000"/>
                </a:spcBef>
              </a:pPr>
              <a:r>
                <a:rPr lang="en-US" dirty="0"/>
                <a:t>P</a:t>
              </a:r>
              <a:r>
                <a:rPr lang="en-US" baseline="-25000" dirty="0"/>
                <a:t>1</a:t>
              </a:r>
              <a:endParaRPr lang="en-US" dirty="0"/>
            </a:p>
          </p:txBody>
        </p:sp>
        <p:sp>
          <p:nvSpPr>
            <p:cNvPr id="9" name="Text Box 39"/>
            <p:cNvSpPr txBox="1">
              <a:spLocks noChangeArrowheads="1"/>
            </p:cNvSpPr>
            <p:nvPr/>
          </p:nvSpPr>
          <p:spPr bwMode="auto">
            <a:xfrm flipH="1">
              <a:off x="1824" y="2412"/>
              <a:ext cx="265"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pPr>
                <a:spcBef>
                  <a:spcPct val="50000"/>
                </a:spcBef>
              </a:pPr>
              <a:r>
                <a:rPr lang="en-US" dirty="0"/>
                <a:t>P</a:t>
              </a:r>
              <a:r>
                <a:rPr lang="en-US" baseline="-25000" dirty="0"/>
                <a:t>3</a:t>
              </a:r>
              <a:endParaRPr lang="en-US" dirty="0"/>
            </a:p>
          </p:txBody>
        </p:sp>
        <p:sp>
          <p:nvSpPr>
            <p:cNvPr id="10" name="Text Box 40"/>
            <p:cNvSpPr txBox="1">
              <a:spLocks noChangeArrowheads="1"/>
            </p:cNvSpPr>
            <p:nvPr/>
          </p:nvSpPr>
          <p:spPr bwMode="auto">
            <a:xfrm flipH="1">
              <a:off x="1488" y="2412"/>
              <a:ext cx="265"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pPr>
                <a:spcBef>
                  <a:spcPct val="50000"/>
                </a:spcBef>
              </a:pPr>
              <a:r>
                <a:rPr lang="en-US" dirty="0"/>
                <a:t>P</a:t>
              </a:r>
              <a:r>
                <a:rPr lang="en-US" baseline="-25000" dirty="0"/>
                <a:t>2</a:t>
              </a:r>
              <a:endParaRPr lang="en-US" dirty="0"/>
            </a:p>
          </p:txBody>
        </p:sp>
        <p:sp>
          <p:nvSpPr>
            <p:cNvPr id="11" name="Line 41"/>
            <p:cNvSpPr>
              <a:spLocks noChangeShapeType="1"/>
            </p:cNvSpPr>
            <p:nvPr/>
          </p:nvSpPr>
          <p:spPr bwMode="auto">
            <a:xfrm flipH="1">
              <a:off x="4452" y="2748"/>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42"/>
            <p:cNvSpPr>
              <a:spLocks noChangeShapeType="1"/>
            </p:cNvSpPr>
            <p:nvPr/>
          </p:nvSpPr>
          <p:spPr bwMode="auto">
            <a:xfrm flipH="1">
              <a:off x="960" y="2757"/>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43"/>
            <p:cNvSpPr>
              <a:spLocks noChangeShapeType="1"/>
            </p:cNvSpPr>
            <p:nvPr/>
          </p:nvSpPr>
          <p:spPr bwMode="auto">
            <a:xfrm flipH="1">
              <a:off x="2688" y="2373"/>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44"/>
            <p:cNvSpPr>
              <a:spLocks noChangeShapeType="1"/>
            </p:cNvSpPr>
            <p:nvPr/>
          </p:nvSpPr>
          <p:spPr bwMode="auto">
            <a:xfrm flipH="1">
              <a:off x="1344" y="2364"/>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45"/>
            <p:cNvSpPr>
              <a:spLocks noChangeShapeType="1"/>
            </p:cNvSpPr>
            <p:nvPr/>
          </p:nvSpPr>
          <p:spPr bwMode="auto">
            <a:xfrm flipH="1">
              <a:off x="2400" y="2757"/>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Text Box 47"/>
            <p:cNvSpPr txBox="1">
              <a:spLocks noChangeArrowheads="1"/>
            </p:cNvSpPr>
            <p:nvPr/>
          </p:nvSpPr>
          <p:spPr bwMode="auto">
            <a:xfrm flipH="1">
              <a:off x="1728" y="2891"/>
              <a:ext cx="197" cy="23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pPr>
                <a:spcBef>
                  <a:spcPct val="50000"/>
                </a:spcBef>
              </a:pPr>
              <a:r>
                <a:rPr lang="en-US" dirty="0"/>
                <a:t>7</a:t>
              </a:r>
            </a:p>
          </p:txBody>
        </p:sp>
        <p:sp>
          <p:nvSpPr>
            <p:cNvPr id="17" name="Text Box 48"/>
            <p:cNvSpPr txBox="1">
              <a:spLocks noChangeArrowheads="1"/>
            </p:cNvSpPr>
            <p:nvPr/>
          </p:nvSpPr>
          <p:spPr bwMode="auto">
            <a:xfrm flipH="1">
              <a:off x="1248" y="2891"/>
              <a:ext cx="197" cy="23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pPr>
                <a:spcBef>
                  <a:spcPct val="50000"/>
                </a:spcBef>
              </a:pPr>
              <a:r>
                <a:rPr lang="en-US" dirty="0"/>
                <a:t>4</a:t>
              </a:r>
            </a:p>
          </p:txBody>
        </p:sp>
        <p:sp>
          <p:nvSpPr>
            <p:cNvPr id="18" name="Text Box 49"/>
            <p:cNvSpPr txBox="1">
              <a:spLocks noChangeArrowheads="1"/>
            </p:cNvSpPr>
            <p:nvPr/>
          </p:nvSpPr>
          <p:spPr bwMode="auto">
            <a:xfrm flipH="1">
              <a:off x="3312" y="2843"/>
              <a:ext cx="278" cy="23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pPr>
                <a:spcBef>
                  <a:spcPct val="50000"/>
                </a:spcBef>
              </a:pPr>
              <a:r>
                <a:rPr lang="en-US" dirty="0" smtClean="0"/>
                <a:t>18</a:t>
              </a:r>
              <a:endParaRPr lang="en-US" dirty="0"/>
            </a:p>
          </p:txBody>
        </p:sp>
        <p:sp>
          <p:nvSpPr>
            <p:cNvPr id="19" name="Text Box 50"/>
            <p:cNvSpPr txBox="1">
              <a:spLocks noChangeArrowheads="1"/>
            </p:cNvSpPr>
            <p:nvPr/>
          </p:nvSpPr>
          <p:spPr bwMode="auto">
            <a:xfrm flipH="1">
              <a:off x="864" y="2853"/>
              <a:ext cx="19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pPr>
                <a:spcBef>
                  <a:spcPct val="50000"/>
                </a:spcBef>
              </a:pPr>
              <a:r>
                <a:rPr lang="en-US"/>
                <a:t>0</a:t>
              </a:r>
            </a:p>
          </p:txBody>
        </p:sp>
        <p:sp>
          <p:nvSpPr>
            <p:cNvPr id="20" name="Text Box 51"/>
            <p:cNvSpPr txBox="1">
              <a:spLocks noChangeArrowheads="1"/>
            </p:cNvSpPr>
            <p:nvPr/>
          </p:nvSpPr>
          <p:spPr bwMode="auto">
            <a:xfrm flipH="1">
              <a:off x="2976" y="2411"/>
              <a:ext cx="267" cy="23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pPr>
                <a:spcBef>
                  <a:spcPct val="50000"/>
                </a:spcBef>
              </a:pPr>
              <a:r>
                <a:rPr lang="en-US" dirty="0" smtClean="0"/>
                <a:t>P</a:t>
              </a:r>
              <a:r>
                <a:rPr lang="en-US" baseline="-25000" dirty="0"/>
                <a:t>1</a:t>
              </a:r>
              <a:endParaRPr lang="en-US" dirty="0"/>
            </a:p>
          </p:txBody>
        </p:sp>
        <p:sp>
          <p:nvSpPr>
            <p:cNvPr id="21" name="Line 52"/>
            <p:cNvSpPr>
              <a:spLocks noChangeShapeType="1"/>
            </p:cNvSpPr>
            <p:nvPr/>
          </p:nvSpPr>
          <p:spPr bwMode="auto">
            <a:xfrm flipH="1">
              <a:off x="3456" y="2373"/>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53"/>
            <p:cNvSpPr>
              <a:spLocks noChangeShapeType="1"/>
            </p:cNvSpPr>
            <p:nvPr/>
          </p:nvSpPr>
          <p:spPr bwMode="auto">
            <a:xfrm flipH="1">
              <a:off x="1152" y="268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54"/>
            <p:cNvSpPr>
              <a:spLocks noChangeShapeType="1"/>
            </p:cNvSpPr>
            <p:nvPr/>
          </p:nvSpPr>
          <p:spPr bwMode="auto">
            <a:xfrm flipH="1">
              <a:off x="1632" y="268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58"/>
            <p:cNvSpPr>
              <a:spLocks noChangeShapeType="1"/>
            </p:cNvSpPr>
            <p:nvPr/>
          </p:nvSpPr>
          <p:spPr bwMode="auto">
            <a:xfrm flipH="1">
              <a:off x="2688" y="2757"/>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Text Box 59"/>
            <p:cNvSpPr txBox="1">
              <a:spLocks noChangeArrowheads="1"/>
            </p:cNvSpPr>
            <p:nvPr/>
          </p:nvSpPr>
          <p:spPr bwMode="auto">
            <a:xfrm flipH="1">
              <a:off x="2064" y="2891"/>
              <a:ext cx="278" cy="23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pPr>
                <a:spcBef>
                  <a:spcPct val="50000"/>
                </a:spcBef>
              </a:pPr>
              <a:r>
                <a:rPr lang="en-US" dirty="0" smtClean="0"/>
                <a:t>10</a:t>
              </a:r>
              <a:endParaRPr lang="en-US" dirty="0"/>
            </a:p>
          </p:txBody>
        </p:sp>
        <p:sp>
          <p:nvSpPr>
            <p:cNvPr id="26" name="Line 60"/>
            <p:cNvSpPr>
              <a:spLocks noChangeShapeType="1"/>
            </p:cNvSpPr>
            <p:nvPr/>
          </p:nvSpPr>
          <p:spPr bwMode="auto">
            <a:xfrm flipH="1">
              <a:off x="2928" y="268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61"/>
            <p:cNvSpPr>
              <a:spLocks noChangeShapeType="1"/>
            </p:cNvSpPr>
            <p:nvPr/>
          </p:nvSpPr>
          <p:spPr bwMode="auto">
            <a:xfrm flipH="1">
              <a:off x="3120" y="268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Line 62"/>
            <p:cNvSpPr>
              <a:spLocks noChangeShapeType="1"/>
            </p:cNvSpPr>
            <p:nvPr/>
          </p:nvSpPr>
          <p:spPr bwMode="auto">
            <a:xfrm flipH="1">
              <a:off x="3312" y="268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Line 63"/>
            <p:cNvSpPr>
              <a:spLocks noChangeShapeType="1"/>
            </p:cNvSpPr>
            <p:nvPr/>
          </p:nvSpPr>
          <p:spPr bwMode="auto">
            <a:xfrm flipH="1">
              <a:off x="3456" y="2757"/>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Text Box 64"/>
            <p:cNvSpPr txBox="1">
              <a:spLocks noChangeArrowheads="1"/>
            </p:cNvSpPr>
            <p:nvPr/>
          </p:nvSpPr>
          <p:spPr bwMode="auto">
            <a:xfrm flipH="1">
              <a:off x="2592" y="2891"/>
              <a:ext cx="278" cy="23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pPr>
                <a:spcBef>
                  <a:spcPct val="50000"/>
                </a:spcBef>
              </a:pPr>
              <a:r>
                <a:rPr lang="en-US" dirty="0" smtClean="0"/>
                <a:t>14</a:t>
              </a:r>
              <a:endParaRPr lang="en-US" dirty="0"/>
            </a:p>
          </p:txBody>
        </p:sp>
        <p:sp>
          <p:nvSpPr>
            <p:cNvPr id="31" name="Line 65"/>
            <p:cNvSpPr>
              <a:spLocks noChangeShapeType="1"/>
            </p:cNvSpPr>
            <p:nvPr/>
          </p:nvSpPr>
          <p:spPr bwMode="auto">
            <a:xfrm flipH="1">
              <a:off x="3696" y="268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66"/>
            <p:cNvSpPr>
              <a:spLocks noChangeShapeType="1"/>
            </p:cNvSpPr>
            <p:nvPr/>
          </p:nvSpPr>
          <p:spPr bwMode="auto">
            <a:xfrm flipH="1">
              <a:off x="3888" y="268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Line 67"/>
            <p:cNvSpPr>
              <a:spLocks noChangeShapeType="1"/>
            </p:cNvSpPr>
            <p:nvPr/>
          </p:nvSpPr>
          <p:spPr bwMode="auto">
            <a:xfrm flipH="1">
              <a:off x="4080" y="268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Line 68"/>
            <p:cNvSpPr>
              <a:spLocks noChangeShapeType="1"/>
            </p:cNvSpPr>
            <p:nvPr/>
          </p:nvSpPr>
          <p:spPr bwMode="auto">
            <a:xfrm flipH="1">
              <a:off x="1824" y="2364"/>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Line 69"/>
            <p:cNvSpPr>
              <a:spLocks noChangeShapeType="1"/>
            </p:cNvSpPr>
            <p:nvPr/>
          </p:nvSpPr>
          <p:spPr bwMode="auto">
            <a:xfrm flipH="1">
              <a:off x="2160" y="2364"/>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Text Box 70"/>
            <p:cNvSpPr txBox="1">
              <a:spLocks noChangeArrowheads="1"/>
            </p:cNvSpPr>
            <p:nvPr/>
          </p:nvSpPr>
          <p:spPr bwMode="auto">
            <a:xfrm flipH="1">
              <a:off x="2256" y="2411"/>
              <a:ext cx="336" cy="23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pPr>
                <a:spcBef>
                  <a:spcPct val="50000"/>
                </a:spcBef>
              </a:pPr>
              <a:r>
                <a:rPr lang="en-US" dirty="0" smtClean="0"/>
                <a:t>P</a:t>
              </a:r>
              <a:r>
                <a:rPr lang="en-US" baseline="-25000" dirty="0"/>
                <a:t>1</a:t>
              </a:r>
              <a:endParaRPr lang="en-US" dirty="0"/>
            </a:p>
          </p:txBody>
        </p:sp>
        <p:sp>
          <p:nvSpPr>
            <p:cNvPr id="37" name="Text Box 71"/>
            <p:cNvSpPr txBox="1">
              <a:spLocks noChangeArrowheads="1"/>
            </p:cNvSpPr>
            <p:nvPr/>
          </p:nvSpPr>
          <p:spPr bwMode="auto">
            <a:xfrm flipH="1">
              <a:off x="3840" y="2411"/>
              <a:ext cx="348" cy="23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pPr>
                <a:spcBef>
                  <a:spcPct val="50000"/>
                </a:spcBef>
              </a:pPr>
              <a:r>
                <a:rPr lang="en-US" dirty="0" smtClean="0"/>
                <a:t>3P</a:t>
              </a:r>
              <a:r>
                <a:rPr lang="en-US" baseline="-25000" dirty="0" smtClean="0"/>
                <a:t>1</a:t>
              </a:r>
              <a:endParaRPr lang="en-US" dirty="0"/>
            </a:p>
          </p:txBody>
        </p:sp>
        <p:sp>
          <p:nvSpPr>
            <p:cNvPr id="38" name="Line 72"/>
            <p:cNvSpPr>
              <a:spLocks noChangeShapeType="1"/>
            </p:cNvSpPr>
            <p:nvPr/>
          </p:nvSpPr>
          <p:spPr bwMode="auto">
            <a:xfrm flipH="1">
              <a:off x="4272" y="268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Text Box 73"/>
            <p:cNvSpPr txBox="1">
              <a:spLocks noChangeArrowheads="1"/>
            </p:cNvSpPr>
            <p:nvPr/>
          </p:nvSpPr>
          <p:spPr bwMode="auto">
            <a:xfrm flipH="1">
              <a:off x="4320" y="2843"/>
              <a:ext cx="278" cy="23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pPr>
                <a:spcBef>
                  <a:spcPct val="50000"/>
                </a:spcBef>
              </a:pPr>
              <a:r>
                <a:rPr lang="en-US" dirty="0" smtClean="0"/>
                <a:t>30</a:t>
              </a:r>
              <a:endParaRPr lang="en-US" dirty="0"/>
            </a:p>
          </p:txBody>
        </p:sp>
      </p:grpSp>
    </p:spTree>
    <p:extLst>
      <p:ext uri="{BB962C8B-B14F-4D97-AF65-F5344CB8AC3E}">
        <p14:creationId xmlns:p14="http://schemas.microsoft.com/office/powerpoint/2010/main" val="16110223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fontScale="90000"/>
          </a:bodyPr>
          <a:lstStyle/>
          <a:p>
            <a:r>
              <a:rPr lang="en-US" b="1" dirty="0">
                <a:ln w="1905"/>
                <a:solidFill>
                  <a:schemeClr val="tx1"/>
                </a:solidFill>
                <a:effectLst>
                  <a:innerShdw blurRad="69850" dist="43180" dir="5400000">
                    <a:srgbClr val="000000">
                      <a:alpha val="65000"/>
                    </a:srgbClr>
                  </a:innerShdw>
                </a:effectLst>
              </a:rPr>
              <a:t>Multilevel Priority Queue (MLQ) Scheduling Algorithm</a:t>
            </a:r>
            <a:endParaRPr lang="en-IN" dirty="0">
              <a:solidFill>
                <a:schemeClr val="tx1"/>
              </a:solidFill>
            </a:endParaRPr>
          </a:p>
        </p:txBody>
      </p:sp>
      <p:sp>
        <p:nvSpPr>
          <p:cNvPr id="136" name="Google Shape;136;p6"/>
          <p:cNvSpPr txBox="1">
            <a:spLocks noGrp="1"/>
          </p:cNvSpPr>
          <p:nvPr>
            <p:ph idx="1"/>
          </p:nvPr>
        </p:nvSpPr>
        <p:spPr>
          <a:xfrm>
            <a:off x="0" y="1543050"/>
            <a:ext cx="9144000" cy="5257800"/>
          </a:xfrm>
          <a:prstGeom prst="rect">
            <a:avLst/>
          </a:prstGeom>
          <a:noFill/>
          <a:ln>
            <a:noFill/>
          </a:ln>
        </p:spPr>
        <p:txBody>
          <a:bodyPr spcFirstLastPara="1" wrap="square" lIns="91425" tIns="45700" rIns="91425" bIns="45700" anchor="t" anchorCtr="0">
            <a:normAutofit/>
          </a:bodyPr>
          <a:lstStyle/>
          <a:p>
            <a:pPr>
              <a:tabLst>
                <a:tab pos="1603375" algn="ctr"/>
                <a:tab pos="3254375" algn="ctr"/>
                <a:tab pos="5143500" algn="ctr"/>
              </a:tabLst>
            </a:pPr>
            <a:r>
              <a:rPr lang="en-GB" dirty="0">
                <a:solidFill>
                  <a:prstClr val="black"/>
                </a:solidFill>
              </a:rPr>
              <a:t>Multilevel Queue Scheduling based on response - time requirements. Some process required a quick response by the processor; some processes can </a:t>
            </a:r>
            <a:r>
              <a:rPr lang="en-GB" dirty="0" smtClean="0">
                <a:solidFill>
                  <a:prstClr val="black"/>
                </a:solidFill>
              </a:rPr>
              <a:t>wait</a:t>
            </a:r>
          </a:p>
          <a:p>
            <a:pPr>
              <a:tabLst>
                <a:tab pos="1603375" algn="ctr"/>
                <a:tab pos="3254375" algn="ctr"/>
                <a:tab pos="5143500" algn="ctr"/>
              </a:tabLst>
            </a:pPr>
            <a:r>
              <a:rPr lang="en-GB" dirty="0">
                <a:solidFill>
                  <a:prstClr val="black"/>
                </a:solidFill>
              </a:rPr>
              <a:t>A multilevel queue scheduling algorithm partitions the ready queue into separate queues.</a:t>
            </a:r>
          </a:p>
          <a:p>
            <a:pPr>
              <a:tabLst>
                <a:tab pos="1603375" algn="ctr"/>
                <a:tab pos="3254375" algn="ctr"/>
                <a:tab pos="5143500" algn="ctr"/>
              </a:tabLst>
            </a:pPr>
            <a:r>
              <a:rPr lang="en-GB" dirty="0">
                <a:solidFill>
                  <a:prstClr val="black"/>
                </a:solidFill>
              </a:rPr>
              <a:t>D</a:t>
            </a:r>
            <a:r>
              <a:rPr lang="en-GB" dirty="0" smtClean="0">
                <a:solidFill>
                  <a:prstClr val="black"/>
                </a:solidFill>
              </a:rPr>
              <a:t>epending </a:t>
            </a:r>
            <a:r>
              <a:rPr lang="en-GB" dirty="0">
                <a:solidFill>
                  <a:prstClr val="black"/>
                </a:solidFill>
              </a:rPr>
              <a:t>upon their properties such as the size of the memory or the type of the process or priority of the process. So each queue follows a separate scheduling algorithm.</a:t>
            </a:r>
            <a:endParaRPr lang="en-GB" dirty="0" smtClean="0">
              <a:solidFill>
                <a:prstClr val="black"/>
              </a:solidFill>
            </a:endParaRPr>
          </a:p>
          <a:p>
            <a:pPr>
              <a:tabLst>
                <a:tab pos="1603375" algn="ctr"/>
                <a:tab pos="3254375" algn="ctr"/>
                <a:tab pos="5143500" algn="ctr"/>
              </a:tabLst>
            </a:pPr>
            <a:endParaRPr lang="en-GB" dirty="0">
              <a:solidFill>
                <a:prstClr val="black"/>
              </a:solidFill>
            </a:endParaRPr>
          </a:p>
          <a:p>
            <a:pPr>
              <a:buNone/>
              <a:tabLst>
                <a:tab pos="1603375" algn="ctr"/>
                <a:tab pos="3254375" algn="ctr"/>
                <a:tab pos="5143500" algn="ctr"/>
              </a:tabLst>
            </a:pPr>
            <a:endParaRPr lang="en-US" i="1" baseline="-25000" dirty="0"/>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37</a:t>
            </a:fld>
            <a:endParaRPr/>
          </a:p>
        </p:txBody>
      </p:sp>
    </p:spTree>
    <p:extLst>
      <p:ext uri="{BB962C8B-B14F-4D97-AF65-F5344CB8AC3E}">
        <p14:creationId xmlns:p14="http://schemas.microsoft.com/office/powerpoint/2010/main" val="31768520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fontScale="90000"/>
          </a:bodyPr>
          <a:lstStyle/>
          <a:p>
            <a:r>
              <a:rPr lang="en-US" b="1" dirty="0">
                <a:ln w="1905"/>
                <a:solidFill>
                  <a:schemeClr val="tx1"/>
                </a:solidFill>
                <a:effectLst>
                  <a:innerShdw blurRad="69850" dist="43180" dir="5400000">
                    <a:srgbClr val="000000">
                      <a:alpha val="65000"/>
                    </a:srgbClr>
                  </a:innerShdw>
                </a:effectLst>
              </a:rPr>
              <a:t>Multilevel Priority Queue (MLQ) Scheduling Algorithm</a:t>
            </a:r>
            <a:endParaRPr lang="en-IN" dirty="0">
              <a:solidFill>
                <a:schemeClr val="tx1"/>
              </a:solidFill>
            </a:endParaRPr>
          </a:p>
        </p:txBody>
      </p:sp>
      <p:sp>
        <p:nvSpPr>
          <p:cNvPr id="136" name="Google Shape;136;p6"/>
          <p:cNvSpPr txBox="1">
            <a:spLocks noGrp="1"/>
          </p:cNvSpPr>
          <p:nvPr>
            <p:ph idx="1"/>
          </p:nvPr>
        </p:nvSpPr>
        <p:spPr>
          <a:xfrm>
            <a:off x="0" y="1543050"/>
            <a:ext cx="9144000" cy="5257800"/>
          </a:xfrm>
          <a:prstGeom prst="rect">
            <a:avLst/>
          </a:prstGeom>
          <a:noFill/>
          <a:ln>
            <a:noFill/>
          </a:ln>
        </p:spPr>
        <p:txBody>
          <a:bodyPr spcFirstLastPara="1" wrap="square" lIns="91425" tIns="45700" rIns="91425" bIns="45700" anchor="t" anchorCtr="0">
            <a:normAutofit lnSpcReduction="10000"/>
          </a:bodyPr>
          <a:lstStyle/>
          <a:p>
            <a:pPr>
              <a:tabLst>
                <a:tab pos="1603375" algn="ctr"/>
                <a:tab pos="3254375" algn="ctr"/>
                <a:tab pos="5143500" algn="ctr"/>
              </a:tabLst>
            </a:pPr>
            <a:r>
              <a:rPr lang="en-GB" dirty="0">
                <a:solidFill>
                  <a:prstClr val="black"/>
                </a:solidFill>
              </a:rPr>
              <a:t>In multilevel queue scheduling algorithm scheduling the processes are classified into different groups such as System processes, Interactive processes, Interactive editing processes, Batch processes, User processes etc</a:t>
            </a:r>
            <a:r>
              <a:rPr lang="en-GB" dirty="0" smtClean="0">
                <a:solidFill>
                  <a:prstClr val="black"/>
                </a:solidFill>
              </a:rPr>
              <a:t>.</a:t>
            </a:r>
          </a:p>
          <a:p>
            <a:pPr>
              <a:tabLst>
                <a:tab pos="1603375" algn="ctr"/>
                <a:tab pos="3254375" algn="ctr"/>
                <a:tab pos="5143500" algn="ctr"/>
              </a:tabLst>
            </a:pPr>
            <a:r>
              <a:rPr lang="en-GB" dirty="0">
                <a:solidFill>
                  <a:prstClr val="black"/>
                </a:solidFill>
              </a:rPr>
              <a:t>The interactive processes are known as foreground processes and the batch processes are known as background processes. These two types of processes have different response-time requirements and so may have different scheduling needs</a:t>
            </a:r>
          </a:p>
          <a:p>
            <a:pPr>
              <a:tabLst>
                <a:tab pos="1603375" algn="ctr"/>
                <a:tab pos="3254375" algn="ctr"/>
                <a:tab pos="5143500" algn="ctr"/>
              </a:tabLst>
            </a:pPr>
            <a:endParaRPr lang="en-GB" dirty="0" smtClean="0">
              <a:solidFill>
                <a:prstClr val="black"/>
              </a:solidFill>
            </a:endParaRPr>
          </a:p>
          <a:p>
            <a:pPr>
              <a:tabLst>
                <a:tab pos="1603375" algn="ctr"/>
                <a:tab pos="3254375" algn="ctr"/>
                <a:tab pos="5143500" algn="ctr"/>
              </a:tabLst>
            </a:pPr>
            <a:endParaRPr lang="en-GB" dirty="0">
              <a:solidFill>
                <a:prstClr val="black"/>
              </a:solidFill>
            </a:endParaRPr>
          </a:p>
          <a:p>
            <a:pPr>
              <a:buNone/>
              <a:tabLst>
                <a:tab pos="1603375" algn="ctr"/>
                <a:tab pos="3254375" algn="ctr"/>
                <a:tab pos="5143500" algn="ctr"/>
              </a:tabLst>
            </a:pPr>
            <a:endParaRPr lang="en-US" i="1" baseline="-25000" dirty="0"/>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38</a:t>
            </a:fld>
            <a:endParaRPr/>
          </a:p>
        </p:txBody>
      </p:sp>
    </p:spTree>
    <p:extLst>
      <p:ext uri="{BB962C8B-B14F-4D97-AF65-F5344CB8AC3E}">
        <p14:creationId xmlns:p14="http://schemas.microsoft.com/office/powerpoint/2010/main" val="90897985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fontScale="90000"/>
          </a:bodyPr>
          <a:lstStyle/>
          <a:p>
            <a:r>
              <a:rPr lang="en-US" b="1" dirty="0">
                <a:ln w="1905"/>
                <a:solidFill>
                  <a:schemeClr val="tx1"/>
                </a:solidFill>
                <a:effectLst>
                  <a:innerShdw blurRad="69850" dist="43180" dir="5400000">
                    <a:srgbClr val="000000">
                      <a:alpha val="65000"/>
                    </a:srgbClr>
                  </a:innerShdw>
                </a:effectLst>
              </a:rPr>
              <a:t>Multilevel Priority Queue (MLQ) Scheduling Algorithm</a:t>
            </a:r>
            <a:endParaRPr lang="en-IN" dirty="0">
              <a:solidFill>
                <a:schemeClr val="tx1"/>
              </a:solidFill>
            </a:endParaRPr>
          </a:p>
        </p:txBody>
      </p:sp>
      <p:sp>
        <p:nvSpPr>
          <p:cNvPr id="136" name="Google Shape;136;p6"/>
          <p:cNvSpPr txBox="1">
            <a:spLocks noGrp="1"/>
          </p:cNvSpPr>
          <p:nvPr>
            <p:ph idx="1"/>
          </p:nvPr>
        </p:nvSpPr>
        <p:spPr>
          <a:xfrm>
            <a:off x="0" y="1543050"/>
            <a:ext cx="9144000" cy="5257800"/>
          </a:xfrm>
          <a:prstGeom prst="rect">
            <a:avLst/>
          </a:prstGeom>
          <a:noFill/>
          <a:ln>
            <a:noFill/>
          </a:ln>
        </p:spPr>
        <p:txBody>
          <a:bodyPr spcFirstLastPara="1" wrap="square" lIns="91425" tIns="45700" rIns="91425" bIns="45700" anchor="t" anchorCtr="0">
            <a:normAutofit/>
          </a:bodyPr>
          <a:lstStyle/>
          <a:p>
            <a:pPr marL="0" indent="0">
              <a:buNone/>
              <a:tabLst>
                <a:tab pos="1603375" algn="ctr"/>
                <a:tab pos="3254375" algn="ctr"/>
                <a:tab pos="5143500" algn="ctr"/>
              </a:tabLst>
            </a:pPr>
            <a:endParaRPr lang="en-GB" dirty="0">
              <a:solidFill>
                <a:prstClr val="black"/>
              </a:solidFill>
            </a:endParaRPr>
          </a:p>
          <a:p>
            <a:pPr>
              <a:tabLst>
                <a:tab pos="1603375" algn="ctr"/>
                <a:tab pos="3254375" algn="ctr"/>
                <a:tab pos="5143500" algn="ctr"/>
              </a:tabLst>
            </a:pPr>
            <a:endParaRPr lang="en-GB" dirty="0" smtClean="0">
              <a:solidFill>
                <a:prstClr val="black"/>
              </a:solidFill>
            </a:endParaRPr>
          </a:p>
          <a:p>
            <a:pPr>
              <a:tabLst>
                <a:tab pos="1603375" algn="ctr"/>
                <a:tab pos="3254375" algn="ctr"/>
                <a:tab pos="5143500" algn="ctr"/>
              </a:tabLst>
            </a:pPr>
            <a:endParaRPr lang="en-GB" dirty="0">
              <a:solidFill>
                <a:prstClr val="black"/>
              </a:solidFill>
            </a:endParaRPr>
          </a:p>
          <a:p>
            <a:pPr>
              <a:buNone/>
              <a:tabLst>
                <a:tab pos="1603375" algn="ctr"/>
                <a:tab pos="3254375" algn="ctr"/>
                <a:tab pos="5143500" algn="ctr"/>
              </a:tabLst>
            </a:pPr>
            <a:endParaRPr lang="en-US" i="1" baseline="-25000" dirty="0"/>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39</a:t>
            </a:fld>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981200"/>
            <a:ext cx="3932528" cy="40676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7328" y="1892068"/>
            <a:ext cx="4906672" cy="41568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1295400" y="6324600"/>
            <a:ext cx="6593964" cy="369332"/>
          </a:xfrm>
          <a:prstGeom prst="rect">
            <a:avLst/>
          </a:prstGeom>
          <a:noFill/>
        </p:spPr>
        <p:txBody>
          <a:bodyPr wrap="square" rtlCol="0">
            <a:spAutoFit/>
          </a:bodyPr>
          <a:lstStyle/>
          <a:p>
            <a:r>
              <a:rPr lang="en-GB" dirty="0"/>
              <a:t>Multilevel Priority Queue Scheduling with scheduling Algorithms </a:t>
            </a:r>
            <a:endParaRPr lang="en-IN" dirty="0"/>
          </a:p>
        </p:txBody>
      </p:sp>
    </p:spTree>
    <p:extLst>
      <p:ext uri="{BB962C8B-B14F-4D97-AF65-F5344CB8AC3E}">
        <p14:creationId xmlns:p14="http://schemas.microsoft.com/office/powerpoint/2010/main" val="5536047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r>
              <a:rPr lang="en-US" b="1" dirty="0">
                <a:ln w="1905"/>
                <a:solidFill>
                  <a:schemeClr val="tx1"/>
                </a:solidFill>
                <a:effectLst>
                  <a:innerShdw blurRad="69850" dist="43180" dir="5400000">
                    <a:srgbClr val="000000">
                      <a:alpha val="65000"/>
                    </a:srgbClr>
                  </a:innerShdw>
                </a:effectLst>
              </a:rPr>
              <a:t>CPU and I/O Burst Cycles</a:t>
            </a:r>
            <a:endParaRPr lang="en-IN" dirty="0">
              <a:solidFill>
                <a:schemeClr val="tx1"/>
              </a:solidFill>
            </a:endParaRPr>
          </a:p>
        </p:txBody>
      </p:sp>
      <p:sp>
        <p:nvSpPr>
          <p:cNvPr id="104" name="Google Shape;104;p2"/>
          <p:cNvSpPr txBox="1">
            <a:spLocks noGrp="1"/>
          </p:cNvSpPr>
          <p:nvPr>
            <p:ph type="body" idx="1"/>
          </p:nvPr>
        </p:nvSpPr>
        <p:spPr>
          <a:xfrm>
            <a:off x="0" y="1524000"/>
            <a:ext cx="4648200" cy="5257800"/>
          </a:xfrm>
          <a:prstGeom prst="rect">
            <a:avLst/>
          </a:prstGeom>
          <a:noFill/>
          <a:ln>
            <a:noFill/>
          </a:ln>
        </p:spPr>
        <p:txBody>
          <a:bodyPr spcFirstLastPara="1" wrap="square" lIns="91425" tIns="45700" rIns="91425" bIns="45700" anchor="t" anchorCtr="0">
            <a:noAutofit/>
          </a:bodyPr>
          <a:lstStyle/>
          <a:p>
            <a:pPr marL="285750" indent="-285750" algn="just"/>
            <a:r>
              <a:rPr lang="en-GB" sz="2000" dirty="0">
                <a:solidFill>
                  <a:prstClr val="black"/>
                </a:solidFill>
              </a:rPr>
              <a:t>CPU scheduling is greatly affected by how a process behaves during its execution. Almost all the processes continue to switch between CPU (for processing) and I/O devices (for performing I/O) during their execution. </a:t>
            </a:r>
          </a:p>
          <a:p>
            <a:pPr marL="285750" indent="-285750" algn="just"/>
            <a:r>
              <a:rPr lang="en-GB" sz="2000" dirty="0">
                <a:solidFill>
                  <a:prstClr val="black"/>
                </a:solidFill>
              </a:rPr>
              <a:t>Processes alternate back and forth between these two states. Process execution begins with a CPU burst. It is followed by an I/O burst, which is followed by another CPU burst, then another I/O burst and so on. Eventually the last CPU burst will end with a system request to terminate execution, rather than another I/O burst</a:t>
            </a:r>
          </a:p>
          <a:p>
            <a:pPr marL="0" indent="0" algn="just">
              <a:buNone/>
            </a:pPr>
            <a:endParaRPr lang="en-IN" sz="2000" dirty="0"/>
          </a:p>
        </p:txBody>
      </p:sp>
      <p:sp>
        <p:nvSpPr>
          <p:cNvPr id="105" name="Google Shape;105;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a:t>
            </a:fld>
            <a:endParaRP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391419"/>
            <a:ext cx="3531899" cy="51406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64685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animEffect transition="in" filter="fade">
                                      <p:cBhvr>
                                        <p:cTn id="7" dur="1000"/>
                                        <p:tgtEl>
                                          <p:spTgt spid="104">
                                            <p:txEl>
                                              <p:pRg st="0" end="0"/>
                                            </p:txEl>
                                          </p:spTgt>
                                        </p:tgtEl>
                                      </p:cBhvr>
                                    </p:animEffect>
                                    <p:anim calcmode="lin" valueType="num">
                                      <p:cBhvr>
                                        <p:cTn id="8" dur="1000" fill="hold"/>
                                        <p:tgtEl>
                                          <p:spTgt spid="10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4">
                                            <p:txEl>
                                              <p:pRg st="1" end="1"/>
                                            </p:txEl>
                                          </p:spTgt>
                                        </p:tgtEl>
                                        <p:attrNameLst>
                                          <p:attrName>style.visibility</p:attrName>
                                        </p:attrNameLst>
                                      </p:cBhvr>
                                      <p:to>
                                        <p:strVal val="visible"/>
                                      </p:to>
                                    </p:set>
                                    <p:animEffect transition="in" filter="fade">
                                      <p:cBhvr>
                                        <p:cTn id="12" dur="1000"/>
                                        <p:tgtEl>
                                          <p:spTgt spid="104">
                                            <p:txEl>
                                              <p:pRg st="1" end="1"/>
                                            </p:txEl>
                                          </p:spTgt>
                                        </p:tgtEl>
                                      </p:cBhvr>
                                    </p:animEffect>
                                    <p:anim calcmode="lin" valueType="num">
                                      <p:cBhvr>
                                        <p:cTn id="13" dur="1000" fill="hold"/>
                                        <p:tgtEl>
                                          <p:spTgt spid="10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0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fontScale="90000"/>
          </a:bodyPr>
          <a:lstStyle/>
          <a:p>
            <a:r>
              <a:rPr lang="en-US" b="1" dirty="0">
                <a:ln w="1905"/>
                <a:solidFill>
                  <a:schemeClr val="tx1"/>
                </a:solidFill>
                <a:effectLst>
                  <a:innerShdw blurRad="69850" dist="43180" dir="5400000">
                    <a:srgbClr val="000000">
                      <a:alpha val="65000"/>
                    </a:srgbClr>
                  </a:innerShdw>
                </a:effectLst>
              </a:rPr>
              <a:t>Multilevel Feedback Queue (MLFQ) Scheduling Algorithm</a:t>
            </a:r>
            <a:endParaRPr lang="en-IN" dirty="0">
              <a:solidFill>
                <a:schemeClr val="tx1"/>
              </a:solidFill>
            </a:endParaRPr>
          </a:p>
        </p:txBody>
      </p:sp>
      <p:sp>
        <p:nvSpPr>
          <p:cNvPr id="136" name="Google Shape;136;p6"/>
          <p:cNvSpPr txBox="1">
            <a:spLocks noGrp="1"/>
          </p:cNvSpPr>
          <p:nvPr>
            <p:ph idx="1"/>
          </p:nvPr>
        </p:nvSpPr>
        <p:spPr>
          <a:xfrm>
            <a:off x="0" y="1543050"/>
            <a:ext cx="9144000" cy="5257800"/>
          </a:xfrm>
          <a:prstGeom prst="rect">
            <a:avLst/>
          </a:prstGeom>
          <a:noFill/>
          <a:ln>
            <a:noFill/>
          </a:ln>
        </p:spPr>
        <p:txBody>
          <a:bodyPr spcFirstLastPara="1" wrap="square" lIns="91425" tIns="45700" rIns="91425" bIns="45700" anchor="t" anchorCtr="0">
            <a:normAutofit/>
          </a:bodyPr>
          <a:lstStyle/>
          <a:p>
            <a:pPr marL="0" indent="0">
              <a:buNone/>
              <a:tabLst>
                <a:tab pos="1603375" algn="ctr"/>
                <a:tab pos="3254375" algn="ctr"/>
                <a:tab pos="5143500" algn="ctr"/>
              </a:tabLst>
            </a:pPr>
            <a:endParaRPr lang="en-GB" dirty="0">
              <a:solidFill>
                <a:prstClr val="black"/>
              </a:solidFill>
            </a:endParaRPr>
          </a:p>
          <a:p>
            <a:pPr>
              <a:tabLst>
                <a:tab pos="1603375" algn="ctr"/>
                <a:tab pos="3254375" algn="ctr"/>
                <a:tab pos="5143500" algn="ctr"/>
              </a:tabLst>
            </a:pPr>
            <a:endParaRPr lang="en-GB" dirty="0" smtClean="0">
              <a:solidFill>
                <a:prstClr val="black"/>
              </a:solidFill>
            </a:endParaRPr>
          </a:p>
          <a:p>
            <a:pPr>
              <a:tabLst>
                <a:tab pos="1603375" algn="ctr"/>
                <a:tab pos="3254375" algn="ctr"/>
                <a:tab pos="5143500" algn="ctr"/>
              </a:tabLst>
            </a:pPr>
            <a:endParaRPr lang="en-GB" dirty="0">
              <a:solidFill>
                <a:prstClr val="black"/>
              </a:solidFill>
            </a:endParaRPr>
          </a:p>
          <a:p>
            <a:pPr>
              <a:buNone/>
              <a:tabLst>
                <a:tab pos="1603375" algn="ctr"/>
                <a:tab pos="3254375" algn="ctr"/>
                <a:tab pos="5143500" algn="ctr"/>
              </a:tabLst>
            </a:pPr>
            <a:endParaRPr lang="en-US" i="1" baseline="-25000" dirty="0"/>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40</a:t>
            </a:fld>
            <a:endParaRPr/>
          </a:p>
        </p:txBody>
      </p:sp>
      <p:sp>
        <p:nvSpPr>
          <p:cNvPr id="9" name="TextBox 8"/>
          <p:cNvSpPr txBox="1"/>
          <p:nvPr/>
        </p:nvSpPr>
        <p:spPr>
          <a:xfrm>
            <a:off x="-23446" y="1533465"/>
            <a:ext cx="5791200" cy="5324535"/>
          </a:xfrm>
          <a:prstGeom prst="rect">
            <a:avLst/>
          </a:prstGeom>
          <a:noFill/>
        </p:spPr>
        <p:txBody>
          <a:bodyPr wrap="square" rtlCol="0">
            <a:spAutoFit/>
          </a:bodyPr>
          <a:lstStyle/>
          <a:p>
            <a:pPr marL="285750" indent="-285750" algn="just">
              <a:buFont typeface="Arial" panose="020B0604020202020204" pitchFamily="34" charset="0"/>
              <a:buChar char="•"/>
            </a:pPr>
            <a:r>
              <a:rPr lang="en-GB" sz="2000" dirty="0">
                <a:solidFill>
                  <a:prstClr val="black"/>
                </a:solidFill>
              </a:rPr>
              <a:t>The MLFQ scheduling also known as multilevel adaptive scheduling is an improved version of multilevel queue scheduling algorithm. </a:t>
            </a:r>
            <a:endParaRPr lang="en-GB" sz="2000" dirty="0" smtClean="0">
              <a:solidFill>
                <a:prstClr val="black"/>
              </a:solidFill>
            </a:endParaRPr>
          </a:p>
          <a:p>
            <a:pPr marL="285750" indent="-285750" algn="just">
              <a:buFont typeface="Arial" panose="020B0604020202020204" pitchFamily="34" charset="0"/>
              <a:buChar char="•"/>
            </a:pPr>
            <a:r>
              <a:rPr lang="en-GB" sz="2000" dirty="0" smtClean="0">
                <a:solidFill>
                  <a:prstClr val="black"/>
                </a:solidFill>
              </a:rPr>
              <a:t>In </a:t>
            </a:r>
            <a:r>
              <a:rPr lang="en-GB" sz="2000" dirty="0">
                <a:solidFill>
                  <a:prstClr val="black"/>
                </a:solidFill>
              </a:rPr>
              <a:t>multilevel queue scheduling, processes cannot move from one queue to other because processes do not change their foreground or background nature. But in multilevel feedback queue scheduling, processes are not permanently assigned to a queue on entry to the system. </a:t>
            </a:r>
            <a:endParaRPr lang="en-GB" sz="2000" dirty="0" smtClean="0">
              <a:solidFill>
                <a:prstClr val="black"/>
              </a:solidFill>
            </a:endParaRPr>
          </a:p>
          <a:p>
            <a:pPr marL="285750" indent="-285750" algn="just">
              <a:buFont typeface="Arial" panose="020B0604020202020204" pitchFamily="34" charset="0"/>
              <a:buChar char="•"/>
            </a:pPr>
            <a:r>
              <a:rPr lang="en-GB" sz="2000" dirty="0" smtClean="0">
                <a:solidFill>
                  <a:prstClr val="black"/>
                </a:solidFill>
              </a:rPr>
              <a:t>Instead</a:t>
            </a:r>
            <a:r>
              <a:rPr lang="en-GB" sz="2000" dirty="0">
                <a:solidFill>
                  <a:prstClr val="black"/>
                </a:solidFill>
              </a:rPr>
              <a:t>, they are allowed to move between queues. The idea is to separate processes with different CPU burst characteristics. If a process uses too much CPU time, it will be moved to a lower priority queue.  </a:t>
            </a:r>
            <a:endParaRPr lang="en-GB" sz="2000" dirty="0" smtClean="0">
              <a:solidFill>
                <a:prstClr val="black"/>
              </a:solidFill>
            </a:endParaRPr>
          </a:p>
          <a:p>
            <a:pPr marL="285750" indent="-285750" algn="just">
              <a:buFont typeface="Arial" panose="020B0604020202020204" pitchFamily="34" charset="0"/>
              <a:buChar char="•"/>
            </a:pPr>
            <a:r>
              <a:rPr lang="en-GB" sz="2000" dirty="0" smtClean="0">
                <a:solidFill>
                  <a:prstClr val="black"/>
                </a:solidFill>
              </a:rPr>
              <a:t>Similarly</a:t>
            </a:r>
            <a:r>
              <a:rPr lang="en-GB" sz="2000" dirty="0">
                <a:solidFill>
                  <a:prstClr val="black"/>
                </a:solidFill>
              </a:rPr>
              <a:t>, a process that waits too long in a low priority queue will be moved to a higher priority queue. This form of aging prevents starvation. </a:t>
            </a:r>
            <a:endParaRPr lang="en-GB" sz="2000" dirty="0" smtClean="0">
              <a:solidFill>
                <a:prstClr val="black"/>
              </a:solidFill>
            </a:endParaRP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4647" y="2177576"/>
            <a:ext cx="3204166" cy="3385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2267384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fontScale="90000"/>
          </a:bodyPr>
          <a:lstStyle/>
          <a:p>
            <a:r>
              <a:rPr lang="en-US" b="1" dirty="0">
                <a:ln w="1905"/>
                <a:solidFill>
                  <a:schemeClr val="tx1"/>
                </a:solidFill>
                <a:effectLst>
                  <a:innerShdw blurRad="69850" dist="43180" dir="5400000">
                    <a:srgbClr val="000000">
                      <a:alpha val="65000"/>
                    </a:srgbClr>
                  </a:innerShdw>
                </a:effectLst>
              </a:rPr>
              <a:t>Multilevel Feedback Queue (MLFQ) Scheduling Algorithm</a:t>
            </a:r>
            <a:endParaRPr lang="en-IN" dirty="0">
              <a:solidFill>
                <a:schemeClr val="tx1"/>
              </a:solidFill>
            </a:endParaRPr>
          </a:p>
        </p:txBody>
      </p:sp>
      <p:sp>
        <p:nvSpPr>
          <p:cNvPr id="136" name="Google Shape;136;p6"/>
          <p:cNvSpPr txBox="1">
            <a:spLocks noGrp="1"/>
          </p:cNvSpPr>
          <p:nvPr>
            <p:ph idx="1"/>
          </p:nvPr>
        </p:nvSpPr>
        <p:spPr>
          <a:xfrm>
            <a:off x="0" y="1570892"/>
            <a:ext cx="9144000" cy="5257800"/>
          </a:xfrm>
          <a:prstGeom prst="rect">
            <a:avLst/>
          </a:prstGeom>
          <a:noFill/>
          <a:ln>
            <a:noFill/>
          </a:ln>
        </p:spPr>
        <p:txBody>
          <a:bodyPr spcFirstLastPara="1" wrap="square" lIns="91425" tIns="45700" rIns="91425" bIns="45700" anchor="t" anchorCtr="0">
            <a:normAutofit lnSpcReduction="10000"/>
          </a:bodyPr>
          <a:lstStyle/>
          <a:p>
            <a:pPr algn="just"/>
            <a:r>
              <a:rPr lang="en-GB" dirty="0">
                <a:solidFill>
                  <a:prstClr val="black"/>
                </a:solidFill>
              </a:rPr>
              <a:t>A multilevel feedback queue scheduler is defined by the following parameters: </a:t>
            </a:r>
          </a:p>
          <a:p>
            <a:pPr marL="285750" indent="-285750" algn="just"/>
            <a:r>
              <a:rPr lang="en-GB" dirty="0">
                <a:solidFill>
                  <a:prstClr val="black"/>
                </a:solidFill>
              </a:rPr>
              <a:t>The number of queues. </a:t>
            </a:r>
          </a:p>
          <a:p>
            <a:pPr marL="285750" indent="-285750" algn="just"/>
            <a:r>
              <a:rPr lang="en-GB" dirty="0">
                <a:solidFill>
                  <a:prstClr val="black"/>
                </a:solidFill>
              </a:rPr>
              <a:t>The scheduling algorithm for each queue. </a:t>
            </a:r>
          </a:p>
          <a:p>
            <a:pPr marL="285750" indent="-285750" algn="just"/>
            <a:r>
              <a:rPr lang="en-GB" dirty="0">
                <a:solidFill>
                  <a:prstClr val="black"/>
                </a:solidFill>
              </a:rPr>
              <a:t>The method used to determine when to upgrade a process to a higher priority queue. </a:t>
            </a:r>
          </a:p>
          <a:p>
            <a:pPr marL="285750" indent="-285750" algn="just"/>
            <a:r>
              <a:rPr lang="en-GB" dirty="0">
                <a:solidFill>
                  <a:prstClr val="black"/>
                </a:solidFill>
              </a:rPr>
              <a:t>The method used to determine when to demote a process to a lower priority queue. </a:t>
            </a:r>
          </a:p>
          <a:p>
            <a:pPr marL="285750" indent="-285750" algn="just"/>
            <a:r>
              <a:rPr lang="en-GB" dirty="0">
                <a:solidFill>
                  <a:prstClr val="black"/>
                </a:solidFill>
              </a:rPr>
              <a:t>The method used to determine which queue a process will enter when that process needs service.</a:t>
            </a:r>
            <a:endParaRPr sz="3200" dirty="0">
              <a:solidFill>
                <a:schemeClr val="tx1"/>
              </a:solidFill>
            </a:endParaRPr>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41</a:t>
            </a:fld>
            <a:endParaRPr/>
          </a:p>
        </p:txBody>
      </p:sp>
    </p:spTree>
    <p:extLst>
      <p:ext uri="{BB962C8B-B14F-4D97-AF65-F5344CB8AC3E}">
        <p14:creationId xmlns:p14="http://schemas.microsoft.com/office/powerpoint/2010/main" val="349354702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fontScale="90000"/>
          </a:bodyPr>
          <a:lstStyle/>
          <a:p>
            <a:pPr lvl="0">
              <a:spcBef>
                <a:spcPts val="0"/>
              </a:spcBef>
              <a:buClr>
                <a:srgbClr val="2A14AC"/>
              </a:buClr>
              <a:buSzPts val="4000"/>
            </a:pPr>
            <a:r>
              <a:rPr lang="en-US" b="1" dirty="0">
                <a:ln w="1905"/>
                <a:solidFill>
                  <a:schemeClr val="tx1"/>
                </a:solidFill>
                <a:effectLst>
                  <a:innerShdw blurRad="69850" dist="43180" dir="5400000">
                    <a:srgbClr val="000000">
                      <a:alpha val="65000"/>
                    </a:srgbClr>
                  </a:innerShdw>
                </a:effectLst>
              </a:rPr>
              <a:t>Multilevel Feedback Queue (MLFQ) Scheduling Algorithm</a:t>
            </a:r>
            <a:endParaRPr dirty="0">
              <a:solidFill>
                <a:srgbClr val="2A14AC"/>
              </a:solidFill>
              <a:latin typeface="Calibri"/>
              <a:ea typeface="Calibri"/>
              <a:cs typeface="Calibri"/>
              <a:sym typeface="Calibri"/>
            </a:endParaRPr>
          </a:p>
        </p:txBody>
      </p:sp>
      <p:sp>
        <p:nvSpPr>
          <p:cNvPr id="136" name="Google Shape;136;p6"/>
          <p:cNvSpPr txBox="1">
            <a:spLocks noGrp="1"/>
          </p:cNvSpPr>
          <p:nvPr>
            <p:ph idx="1"/>
          </p:nvPr>
        </p:nvSpPr>
        <p:spPr>
          <a:xfrm>
            <a:off x="-76200" y="1524000"/>
            <a:ext cx="9144000" cy="5486400"/>
          </a:xfrm>
          <a:prstGeom prst="rect">
            <a:avLst/>
          </a:prstGeom>
          <a:noFill/>
          <a:ln>
            <a:noFill/>
          </a:ln>
        </p:spPr>
        <p:txBody>
          <a:bodyPr spcFirstLastPara="1" wrap="square" lIns="91425" tIns="45700" rIns="91425" bIns="45700" anchor="t" anchorCtr="0">
            <a:normAutofit fontScale="77500" lnSpcReduction="20000"/>
          </a:bodyPr>
          <a:lstStyle/>
          <a:p>
            <a:pPr algn="just"/>
            <a:r>
              <a:rPr lang="en-GB" b="1" dirty="0">
                <a:solidFill>
                  <a:prstClr val="black"/>
                </a:solidFill>
              </a:rPr>
              <a:t>Advantages of Multilevel Queue Scheduling Algorithm: </a:t>
            </a:r>
          </a:p>
          <a:p>
            <a:pPr marL="285750" indent="-285750" algn="just"/>
            <a:r>
              <a:rPr lang="en-GB" dirty="0">
                <a:solidFill>
                  <a:prstClr val="black"/>
                </a:solidFill>
              </a:rPr>
              <a:t>The multilevel feedback queue scheduling speeds up the flow of task execution. </a:t>
            </a:r>
          </a:p>
          <a:p>
            <a:pPr marL="285750" indent="-285750" algn="just"/>
            <a:r>
              <a:rPr lang="en-GB" dirty="0">
                <a:solidFill>
                  <a:prstClr val="black"/>
                </a:solidFill>
              </a:rPr>
              <a:t>It prevents starvation by moving a lower priority process to a higher priority queue if it has been waiting for too long. </a:t>
            </a:r>
          </a:p>
          <a:p>
            <a:pPr marL="285750" indent="-285750" algn="just"/>
            <a:r>
              <a:rPr lang="en-GB" dirty="0">
                <a:solidFill>
                  <a:prstClr val="black"/>
                </a:solidFill>
              </a:rPr>
              <a:t>It is fair to I/O bound (short) processes as these processes need not wait too long and are executed quickly.  </a:t>
            </a:r>
          </a:p>
          <a:p>
            <a:pPr marL="285750" indent="-285750" algn="just"/>
            <a:r>
              <a:rPr lang="en-GB" dirty="0">
                <a:solidFill>
                  <a:prstClr val="black"/>
                </a:solidFill>
              </a:rPr>
              <a:t>It improves the overall performance of the system.  </a:t>
            </a:r>
          </a:p>
          <a:p>
            <a:pPr marL="285750" indent="-285750" algn="just"/>
            <a:endParaRPr lang="en-GB" dirty="0">
              <a:solidFill>
                <a:prstClr val="black"/>
              </a:solidFill>
            </a:endParaRPr>
          </a:p>
          <a:p>
            <a:pPr algn="just"/>
            <a:r>
              <a:rPr lang="en-GB" b="1" dirty="0">
                <a:solidFill>
                  <a:prstClr val="black"/>
                </a:solidFill>
              </a:rPr>
              <a:t>Disadvantages of Multilevel Queue Scheduling Algorithm:</a:t>
            </a:r>
            <a:r>
              <a:rPr lang="en-GB" dirty="0">
                <a:solidFill>
                  <a:prstClr val="black"/>
                </a:solidFill>
              </a:rPr>
              <a:t> </a:t>
            </a:r>
          </a:p>
          <a:p>
            <a:pPr marL="285750" indent="-285750" algn="just"/>
            <a:r>
              <a:rPr lang="en-GB" dirty="0">
                <a:solidFill>
                  <a:prstClr val="black"/>
                </a:solidFill>
              </a:rPr>
              <a:t>The turnaround time for long processes may increase significantly. </a:t>
            </a:r>
          </a:p>
          <a:p>
            <a:pPr marL="285750" indent="-285750" algn="just"/>
            <a:r>
              <a:rPr lang="en-GB" dirty="0">
                <a:solidFill>
                  <a:prstClr val="black"/>
                </a:solidFill>
              </a:rPr>
              <a:t>It is the most complex scheduling algorithm. </a:t>
            </a:r>
          </a:p>
          <a:p>
            <a:pPr marL="285750" indent="-285750" algn="just"/>
            <a:r>
              <a:rPr lang="en-GB" dirty="0">
                <a:solidFill>
                  <a:prstClr val="black"/>
                </a:solidFill>
              </a:rPr>
              <a:t>In this algorithm, moving the processes between queues causes a number of context switches which results in an increased overhead. </a:t>
            </a:r>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42</a:t>
            </a:fld>
            <a:endParaRPr/>
          </a:p>
        </p:txBody>
      </p:sp>
    </p:spTree>
    <p:extLst>
      <p:ext uri="{BB962C8B-B14F-4D97-AF65-F5344CB8AC3E}">
        <p14:creationId xmlns:p14="http://schemas.microsoft.com/office/powerpoint/2010/main" val="104435521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r>
              <a:rPr lang="en-US" b="1" dirty="0">
                <a:ln w="1905"/>
                <a:solidFill>
                  <a:schemeClr val="tx1"/>
                </a:solidFill>
                <a:effectLst>
                  <a:innerShdw blurRad="69850" dist="43180" dir="5400000">
                    <a:srgbClr val="000000">
                      <a:alpha val="65000"/>
                    </a:srgbClr>
                  </a:innerShdw>
                </a:effectLst>
              </a:rPr>
              <a:t>Deadlock </a:t>
            </a:r>
            <a:endParaRPr lang="en-IN" dirty="0">
              <a:solidFill>
                <a:schemeClr val="tx1"/>
              </a:solidFill>
            </a:endParaRPr>
          </a:p>
        </p:txBody>
      </p:sp>
      <p:sp>
        <p:nvSpPr>
          <p:cNvPr id="136" name="Google Shape;136;p6"/>
          <p:cNvSpPr txBox="1">
            <a:spLocks noGrp="1"/>
          </p:cNvSpPr>
          <p:nvPr>
            <p:ph idx="1"/>
          </p:nvPr>
        </p:nvSpPr>
        <p:spPr>
          <a:xfrm>
            <a:off x="0" y="1570892"/>
            <a:ext cx="9144000" cy="5257800"/>
          </a:xfrm>
          <a:prstGeom prst="rect">
            <a:avLst/>
          </a:prstGeom>
          <a:noFill/>
          <a:ln>
            <a:noFill/>
          </a:ln>
        </p:spPr>
        <p:txBody>
          <a:bodyPr spcFirstLastPara="1" wrap="square" lIns="91425" tIns="45700" rIns="91425" bIns="45700" anchor="t" anchorCtr="0">
            <a:normAutofit fontScale="92500" lnSpcReduction="20000"/>
          </a:bodyPr>
          <a:lstStyle/>
          <a:p>
            <a:pPr marL="285750" indent="-285750" algn="just"/>
            <a:r>
              <a:rPr lang="en-US" dirty="0"/>
              <a:t>Deadlock is a situation when two or more processes get locked and cannot processed further because of inter-dependability. </a:t>
            </a:r>
            <a:endParaRPr lang="en-US" dirty="0" smtClean="0"/>
          </a:p>
          <a:p>
            <a:pPr marL="285750" indent="-285750" algn="just"/>
            <a:r>
              <a:rPr lang="en-US" dirty="0" smtClean="0"/>
              <a:t>Deadlock </a:t>
            </a:r>
            <a:r>
              <a:rPr lang="en-US" dirty="0"/>
              <a:t>is defined as, "a situation where a set of processes are blocked because each process is holding a resource and waiting for another resource acquired by some other process</a:t>
            </a:r>
            <a:r>
              <a:rPr lang="en-US" dirty="0" smtClean="0"/>
              <a:t>".</a:t>
            </a:r>
          </a:p>
          <a:p>
            <a:pPr marL="285750" indent="-285750" algn="just"/>
            <a:r>
              <a:rPr lang="en-US" dirty="0"/>
              <a:t>In real world, deadlocks can arise when two persons wait for phone calls from one another &amp;  example traffic jam at the time traffic signal lights goes off</a:t>
            </a:r>
            <a:endParaRPr lang="en-US" dirty="0" smtClean="0"/>
          </a:p>
          <a:p>
            <a:pPr marL="285750" indent="-285750" algn="just"/>
            <a:r>
              <a:rPr lang="en-US" dirty="0"/>
              <a:t>Processes involved in a deadlock remain blocked permanently and this affects OS performance indices like throughput and resource efficiency.</a:t>
            </a:r>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43</a:t>
            </a:fld>
            <a:endParaRPr/>
          </a:p>
        </p:txBody>
      </p:sp>
    </p:spTree>
    <p:extLst>
      <p:ext uri="{BB962C8B-B14F-4D97-AF65-F5344CB8AC3E}">
        <p14:creationId xmlns:p14="http://schemas.microsoft.com/office/powerpoint/2010/main" val="400919816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defRPr/>
            </a:pPr>
            <a:r>
              <a:rPr lang="en-US" b="1" dirty="0">
                <a:ln w="1905"/>
                <a:solidFill>
                  <a:schemeClr val="tx1"/>
                </a:solidFill>
                <a:effectLst>
                  <a:innerShdw blurRad="69850" dist="43180" dir="5400000">
                    <a:srgbClr val="000000">
                      <a:alpha val="65000"/>
                    </a:srgbClr>
                  </a:innerShdw>
                </a:effectLst>
              </a:rPr>
              <a:t>Necessary Conditions to Deadlock</a:t>
            </a:r>
          </a:p>
        </p:txBody>
      </p:sp>
      <p:sp>
        <p:nvSpPr>
          <p:cNvPr id="136" name="Google Shape;136;p6"/>
          <p:cNvSpPr txBox="1">
            <a:spLocks noGrp="1"/>
          </p:cNvSpPr>
          <p:nvPr>
            <p:ph idx="1"/>
          </p:nvPr>
        </p:nvSpPr>
        <p:spPr>
          <a:xfrm>
            <a:off x="0" y="1570892"/>
            <a:ext cx="9144000" cy="5257800"/>
          </a:xfrm>
          <a:prstGeom prst="rect">
            <a:avLst/>
          </a:prstGeom>
          <a:noFill/>
          <a:ln>
            <a:noFill/>
          </a:ln>
        </p:spPr>
        <p:txBody>
          <a:bodyPr spcFirstLastPara="1" wrap="square" lIns="91425" tIns="45700" rIns="91425" bIns="45700" anchor="t" anchorCtr="0">
            <a:noAutofit/>
          </a:bodyPr>
          <a:lstStyle/>
          <a:p>
            <a:pPr marL="914400" indent="-914400">
              <a:buFont typeface="+mj-lt"/>
              <a:buAutoNum type="arabicPeriod"/>
            </a:pPr>
            <a:r>
              <a:rPr lang="en-US" sz="2200" b="1" dirty="0"/>
              <a:t>Mutual Exclusion: </a:t>
            </a:r>
            <a:r>
              <a:rPr lang="en-US" sz="2200" dirty="0"/>
              <a:t>At least one resource is held in a non-sharable mode, that is only one process at a time can use the resource. If another process requests that resource, the requesting process must be delayed until the resource has been released. Each resource is either currently assigned to exactly one process or is available</a:t>
            </a:r>
            <a:r>
              <a:rPr lang="en-US" sz="2200" dirty="0" smtClean="0"/>
              <a:t>.</a:t>
            </a:r>
            <a:endParaRPr lang="en-US" sz="2200" dirty="0"/>
          </a:p>
          <a:p>
            <a:pPr marL="914400" indent="-914400">
              <a:buFont typeface="+mj-lt"/>
              <a:buAutoNum type="arabicPeriod"/>
            </a:pPr>
            <a:r>
              <a:rPr lang="en-US" sz="2200" b="1" dirty="0"/>
              <a:t>Hold and Wait: </a:t>
            </a:r>
            <a:r>
              <a:rPr lang="en-US" sz="2200" dirty="0"/>
              <a:t>There must exist a process that is holding at least one resource and is waiting to acquire additional resources that are currently being held by another process. Process currently holding resources granted earlier can request new resources</a:t>
            </a:r>
            <a:r>
              <a:rPr lang="en-US" sz="2200" dirty="0" smtClean="0"/>
              <a:t>.</a:t>
            </a:r>
            <a:r>
              <a:rPr lang="en-US" sz="2200" b="1" dirty="0"/>
              <a:t> </a:t>
            </a:r>
            <a:endParaRPr lang="en-US" sz="2200" b="1" dirty="0" smtClean="0"/>
          </a:p>
          <a:p>
            <a:pPr marL="914400" indent="-914400">
              <a:buFont typeface="+mj-lt"/>
              <a:buAutoNum type="arabicPeriod"/>
            </a:pPr>
            <a:r>
              <a:rPr lang="en-US" sz="2200" b="1" dirty="0" smtClean="0"/>
              <a:t>No </a:t>
            </a:r>
            <a:r>
              <a:rPr lang="en-US" sz="2200" b="1" dirty="0"/>
              <a:t>Pre-emption: </a:t>
            </a:r>
            <a:r>
              <a:rPr lang="en-US" sz="2200" dirty="0"/>
              <a:t>Resources cannot be pre-empted; i.e. resource can only be released voluntarily by the process holding it, after the process has completed its task. Resources previously granted cannot be forcibly taken away from a process. They must be explicitly released by the process holding them</a:t>
            </a:r>
            <a:r>
              <a:rPr lang="en-US" sz="2200" dirty="0" smtClean="0"/>
              <a:t>.</a:t>
            </a:r>
            <a:endParaRPr lang="en-US" sz="2200" b="1" dirty="0"/>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44</a:t>
            </a:fld>
            <a:endParaRPr/>
          </a:p>
        </p:txBody>
      </p:sp>
    </p:spTree>
    <p:extLst>
      <p:ext uri="{BB962C8B-B14F-4D97-AF65-F5344CB8AC3E}">
        <p14:creationId xmlns:p14="http://schemas.microsoft.com/office/powerpoint/2010/main" val="132799581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defRPr/>
            </a:pPr>
            <a:r>
              <a:rPr lang="en-US" b="1" dirty="0">
                <a:ln w="1905"/>
                <a:solidFill>
                  <a:schemeClr val="tx1"/>
                </a:solidFill>
                <a:effectLst>
                  <a:innerShdw blurRad="69850" dist="43180" dir="5400000">
                    <a:srgbClr val="000000">
                      <a:alpha val="65000"/>
                    </a:srgbClr>
                  </a:innerShdw>
                </a:effectLst>
              </a:rPr>
              <a:t>Necessary Conditions to Deadlock</a:t>
            </a:r>
          </a:p>
        </p:txBody>
      </p:sp>
      <p:sp>
        <p:nvSpPr>
          <p:cNvPr id="136" name="Google Shape;136;p6"/>
          <p:cNvSpPr txBox="1">
            <a:spLocks noGrp="1"/>
          </p:cNvSpPr>
          <p:nvPr>
            <p:ph idx="1"/>
          </p:nvPr>
        </p:nvSpPr>
        <p:spPr>
          <a:xfrm>
            <a:off x="0" y="1570892"/>
            <a:ext cx="9144000" cy="5257800"/>
          </a:xfrm>
          <a:prstGeom prst="rect">
            <a:avLst/>
          </a:prstGeom>
          <a:noFill/>
          <a:ln>
            <a:noFill/>
          </a:ln>
        </p:spPr>
        <p:txBody>
          <a:bodyPr spcFirstLastPara="1" wrap="square" lIns="91425" tIns="45700" rIns="91425" bIns="45700" anchor="t" anchorCtr="0">
            <a:noAutofit/>
          </a:bodyPr>
          <a:lstStyle/>
          <a:p>
            <a:pPr marL="914400" indent="-914400">
              <a:buFont typeface="+mj-lt"/>
              <a:buAutoNum type="arabicPeriod" startAt="4"/>
            </a:pPr>
            <a:r>
              <a:rPr lang="en-US" sz="2000" b="1" dirty="0" smtClean="0"/>
              <a:t>Circular </a:t>
            </a:r>
            <a:r>
              <a:rPr lang="en-US" sz="2000" b="1" dirty="0"/>
              <a:t>Wait: </a:t>
            </a:r>
            <a:r>
              <a:rPr lang="en-US" sz="2000" dirty="0"/>
              <a:t>There exist a set (P0, P1, ----- </a:t>
            </a:r>
            <a:r>
              <a:rPr lang="en-US" sz="2000" dirty="0" err="1"/>
              <a:t>Pn</a:t>
            </a:r>
            <a:r>
              <a:rPr lang="en-US" sz="2000" dirty="0"/>
              <a:t>) of waiting processes such that P0 is waiting for a resource which is held by P1, P1 is waiting for a resource which is held by P2. Pn-1 is waiting for resources which are held by </a:t>
            </a:r>
            <a:r>
              <a:rPr lang="en-US" sz="2000" dirty="0" err="1"/>
              <a:t>Pn</a:t>
            </a:r>
            <a:r>
              <a:rPr lang="en-US" sz="2000" dirty="0"/>
              <a:t> and </a:t>
            </a:r>
            <a:r>
              <a:rPr lang="en-US" sz="2000" dirty="0" err="1"/>
              <a:t>Pn</a:t>
            </a:r>
            <a:r>
              <a:rPr lang="en-US" sz="2000" dirty="0"/>
              <a:t> is waiting for a resource which is held by P0. Thus there must be a circular chain of two or more processes, each of which is waiting for a resource held by the next member of the chain</a:t>
            </a:r>
            <a:r>
              <a:rPr lang="en-US" sz="2000" dirty="0" smtClean="0"/>
              <a:t>.</a:t>
            </a:r>
            <a:endParaRPr lang="en-US" sz="2000" dirty="0"/>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45</a:t>
            </a:fld>
            <a:endParaRPr/>
          </a:p>
        </p:txBody>
      </p:sp>
      <p:pic>
        <p:nvPicPr>
          <p:cNvPr id="5" name="Picture 4"/>
          <p:cNvPicPr>
            <a:picLocks noChangeAspect="1"/>
          </p:cNvPicPr>
          <p:nvPr/>
        </p:nvPicPr>
        <p:blipFill>
          <a:blip r:embed="rId3"/>
          <a:stretch>
            <a:fillRect/>
          </a:stretch>
        </p:blipFill>
        <p:spPr>
          <a:xfrm>
            <a:off x="3352800" y="3581400"/>
            <a:ext cx="3505200" cy="3048000"/>
          </a:xfrm>
          <a:prstGeom prst="rect">
            <a:avLst/>
          </a:prstGeom>
        </p:spPr>
      </p:pic>
    </p:spTree>
    <p:extLst>
      <p:ext uri="{BB962C8B-B14F-4D97-AF65-F5344CB8AC3E}">
        <p14:creationId xmlns:p14="http://schemas.microsoft.com/office/powerpoint/2010/main" val="3050250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defRPr/>
            </a:pPr>
            <a:r>
              <a:rPr lang="en-US" b="1" dirty="0">
                <a:ln w="1905"/>
                <a:solidFill>
                  <a:schemeClr val="tx1"/>
                </a:solidFill>
                <a:effectLst>
                  <a:innerShdw blurRad="69850" dist="43180" dir="5400000">
                    <a:srgbClr val="000000">
                      <a:alpha val="65000"/>
                    </a:srgbClr>
                  </a:innerShdw>
                </a:effectLst>
              </a:rPr>
              <a:t>Deadlock Handling</a:t>
            </a:r>
          </a:p>
        </p:txBody>
      </p:sp>
      <p:sp>
        <p:nvSpPr>
          <p:cNvPr id="136" name="Google Shape;136;p6"/>
          <p:cNvSpPr txBox="1">
            <a:spLocks noGrp="1"/>
          </p:cNvSpPr>
          <p:nvPr>
            <p:ph idx="1"/>
          </p:nvPr>
        </p:nvSpPr>
        <p:spPr>
          <a:xfrm>
            <a:off x="0" y="1570892"/>
            <a:ext cx="9144000" cy="5257800"/>
          </a:xfrm>
          <a:prstGeom prst="rect">
            <a:avLst/>
          </a:prstGeom>
          <a:noFill/>
          <a:ln>
            <a:noFill/>
          </a:ln>
        </p:spPr>
        <p:txBody>
          <a:bodyPr spcFirstLastPara="1" wrap="square" lIns="91425" tIns="45700" rIns="91425" bIns="45700" anchor="t" anchorCtr="0">
            <a:noAutofit/>
          </a:bodyPr>
          <a:lstStyle/>
          <a:p>
            <a:pPr marL="0" indent="0">
              <a:buNone/>
            </a:pPr>
            <a:r>
              <a:rPr lang="en-US" dirty="0"/>
              <a:t>A deadlock in operating system can be handled in following four different ways:</a:t>
            </a:r>
          </a:p>
          <a:p>
            <a:pPr marL="0" indent="0">
              <a:buNone/>
            </a:pPr>
            <a:endParaRPr lang="en-US" dirty="0"/>
          </a:p>
          <a:p>
            <a:pPr marL="0" indent="0">
              <a:buNone/>
            </a:pPr>
            <a:r>
              <a:rPr lang="en-US" dirty="0"/>
              <a:t>1. Adopt methods for avoiding the deadlock.</a:t>
            </a:r>
          </a:p>
          <a:p>
            <a:pPr marL="0" indent="0">
              <a:buNone/>
            </a:pPr>
            <a:r>
              <a:rPr lang="en-US" dirty="0"/>
              <a:t>2. Prevent the deadlock from occurring (use a protocol).</a:t>
            </a:r>
          </a:p>
          <a:p>
            <a:pPr marL="0" indent="0">
              <a:buNone/>
            </a:pPr>
            <a:r>
              <a:rPr lang="en-US" dirty="0"/>
              <a:t>3. Ignore the deadlock.</a:t>
            </a:r>
          </a:p>
          <a:p>
            <a:pPr marL="0" indent="0">
              <a:buNone/>
            </a:pPr>
            <a:r>
              <a:rPr lang="en-US" dirty="0"/>
              <a:t>4. Allow the deadlock to occur, detect it and recover from it.</a:t>
            </a:r>
            <a:endParaRPr lang="en-US" sz="2800" b="1" dirty="0"/>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46</a:t>
            </a:fld>
            <a:endParaRPr/>
          </a:p>
        </p:txBody>
      </p:sp>
    </p:spTree>
    <p:extLst>
      <p:ext uri="{BB962C8B-B14F-4D97-AF65-F5344CB8AC3E}">
        <p14:creationId xmlns:p14="http://schemas.microsoft.com/office/powerpoint/2010/main" val="152536120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defRPr/>
            </a:pPr>
            <a:r>
              <a:rPr lang="en-US" b="1" dirty="0">
                <a:ln w="1905"/>
                <a:solidFill>
                  <a:schemeClr val="tx1"/>
                </a:solidFill>
                <a:effectLst>
                  <a:innerShdw blurRad="69850" dist="43180" dir="5400000">
                    <a:srgbClr val="000000">
                      <a:alpha val="65000"/>
                    </a:srgbClr>
                  </a:innerShdw>
                </a:effectLst>
              </a:rPr>
              <a:t>Deadlock Prevention</a:t>
            </a:r>
          </a:p>
        </p:txBody>
      </p:sp>
      <p:sp>
        <p:nvSpPr>
          <p:cNvPr id="136" name="Google Shape;136;p6"/>
          <p:cNvSpPr txBox="1">
            <a:spLocks noGrp="1"/>
          </p:cNvSpPr>
          <p:nvPr>
            <p:ph idx="1"/>
          </p:nvPr>
        </p:nvSpPr>
        <p:spPr>
          <a:xfrm>
            <a:off x="0" y="1570892"/>
            <a:ext cx="9144000" cy="5257800"/>
          </a:xfrm>
          <a:prstGeom prst="rect">
            <a:avLst/>
          </a:prstGeom>
          <a:noFill/>
          <a:ln>
            <a:noFill/>
          </a:ln>
        </p:spPr>
        <p:txBody>
          <a:bodyPr spcFirstLastPara="1" wrap="square" lIns="91425" tIns="45700" rIns="91425" bIns="45700" anchor="t" anchorCtr="0">
            <a:noAutofit/>
          </a:bodyPr>
          <a:lstStyle/>
          <a:p>
            <a:pPr marL="285750" indent="-285750"/>
            <a:r>
              <a:rPr lang="en-US" sz="4000" b="1" dirty="0"/>
              <a:t>Eliminating Mutual Exclusion Condition</a:t>
            </a:r>
          </a:p>
          <a:p>
            <a:pPr marL="285750" indent="-285750"/>
            <a:r>
              <a:rPr lang="en-US" sz="4000" b="1" dirty="0"/>
              <a:t>Eliminating Hold and Wait Condition</a:t>
            </a:r>
          </a:p>
          <a:p>
            <a:pPr marL="285750" indent="-285750"/>
            <a:r>
              <a:rPr lang="en-US" sz="4000" b="1" dirty="0"/>
              <a:t>Eliminating No Preemption Condition</a:t>
            </a:r>
          </a:p>
          <a:p>
            <a:pPr marL="285750" indent="-285750"/>
            <a:r>
              <a:rPr lang="en-US" sz="4000" b="1" dirty="0"/>
              <a:t>Eliminating Circular Wait Condition</a:t>
            </a:r>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47</a:t>
            </a:fld>
            <a:endParaRPr/>
          </a:p>
        </p:txBody>
      </p:sp>
    </p:spTree>
    <p:extLst>
      <p:ext uri="{BB962C8B-B14F-4D97-AF65-F5344CB8AC3E}">
        <p14:creationId xmlns:p14="http://schemas.microsoft.com/office/powerpoint/2010/main" val="14935893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defRPr/>
            </a:pPr>
            <a:r>
              <a:rPr lang="en-US" b="1" dirty="0">
                <a:ln w="1905"/>
                <a:solidFill>
                  <a:schemeClr val="tx1"/>
                </a:solidFill>
                <a:effectLst>
                  <a:innerShdw blurRad="69850" dist="43180" dir="5400000">
                    <a:srgbClr val="000000">
                      <a:alpha val="65000"/>
                    </a:srgbClr>
                  </a:innerShdw>
                </a:effectLst>
              </a:rPr>
              <a:t>Deadlock Prevention</a:t>
            </a:r>
          </a:p>
        </p:txBody>
      </p:sp>
      <p:sp>
        <p:nvSpPr>
          <p:cNvPr id="136" name="Google Shape;136;p6"/>
          <p:cNvSpPr txBox="1">
            <a:spLocks noGrp="1"/>
          </p:cNvSpPr>
          <p:nvPr>
            <p:ph idx="1"/>
          </p:nvPr>
        </p:nvSpPr>
        <p:spPr>
          <a:xfrm>
            <a:off x="0" y="1570892"/>
            <a:ext cx="9144000" cy="5257800"/>
          </a:xfrm>
          <a:prstGeom prst="rect">
            <a:avLst/>
          </a:prstGeom>
          <a:noFill/>
          <a:ln>
            <a:noFill/>
          </a:ln>
        </p:spPr>
        <p:txBody>
          <a:bodyPr spcFirstLastPara="1" wrap="square" lIns="91425" tIns="45700" rIns="91425" bIns="45700" anchor="t" anchorCtr="0">
            <a:noAutofit/>
          </a:bodyPr>
          <a:lstStyle/>
          <a:p>
            <a:pPr marL="285750" indent="-285750"/>
            <a:r>
              <a:rPr lang="en-US" sz="2400" dirty="0"/>
              <a:t>A deadlock can be prevented by eliminating any one of the four necessary conditions of the deadlock which results in the inefficient use of resources. Deadlock avoidance approaches ensure that deadlocks cannot arise/occur in a system, by not allowing the conditions for deadlocks to hold simultaneously.</a:t>
            </a:r>
          </a:p>
          <a:p>
            <a:pPr marL="285750" indent="-285750"/>
            <a:r>
              <a:rPr lang="en-US" sz="2400" dirty="0"/>
              <a:t>Deadlock avoidance requires that the operating system be given information in advance regarding the resources a process will request and use. This information is used by the operating system to schedule the allocation of resources so that no process waits for a resource.</a:t>
            </a:r>
          </a:p>
          <a:p>
            <a:pPr marL="285750" indent="-285750"/>
            <a:r>
              <a:rPr lang="en-US" sz="2400" dirty="0"/>
              <a:t>Deadlock prevention prevent deadlocks by restraining how requests can be made. The restraints ensure that at least one of the necessary conditions for deadlock cannot occur, and hence, that deadlock cannot hold.</a:t>
            </a:r>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48</a:t>
            </a:fld>
            <a:endParaRPr/>
          </a:p>
        </p:txBody>
      </p:sp>
    </p:spTree>
    <p:extLst>
      <p:ext uri="{BB962C8B-B14F-4D97-AF65-F5344CB8AC3E}">
        <p14:creationId xmlns:p14="http://schemas.microsoft.com/office/powerpoint/2010/main" val="201737967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defRPr/>
            </a:pPr>
            <a:r>
              <a:rPr lang="en-US" b="1" dirty="0">
                <a:ln w="1905"/>
                <a:solidFill>
                  <a:schemeClr val="tx1"/>
                </a:solidFill>
                <a:effectLst>
                  <a:innerShdw blurRad="69850" dist="43180" dir="5400000">
                    <a:srgbClr val="000000">
                      <a:alpha val="65000"/>
                    </a:srgbClr>
                  </a:innerShdw>
                </a:effectLst>
              </a:rPr>
              <a:t>Bankers Algorithm</a:t>
            </a:r>
          </a:p>
        </p:txBody>
      </p:sp>
      <p:sp>
        <p:nvSpPr>
          <p:cNvPr id="136" name="Google Shape;136;p6"/>
          <p:cNvSpPr txBox="1">
            <a:spLocks noGrp="1"/>
          </p:cNvSpPr>
          <p:nvPr>
            <p:ph idx="1"/>
          </p:nvPr>
        </p:nvSpPr>
        <p:spPr>
          <a:xfrm>
            <a:off x="0" y="1570892"/>
            <a:ext cx="9144000" cy="5257800"/>
          </a:xfrm>
          <a:prstGeom prst="rect">
            <a:avLst/>
          </a:prstGeom>
          <a:noFill/>
          <a:ln>
            <a:noFill/>
          </a:ln>
        </p:spPr>
        <p:txBody>
          <a:bodyPr spcFirstLastPara="1" wrap="square" lIns="91425" tIns="45700" rIns="91425" bIns="45700" anchor="t" anchorCtr="0">
            <a:noAutofit/>
          </a:bodyPr>
          <a:lstStyle/>
          <a:p>
            <a:pPr marL="285750" indent="-285750"/>
            <a:r>
              <a:rPr lang="en-IN" dirty="0"/>
              <a:t>Banker's </a:t>
            </a:r>
            <a:r>
              <a:rPr lang="en-IN" dirty="0" smtClean="0"/>
              <a:t>algorithm (</a:t>
            </a:r>
            <a:r>
              <a:rPr lang="en-IN" dirty="0" err="1" smtClean="0"/>
              <a:t>Dijkstra</a:t>
            </a:r>
            <a:r>
              <a:rPr lang="en-IN" dirty="0" smtClean="0"/>
              <a:t> in 1965)  </a:t>
            </a:r>
            <a:r>
              <a:rPr lang="en-IN" dirty="0"/>
              <a:t>is a deadlock avoidance algorithm. It is named so because this algorithm is used in banking systems to determine whether a loan can be granted or not</a:t>
            </a:r>
            <a:r>
              <a:rPr lang="en-IN" dirty="0" smtClean="0"/>
              <a:t>.</a:t>
            </a:r>
          </a:p>
          <a:p>
            <a:pPr marL="285750" indent="-285750"/>
            <a:r>
              <a:rPr lang="en-IN" dirty="0"/>
              <a:t>Banker’s algorithm in the operating system is such that it can know in advance before a resource is allocated to a process, whether it can lead to deadlock (“unsafe state”) or it can certainly manage to </a:t>
            </a:r>
            <a:r>
              <a:rPr lang="en-US" dirty="0"/>
              <a:t>avoid it (“safe state”).</a:t>
            </a:r>
          </a:p>
          <a:p>
            <a:pPr marL="285750" indent="-285750"/>
            <a:endParaRPr lang="en-US" dirty="0"/>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49</a:t>
            </a:fld>
            <a:endParaRPr/>
          </a:p>
        </p:txBody>
      </p:sp>
    </p:spTree>
    <p:extLst>
      <p:ext uri="{BB962C8B-B14F-4D97-AF65-F5344CB8AC3E}">
        <p14:creationId xmlns:p14="http://schemas.microsoft.com/office/powerpoint/2010/main" val="20020848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r>
              <a:rPr lang="en-US" b="1" dirty="0">
                <a:ln w="1905"/>
                <a:solidFill>
                  <a:schemeClr val="tx1"/>
                </a:solidFill>
                <a:effectLst>
                  <a:innerShdw blurRad="69850" dist="43180" dir="5400000">
                    <a:srgbClr val="000000">
                      <a:alpha val="65000"/>
                    </a:srgbClr>
                  </a:innerShdw>
                </a:effectLst>
              </a:rPr>
              <a:t>CPU and I/O Burst Cycles</a:t>
            </a:r>
            <a:endParaRPr lang="en-IN" dirty="0">
              <a:solidFill>
                <a:schemeClr val="tx1"/>
              </a:solidFill>
            </a:endParaRPr>
          </a:p>
        </p:txBody>
      </p:sp>
      <p:sp>
        <p:nvSpPr>
          <p:cNvPr id="104" name="Google Shape;104;p2"/>
          <p:cNvSpPr txBox="1">
            <a:spLocks noGrp="1"/>
          </p:cNvSpPr>
          <p:nvPr>
            <p:ph type="body" idx="1"/>
          </p:nvPr>
        </p:nvSpPr>
        <p:spPr>
          <a:xfrm>
            <a:off x="0" y="1524000"/>
            <a:ext cx="8991600" cy="5257800"/>
          </a:xfrm>
          <a:prstGeom prst="rect">
            <a:avLst/>
          </a:prstGeom>
          <a:noFill/>
          <a:ln>
            <a:noFill/>
          </a:ln>
        </p:spPr>
        <p:txBody>
          <a:bodyPr spcFirstLastPara="1" wrap="square" lIns="91425" tIns="45700" rIns="91425" bIns="45700" anchor="t" anchorCtr="0">
            <a:noAutofit/>
          </a:bodyPr>
          <a:lstStyle/>
          <a:p>
            <a:pPr algn="just"/>
            <a:endParaRPr lang="en-GB" sz="2400" b="1" dirty="0" smtClean="0">
              <a:solidFill>
                <a:prstClr val="black"/>
              </a:solidFill>
            </a:endParaRPr>
          </a:p>
          <a:p>
            <a:pPr algn="just"/>
            <a:r>
              <a:rPr lang="en-GB" sz="2400" b="1" dirty="0" smtClean="0">
                <a:solidFill>
                  <a:prstClr val="black"/>
                </a:solidFill>
              </a:rPr>
              <a:t>CPU </a:t>
            </a:r>
            <a:r>
              <a:rPr lang="en-GB" sz="2400" b="1" dirty="0">
                <a:solidFill>
                  <a:prstClr val="black"/>
                </a:solidFill>
              </a:rPr>
              <a:t>Bound Process: </a:t>
            </a:r>
            <a:endParaRPr lang="en-GB" sz="2400" b="1" dirty="0" smtClean="0">
              <a:solidFill>
                <a:prstClr val="black"/>
              </a:solidFill>
            </a:endParaRPr>
          </a:p>
          <a:p>
            <a:pPr marL="0" indent="0" algn="just">
              <a:buNone/>
            </a:pPr>
            <a:r>
              <a:rPr lang="en-GB" sz="2400" dirty="0" smtClean="0">
                <a:solidFill>
                  <a:prstClr val="black"/>
                </a:solidFill>
              </a:rPr>
              <a:t>                   		 The </a:t>
            </a:r>
            <a:r>
              <a:rPr lang="en-GB" sz="2400" dirty="0">
                <a:solidFill>
                  <a:prstClr val="black"/>
                </a:solidFill>
              </a:rPr>
              <a:t>process which spends more time in </a:t>
            </a:r>
            <a:r>
              <a:rPr lang="en-GB" sz="2400" dirty="0" smtClean="0">
                <a:solidFill>
                  <a:prstClr val="black"/>
                </a:solidFill>
              </a:rPr>
              <a:t>				computations </a:t>
            </a:r>
            <a:r>
              <a:rPr lang="en-GB" sz="2400" dirty="0">
                <a:solidFill>
                  <a:prstClr val="black"/>
                </a:solidFill>
              </a:rPr>
              <a:t>or </a:t>
            </a:r>
            <a:r>
              <a:rPr lang="en-GB" sz="2400" dirty="0" smtClean="0">
                <a:solidFill>
                  <a:prstClr val="black"/>
                </a:solidFill>
              </a:rPr>
              <a:t>with </a:t>
            </a:r>
            <a:r>
              <a:rPr lang="en-GB" sz="2400" dirty="0">
                <a:solidFill>
                  <a:prstClr val="black"/>
                </a:solidFill>
              </a:rPr>
              <a:t>CPU and </a:t>
            </a:r>
            <a:r>
              <a:rPr lang="en-GB" sz="2400" dirty="0" smtClean="0">
                <a:solidFill>
                  <a:prstClr val="black"/>
                </a:solidFill>
              </a:rPr>
              <a:t>   very </a:t>
            </a:r>
            <a:r>
              <a:rPr lang="en-GB" sz="2400" dirty="0">
                <a:solidFill>
                  <a:prstClr val="black"/>
                </a:solidFill>
              </a:rPr>
              <a:t>rarely with </a:t>
            </a:r>
            <a:r>
              <a:rPr lang="en-GB" sz="2400" dirty="0" smtClean="0">
                <a:solidFill>
                  <a:prstClr val="black"/>
                </a:solidFill>
              </a:rPr>
              <a:t>			the </a:t>
            </a:r>
            <a:r>
              <a:rPr lang="en-GB" sz="2400" dirty="0">
                <a:solidFill>
                  <a:prstClr val="black"/>
                </a:solidFill>
              </a:rPr>
              <a:t>I/O devices is called as CPU bound process. </a:t>
            </a:r>
          </a:p>
          <a:p>
            <a:pPr algn="just"/>
            <a:endParaRPr lang="en-GB" sz="2400" dirty="0" smtClean="0">
              <a:solidFill>
                <a:prstClr val="black"/>
              </a:solidFill>
            </a:endParaRPr>
          </a:p>
          <a:p>
            <a:pPr algn="just"/>
            <a:endParaRPr lang="en-GB" sz="2400" dirty="0">
              <a:solidFill>
                <a:prstClr val="black"/>
              </a:solidFill>
            </a:endParaRPr>
          </a:p>
          <a:p>
            <a:pPr algn="just"/>
            <a:r>
              <a:rPr lang="en-GB" sz="2400" b="1" dirty="0">
                <a:solidFill>
                  <a:prstClr val="black"/>
                </a:solidFill>
              </a:rPr>
              <a:t>I/O Bound Process: </a:t>
            </a:r>
            <a:endParaRPr lang="en-GB" sz="2400" b="1" dirty="0" smtClean="0">
              <a:solidFill>
                <a:prstClr val="black"/>
              </a:solidFill>
            </a:endParaRPr>
          </a:p>
          <a:p>
            <a:pPr marL="0" indent="0" algn="just">
              <a:buNone/>
            </a:pPr>
            <a:r>
              <a:rPr lang="en-GB" sz="2400" b="1" dirty="0">
                <a:solidFill>
                  <a:prstClr val="black"/>
                </a:solidFill>
              </a:rPr>
              <a:t>	</a:t>
            </a:r>
            <a:r>
              <a:rPr lang="en-GB" sz="2400" b="1" dirty="0" smtClean="0">
                <a:solidFill>
                  <a:prstClr val="black"/>
                </a:solidFill>
              </a:rPr>
              <a:t>		</a:t>
            </a:r>
            <a:r>
              <a:rPr lang="en-GB" sz="2400" dirty="0" smtClean="0">
                <a:solidFill>
                  <a:prstClr val="black"/>
                </a:solidFill>
              </a:rPr>
              <a:t>The </a:t>
            </a:r>
            <a:r>
              <a:rPr lang="en-GB" sz="2400" dirty="0">
                <a:solidFill>
                  <a:prstClr val="black"/>
                </a:solidFill>
              </a:rPr>
              <a:t>process which spends more time in I/O </a:t>
            </a:r>
            <a:r>
              <a:rPr lang="en-GB" sz="2400" dirty="0" smtClean="0">
                <a:solidFill>
                  <a:prstClr val="black"/>
                </a:solidFill>
              </a:rPr>
              <a:t>  			operation </a:t>
            </a:r>
            <a:r>
              <a:rPr lang="en-GB" sz="2400" dirty="0">
                <a:solidFill>
                  <a:prstClr val="black"/>
                </a:solidFill>
              </a:rPr>
              <a:t>than </a:t>
            </a:r>
            <a:r>
              <a:rPr lang="en-GB" sz="2400" dirty="0" smtClean="0">
                <a:solidFill>
                  <a:prstClr val="black"/>
                </a:solidFill>
              </a:rPr>
              <a:t> computation </a:t>
            </a:r>
            <a:r>
              <a:rPr lang="en-GB" sz="2400" dirty="0">
                <a:solidFill>
                  <a:prstClr val="black"/>
                </a:solidFill>
              </a:rPr>
              <a:t>(time spends with </a:t>
            </a:r>
            <a:r>
              <a:rPr lang="en-GB" sz="2400" dirty="0" smtClean="0">
                <a:solidFill>
                  <a:prstClr val="black"/>
                </a:solidFill>
              </a:rPr>
              <a:t>			CPU</a:t>
            </a:r>
            <a:r>
              <a:rPr lang="en-GB" sz="2400" dirty="0">
                <a:solidFill>
                  <a:prstClr val="black"/>
                </a:solidFill>
              </a:rPr>
              <a:t>) is I/O bound process</a:t>
            </a:r>
          </a:p>
          <a:p>
            <a:pPr marL="0" indent="0" algn="just">
              <a:buNone/>
            </a:pPr>
            <a:endParaRPr lang="en-IN" sz="2400" dirty="0"/>
          </a:p>
        </p:txBody>
      </p:sp>
      <p:sp>
        <p:nvSpPr>
          <p:cNvPr id="105" name="Google Shape;105;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5</a:t>
            </a:fld>
            <a:endParaRPr/>
          </a:p>
        </p:txBody>
      </p:sp>
    </p:spTree>
    <p:extLst>
      <p:ext uri="{BB962C8B-B14F-4D97-AF65-F5344CB8AC3E}">
        <p14:creationId xmlns:p14="http://schemas.microsoft.com/office/powerpoint/2010/main" val="1418713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4">
                                            <p:txEl>
                                              <p:pRg st="1" end="1"/>
                                            </p:txEl>
                                          </p:spTgt>
                                        </p:tgtEl>
                                        <p:attrNameLst>
                                          <p:attrName>style.visibility</p:attrName>
                                        </p:attrNameLst>
                                      </p:cBhvr>
                                      <p:to>
                                        <p:strVal val="visible"/>
                                      </p:to>
                                    </p:set>
                                    <p:animEffect transition="in" filter="fade">
                                      <p:cBhvr>
                                        <p:cTn id="7" dur="1000"/>
                                        <p:tgtEl>
                                          <p:spTgt spid="104">
                                            <p:txEl>
                                              <p:pRg st="1" end="1"/>
                                            </p:txEl>
                                          </p:spTgt>
                                        </p:tgtEl>
                                      </p:cBhvr>
                                    </p:animEffect>
                                    <p:anim calcmode="lin" valueType="num">
                                      <p:cBhvr>
                                        <p:cTn id="8" dur="1000" fill="hold"/>
                                        <p:tgtEl>
                                          <p:spTgt spid="10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04">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4">
                                            <p:txEl>
                                              <p:pRg st="2" end="2"/>
                                            </p:txEl>
                                          </p:spTgt>
                                        </p:tgtEl>
                                        <p:attrNameLst>
                                          <p:attrName>style.visibility</p:attrName>
                                        </p:attrNameLst>
                                      </p:cBhvr>
                                      <p:to>
                                        <p:strVal val="visible"/>
                                      </p:to>
                                    </p:set>
                                    <p:animEffect transition="in" filter="fade">
                                      <p:cBhvr>
                                        <p:cTn id="12" dur="1000"/>
                                        <p:tgtEl>
                                          <p:spTgt spid="104">
                                            <p:txEl>
                                              <p:pRg st="2" end="2"/>
                                            </p:txEl>
                                          </p:spTgt>
                                        </p:tgtEl>
                                      </p:cBhvr>
                                    </p:animEffect>
                                    <p:anim calcmode="lin" valueType="num">
                                      <p:cBhvr>
                                        <p:cTn id="13" dur="1000" fill="hold"/>
                                        <p:tgtEl>
                                          <p:spTgt spid="104">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104">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4">
                                            <p:txEl>
                                              <p:pRg st="5" end="5"/>
                                            </p:txEl>
                                          </p:spTgt>
                                        </p:tgtEl>
                                        <p:attrNameLst>
                                          <p:attrName>style.visibility</p:attrName>
                                        </p:attrNameLst>
                                      </p:cBhvr>
                                      <p:to>
                                        <p:strVal val="visible"/>
                                      </p:to>
                                    </p:set>
                                    <p:animEffect transition="in" filter="fade">
                                      <p:cBhvr>
                                        <p:cTn id="17" dur="1000"/>
                                        <p:tgtEl>
                                          <p:spTgt spid="104">
                                            <p:txEl>
                                              <p:pRg st="5" end="5"/>
                                            </p:txEl>
                                          </p:spTgt>
                                        </p:tgtEl>
                                      </p:cBhvr>
                                    </p:animEffect>
                                    <p:anim calcmode="lin" valueType="num">
                                      <p:cBhvr>
                                        <p:cTn id="18" dur="1000" fill="hold"/>
                                        <p:tgtEl>
                                          <p:spTgt spid="104">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104">
                                            <p:txEl>
                                              <p:pRg st="5" end="5"/>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4">
                                            <p:txEl>
                                              <p:pRg st="6" end="6"/>
                                            </p:txEl>
                                          </p:spTgt>
                                        </p:tgtEl>
                                        <p:attrNameLst>
                                          <p:attrName>style.visibility</p:attrName>
                                        </p:attrNameLst>
                                      </p:cBhvr>
                                      <p:to>
                                        <p:strVal val="visible"/>
                                      </p:to>
                                    </p:set>
                                    <p:animEffect transition="in" filter="fade">
                                      <p:cBhvr>
                                        <p:cTn id="22" dur="1000"/>
                                        <p:tgtEl>
                                          <p:spTgt spid="104">
                                            <p:txEl>
                                              <p:pRg st="6" end="6"/>
                                            </p:txEl>
                                          </p:spTgt>
                                        </p:tgtEl>
                                      </p:cBhvr>
                                    </p:animEffect>
                                    <p:anim calcmode="lin" valueType="num">
                                      <p:cBhvr>
                                        <p:cTn id="23" dur="1000" fill="hold"/>
                                        <p:tgtEl>
                                          <p:spTgt spid="104">
                                            <p:txEl>
                                              <p:pRg st="6" end="6"/>
                                            </p:txEl>
                                          </p:spTgt>
                                        </p:tgtEl>
                                        <p:attrNameLst>
                                          <p:attrName>ppt_x</p:attrName>
                                        </p:attrNameLst>
                                      </p:cBhvr>
                                      <p:tavLst>
                                        <p:tav tm="0">
                                          <p:val>
                                            <p:strVal val="#ppt_x"/>
                                          </p:val>
                                        </p:tav>
                                        <p:tav tm="100000">
                                          <p:val>
                                            <p:strVal val="#ppt_x"/>
                                          </p:val>
                                        </p:tav>
                                      </p:tavLst>
                                    </p:anim>
                                    <p:anim calcmode="lin" valueType="num">
                                      <p:cBhvr>
                                        <p:cTn id="24" dur="1000" fill="hold"/>
                                        <p:tgtEl>
                                          <p:spTgt spid="10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defRPr/>
            </a:pPr>
            <a:r>
              <a:rPr lang="en-US" b="1" dirty="0">
                <a:ln w="1905"/>
                <a:solidFill>
                  <a:schemeClr val="tx1"/>
                </a:solidFill>
                <a:effectLst>
                  <a:innerShdw blurRad="69850" dist="43180" dir="5400000">
                    <a:srgbClr val="000000">
                      <a:alpha val="65000"/>
                    </a:srgbClr>
                  </a:innerShdw>
                </a:effectLst>
              </a:rPr>
              <a:t>Safety Algorithm</a:t>
            </a:r>
          </a:p>
        </p:txBody>
      </p:sp>
      <p:sp>
        <p:nvSpPr>
          <p:cNvPr id="136" name="Google Shape;136;p6"/>
          <p:cNvSpPr txBox="1">
            <a:spLocks noGrp="1"/>
          </p:cNvSpPr>
          <p:nvPr>
            <p:ph idx="1"/>
          </p:nvPr>
        </p:nvSpPr>
        <p:spPr>
          <a:xfrm>
            <a:off x="0" y="1570892"/>
            <a:ext cx="9144000" cy="5257800"/>
          </a:xfrm>
          <a:prstGeom prst="rect">
            <a:avLst/>
          </a:prstGeom>
          <a:noFill/>
          <a:ln>
            <a:noFill/>
          </a:ln>
        </p:spPr>
        <p:txBody>
          <a:bodyPr spcFirstLastPara="1" wrap="square" lIns="91425" tIns="45700" rIns="91425" bIns="45700" anchor="t" anchorCtr="0">
            <a:noAutofit/>
          </a:bodyPr>
          <a:lstStyle/>
          <a:p>
            <a:pPr marL="0" indent="0">
              <a:buNone/>
            </a:pPr>
            <a:r>
              <a:rPr lang="en-US" sz="1800" dirty="0">
                <a:latin typeface="Times New Roman" pitchFamily="18" charset="0"/>
                <a:cs typeface="Times New Roman" pitchFamily="18" charset="0"/>
              </a:rPr>
              <a:t>This algorithm is used to find out whether a system is in safe state or not. This algorithm can be described as follows:</a:t>
            </a:r>
          </a:p>
          <a:p>
            <a:pPr marL="0" indent="0">
              <a:buNone/>
            </a:pPr>
            <a:r>
              <a:rPr lang="en-US" sz="1800" dirty="0">
                <a:latin typeface="Times New Roman" pitchFamily="18" charset="0"/>
                <a:cs typeface="Times New Roman" pitchFamily="18" charset="0"/>
              </a:rPr>
              <a:t>Let Work and Finish be vectors of length m and n, respectively. </a:t>
            </a:r>
          </a:p>
          <a:p>
            <a:pPr marL="0" indent="0">
              <a:buNone/>
            </a:pPr>
            <a:r>
              <a:rPr lang="en-US" sz="1800" dirty="0">
                <a:latin typeface="Times New Roman" pitchFamily="18" charset="0"/>
                <a:cs typeface="Times New Roman" pitchFamily="18" charset="0"/>
              </a:rPr>
              <a:t>       Initialize Work= Available and</a:t>
            </a:r>
          </a:p>
          <a:p>
            <a:pPr marL="0" indent="0">
              <a:buNone/>
            </a:pPr>
            <a:r>
              <a:rPr lang="en-US" sz="1800" dirty="0">
                <a:latin typeface="Times New Roman" pitchFamily="18" charset="0"/>
                <a:cs typeface="Times New Roman" pitchFamily="18" charset="0"/>
              </a:rPr>
              <a:t>       Finish[i] = false for i = 0, 1, ... , n – 1.</a:t>
            </a:r>
          </a:p>
          <a:p>
            <a:pPr marL="0" indent="0">
              <a:buNone/>
            </a:pPr>
            <a:r>
              <a:rPr lang="en-US" sz="1800" dirty="0">
                <a:latin typeface="Times New Roman" pitchFamily="18" charset="0"/>
                <a:cs typeface="Times New Roman" pitchFamily="18" charset="0"/>
              </a:rPr>
              <a:t>2.    Find an index i such that both</a:t>
            </a:r>
          </a:p>
          <a:p>
            <a:pPr marL="0" indent="0">
              <a:buNone/>
            </a:pPr>
            <a:r>
              <a:rPr lang="en-US" sz="1800" dirty="0">
                <a:latin typeface="Times New Roman" pitchFamily="18" charset="0"/>
                <a:cs typeface="Times New Roman" pitchFamily="18" charset="0"/>
              </a:rPr>
              <a:t>       (i) Finish[i] == false</a:t>
            </a:r>
          </a:p>
          <a:p>
            <a:pPr marL="0" indent="0">
              <a:buNone/>
            </a:pPr>
            <a:r>
              <a:rPr lang="en-US" sz="1800" dirty="0">
                <a:latin typeface="Times New Roman" pitchFamily="18" charset="0"/>
                <a:cs typeface="Times New Roman" pitchFamily="18" charset="0"/>
              </a:rPr>
              <a:t>       (ii) </a:t>
            </a:r>
            <a:r>
              <a:rPr lang="en-US" sz="1800" dirty="0" err="1">
                <a:latin typeface="Times New Roman" pitchFamily="18" charset="0"/>
                <a:cs typeface="Times New Roman" pitchFamily="18" charset="0"/>
              </a:rPr>
              <a:t>Needi</a:t>
            </a:r>
            <a:r>
              <a:rPr lang="en-US" sz="1800" dirty="0">
                <a:latin typeface="Times New Roman" pitchFamily="18" charset="0"/>
                <a:cs typeface="Times New Roman" pitchFamily="18" charset="0"/>
              </a:rPr>
              <a:t>≤ Work</a:t>
            </a:r>
          </a:p>
          <a:p>
            <a:pPr marL="0" indent="0">
              <a:buNone/>
            </a:pPr>
            <a:r>
              <a:rPr lang="en-US" sz="1800" dirty="0">
                <a:latin typeface="Times New Roman" pitchFamily="18" charset="0"/>
                <a:cs typeface="Times New Roman" pitchFamily="18" charset="0"/>
              </a:rPr>
              <a:t>       If no such i exists, go to step 4.</a:t>
            </a:r>
          </a:p>
          <a:p>
            <a:pPr marL="0" indent="0">
              <a:buNone/>
            </a:pPr>
            <a:r>
              <a:rPr lang="en-US" sz="1800" dirty="0">
                <a:latin typeface="Times New Roman" pitchFamily="18" charset="0"/>
                <a:cs typeface="Times New Roman" pitchFamily="18" charset="0"/>
              </a:rPr>
              <a:t>3.    Work = Work + Allocation;</a:t>
            </a:r>
          </a:p>
          <a:p>
            <a:pPr marL="0" indent="0">
              <a:buNone/>
            </a:pPr>
            <a:r>
              <a:rPr lang="en-US" sz="1800" dirty="0">
                <a:latin typeface="Times New Roman" pitchFamily="18" charset="0"/>
                <a:cs typeface="Times New Roman" pitchFamily="18" charset="0"/>
              </a:rPr>
              <a:t>        Finish[i] = true</a:t>
            </a:r>
          </a:p>
          <a:p>
            <a:pPr marL="0" indent="0">
              <a:buNone/>
            </a:pPr>
            <a:r>
              <a:rPr lang="en-US" sz="1800" dirty="0">
                <a:latin typeface="Times New Roman" pitchFamily="18" charset="0"/>
                <a:cs typeface="Times New Roman" pitchFamily="18" charset="0"/>
              </a:rPr>
              <a:t>       Go to step 2.</a:t>
            </a:r>
          </a:p>
          <a:p>
            <a:pPr marL="0" indent="0">
              <a:buNone/>
            </a:pPr>
            <a:r>
              <a:rPr lang="en-US" sz="1800" dirty="0">
                <a:latin typeface="Times New Roman" pitchFamily="18" charset="0"/>
                <a:cs typeface="Times New Roman" pitchFamily="18" charset="0"/>
              </a:rPr>
              <a:t>4.    If Finish[i] == true for all i, then the system is in a safe state.</a:t>
            </a:r>
          </a:p>
          <a:p>
            <a:pPr marL="0" indent="0">
              <a:buNone/>
            </a:pP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This algorithm may require an order of m x n2 operations to determine whether a state is safe.</a:t>
            </a:r>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50</a:t>
            </a:fld>
            <a:endParaRPr/>
          </a:p>
        </p:txBody>
      </p:sp>
    </p:spTree>
    <p:extLst>
      <p:ext uri="{BB962C8B-B14F-4D97-AF65-F5344CB8AC3E}">
        <p14:creationId xmlns:p14="http://schemas.microsoft.com/office/powerpoint/2010/main" val="151675669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defRPr/>
            </a:pPr>
            <a:r>
              <a:rPr lang="en-US" b="1" dirty="0">
                <a:ln w="1905"/>
                <a:solidFill>
                  <a:schemeClr val="tx1"/>
                </a:solidFill>
                <a:effectLst>
                  <a:innerShdw blurRad="69850" dist="43180" dir="5400000">
                    <a:srgbClr val="000000">
                      <a:alpha val="65000"/>
                    </a:srgbClr>
                  </a:innerShdw>
                </a:effectLst>
              </a:rPr>
              <a:t>Deadlock Recovery</a:t>
            </a:r>
          </a:p>
        </p:txBody>
      </p:sp>
      <p:sp>
        <p:nvSpPr>
          <p:cNvPr id="136" name="Google Shape;136;p6"/>
          <p:cNvSpPr txBox="1">
            <a:spLocks noGrp="1"/>
          </p:cNvSpPr>
          <p:nvPr>
            <p:ph idx="1"/>
          </p:nvPr>
        </p:nvSpPr>
        <p:spPr>
          <a:xfrm>
            <a:off x="0" y="1570892"/>
            <a:ext cx="9144000" cy="5257800"/>
          </a:xfrm>
          <a:prstGeom prst="rect">
            <a:avLst/>
          </a:prstGeom>
          <a:noFill/>
          <a:ln>
            <a:noFill/>
          </a:ln>
        </p:spPr>
        <p:txBody>
          <a:bodyPr spcFirstLastPara="1" wrap="square" lIns="91425" tIns="45700" rIns="91425" bIns="45700" anchor="t" anchorCtr="0">
            <a:noAutofit/>
          </a:bodyPr>
          <a:lstStyle/>
          <a:p>
            <a:r>
              <a:rPr lang="en-US" b="1" dirty="0"/>
              <a:t>Process Termination:</a:t>
            </a:r>
          </a:p>
          <a:p>
            <a:r>
              <a:rPr lang="en-US" dirty="0"/>
              <a:t>Abort all deadlocked processes</a:t>
            </a:r>
          </a:p>
          <a:p>
            <a:r>
              <a:rPr lang="en-IN" dirty="0"/>
              <a:t>Abort one process at a time until the deadlock cycle is eliminated</a:t>
            </a:r>
          </a:p>
          <a:p>
            <a:r>
              <a:rPr lang="en-US" b="1" dirty="0"/>
              <a:t>Resource Preemption:</a:t>
            </a:r>
          </a:p>
          <a:p>
            <a:r>
              <a:rPr lang="en-IN" dirty="0"/>
              <a:t>Select a process for pre-emption</a:t>
            </a:r>
          </a:p>
          <a:p>
            <a:r>
              <a:rPr lang="en-US" dirty="0"/>
              <a:t>Rollback of the process</a:t>
            </a:r>
          </a:p>
          <a:p>
            <a:r>
              <a:rPr lang="en-US" dirty="0"/>
              <a:t>Prevent Starvation</a:t>
            </a:r>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51</a:t>
            </a:fld>
            <a:endParaRPr/>
          </a:p>
        </p:txBody>
      </p:sp>
    </p:spTree>
    <p:extLst>
      <p:ext uri="{BB962C8B-B14F-4D97-AF65-F5344CB8AC3E}">
        <p14:creationId xmlns:p14="http://schemas.microsoft.com/office/powerpoint/2010/main" val="207303786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defRPr/>
            </a:pPr>
            <a:r>
              <a:rPr lang="en-IN" dirty="0">
                <a:solidFill>
                  <a:schemeClr val="tx1"/>
                </a:solidFill>
              </a:rPr>
              <a:t>Thank you…..</a:t>
            </a:r>
            <a:endParaRPr lang="en-US" b="1" dirty="0">
              <a:ln w="1905"/>
              <a:solidFill>
                <a:schemeClr val="tx1"/>
              </a:solidFill>
              <a:effectLst>
                <a:innerShdw blurRad="69850" dist="43180" dir="5400000">
                  <a:srgbClr val="000000">
                    <a:alpha val="65000"/>
                  </a:srgbClr>
                </a:innerShdw>
              </a:effectLst>
            </a:endParaRPr>
          </a:p>
        </p:txBody>
      </p:sp>
      <p:sp>
        <p:nvSpPr>
          <p:cNvPr id="136" name="Google Shape;136;p6"/>
          <p:cNvSpPr txBox="1">
            <a:spLocks noGrp="1"/>
          </p:cNvSpPr>
          <p:nvPr>
            <p:ph idx="1"/>
          </p:nvPr>
        </p:nvSpPr>
        <p:spPr>
          <a:xfrm>
            <a:off x="0" y="1570892"/>
            <a:ext cx="9144000" cy="5257800"/>
          </a:xfrm>
          <a:prstGeom prst="rect">
            <a:avLst/>
          </a:prstGeom>
          <a:noFill/>
          <a:ln>
            <a:noFill/>
          </a:ln>
        </p:spPr>
        <p:txBody>
          <a:bodyPr spcFirstLastPara="1" wrap="square" lIns="91425" tIns="45700" rIns="91425" bIns="45700" anchor="t" anchorCtr="0">
            <a:noAutofit/>
          </a:bodyPr>
          <a:lstStyle/>
          <a:p>
            <a:pPr marL="0" indent="0">
              <a:buNone/>
            </a:pPr>
            <a:endParaRPr lang="en-US" b="1" dirty="0">
              <a:solidFill>
                <a:prstClr val="black"/>
              </a:solidFill>
            </a:endParaRPr>
          </a:p>
          <a:p>
            <a:pPr marL="0" indent="0">
              <a:buNone/>
            </a:pPr>
            <a:r>
              <a:rPr lang="en-US" b="1" dirty="0">
                <a:solidFill>
                  <a:prstClr val="black"/>
                </a:solidFill>
              </a:rPr>
              <a:t>					</a:t>
            </a:r>
          </a:p>
          <a:p>
            <a:endParaRPr lang="en-US" b="1" dirty="0">
              <a:solidFill>
                <a:prstClr val="black"/>
              </a:solidFill>
            </a:endParaRPr>
          </a:p>
          <a:p>
            <a:pPr marL="0" indent="0">
              <a:buNone/>
            </a:pPr>
            <a:r>
              <a:rPr lang="en-US" b="1" dirty="0">
                <a:solidFill>
                  <a:prstClr val="black"/>
                </a:solidFill>
              </a:rPr>
              <a:t>	You can mail your Queries to :</a:t>
            </a:r>
          </a:p>
          <a:p>
            <a:pPr marL="0" indent="0">
              <a:buNone/>
            </a:pPr>
            <a:r>
              <a:rPr lang="en-US" b="1" dirty="0">
                <a:solidFill>
                  <a:prstClr val="black"/>
                </a:solidFill>
              </a:rPr>
              <a:t>		a2kousarj@gmail.com</a:t>
            </a:r>
            <a:endParaRPr lang="en-IN" dirty="0"/>
          </a:p>
          <a:p>
            <a:pPr marL="0" indent="0">
              <a:buNone/>
            </a:pPr>
            <a:endParaRPr lang="en-US" dirty="0"/>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52</a:t>
            </a:fld>
            <a:endParaRPr/>
          </a:p>
        </p:txBody>
      </p:sp>
    </p:spTree>
    <p:extLst>
      <p:ext uri="{BB962C8B-B14F-4D97-AF65-F5344CB8AC3E}">
        <p14:creationId xmlns:p14="http://schemas.microsoft.com/office/powerpoint/2010/main" val="330008018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defRPr/>
            </a:pPr>
            <a:r>
              <a:rPr lang="en-IN" dirty="0">
                <a:solidFill>
                  <a:schemeClr val="tx1"/>
                </a:solidFill>
              </a:rPr>
              <a:t>Thank you…..</a:t>
            </a:r>
            <a:endParaRPr lang="en-US" b="1" dirty="0">
              <a:ln w="1905"/>
              <a:solidFill>
                <a:schemeClr val="tx1"/>
              </a:solidFill>
              <a:effectLst>
                <a:innerShdw blurRad="69850" dist="43180" dir="5400000">
                  <a:srgbClr val="000000">
                    <a:alpha val="65000"/>
                  </a:srgbClr>
                </a:innerShdw>
              </a:effectLst>
            </a:endParaRPr>
          </a:p>
        </p:txBody>
      </p:sp>
      <p:sp>
        <p:nvSpPr>
          <p:cNvPr id="136" name="Google Shape;136;p6"/>
          <p:cNvSpPr txBox="1">
            <a:spLocks noGrp="1"/>
          </p:cNvSpPr>
          <p:nvPr>
            <p:ph idx="1"/>
          </p:nvPr>
        </p:nvSpPr>
        <p:spPr>
          <a:xfrm>
            <a:off x="0" y="1570892"/>
            <a:ext cx="9144000" cy="5257800"/>
          </a:xfrm>
          <a:prstGeom prst="rect">
            <a:avLst/>
          </a:prstGeom>
          <a:noFill/>
          <a:ln>
            <a:noFill/>
          </a:ln>
        </p:spPr>
        <p:txBody>
          <a:bodyPr spcFirstLastPara="1" wrap="square" lIns="91425" tIns="45700" rIns="91425" bIns="45700" anchor="t" anchorCtr="0">
            <a:noAutofit/>
          </a:bodyPr>
          <a:lstStyle/>
          <a:p>
            <a:pPr marL="0" indent="0">
              <a:buNone/>
            </a:pPr>
            <a:endParaRPr lang="en-US" b="1" dirty="0">
              <a:solidFill>
                <a:prstClr val="black"/>
              </a:solidFill>
            </a:endParaRPr>
          </a:p>
          <a:p>
            <a:pPr marL="0" indent="0">
              <a:buNone/>
            </a:pPr>
            <a:r>
              <a:rPr lang="en-US" b="1" dirty="0">
                <a:solidFill>
                  <a:prstClr val="black"/>
                </a:solidFill>
              </a:rPr>
              <a:t>					</a:t>
            </a:r>
          </a:p>
          <a:p>
            <a:endParaRPr lang="en-US" b="1" dirty="0">
              <a:solidFill>
                <a:prstClr val="black"/>
              </a:solidFill>
            </a:endParaRPr>
          </a:p>
          <a:p>
            <a:pPr marL="0" indent="0">
              <a:buNone/>
            </a:pPr>
            <a:r>
              <a:rPr lang="en-US" b="1" dirty="0">
                <a:solidFill>
                  <a:prstClr val="black"/>
                </a:solidFill>
              </a:rPr>
              <a:t>	You can mail your Queries to :</a:t>
            </a:r>
          </a:p>
          <a:p>
            <a:pPr marL="0" indent="0">
              <a:buNone/>
            </a:pPr>
            <a:r>
              <a:rPr lang="en-US" b="1" dirty="0">
                <a:solidFill>
                  <a:prstClr val="black"/>
                </a:solidFill>
              </a:rPr>
              <a:t>		a2kousarj@gmail.com</a:t>
            </a:r>
            <a:endParaRPr lang="en-IN" dirty="0"/>
          </a:p>
          <a:p>
            <a:pPr marL="0" indent="0">
              <a:buNone/>
            </a:pPr>
            <a:endParaRPr lang="en-US" dirty="0"/>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53</a:t>
            </a:fld>
            <a:endParaRPr/>
          </a:p>
        </p:txBody>
      </p:sp>
    </p:spTree>
    <p:extLst>
      <p:ext uri="{BB962C8B-B14F-4D97-AF65-F5344CB8AC3E}">
        <p14:creationId xmlns:p14="http://schemas.microsoft.com/office/powerpoint/2010/main" val="39599652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r>
              <a:rPr lang="en-US" dirty="0">
                <a:ln w="1905"/>
                <a:solidFill>
                  <a:schemeClr val="tx1"/>
                </a:solidFill>
                <a:effectLst>
                  <a:innerShdw blurRad="69850" dist="43180" dir="5400000">
                    <a:srgbClr val="000000">
                      <a:alpha val="65000"/>
                    </a:srgbClr>
                  </a:innerShdw>
                </a:effectLst>
              </a:rPr>
              <a:t>Scheduling Criteria</a:t>
            </a:r>
            <a:endParaRPr lang="en-IN" dirty="0">
              <a:solidFill>
                <a:schemeClr val="tx1"/>
              </a:solidFill>
            </a:endParaRPr>
          </a:p>
        </p:txBody>
      </p:sp>
      <p:sp>
        <p:nvSpPr>
          <p:cNvPr id="104" name="Google Shape;104;p2"/>
          <p:cNvSpPr txBox="1">
            <a:spLocks noGrp="1"/>
          </p:cNvSpPr>
          <p:nvPr>
            <p:ph type="body" idx="1"/>
          </p:nvPr>
        </p:nvSpPr>
        <p:spPr>
          <a:xfrm>
            <a:off x="0" y="1066800"/>
            <a:ext cx="8991600" cy="5715000"/>
          </a:xfrm>
          <a:prstGeom prst="rect">
            <a:avLst/>
          </a:prstGeom>
          <a:noFill/>
          <a:ln>
            <a:noFill/>
          </a:ln>
        </p:spPr>
        <p:txBody>
          <a:bodyPr spcFirstLastPara="1" wrap="square" lIns="91425" tIns="45700" rIns="91425" bIns="45700" anchor="t" anchorCtr="0">
            <a:noAutofit/>
          </a:bodyPr>
          <a:lstStyle/>
          <a:p>
            <a:pPr algn="just"/>
            <a:r>
              <a:rPr lang="en-GB" sz="2400" b="1" dirty="0">
                <a:solidFill>
                  <a:prstClr val="black"/>
                </a:solidFill>
              </a:rPr>
              <a:t>CPU Utilization: </a:t>
            </a:r>
            <a:r>
              <a:rPr lang="en-GB" sz="2400" dirty="0">
                <a:solidFill>
                  <a:prstClr val="black"/>
                </a:solidFill>
              </a:rPr>
              <a:t>CPU utilization is defined as, the percentage of time the CPU is busy in executing processes. For higher utilization, CPU must be kept as busy as possible, that is, there must be some process running at all times. CPU Utilization may range from 0 to 100 </a:t>
            </a:r>
            <a:r>
              <a:rPr lang="en-GB" sz="2400" dirty="0" err="1">
                <a:solidFill>
                  <a:prstClr val="black"/>
                </a:solidFill>
              </a:rPr>
              <a:t>percent</a:t>
            </a:r>
            <a:r>
              <a:rPr lang="en-GB" sz="2400" dirty="0">
                <a:solidFill>
                  <a:prstClr val="black"/>
                </a:solidFill>
              </a:rPr>
              <a:t>. In a real system it should range from 40 </a:t>
            </a:r>
            <a:r>
              <a:rPr lang="en-GB" sz="2400" dirty="0" err="1">
                <a:solidFill>
                  <a:prstClr val="black"/>
                </a:solidFill>
              </a:rPr>
              <a:t>percent</a:t>
            </a:r>
            <a:r>
              <a:rPr lang="en-GB" sz="2400" dirty="0">
                <a:solidFill>
                  <a:prstClr val="black"/>
                </a:solidFill>
              </a:rPr>
              <a:t> to 90 </a:t>
            </a:r>
            <a:r>
              <a:rPr lang="en-GB" sz="2400" dirty="0" err="1">
                <a:solidFill>
                  <a:prstClr val="black"/>
                </a:solidFill>
              </a:rPr>
              <a:t>percent</a:t>
            </a:r>
            <a:r>
              <a:rPr lang="en-GB" sz="2400" dirty="0">
                <a:solidFill>
                  <a:prstClr val="black"/>
                </a:solidFill>
              </a:rPr>
              <a:t>. </a:t>
            </a:r>
          </a:p>
          <a:p>
            <a:pPr algn="just"/>
            <a:endParaRPr lang="en-GB" sz="2400" dirty="0">
              <a:solidFill>
                <a:prstClr val="black"/>
              </a:solidFill>
            </a:endParaRPr>
          </a:p>
          <a:p>
            <a:pPr algn="just"/>
            <a:r>
              <a:rPr lang="en-GB" sz="2400" b="1" dirty="0">
                <a:solidFill>
                  <a:prstClr val="black"/>
                </a:solidFill>
              </a:rPr>
              <a:t>Throughput: </a:t>
            </a:r>
            <a:r>
              <a:rPr lang="en-GB" sz="2400" dirty="0">
                <a:solidFill>
                  <a:prstClr val="black"/>
                </a:solidFill>
              </a:rPr>
              <a:t>If the CPU is busy executing processes, then work is being done. One measure of work is the number of processes that are completed per time unit called throughput. For long processes, this rate may be one process per hour, for short transactions, throughput might be 10 processes per second. Throughput is defined as, the total number of processes that a system can execute per unit of time. 3</a:t>
            </a:r>
          </a:p>
          <a:p>
            <a:pPr marL="0" indent="0" algn="just">
              <a:buNone/>
            </a:pPr>
            <a:endParaRPr lang="en-IN" sz="2400" dirty="0"/>
          </a:p>
        </p:txBody>
      </p:sp>
      <p:sp>
        <p:nvSpPr>
          <p:cNvPr id="105" name="Google Shape;105;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6</a:t>
            </a:fld>
            <a:endParaRPr/>
          </a:p>
        </p:txBody>
      </p:sp>
    </p:spTree>
    <p:extLst>
      <p:ext uri="{BB962C8B-B14F-4D97-AF65-F5344CB8AC3E}">
        <p14:creationId xmlns:p14="http://schemas.microsoft.com/office/powerpoint/2010/main" val="25110147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r>
              <a:rPr lang="en-US" dirty="0">
                <a:ln w="1905"/>
                <a:solidFill>
                  <a:schemeClr val="tx1"/>
                </a:solidFill>
                <a:effectLst>
                  <a:innerShdw blurRad="69850" dist="43180" dir="5400000">
                    <a:srgbClr val="000000">
                      <a:alpha val="65000"/>
                    </a:srgbClr>
                  </a:innerShdw>
                </a:effectLst>
              </a:rPr>
              <a:t>Scheduling Criteria</a:t>
            </a:r>
            <a:endParaRPr lang="en-IN" dirty="0">
              <a:solidFill>
                <a:schemeClr val="tx1"/>
              </a:solidFill>
            </a:endParaRPr>
          </a:p>
        </p:txBody>
      </p:sp>
      <p:sp>
        <p:nvSpPr>
          <p:cNvPr id="104" name="Google Shape;104;p2"/>
          <p:cNvSpPr txBox="1">
            <a:spLocks noGrp="1"/>
          </p:cNvSpPr>
          <p:nvPr>
            <p:ph type="body" idx="1"/>
          </p:nvPr>
        </p:nvSpPr>
        <p:spPr>
          <a:xfrm>
            <a:off x="0" y="1066800"/>
            <a:ext cx="8991600" cy="5715000"/>
          </a:xfrm>
          <a:prstGeom prst="rect">
            <a:avLst/>
          </a:prstGeom>
          <a:noFill/>
          <a:ln>
            <a:noFill/>
          </a:ln>
        </p:spPr>
        <p:txBody>
          <a:bodyPr spcFirstLastPara="1" wrap="square" lIns="91425" tIns="45700" rIns="91425" bIns="45700" anchor="t" anchorCtr="0">
            <a:noAutofit/>
          </a:bodyPr>
          <a:lstStyle/>
          <a:p>
            <a:pPr algn="just"/>
            <a:r>
              <a:rPr lang="en-GB" sz="2200" b="1" dirty="0">
                <a:solidFill>
                  <a:prstClr val="black"/>
                </a:solidFill>
              </a:rPr>
              <a:t>Turnaround Time (TAT):</a:t>
            </a:r>
            <a:r>
              <a:rPr lang="en-GB" sz="2200" dirty="0">
                <a:solidFill>
                  <a:prstClr val="black"/>
                </a:solidFill>
              </a:rPr>
              <a:t> </a:t>
            </a:r>
          </a:p>
          <a:p>
            <a:pPr marL="0" indent="0" algn="just">
              <a:buNone/>
            </a:pPr>
            <a:r>
              <a:rPr lang="en-GB" sz="2200" dirty="0" smtClean="0">
                <a:solidFill>
                  <a:prstClr val="black"/>
                </a:solidFill>
              </a:rPr>
              <a:t>	 </a:t>
            </a:r>
            <a:r>
              <a:rPr lang="en-GB" sz="2200" dirty="0">
                <a:solidFill>
                  <a:prstClr val="black"/>
                </a:solidFill>
              </a:rPr>
              <a:t>The interval from the time of submission of a process to the time of </a:t>
            </a:r>
            <a:r>
              <a:rPr lang="en-GB" sz="2200" dirty="0" smtClean="0">
                <a:solidFill>
                  <a:prstClr val="black"/>
                </a:solidFill>
              </a:rPr>
              <a:t>completion (</a:t>
            </a:r>
            <a:r>
              <a:rPr lang="en-GB" sz="2200" dirty="0">
                <a:solidFill>
                  <a:prstClr val="black"/>
                </a:solidFill>
              </a:rPr>
              <a:t>time of creation to the termination of a </a:t>
            </a:r>
            <a:r>
              <a:rPr lang="en-GB" sz="2200" dirty="0" smtClean="0">
                <a:solidFill>
                  <a:prstClr val="black"/>
                </a:solidFill>
              </a:rPr>
              <a:t>process) </a:t>
            </a:r>
            <a:r>
              <a:rPr lang="en-GB" sz="2200" dirty="0">
                <a:solidFill>
                  <a:prstClr val="black"/>
                </a:solidFill>
              </a:rPr>
              <a:t>is the turnaround time. </a:t>
            </a:r>
            <a:endParaRPr lang="en-GB" sz="2200" dirty="0" smtClean="0">
              <a:solidFill>
                <a:prstClr val="black"/>
              </a:solidFill>
            </a:endParaRPr>
          </a:p>
          <a:p>
            <a:pPr marL="0" indent="0" algn="just">
              <a:buNone/>
            </a:pPr>
            <a:r>
              <a:rPr lang="en-GB" sz="2200" dirty="0">
                <a:solidFill>
                  <a:prstClr val="black"/>
                </a:solidFill>
              </a:rPr>
              <a:t>	</a:t>
            </a:r>
            <a:r>
              <a:rPr lang="en-GB" sz="2200" dirty="0" smtClean="0">
                <a:solidFill>
                  <a:prstClr val="black"/>
                </a:solidFill>
              </a:rPr>
              <a:t>Turnaround </a:t>
            </a:r>
            <a:r>
              <a:rPr lang="en-GB" sz="2200" dirty="0">
                <a:solidFill>
                  <a:prstClr val="black"/>
                </a:solidFill>
              </a:rPr>
              <a:t>Time is the sum; of the periods spent waiting to get into memory writing in the ready queue, executing on the CPU and doing I/O. Turnaround time is defined as, the amount of time that has rolled by from </a:t>
            </a:r>
            <a:r>
              <a:rPr lang="en-GB" sz="2200" dirty="0" smtClean="0">
                <a:solidFill>
                  <a:prstClr val="black"/>
                </a:solidFill>
              </a:rPr>
              <a:t>the</a:t>
            </a:r>
            <a:endParaRPr lang="en-GB" sz="2200" dirty="0">
              <a:solidFill>
                <a:prstClr val="black"/>
              </a:solidFill>
            </a:endParaRPr>
          </a:p>
          <a:p>
            <a:pPr algn="just"/>
            <a:endParaRPr lang="en-GB" sz="2200" dirty="0">
              <a:solidFill>
                <a:prstClr val="black"/>
              </a:solidFill>
            </a:endParaRPr>
          </a:p>
          <a:p>
            <a:pPr algn="just"/>
            <a:r>
              <a:rPr lang="en-GB" sz="2200" b="1" dirty="0">
                <a:solidFill>
                  <a:prstClr val="black"/>
                </a:solidFill>
              </a:rPr>
              <a:t>Waiting Time:</a:t>
            </a:r>
            <a:r>
              <a:rPr lang="en-GB" sz="2200" dirty="0">
                <a:solidFill>
                  <a:prstClr val="black"/>
                </a:solidFill>
              </a:rPr>
              <a:t> </a:t>
            </a:r>
          </a:p>
          <a:p>
            <a:pPr marL="0" indent="0" algn="just">
              <a:buNone/>
            </a:pPr>
            <a:r>
              <a:rPr lang="en-GB" sz="2200" dirty="0" smtClean="0">
                <a:solidFill>
                  <a:prstClr val="black"/>
                </a:solidFill>
              </a:rPr>
              <a:t>		 </a:t>
            </a:r>
            <a:r>
              <a:rPr lang="en-GB" sz="2200" dirty="0">
                <a:solidFill>
                  <a:prstClr val="black"/>
                </a:solidFill>
              </a:rPr>
              <a:t>Waiting time is the sum of the periods spent waiting in the ready queue. </a:t>
            </a:r>
            <a:endParaRPr lang="en-GB" sz="2200" dirty="0" smtClean="0">
              <a:solidFill>
                <a:prstClr val="black"/>
              </a:solidFill>
            </a:endParaRPr>
          </a:p>
          <a:p>
            <a:pPr marL="0" indent="0" algn="just">
              <a:buNone/>
            </a:pPr>
            <a:r>
              <a:rPr lang="en-GB" sz="2200" dirty="0">
                <a:solidFill>
                  <a:prstClr val="black"/>
                </a:solidFill>
              </a:rPr>
              <a:t>	</a:t>
            </a:r>
            <a:r>
              <a:rPr lang="en-GB" sz="2200" dirty="0" smtClean="0">
                <a:solidFill>
                  <a:prstClr val="black"/>
                </a:solidFill>
              </a:rPr>
              <a:t>Waiting </a:t>
            </a:r>
            <a:r>
              <a:rPr lang="en-GB" sz="2200" dirty="0">
                <a:solidFill>
                  <a:prstClr val="black"/>
                </a:solidFill>
              </a:rPr>
              <a:t>time is defined as, the time spent by a process while waiting in the ready queue. </a:t>
            </a:r>
          </a:p>
        </p:txBody>
      </p:sp>
      <p:sp>
        <p:nvSpPr>
          <p:cNvPr id="105" name="Google Shape;105;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7</a:t>
            </a:fld>
            <a:endParaRPr/>
          </a:p>
        </p:txBody>
      </p:sp>
    </p:spTree>
    <p:extLst>
      <p:ext uri="{BB962C8B-B14F-4D97-AF65-F5344CB8AC3E}">
        <p14:creationId xmlns:p14="http://schemas.microsoft.com/office/powerpoint/2010/main" val="31786783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r>
              <a:rPr lang="en-US" dirty="0">
                <a:ln w="1905"/>
                <a:solidFill>
                  <a:schemeClr val="tx1"/>
                </a:solidFill>
                <a:effectLst>
                  <a:innerShdw blurRad="69850" dist="43180" dir="5400000">
                    <a:srgbClr val="000000">
                      <a:alpha val="65000"/>
                    </a:srgbClr>
                  </a:innerShdw>
                </a:effectLst>
              </a:rPr>
              <a:t>Scheduling Criteria</a:t>
            </a:r>
            <a:endParaRPr lang="en-IN" dirty="0">
              <a:solidFill>
                <a:schemeClr val="tx1"/>
              </a:solidFill>
            </a:endParaRPr>
          </a:p>
        </p:txBody>
      </p:sp>
      <p:sp>
        <p:nvSpPr>
          <p:cNvPr id="104" name="Google Shape;104;p2"/>
          <p:cNvSpPr txBox="1">
            <a:spLocks noGrp="1"/>
          </p:cNvSpPr>
          <p:nvPr>
            <p:ph type="body" idx="1"/>
          </p:nvPr>
        </p:nvSpPr>
        <p:spPr>
          <a:xfrm>
            <a:off x="0" y="1066800"/>
            <a:ext cx="8991600" cy="5715000"/>
          </a:xfrm>
          <a:prstGeom prst="rect">
            <a:avLst/>
          </a:prstGeom>
          <a:noFill/>
          <a:ln>
            <a:noFill/>
          </a:ln>
        </p:spPr>
        <p:txBody>
          <a:bodyPr spcFirstLastPara="1" wrap="square" lIns="91425" tIns="45700" rIns="91425" bIns="45700" anchor="t" anchorCtr="0">
            <a:noAutofit/>
          </a:bodyPr>
          <a:lstStyle/>
          <a:p>
            <a:pPr algn="just"/>
            <a:r>
              <a:rPr lang="en-GB" sz="2400" b="1" dirty="0">
                <a:solidFill>
                  <a:prstClr val="black"/>
                </a:solidFill>
              </a:rPr>
              <a:t>Response Time: </a:t>
            </a:r>
            <a:r>
              <a:rPr lang="en-GB" sz="2400" dirty="0">
                <a:solidFill>
                  <a:prstClr val="black"/>
                </a:solidFill>
              </a:rPr>
              <a:t>Response time is defined as, the time elapsed between the moment when a user initiates a request and the instant when the system starts responding to this request. </a:t>
            </a:r>
            <a:endParaRPr lang="en-GB" sz="2400" dirty="0" smtClean="0">
              <a:solidFill>
                <a:prstClr val="black"/>
              </a:solidFill>
            </a:endParaRPr>
          </a:p>
          <a:p>
            <a:pPr marL="0" indent="0" algn="just">
              <a:buNone/>
            </a:pPr>
            <a:r>
              <a:rPr lang="en-GB" sz="2400" dirty="0" smtClean="0">
                <a:solidFill>
                  <a:prstClr val="black"/>
                </a:solidFill>
              </a:rPr>
              <a:t>	The </a:t>
            </a:r>
            <a:r>
              <a:rPr lang="en-GB" sz="2400" dirty="0">
                <a:solidFill>
                  <a:prstClr val="black"/>
                </a:solidFill>
              </a:rPr>
              <a:t>Turnaround Time is generally limited by the speed of the output device.</a:t>
            </a:r>
          </a:p>
          <a:p>
            <a:pPr algn="just"/>
            <a:endParaRPr lang="en-GB" sz="2400" dirty="0">
              <a:solidFill>
                <a:prstClr val="black"/>
              </a:solidFill>
            </a:endParaRPr>
          </a:p>
          <a:p>
            <a:pPr algn="just"/>
            <a:r>
              <a:rPr lang="en-GB" sz="2400" b="1" dirty="0">
                <a:solidFill>
                  <a:prstClr val="black"/>
                </a:solidFill>
              </a:rPr>
              <a:t>Balanced Utilization:</a:t>
            </a:r>
            <a:r>
              <a:rPr lang="en-GB" sz="2400" dirty="0">
                <a:solidFill>
                  <a:prstClr val="black"/>
                </a:solidFill>
              </a:rPr>
              <a:t> Balanced utilization is defined as, the percentage of time all the system resources are busy. It considers not only the CPU utilization but the utilization of I/O devices, memory, and all other resources. </a:t>
            </a:r>
            <a:endParaRPr lang="en-GB" sz="2400" dirty="0" smtClean="0">
              <a:solidFill>
                <a:prstClr val="black"/>
              </a:solidFill>
            </a:endParaRPr>
          </a:p>
          <a:p>
            <a:pPr marL="0" indent="0" algn="just">
              <a:buNone/>
            </a:pPr>
            <a:endParaRPr lang="en-GB" sz="2400" dirty="0">
              <a:solidFill>
                <a:prstClr val="black"/>
              </a:solidFill>
            </a:endParaRPr>
          </a:p>
          <a:p>
            <a:pPr marL="0" indent="0" algn="just">
              <a:buNone/>
            </a:pPr>
            <a:r>
              <a:rPr lang="en-GB" sz="2400" dirty="0" smtClean="0">
                <a:solidFill>
                  <a:prstClr val="black"/>
                </a:solidFill>
              </a:rPr>
              <a:t>	For </a:t>
            </a:r>
            <a:r>
              <a:rPr lang="en-GB" sz="2400" dirty="0">
                <a:solidFill>
                  <a:prstClr val="black"/>
                </a:solidFill>
              </a:rPr>
              <a:t>this, it is desirable to load a mixture of CPU-bound and I/O-bound processes in the memory.  </a:t>
            </a:r>
          </a:p>
        </p:txBody>
      </p:sp>
      <p:sp>
        <p:nvSpPr>
          <p:cNvPr id="105" name="Google Shape;105;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8</a:t>
            </a:fld>
            <a:endParaRPr/>
          </a:p>
        </p:txBody>
      </p:sp>
    </p:spTree>
    <p:extLst>
      <p:ext uri="{BB962C8B-B14F-4D97-AF65-F5344CB8AC3E}">
        <p14:creationId xmlns:p14="http://schemas.microsoft.com/office/powerpoint/2010/main" val="28735041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fontScale="90000"/>
          </a:bodyPr>
          <a:lstStyle/>
          <a:p>
            <a:r>
              <a:rPr lang="en-US" dirty="0">
                <a:ln w="1905"/>
                <a:solidFill>
                  <a:schemeClr val="tx1"/>
                </a:solidFill>
                <a:effectLst>
                  <a:innerShdw blurRad="69850" dist="43180" dir="5400000">
                    <a:srgbClr val="000000">
                      <a:alpha val="65000"/>
                    </a:srgbClr>
                  </a:innerShdw>
                </a:effectLst>
              </a:rPr>
              <a:t>Scheduling</a:t>
            </a:r>
            <a:r>
              <a:rPr lang="en-US" b="1" dirty="0">
                <a:ln w="1905"/>
                <a:solidFill>
                  <a:schemeClr val="tx1"/>
                </a:solidFill>
                <a:effectLst>
                  <a:innerShdw blurRad="69850" dist="43180" dir="5400000">
                    <a:srgbClr val="000000">
                      <a:alpha val="65000"/>
                    </a:srgbClr>
                  </a:innerShdw>
                </a:effectLst>
              </a:rPr>
              <a:t> </a:t>
            </a:r>
            <a:r>
              <a:rPr lang="en-US" dirty="0">
                <a:solidFill>
                  <a:schemeClr val="tx1"/>
                </a:solidFill>
              </a:rPr>
              <a:t>Types</a:t>
            </a:r>
            <a:br>
              <a:rPr lang="en-US" dirty="0">
                <a:solidFill>
                  <a:schemeClr val="tx1"/>
                </a:solidFill>
              </a:rPr>
            </a:br>
            <a:endParaRPr lang="en-IN" dirty="0">
              <a:solidFill>
                <a:schemeClr val="tx1"/>
              </a:solidFill>
            </a:endParaRPr>
          </a:p>
        </p:txBody>
      </p:sp>
      <p:sp>
        <p:nvSpPr>
          <p:cNvPr id="104" name="Google Shape;104;p2"/>
          <p:cNvSpPr txBox="1">
            <a:spLocks noGrp="1"/>
          </p:cNvSpPr>
          <p:nvPr>
            <p:ph type="body" idx="1"/>
          </p:nvPr>
        </p:nvSpPr>
        <p:spPr>
          <a:xfrm>
            <a:off x="0" y="1066800"/>
            <a:ext cx="8991600" cy="5715000"/>
          </a:xfrm>
          <a:prstGeom prst="rect">
            <a:avLst/>
          </a:prstGeom>
          <a:noFill/>
          <a:ln>
            <a:noFill/>
          </a:ln>
        </p:spPr>
        <p:txBody>
          <a:bodyPr spcFirstLastPara="1" wrap="square" lIns="91425" tIns="45700" rIns="91425" bIns="45700" anchor="t" anchorCtr="0">
            <a:noAutofit/>
          </a:bodyPr>
          <a:lstStyle/>
          <a:p>
            <a:pPr marL="0" indent="0">
              <a:buNone/>
            </a:pPr>
            <a:endParaRPr lang="en-US" sz="4400" dirty="0" smtClean="0">
              <a:ln w="1905"/>
              <a:effectLst>
                <a:innerShdw blurRad="69850" dist="43180" dir="5400000">
                  <a:srgbClr val="000000">
                    <a:alpha val="65000"/>
                  </a:srgbClr>
                </a:innerShdw>
              </a:effectLst>
            </a:endParaRPr>
          </a:p>
          <a:p>
            <a:pPr marL="514350" indent="-514350">
              <a:buFont typeface="+mj-lt"/>
              <a:buAutoNum type="arabicPeriod"/>
            </a:pPr>
            <a:r>
              <a:rPr lang="en-US" sz="4400" dirty="0" smtClean="0">
                <a:ln w="1905"/>
                <a:effectLst>
                  <a:innerShdw blurRad="69850" dist="43180" dir="5400000">
                    <a:srgbClr val="000000">
                      <a:alpha val="65000"/>
                    </a:srgbClr>
                  </a:innerShdw>
                </a:effectLst>
              </a:rPr>
              <a:t>Preemptive </a:t>
            </a:r>
            <a:r>
              <a:rPr lang="en-US" sz="4400" dirty="0">
                <a:ln w="1905"/>
                <a:effectLst>
                  <a:innerShdw blurRad="69850" dist="43180" dir="5400000">
                    <a:srgbClr val="000000">
                      <a:alpha val="65000"/>
                    </a:srgbClr>
                  </a:innerShdw>
                </a:effectLst>
              </a:rPr>
              <a:t>Scheduling</a:t>
            </a:r>
            <a:endParaRPr lang="en-IN" sz="4400" dirty="0"/>
          </a:p>
          <a:p>
            <a:pPr marL="514350" indent="-514350">
              <a:buFont typeface="+mj-lt"/>
              <a:buAutoNum type="arabicPeriod"/>
            </a:pPr>
            <a:r>
              <a:rPr lang="en-US" sz="4400" dirty="0">
                <a:ln w="1905"/>
                <a:effectLst>
                  <a:innerShdw blurRad="69850" dist="43180" dir="5400000">
                    <a:srgbClr val="000000">
                      <a:alpha val="65000"/>
                    </a:srgbClr>
                  </a:innerShdw>
                </a:effectLst>
              </a:rPr>
              <a:t>Non-Preemptive Scheduling</a:t>
            </a:r>
            <a:endParaRPr lang="en-IN" sz="4400" dirty="0"/>
          </a:p>
          <a:p>
            <a:endParaRPr lang="en-US" sz="4400" dirty="0"/>
          </a:p>
        </p:txBody>
      </p:sp>
      <p:sp>
        <p:nvSpPr>
          <p:cNvPr id="105" name="Google Shape;105;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9</a:t>
            </a:fld>
            <a:endParaRPr/>
          </a:p>
        </p:txBody>
      </p:sp>
    </p:spTree>
    <p:extLst>
      <p:ext uri="{BB962C8B-B14F-4D97-AF65-F5344CB8AC3E}">
        <p14:creationId xmlns:p14="http://schemas.microsoft.com/office/powerpoint/2010/main" val="40144845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3048</Words>
  <Application>Microsoft Office PowerPoint</Application>
  <PresentationFormat>On-screen Show (4:3)</PresentationFormat>
  <Paragraphs>416</Paragraphs>
  <Slides>53</Slides>
  <Notes>52</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Office Theme</vt:lpstr>
      <vt:lpstr>Operating System(22516)  Unit-4 CPU Scheduling and Algorithms              Marks: 14</vt:lpstr>
      <vt:lpstr>Learning Outcomes</vt:lpstr>
      <vt:lpstr>Scheduling Concept</vt:lpstr>
      <vt:lpstr>CPU and I/O Burst Cycles</vt:lpstr>
      <vt:lpstr>CPU and I/O Burst Cycles</vt:lpstr>
      <vt:lpstr>Scheduling Criteria</vt:lpstr>
      <vt:lpstr>Scheduling Criteria</vt:lpstr>
      <vt:lpstr>Scheduling Criteria</vt:lpstr>
      <vt:lpstr>Scheduling Types </vt:lpstr>
      <vt:lpstr>Preemptive Scheduling</vt:lpstr>
      <vt:lpstr>Advantage and disadvantages of pre-emptive scheduling </vt:lpstr>
      <vt:lpstr>Non-Preemptive Scheduling</vt:lpstr>
      <vt:lpstr>Advantage and disadvantages of Non pre-emptive scheduling </vt:lpstr>
      <vt:lpstr>FCFS Algorithm - Introduction</vt:lpstr>
      <vt:lpstr>Characteristics of FCFS</vt:lpstr>
      <vt:lpstr>Example of FCFS </vt:lpstr>
      <vt:lpstr>Example of FCFS (Contd..)</vt:lpstr>
      <vt:lpstr>Reflection Spot</vt:lpstr>
      <vt:lpstr>Advantages and Disadvantages of FCFS</vt:lpstr>
      <vt:lpstr>First Come First Serve (FCFS) Scheduling Algorithm</vt:lpstr>
      <vt:lpstr>First Come First Serve (FCFS) Scheduling Algorithm</vt:lpstr>
      <vt:lpstr>SJFS Algorithm/ Shortest Process Next (SPN)/ Shortest Request Next (SRN) - Introduction</vt:lpstr>
      <vt:lpstr>Advantages and Disadvantages of SJFS</vt:lpstr>
      <vt:lpstr>SJFS Algorithm</vt:lpstr>
      <vt:lpstr>non-preemptive SJFS Example</vt:lpstr>
      <vt:lpstr>preemptive SJFS Example</vt:lpstr>
      <vt:lpstr>non-preemptive SJFS Example</vt:lpstr>
      <vt:lpstr>non-preemptive SJFS Example</vt:lpstr>
      <vt:lpstr>preemptive SJFS Example</vt:lpstr>
      <vt:lpstr>Priority Scheduling Algorithm</vt:lpstr>
      <vt:lpstr>Priority Scheduling Algorithm</vt:lpstr>
      <vt:lpstr>Priority Scheduling Algorithm</vt:lpstr>
      <vt:lpstr>Round Robin (RR) Scheduling Algorithm</vt:lpstr>
      <vt:lpstr>Round Robin (RR) Scheduling Algorithm</vt:lpstr>
      <vt:lpstr>Round Robin (RR) Scheduling Algorithm</vt:lpstr>
      <vt:lpstr>PowerPoint Presentation</vt:lpstr>
      <vt:lpstr>Multilevel Priority Queue (MLQ) Scheduling Algorithm</vt:lpstr>
      <vt:lpstr>Multilevel Priority Queue (MLQ) Scheduling Algorithm</vt:lpstr>
      <vt:lpstr>Multilevel Priority Queue (MLQ) Scheduling Algorithm</vt:lpstr>
      <vt:lpstr>Multilevel Feedback Queue (MLFQ) Scheduling Algorithm</vt:lpstr>
      <vt:lpstr>Multilevel Feedback Queue (MLFQ) Scheduling Algorithm</vt:lpstr>
      <vt:lpstr>Multilevel Feedback Queue (MLFQ) Scheduling Algorithm</vt:lpstr>
      <vt:lpstr>Deadlock </vt:lpstr>
      <vt:lpstr>Necessary Conditions to Deadlock</vt:lpstr>
      <vt:lpstr>Necessary Conditions to Deadlock</vt:lpstr>
      <vt:lpstr>Deadlock Handling</vt:lpstr>
      <vt:lpstr>Deadlock Prevention</vt:lpstr>
      <vt:lpstr>Deadlock Prevention</vt:lpstr>
      <vt:lpstr>Bankers Algorithm</vt:lpstr>
      <vt:lpstr>Safety Algorithm</vt:lpstr>
      <vt:lpstr>Deadlock Recovery</vt:lpstr>
      <vt:lpstr>Thank you…..</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Perfect Shop Sharjah</dc:creator>
  <cp:lastModifiedBy>Perfect Shop Sharjah</cp:lastModifiedBy>
  <cp:revision>5</cp:revision>
  <dcterms:created xsi:type="dcterms:W3CDTF">2020-10-01T17:53:22Z</dcterms:created>
  <dcterms:modified xsi:type="dcterms:W3CDTF">2020-11-20T03:27:41Z</dcterms:modified>
</cp:coreProperties>
</file>