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533"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E6568C-BC11-46A0-8C39-51623FE21FE2}" type="datetimeFigureOut">
              <a:rPr lang="en-US" smtClean="0"/>
              <a:t>10/23/2023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C68F36-D353-4C53-A163-3539AAF8A1D8}" type="slidenum">
              <a:rPr lang="en-US" smtClean="0"/>
              <a:t>‹#›</a:t>
            </a:fld>
            <a:endParaRPr lang="en-US"/>
          </a:p>
        </p:txBody>
      </p:sp>
    </p:spTree>
    <p:extLst>
      <p:ext uri="{BB962C8B-B14F-4D97-AF65-F5344CB8AC3E}">
        <p14:creationId xmlns:p14="http://schemas.microsoft.com/office/powerpoint/2010/main" val="1857635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C6147B-1F04-4B19-8CFB-D5B3CDEFC8C6}"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301138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C6147B-1F04-4B19-8CFB-D5B3CDEFC8C6}"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84529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C6147B-1F04-4B19-8CFB-D5B3CDEFC8C6}"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509944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C6147B-1F04-4B19-8CFB-D5B3CDEFC8C6}"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273145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6147B-1F04-4B19-8CFB-D5B3CDEFC8C6}"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2110656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C6147B-1F04-4B19-8CFB-D5B3CDEFC8C6}"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4243411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C6147B-1F04-4B19-8CFB-D5B3CDEFC8C6}" type="datetimeFigureOut">
              <a:rPr lang="en-US" smtClean="0"/>
              <a:t>10/23/2023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4022628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C6147B-1F04-4B19-8CFB-D5B3CDEFC8C6}" type="datetimeFigureOut">
              <a:rPr lang="en-US" smtClean="0"/>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2342191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6147B-1F04-4B19-8CFB-D5B3CDEFC8C6}" type="datetimeFigureOut">
              <a:rPr lang="en-US" smtClean="0"/>
              <a:t>10/23/2023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196482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6147B-1F04-4B19-8CFB-D5B3CDEFC8C6}"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1211017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6147B-1F04-4B19-8CFB-D5B3CDEFC8C6}"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141536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6147B-1F04-4B19-8CFB-D5B3CDEFC8C6}" type="datetimeFigureOut">
              <a:rPr lang="en-US" smtClean="0"/>
              <a:t>10/23/2023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9C584-43AC-44DA-8485-DB893574A619}" type="slidenum">
              <a:rPr lang="en-US" smtClean="0"/>
              <a:t>‹#›</a:t>
            </a:fld>
            <a:endParaRPr lang="en-US"/>
          </a:p>
        </p:txBody>
      </p:sp>
    </p:spTree>
    <p:extLst>
      <p:ext uri="{BB962C8B-B14F-4D97-AF65-F5344CB8AC3E}">
        <p14:creationId xmlns:p14="http://schemas.microsoft.com/office/powerpoint/2010/main" val="3163813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771650" y="76200"/>
            <a:ext cx="8610600" cy="3048000"/>
          </a:xfrm>
          <a:prstGeom prst="rect">
            <a:avLst/>
          </a:prstGeom>
          <a:noFill/>
          <a:ln>
            <a:noFill/>
          </a:ln>
        </p:spPr>
        <p:txBody>
          <a:bodyPr spcFirstLastPara="1" vert="horz" wrap="square" lIns="91425" tIns="45700" rIns="91425" bIns="45700" rtlCol="0" anchor="ctr" anchorCtr="0">
            <a:noAutofit/>
          </a:bodyPr>
          <a:lstStyle/>
          <a:p>
            <a:pPr>
              <a:buClr>
                <a:srgbClr val="2A14AC"/>
              </a:buClr>
              <a:buSzPts val="4800"/>
            </a:pPr>
            <a:r>
              <a:rPr lang="en-US" sz="4800" b="1" dirty="0"/>
              <a:t>Operating System(22516)</a:t>
            </a:r>
            <a:br>
              <a:rPr lang="en-US" sz="4800" b="1" dirty="0"/>
            </a:br>
            <a:br>
              <a:rPr lang="en-US" sz="4800" b="1" dirty="0"/>
            </a:br>
            <a:r>
              <a:rPr lang="en-US" sz="4000" dirty="0">
                <a:ln w="1905"/>
                <a:effectLst>
                  <a:innerShdw blurRad="69850" dist="43180" dir="5400000">
                    <a:srgbClr val="000000">
                      <a:alpha val="65000"/>
                    </a:srgbClr>
                  </a:innerShdw>
                </a:effectLst>
              </a:rPr>
              <a:t>Unit-5 Memory Management </a:t>
            </a:r>
            <a:r>
              <a:rPr lang="en-IN" sz="4000" dirty="0"/>
              <a:t>					</a:t>
            </a:r>
            <a:br>
              <a:rPr lang="en-IN" sz="4000" dirty="0"/>
            </a:br>
            <a:r>
              <a:rPr lang="en-IN" sz="4000" dirty="0"/>
              <a:t>							</a:t>
            </a:r>
            <a:r>
              <a:rPr lang="en-US" altLang="en-US" sz="3200" b="1" dirty="0"/>
              <a:t>Marks: 14</a:t>
            </a:r>
            <a:endParaRPr sz="4800" b="1" dirty="0">
              <a:solidFill>
                <a:srgbClr val="2A14AC"/>
              </a:solidFill>
              <a:latin typeface="Calibri"/>
              <a:ea typeface="Calibri"/>
              <a:cs typeface="Calibri"/>
              <a:sym typeface="Calibri"/>
            </a:endParaRPr>
          </a:p>
        </p:txBody>
      </p:sp>
      <p:sp>
        <p:nvSpPr>
          <p:cNvPr id="89" name="Google Shape;89;p1"/>
          <p:cNvSpPr txBox="1">
            <a:spLocks noGrp="1"/>
          </p:cNvSpPr>
          <p:nvPr>
            <p:ph type="subTitle" idx="1"/>
          </p:nvPr>
        </p:nvSpPr>
        <p:spPr>
          <a:xfrm>
            <a:off x="2895600" y="3810000"/>
            <a:ext cx="6400800" cy="2344968"/>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t" anchorCtr="0">
            <a:noAutofit/>
          </a:bodyPr>
          <a:lstStyle/>
          <a:p>
            <a:pPr>
              <a:spcBef>
                <a:spcPts val="0"/>
              </a:spcBef>
              <a:buClr>
                <a:srgbClr val="262626"/>
              </a:buClr>
              <a:buSzPts val="2000"/>
            </a:pPr>
            <a:r>
              <a:rPr lang="en-IN" sz="2400" dirty="0">
                <a:solidFill>
                  <a:schemeClr val="tx1"/>
                </a:solidFill>
                <a:latin typeface="Calibri"/>
                <a:ea typeface="Calibri"/>
                <a:cs typeface="Calibri"/>
                <a:sym typeface="Calibri"/>
              </a:rPr>
              <a:t>Prepared by:</a:t>
            </a:r>
            <a:endParaRPr dirty="0">
              <a:solidFill>
                <a:schemeClr val="tx1"/>
              </a:solidFill>
              <a:latin typeface="Calibri"/>
              <a:ea typeface="Calibri"/>
              <a:cs typeface="Calibri"/>
              <a:sym typeface="Calibri"/>
            </a:endParaRPr>
          </a:p>
          <a:p>
            <a:pPr>
              <a:spcBef>
                <a:spcPts val="0"/>
              </a:spcBef>
              <a:buClr>
                <a:srgbClr val="262626"/>
              </a:buClr>
              <a:buSzPts val="2800"/>
            </a:pPr>
            <a:r>
              <a:rPr lang="en-IN" b="1" dirty="0" err="1">
                <a:solidFill>
                  <a:schemeClr val="tx1"/>
                </a:solidFill>
                <a:latin typeface="Calibri"/>
                <a:ea typeface="Calibri"/>
                <a:cs typeface="Calibri"/>
                <a:sym typeface="Calibri"/>
              </a:rPr>
              <a:t>Mrs.</a:t>
            </a:r>
            <a:r>
              <a:rPr lang="en-IN" b="1" dirty="0">
                <a:solidFill>
                  <a:schemeClr val="tx1"/>
                </a:solidFill>
                <a:latin typeface="Calibri"/>
                <a:ea typeface="Calibri"/>
                <a:cs typeface="Calibri"/>
                <a:sym typeface="Calibri"/>
              </a:rPr>
              <a:t> </a:t>
            </a:r>
            <a:r>
              <a:rPr lang="en-IN" b="1" dirty="0" err="1">
                <a:solidFill>
                  <a:schemeClr val="tx1"/>
                </a:solidFill>
                <a:latin typeface="Calibri"/>
                <a:ea typeface="Calibri"/>
                <a:cs typeface="Calibri"/>
                <a:sym typeface="Calibri"/>
              </a:rPr>
              <a:t>Kousar</a:t>
            </a:r>
            <a:r>
              <a:rPr lang="en-IN" b="1" dirty="0">
                <a:solidFill>
                  <a:schemeClr val="tx1"/>
                </a:solidFill>
                <a:latin typeface="Calibri"/>
                <a:ea typeface="Calibri"/>
                <a:cs typeface="Calibri"/>
                <a:sym typeface="Calibri"/>
              </a:rPr>
              <a:t> </a:t>
            </a:r>
            <a:r>
              <a:rPr lang="en-IN" b="1" dirty="0" err="1">
                <a:solidFill>
                  <a:schemeClr val="tx1"/>
                </a:solidFill>
                <a:latin typeface="Calibri"/>
                <a:ea typeface="Calibri"/>
                <a:cs typeface="Calibri"/>
                <a:sym typeface="Calibri"/>
              </a:rPr>
              <a:t>Ayub</a:t>
            </a:r>
            <a:r>
              <a:rPr lang="en-IN" b="1" dirty="0">
                <a:solidFill>
                  <a:schemeClr val="tx1"/>
                </a:solidFill>
                <a:latin typeface="Calibri"/>
                <a:ea typeface="Calibri"/>
                <a:cs typeface="Calibri"/>
                <a:sym typeface="Calibri"/>
              </a:rPr>
              <a:t> A.</a:t>
            </a:r>
            <a:endParaRPr sz="4000" b="1" dirty="0">
              <a:solidFill>
                <a:schemeClr val="tx1"/>
              </a:solidFill>
              <a:latin typeface="Calibri"/>
              <a:ea typeface="Calibri"/>
              <a:cs typeface="Calibri"/>
              <a:sym typeface="Calibri"/>
            </a:endParaRPr>
          </a:p>
          <a:p>
            <a:pPr>
              <a:spcBef>
                <a:spcPts val="0"/>
              </a:spcBef>
              <a:buClr>
                <a:srgbClr val="262626"/>
              </a:buClr>
              <a:buSzPts val="2400"/>
            </a:pPr>
            <a:r>
              <a:rPr lang="en-IN" sz="2800" dirty="0">
                <a:solidFill>
                  <a:schemeClr val="tx1"/>
                </a:solidFill>
                <a:latin typeface="Calibri"/>
                <a:ea typeface="Calibri"/>
                <a:cs typeface="Calibri"/>
                <a:sym typeface="Calibri"/>
              </a:rPr>
              <a:t>Lecturer(Selection Grade)</a:t>
            </a:r>
          </a:p>
          <a:p>
            <a:pPr>
              <a:spcBef>
                <a:spcPts val="0"/>
              </a:spcBef>
              <a:buClr>
                <a:srgbClr val="262626"/>
              </a:buClr>
              <a:buSzPts val="2400"/>
            </a:pPr>
            <a:r>
              <a:rPr lang="en-US" sz="2800" dirty="0">
                <a:solidFill>
                  <a:schemeClr val="tx1"/>
                </a:solidFill>
              </a:rPr>
              <a:t>Computer </a:t>
            </a:r>
            <a:r>
              <a:rPr lang="en-US" sz="2800" dirty="0" err="1">
                <a:solidFill>
                  <a:schemeClr val="tx1"/>
                </a:solidFill>
              </a:rPr>
              <a:t>Engg</a:t>
            </a:r>
            <a:r>
              <a:rPr lang="en-US" sz="2800" dirty="0">
                <a:solidFill>
                  <a:schemeClr val="tx1"/>
                </a:solidFill>
              </a:rPr>
              <a:t>.  </a:t>
            </a:r>
            <a:r>
              <a:rPr lang="en-US" sz="2800" dirty="0" err="1">
                <a:solidFill>
                  <a:schemeClr val="tx1"/>
                </a:solidFill>
              </a:rPr>
              <a:t>Dept</a:t>
            </a:r>
            <a:r>
              <a:rPr lang="en-IN" sz="2800" dirty="0">
                <a:solidFill>
                  <a:schemeClr val="tx1"/>
                </a:solidFill>
                <a:latin typeface="Calibri"/>
                <a:ea typeface="Calibri"/>
                <a:cs typeface="Calibri"/>
                <a:sym typeface="Calibri"/>
              </a:rPr>
              <a:t> </a:t>
            </a:r>
            <a:endParaRPr sz="3600" dirty="0">
              <a:solidFill>
                <a:schemeClr val="tx1"/>
              </a:solidFill>
            </a:endParaRPr>
          </a:p>
          <a:p>
            <a:pPr>
              <a:spcBef>
                <a:spcPts val="0"/>
              </a:spcBef>
              <a:buClr>
                <a:srgbClr val="262626"/>
              </a:buClr>
              <a:buSzPts val="2400"/>
            </a:pPr>
            <a:r>
              <a:rPr lang="en-IN" sz="2800" dirty="0">
                <a:solidFill>
                  <a:schemeClr val="tx1"/>
                </a:solidFill>
                <a:latin typeface="Calibri"/>
                <a:ea typeface="Calibri"/>
                <a:cs typeface="Calibri"/>
                <a:sym typeface="Calibri"/>
              </a:rPr>
              <a:t>M. H. </a:t>
            </a:r>
            <a:r>
              <a:rPr lang="en-IN" sz="2800" dirty="0" err="1">
                <a:solidFill>
                  <a:schemeClr val="tx1"/>
                </a:solidFill>
                <a:latin typeface="Calibri"/>
                <a:ea typeface="Calibri"/>
                <a:cs typeface="Calibri"/>
                <a:sym typeface="Calibri"/>
              </a:rPr>
              <a:t>Saboo</a:t>
            </a:r>
            <a:r>
              <a:rPr lang="en-IN" sz="2800" dirty="0">
                <a:solidFill>
                  <a:schemeClr val="tx1"/>
                </a:solidFill>
                <a:latin typeface="Calibri"/>
                <a:ea typeface="Calibri"/>
                <a:cs typeface="Calibri"/>
                <a:sym typeface="Calibri"/>
              </a:rPr>
              <a:t> </a:t>
            </a:r>
            <a:r>
              <a:rPr lang="en-IN" sz="2800" dirty="0" err="1">
                <a:solidFill>
                  <a:schemeClr val="tx1"/>
                </a:solidFill>
                <a:latin typeface="Calibri"/>
                <a:ea typeface="Calibri"/>
                <a:cs typeface="Calibri"/>
                <a:sym typeface="Calibri"/>
              </a:rPr>
              <a:t>Siddik</a:t>
            </a:r>
            <a:r>
              <a:rPr lang="en-IN" sz="2800" dirty="0">
                <a:solidFill>
                  <a:schemeClr val="tx1"/>
                </a:solidFill>
                <a:latin typeface="Calibri"/>
                <a:ea typeface="Calibri"/>
                <a:cs typeface="Calibri"/>
                <a:sym typeface="Calibri"/>
              </a:rPr>
              <a:t> Polytechnic</a:t>
            </a:r>
            <a:endParaRPr sz="3600" dirty="0">
              <a:solidFill>
                <a:schemeClr val="tx1"/>
              </a:solidFill>
              <a:latin typeface="Calibri"/>
              <a:ea typeface="Calibri"/>
              <a:cs typeface="Calibri"/>
              <a:sym typeface="Calibri"/>
            </a:endParaRPr>
          </a:p>
        </p:txBody>
      </p:sp>
      <p:sp>
        <p:nvSpPr>
          <p:cNvPr id="90" name="Google Shape;90;p1"/>
          <p:cNvSpPr txBox="1">
            <a:spLocks noGrp="1"/>
          </p:cNvSpPr>
          <p:nvPr>
            <p:ph type="sldNum" idx="12"/>
          </p:nvPr>
        </p:nvSpPr>
        <p:spPr>
          <a:xfrm>
            <a:off x="8077200" y="6479228"/>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1</a:t>
            </a:fld>
            <a:endParaRPr/>
          </a:p>
        </p:txBody>
      </p:sp>
      <p:cxnSp>
        <p:nvCxnSpPr>
          <p:cNvPr id="5" name="Straight Connector 4"/>
          <p:cNvCxnSpPr/>
          <p:nvPr/>
        </p:nvCxnSpPr>
        <p:spPr>
          <a:xfrm>
            <a:off x="1524000" y="3429000"/>
            <a:ext cx="9144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729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fontScale="90000"/>
          </a:bodyPr>
          <a:lstStyle/>
          <a:p>
            <a:r>
              <a:rPr lang="en-US" dirty="0">
                <a:ln w="1905"/>
                <a:solidFill>
                  <a:schemeClr val="tx1"/>
                </a:solidFill>
                <a:effectLst>
                  <a:innerShdw blurRad="69850" dist="43180" dir="5400000">
                    <a:srgbClr val="000000">
                      <a:alpha val="65000"/>
                    </a:srgbClr>
                  </a:innerShdw>
                </a:effectLst>
              </a:rPr>
              <a:t>MFT with separate queue for each region</a:t>
            </a:r>
          </a:p>
        </p:txBody>
      </p:sp>
      <p:sp>
        <p:nvSpPr>
          <p:cNvPr id="136" name="Google Shape;136;p6"/>
          <p:cNvSpPr txBox="1">
            <a:spLocks noGrp="1"/>
          </p:cNvSpPr>
          <p:nvPr>
            <p:ph type="body" idx="1"/>
          </p:nvPr>
        </p:nvSpPr>
        <p:spPr>
          <a:xfrm>
            <a:off x="1524000" y="1338988"/>
            <a:ext cx="9144000" cy="5257800"/>
          </a:xfrm>
          <a:prstGeom prst="rect">
            <a:avLst/>
          </a:prstGeom>
          <a:noFill/>
          <a:ln>
            <a:noFill/>
          </a:ln>
        </p:spPr>
        <p:txBody>
          <a:bodyPr spcFirstLastPara="1" vert="horz" wrap="square" lIns="91425" tIns="45700" rIns="91425" bIns="45700" rtlCol="0" anchor="t" anchorCtr="0">
            <a:normAutofit/>
          </a:bodyPr>
          <a:lstStyle/>
          <a:p>
            <a:pPr marL="0" indent="0" algn="just">
              <a:buNone/>
            </a:pPr>
            <a:endParaRPr lang="en-US" dirty="0"/>
          </a:p>
          <a:p>
            <a:pPr>
              <a:spcBef>
                <a:spcPts val="0"/>
              </a:spcBef>
              <a:buClr>
                <a:schemeClr val="dk1"/>
              </a:buClr>
              <a:buSzPts val="3000"/>
              <a:buFont typeface="Noto Sans Symbols"/>
              <a:buChar char="▪"/>
            </a:pPr>
            <a:endParaRPr dirty="0"/>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10</a:t>
            </a:fld>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5898" y="1390651"/>
            <a:ext cx="3642102" cy="551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524000" y="1146876"/>
            <a:ext cx="5501898" cy="4893647"/>
          </a:xfrm>
          <a:prstGeom prst="rect">
            <a:avLst/>
          </a:prstGeom>
          <a:noFill/>
        </p:spPr>
        <p:txBody>
          <a:bodyPr wrap="square" rtlCol="0">
            <a:spAutoFit/>
          </a:bodyPr>
          <a:lstStyle/>
          <a:p>
            <a:pPr marL="285750" indent="-285750" algn="just">
              <a:buFont typeface="Arial" pitchFamily="34" charset="0"/>
              <a:buChar char="•"/>
            </a:pPr>
            <a:r>
              <a:rPr lang="en-US" sz="2400" dirty="0"/>
              <a:t>If we have three user memory regions of sizes 2K, 6K, and 12K we need three queues namely Q2, Q6 and Q12.</a:t>
            </a:r>
          </a:p>
          <a:p>
            <a:pPr marL="285750" indent="-285750" algn="just">
              <a:buFont typeface="Arial" pitchFamily="34" charset="0"/>
              <a:buChar char="•"/>
            </a:pPr>
            <a:endParaRPr lang="en-US" sz="2400" dirty="0"/>
          </a:p>
          <a:p>
            <a:pPr marL="285750" indent="-285750" algn="just">
              <a:buFont typeface="Arial" pitchFamily="34" charset="0"/>
              <a:buChar char="•"/>
            </a:pPr>
            <a:r>
              <a:rPr lang="en-US" sz="2400" dirty="0"/>
              <a:t>An incoming job requiring 4K of memory would be appended to Q6, a new job needing 8K would be put in Q12, and a job of 2K would go in Q2. </a:t>
            </a:r>
          </a:p>
          <a:p>
            <a:pPr marL="285750" indent="-285750" algn="just">
              <a:buFont typeface="Arial" pitchFamily="34" charset="0"/>
              <a:buChar char="•"/>
            </a:pPr>
            <a:endParaRPr lang="en-US" sz="2400" dirty="0"/>
          </a:p>
          <a:p>
            <a:pPr marL="285750" indent="-285750" algn="just">
              <a:buFont typeface="Arial" pitchFamily="34" charset="0"/>
              <a:buChar char="•"/>
            </a:pPr>
            <a:r>
              <a:rPr lang="en-US" sz="2400" dirty="0"/>
              <a:t>Each queue is scheduled separately. Since each queue has its own memory region, there is no competition between queues for memory.</a:t>
            </a:r>
          </a:p>
        </p:txBody>
      </p:sp>
    </p:spTree>
    <p:extLst>
      <p:ext uri="{BB962C8B-B14F-4D97-AF65-F5344CB8AC3E}">
        <p14:creationId xmlns:p14="http://schemas.microsoft.com/office/powerpoint/2010/main" val="129433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0"/>
                                  </p:stCondLst>
                                  <p:endCondLst>
                                    <p:cond evt="begin" delay="0">
                                      <p:tn val="5"/>
                                    </p:cond>
                                  </p:end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1000"/>
                                        <p:tgtEl>
                                          <p:spTgt spid="136">
                                            <p:txEl>
                                              <p:pRg st="0" end="0"/>
                                            </p:txEl>
                                          </p:spTgt>
                                        </p:tgtEl>
                                      </p:cBhvr>
                                    </p:animEffect>
                                    <p:anim calcmode="lin" valueType="num">
                                      <p:cBhvr>
                                        <p:cTn id="8" dur="1000" fill="hold"/>
                                        <p:tgtEl>
                                          <p:spTgt spid="1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chemeClr val="tx1"/>
                </a:solidFill>
                <a:effectLst>
                  <a:innerShdw blurRad="69850" dist="43180" dir="5400000">
                    <a:srgbClr val="000000">
                      <a:alpha val="65000"/>
                    </a:srgbClr>
                  </a:innerShdw>
                </a:effectLst>
              </a:rPr>
              <a:t>MFT Advantages and disadvantages</a:t>
            </a:r>
          </a:p>
        </p:txBody>
      </p:sp>
      <p:sp>
        <p:nvSpPr>
          <p:cNvPr id="136" name="Google Shape;136;p6"/>
          <p:cNvSpPr txBox="1">
            <a:spLocks noGrp="1"/>
          </p:cNvSpPr>
          <p:nvPr>
            <p:ph type="body" idx="1"/>
          </p:nvPr>
        </p:nvSpPr>
        <p:spPr>
          <a:xfrm>
            <a:off x="1524000" y="1338988"/>
            <a:ext cx="9144000" cy="5257800"/>
          </a:xfrm>
          <a:prstGeom prst="rect">
            <a:avLst/>
          </a:prstGeom>
          <a:noFill/>
          <a:ln>
            <a:noFill/>
          </a:ln>
        </p:spPr>
        <p:txBody>
          <a:bodyPr spcFirstLastPara="1" vert="horz" wrap="square" lIns="91425" tIns="45700" rIns="91425" bIns="45700" rtlCol="0" anchor="t" anchorCtr="0">
            <a:normAutofit fontScale="70000" lnSpcReduction="20000"/>
          </a:bodyPr>
          <a:lstStyle/>
          <a:p>
            <a:pPr marL="38100" indent="0">
              <a:buNone/>
            </a:pPr>
            <a:r>
              <a:rPr lang="en-US" sz="4100" b="1" dirty="0"/>
              <a:t>Advantages:</a:t>
            </a:r>
          </a:p>
          <a:p>
            <a:pPr marL="285750" indent="-285750"/>
            <a:r>
              <a:rPr lang="en-US" dirty="0"/>
              <a:t>Simple to implement</a:t>
            </a:r>
          </a:p>
          <a:p>
            <a:pPr marL="285750" indent="-285750"/>
            <a:r>
              <a:rPr lang="en-US" dirty="0"/>
              <a:t>It requires minimal operating system software and processing overhead as</a:t>
            </a:r>
          </a:p>
          <a:p>
            <a:pPr marL="285750" indent="-285750"/>
            <a:r>
              <a:rPr lang="en-US" dirty="0"/>
              <a:t>Fixed partitioning makes efficient utilization of processor and I/O devices</a:t>
            </a:r>
          </a:p>
          <a:p>
            <a:endParaRPr lang="en-US" dirty="0"/>
          </a:p>
          <a:p>
            <a:pPr marL="38100" indent="0">
              <a:buNone/>
            </a:pPr>
            <a:r>
              <a:rPr lang="en-US" sz="3600" b="1" dirty="0"/>
              <a:t>Disadvantages:</a:t>
            </a:r>
          </a:p>
          <a:p>
            <a:pPr marL="285750" indent="-285750"/>
            <a:r>
              <a:rPr lang="en-US" dirty="0"/>
              <a:t>The main problem with the fixed partitioning method is how to determine the number of partitions, and how to determine their sizes.</a:t>
            </a:r>
          </a:p>
          <a:p>
            <a:pPr marL="285750" indent="-285750"/>
            <a:r>
              <a:rPr lang="en-US" dirty="0"/>
              <a:t>Memory wastage</a:t>
            </a:r>
          </a:p>
          <a:p>
            <a:pPr marL="285750" indent="-285750"/>
            <a:r>
              <a:rPr lang="en-US" dirty="0"/>
              <a:t>Inefficient use of memory due to internal fragmentation.</a:t>
            </a:r>
          </a:p>
          <a:p>
            <a:pPr marL="285750" indent="-285750"/>
            <a:r>
              <a:rPr lang="en-US" dirty="0"/>
              <a:t>Maximum number of active processes is fixed.</a:t>
            </a:r>
          </a:p>
          <a:p>
            <a:endParaRPr lang="en-US" dirty="0"/>
          </a:p>
          <a:p>
            <a:pPr marL="0" indent="0" algn="just">
              <a:buNone/>
            </a:pPr>
            <a:endParaRPr lang="en-US" dirty="0"/>
          </a:p>
          <a:p>
            <a:pPr>
              <a:spcBef>
                <a:spcPts val="0"/>
              </a:spcBef>
              <a:buClr>
                <a:schemeClr val="dk1"/>
              </a:buClr>
              <a:buSzPts val="3000"/>
              <a:buFont typeface="Noto Sans Symbols"/>
              <a:buChar char="▪"/>
            </a:pPr>
            <a:endParaRPr dirty="0"/>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11</a:t>
            </a:fld>
            <a:endParaRPr/>
          </a:p>
        </p:txBody>
      </p:sp>
    </p:spTree>
    <p:extLst>
      <p:ext uri="{BB962C8B-B14F-4D97-AF65-F5344CB8AC3E}">
        <p14:creationId xmlns:p14="http://schemas.microsoft.com/office/powerpoint/2010/main" val="359588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1000"/>
                                        <p:tgtEl>
                                          <p:spTgt spid="136">
                                            <p:txEl>
                                              <p:pRg st="0" end="0"/>
                                            </p:txEl>
                                          </p:spTgt>
                                        </p:tgtEl>
                                      </p:cBhvr>
                                    </p:animEffect>
                                    <p:anim calcmode="lin" valueType="num">
                                      <p:cBhvr>
                                        <p:cTn id="8" dur="1000" fill="hold"/>
                                        <p:tgtEl>
                                          <p:spTgt spid="1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6">
                                            <p:txEl>
                                              <p:pRg st="1" end="1"/>
                                            </p:txEl>
                                          </p:spTgt>
                                        </p:tgtEl>
                                        <p:attrNameLst>
                                          <p:attrName>style.visibility</p:attrName>
                                        </p:attrNameLst>
                                      </p:cBhvr>
                                      <p:to>
                                        <p:strVal val="visible"/>
                                      </p:to>
                                    </p:set>
                                    <p:animEffect transition="in" filter="fade">
                                      <p:cBhvr>
                                        <p:cTn id="14" dur="1000"/>
                                        <p:tgtEl>
                                          <p:spTgt spid="136">
                                            <p:txEl>
                                              <p:pRg st="1" end="1"/>
                                            </p:txEl>
                                          </p:spTgt>
                                        </p:tgtEl>
                                      </p:cBhvr>
                                    </p:animEffect>
                                    <p:anim calcmode="lin" valueType="num">
                                      <p:cBhvr>
                                        <p:cTn id="15" dur="1000" fill="hold"/>
                                        <p:tgtEl>
                                          <p:spTgt spid="13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6">
                                            <p:txEl>
                                              <p:pRg st="2" end="2"/>
                                            </p:txEl>
                                          </p:spTgt>
                                        </p:tgtEl>
                                        <p:attrNameLst>
                                          <p:attrName>style.visibility</p:attrName>
                                        </p:attrNameLst>
                                      </p:cBhvr>
                                      <p:to>
                                        <p:strVal val="visible"/>
                                      </p:to>
                                    </p:set>
                                    <p:animEffect transition="in" filter="fade">
                                      <p:cBhvr>
                                        <p:cTn id="21" dur="1000"/>
                                        <p:tgtEl>
                                          <p:spTgt spid="136">
                                            <p:txEl>
                                              <p:pRg st="2" end="2"/>
                                            </p:txEl>
                                          </p:spTgt>
                                        </p:tgtEl>
                                      </p:cBhvr>
                                    </p:animEffect>
                                    <p:anim calcmode="lin" valueType="num">
                                      <p:cBhvr>
                                        <p:cTn id="22" dur="1000" fill="hold"/>
                                        <p:tgtEl>
                                          <p:spTgt spid="13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6">
                                            <p:txEl>
                                              <p:pRg st="3" end="3"/>
                                            </p:txEl>
                                          </p:spTgt>
                                        </p:tgtEl>
                                        <p:attrNameLst>
                                          <p:attrName>style.visibility</p:attrName>
                                        </p:attrNameLst>
                                      </p:cBhvr>
                                      <p:to>
                                        <p:strVal val="visible"/>
                                      </p:to>
                                    </p:set>
                                    <p:animEffect transition="in" filter="fade">
                                      <p:cBhvr>
                                        <p:cTn id="28" dur="1000"/>
                                        <p:tgtEl>
                                          <p:spTgt spid="136">
                                            <p:txEl>
                                              <p:pRg st="3" end="3"/>
                                            </p:txEl>
                                          </p:spTgt>
                                        </p:tgtEl>
                                      </p:cBhvr>
                                    </p:animEffect>
                                    <p:anim calcmode="lin" valueType="num">
                                      <p:cBhvr>
                                        <p:cTn id="29" dur="1000" fill="hold"/>
                                        <p:tgtEl>
                                          <p:spTgt spid="13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6">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36">
                                            <p:txEl>
                                              <p:pRg st="5" end="5"/>
                                            </p:txEl>
                                          </p:spTgt>
                                        </p:tgtEl>
                                        <p:attrNameLst>
                                          <p:attrName>style.visibility</p:attrName>
                                        </p:attrNameLst>
                                      </p:cBhvr>
                                      <p:to>
                                        <p:strVal val="visible"/>
                                      </p:to>
                                    </p:set>
                                    <p:animEffect transition="in" filter="fade">
                                      <p:cBhvr>
                                        <p:cTn id="33" dur="1000"/>
                                        <p:tgtEl>
                                          <p:spTgt spid="136">
                                            <p:txEl>
                                              <p:pRg st="5" end="5"/>
                                            </p:txEl>
                                          </p:spTgt>
                                        </p:tgtEl>
                                      </p:cBhvr>
                                    </p:animEffect>
                                    <p:anim calcmode="lin" valueType="num">
                                      <p:cBhvr>
                                        <p:cTn id="34" dur="1000" fill="hold"/>
                                        <p:tgtEl>
                                          <p:spTgt spid="136">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136">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36">
                                            <p:txEl>
                                              <p:pRg st="6" end="6"/>
                                            </p:txEl>
                                          </p:spTgt>
                                        </p:tgtEl>
                                        <p:attrNameLst>
                                          <p:attrName>style.visibility</p:attrName>
                                        </p:attrNameLst>
                                      </p:cBhvr>
                                      <p:to>
                                        <p:strVal val="visible"/>
                                      </p:to>
                                    </p:set>
                                    <p:animEffect transition="in" filter="fade">
                                      <p:cBhvr>
                                        <p:cTn id="38" dur="1000"/>
                                        <p:tgtEl>
                                          <p:spTgt spid="136">
                                            <p:txEl>
                                              <p:pRg st="6" end="6"/>
                                            </p:txEl>
                                          </p:spTgt>
                                        </p:tgtEl>
                                      </p:cBhvr>
                                    </p:animEffect>
                                    <p:anim calcmode="lin" valueType="num">
                                      <p:cBhvr>
                                        <p:cTn id="39" dur="1000" fill="hold"/>
                                        <p:tgtEl>
                                          <p:spTgt spid="136">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13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36">
                                            <p:txEl>
                                              <p:pRg st="7" end="7"/>
                                            </p:txEl>
                                          </p:spTgt>
                                        </p:tgtEl>
                                        <p:attrNameLst>
                                          <p:attrName>style.visibility</p:attrName>
                                        </p:attrNameLst>
                                      </p:cBhvr>
                                      <p:to>
                                        <p:strVal val="visible"/>
                                      </p:to>
                                    </p:set>
                                    <p:animEffect transition="in" filter="fade">
                                      <p:cBhvr>
                                        <p:cTn id="45" dur="1000"/>
                                        <p:tgtEl>
                                          <p:spTgt spid="136">
                                            <p:txEl>
                                              <p:pRg st="7" end="7"/>
                                            </p:txEl>
                                          </p:spTgt>
                                        </p:tgtEl>
                                      </p:cBhvr>
                                    </p:animEffect>
                                    <p:anim calcmode="lin" valueType="num">
                                      <p:cBhvr>
                                        <p:cTn id="46" dur="1000" fill="hold"/>
                                        <p:tgtEl>
                                          <p:spTgt spid="136">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13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36">
                                            <p:txEl>
                                              <p:pRg st="8" end="8"/>
                                            </p:txEl>
                                          </p:spTgt>
                                        </p:tgtEl>
                                        <p:attrNameLst>
                                          <p:attrName>style.visibility</p:attrName>
                                        </p:attrNameLst>
                                      </p:cBhvr>
                                      <p:to>
                                        <p:strVal val="visible"/>
                                      </p:to>
                                    </p:set>
                                    <p:animEffect transition="in" filter="fade">
                                      <p:cBhvr>
                                        <p:cTn id="52" dur="1000"/>
                                        <p:tgtEl>
                                          <p:spTgt spid="136">
                                            <p:txEl>
                                              <p:pRg st="8" end="8"/>
                                            </p:txEl>
                                          </p:spTgt>
                                        </p:tgtEl>
                                      </p:cBhvr>
                                    </p:animEffect>
                                    <p:anim calcmode="lin" valueType="num">
                                      <p:cBhvr>
                                        <p:cTn id="53" dur="1000" fill="hold"/>
                                        <p:tgtEl>
                                          <p:spTgt spid="136">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13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36">
                                            <p:txEl>
                                              <p:pRg st="9" end="9"/>
                                            </p:txEl>
                                          </p:spTgt>
                                        </p:tgtEl>
                                        <p:attrNameLst>
                                          <p:attrName>style.visibility</p:attrName>
                                        </p:attrNameLst>
                                      </p:cBhvr>
                                      <p:to>
                                        <p:strVal val="visible"/>
                                      </p:to>
                                    </p:set>
                                    <p:animEffect transition="in" filter="fade">
                                      <p:cBhvr>
                                        <p:cTn id="59" dur="1000"/>
                                        <p:tgtEl>
                                          <p:spTgt spid="136">
                                            <p:txEl>
                                              <p:pRg st="9" end="9"/>
                                            </p:txEl>
                                          </p:spTgt>
                                        </p:tgtEl>
                                      </p:cBhvr>
                                    </p:animEffect>
                                    <p:anim calcmode="lin" valueType="num">
                                      <p:cBhvr>
                                        <p:cTn id="60" dur="1000" fill="hold"/>
                                        <p:tgtEl>
                                          <p:spTgt spid="136">
                                            <p:txEl>
                                              <p:pRg st="9" end="9"/>
                                            </p:txEl>
                                          </p:spTgt>
                                        </p:tgtEl>
                                        <p:attrNameLst>
                                          <p:attrName>ppt_x</p:attrName>
                                        </p:attrNameLst>
                                      </p:cBhvr>
                                      <p:tavLst>
                                        <p:tav tm="0">
                                          <p:val>
                                            <p:strVal val="#ppt_x"/>
                                          </p:val>
                                        </p:tav>
                                        <p:tav tm="100000">
                                          <p:val>
                                            <p:strVal val="#ppt_x"/>
                                          </p:val>
                                        </p:tav>
                                      </p:tavLst>
                                    </p:anim>
                                    <p:anim calcmode="lin" valueType="num">
                                      <p:cBhvr>
                                        <p:cTn id="61" dur="1000" fill="hold"/>
                                        <p:tgtEl>
                                          <p:spTgt spid="13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fontScale="90000"/>
          </a:bodyPr>
          <a:lstStyle/>
          <a:p>
            <a:r>
              <a:rPr lang="en-US" dirty="0">
                <a:ln w="1905"/>
                <a:solidFill>
                  <a:srgbClr val="7CCA62">
                    <a:lumMod val="50000"/>
                  </a:srgbClr>
                </a:solidFill>
                <a:effectLst>
                  <a:innerShdw blurRad="69850" dist="43180" dir="5400000">
                    <a:srgbClr val="000000">
                      <a:alpha val="65000"/>
                    </a:srgbClr>
                  </a:innerShdw>
                </a:effectLst>
              </a:rPr>
              <a:t>Dynamic (Variable) Memory Partitioning</a:t>
            </a:r>
          </a:p>
        </p:txBody>
      </p:sp>
      <p:sp>
        <p:nvSpPr>
          <p:cNvPr id="136" name="Google Shape;136;p6"/>
          <p:cNvSpPr txBox="1">
            <a:spLocks noGrp="1"/>
          </p:cNvSpPr>
          <p:nvPr>
            <p:ph type="body" idx="1"/>
          </p:nvPr>
        </p:nvSpPr>
        <p:spPr>
          <a:xfrm>
            <a:off x="1524000" y="971550"/>
            <a:ext cx="9144000" cy="5886450"/>
          </a:xfrm>
          <a:prstGeom prst="rect">
            <a:avLst/>
          </a:prstGeom>
          <a:noFill/>
          <a:ln>
            <a:noFill/>
          </a:ln>
        </p:spPr>
        <p:txBody>
          <a:bodyPr spcFirstLastPara="1" vert="horz" wrap="square" lIns="91425" tIns="45700" rIns="91425" bIns="45700" rtlCol="0" anchor="t" anchorCtr="0">
            <a:normAutofit fontScale="85000" lnSpcReduction="20000"/>
          </a:bodyPr>
          <a:lstStyle/>
          <a:p>
            <a:pPr marL="0" indent="0" algn="just">
              <a:buNone/>
            </a:pPr>
            <a:endParaRPr lang="en-US" dirty="0"/>
          </a:p>
          <a:p>
            <a:pPr marL="285750" indent="-285750" algn="just"/>
            <a:r>
              <a:rPr lang="en-US" dirty="0"/>
              <a:t>In variable memory partitioning the partitions can vary in number and size. In variable memory partitioning the amount of memory allocated is exactly the amount of memory a process requires.</a:t>
            </a:r>
          </a:p>
          <a:p>
            <a:pPr marL="285750" indent="-285750" algn="just"/>
            <a:endParaRPr lang="en-US" dirty="0"/>
          </a:p>
          <a:p>
            <a:pPr marL="285750" indent="-285750" algn="just"/>
            <a:r>
              <a:rPr lang="en-US" dirty="0"/>
              <a:t>The operating system keeps a table indicating which parts of memory are available and which are occupied. Initially all memory is available for user programs and is considered as one large block of available memory, a hole.</a:t>
            </a:r>
          </a:p>
          <a:p>
            <a:pPr marL="285750" indent="-285750" algn="just"/>
            <a:endParaRPr lang="en-US" dirty="0"/>
          </a:p>
          <a:p>
            <a:pPr marL="285750" indent="-285750" algn="just"/>
            <a:r>
              <a:rPr lang="en-US" dirty="0"/>
              <a:t>When a job arrives and needs memory, we search for a hole large enough for this job. If we find one, we allocate only as much as is needed, keeping the rest available to satisfy future requests.</a:t>
            </a:r>
          </a:p>
          <a:p>
            <a:pPr>
              <a:spcBef>
                <a:spcPts val="0"/>
              </a:spcBef>
              <a:buClr>
                <a:schemeClr val="dk1"/>
              </a:buClr>
              <a:buSzPts val="3000"/>
              <a:buFont typeface="Noto Sans Symbols"/>
              <a:buChar char="▪"/>
            </a:pPr>
            <a:endParaRPr dirty="0"/>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12</a:t>
            </a:fld>
            <a:endParaRPr/>
          </a:p>
        </p:txBody>
      </p:sp>
    </p:spTree>
    <p:extLst>
      <p:ext uri="{BB962C8B-B14F-4D97-AF65-F5344CB8AC3E}">
        <p14:creationId xmlns:p14="http://schemas.microsoft.com/office/powerpoint/2010/main" val="351431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6">
                                            <p:txEl>
                                              <p:pRg st="1" end="1"/>
                                            </p:txEl>
                                          </p:spTgt>
                                        </p:tgtEl>
                                        <p:attrNameLst>
                                          <p:attrName>style.visibility</p:attrName>
                                        </p:attrNameLst>
                                      </p:cBhvr>
                                      <p:to>
                                        <p:strVal val="visible"/>
                                      </p:to>
                                    </p:set>
                                    <p:animEffect transition="in" filter="fade">
                                      <p:cBhvr>
                                        <p:cTn id="7" dur="1000"/>
                                        <p:tgtEl>
                                          <p:spTgt spid="136">
                                            <p:txEl>
                                              <p:pRg st="1" end="1"/>
                                            </p:txEl>
                                          </p:spTgt>
                                        </p:tgtEl>
                                      </p:cBhvr>
                                    </p:animEffect>
                                    <p:anim calcmode="lin" valueType="num">
                                      <p:cBhvr>
                                        <p:cTn id="8" dur="1000" fill="hold"/>
                                        <p:tgtEl>
                                          <p:spTgt spid="13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6">
                                            <p:txEl>
                                              <p:pRg st="3" end="3"/>
                                            </p:txEl>
                                          </p:spTgt>
                                        </p:tgtEl>
                                        <p:attrNameLst>
                                          <p:attrName>style.visibility</p:attrName>
                                        </p:attrNameLst>
                                      </p:cBhvr>
                                      <p:to>
                                        <p:strVal val="visible"/>
                                      </p:to>
                                    </p:set>
                                    <p:animEffect transition="in" filter="fade">
                                      <p:cBhvr>
                                        <p:cTn id="14" dur="1000"/>
                                        <p:tgtEl>
                                          <p:spTgt spid="136">
                                            <p:txEl>
                                              <p:pRg st="3" end="3"/>
                                            </p:txEl>
                                          </p:spTgt>
                                        </p:tgtEl>
                                      </p:cBhvr>
                                    </p:animEffect>
                                    <p:anim calcmode="lin" valueType="num">
                                      <p:cBhvr>
                                        <p:cTn id="15" dur="1000" fill="hold"/>
                                        <p:tgtEl>
                                          <p:spTgt spid="136">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3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6">
                                            <p:txEl>
                                              <p:pRg st="5" end="5"/>
                                            </p:txEl>
                                          </p:spTgt>
                                        </p:tgtEl>
                                        <p:attrNameLst>
                                          <p:attrName>style.visibility</p:attrName>
                                        </p:attrNameLst>
                                      </p:cBhvr>
                                      <p:to>
                                        <p:strVal val="visible"/>
                                      </p:to>
                                    </p:set>
                                    <p:animEffect transition="in" filter="fade">
                                      <p:cBhvr>
                                        <p:cTn id="21" dur="1000"/>
                                        <p:tgtEl>
                                          <p:spTgt spid="136">
                                            <p:txEl>
                                              <p:pRg st="5" end="5"/>
                                            </p:txEl>
                                          </p:spTgt>
                                        </p:tgtEl>
                                      </p:cBhvr>
                                    </p:animEffect>
                                    <p:anim calcmode="lin" valueType="num">
                                      <p:cBhvr>
                                        <p:cTn id="22" dur="1000" fill="hold"/>
                                        <p:tgtEl>
                                          <p:spTgt spid="136">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13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fontScale="90000"/>
          </a:bodyPr>
          <a:lstStyle/>
          <a:p>
            <a:r>
              <a:rPr lang="en-US" dirty="0">
                <a:ln w="1905"/>
                <a:solidFill>
                  <a:srgbClr val="7CCA62">
                    <a:lumMod val="50000"/>
                  </a:srgbClr>
                </a:solidFill>
                <a:effectLst>
                  <a:innerShdw blurRad="69850" dist="43180" dir="5400000">
                    <a:srgbClr val="000000">
                      <a:alpha val="65000"/>
                    </a:srgbClr>
                  </a:innerShdw>
                </a:effectLst>
              </a:rPr>
              <a:t>Dynamic (Variable) Memory Partitioning</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13</a:t>
            </a:fld>
            <a:endParaRPr/>
          </a:p>
        </p:txBody>
      </p:sp>
      <p:sp>
        <p:nvSpPr>
          <p:cNvPr id="5" name="TextBox 4"/>
          <p:cNvSpPr txBox="1"/>
          <p:nvPr/>
        </p:nvSpPr>
        <p:spPr>
          <a:xfrm>
            <a:off x="1692687" y="1264727"/>
            <a:ext cx="7889462" cy="1384995"/>
          </a:xfrm>
          <a:prstGeom prst="rect">
            <a:avLst/>
          </a:prstGeom>
          <a:noFill/>
        </p:spPr>
        <p:txBody>
          <a:bodyPr wrap="square" rtlCol="0">
            <a:spAutoFit/>
          </a:bodyPr>
          <a:lstStyle/>
          <a:p>
            <a:r>
              <a:rPr lang="en-US" sz="2800" dirty="0"/>
              <a:t>For example, assume 256K memory available and a resident monitor of 40K. This situation leaves 216K for user programs.</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688" y="2649722"/>
            <a:ext cx="8613363" cy="420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941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fontScale="90000"/>
          </a:bodyPr>
          <a:lstStyle/>
          <a:p>
            <a:r>
              <a:rPr lang="en-US" dirty="0">
                <a:ln w="1905"/>
                <a:solidFill>
                  <a:srgbClr val="7CCA62">
                    <a:lumMod val="50000"/>
                  </a:srgbClr>
                </a:solidFill>
                <a:effectLst>
                  <a:innerShdw blurRad="69850" dist="43180" dir="5400000">
                    <a:srgbClr val="000000">
                      <a:alpha val="65000"/>
                    </a:srgbClr>
                  </a:innerShdw>
                </a:effectLst>
              </a:rPr>
              <a:t>Example memory allocation and job scheduling for MVT</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14</a:t>
            </a:fld>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131376"/>
            <a:ext cx="9144000" cy="572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613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rgbClr val="7CCA62">
                    <a:lumMod val="50000"/>
                  </a:srgbClr>
                </a:solidFill>
                <a:effectLst>
                  <a:innerShdw blurRad="69850" dist="43180" dir="5400000">
                    <a:srgbClr val="000000">
                      <a:alpha val="65000"/>
                    </a:srgbClr>
                  </a:innerShdw>
                </a:effectLst>
              </a:rPr>
              <a:t>Internal Fragmentation</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15</a:t>
            </a:fld>
            <a:endParaRPr/>
          </a:p>
        </p:txBody>
      </p:sp>
      <p:sp>
        <p:nvSpPr>
          <p:cNvPr id="2" name="Rectangle 1"/>
          <p:cNvSpPr/>
          <p:nvPr/>
        </p:nvSpPr>
        <p:spPr>
          <a:xfrm>
            <a:off x="1524000" y="1078469"/>
            <a:ext cx="9144000" cy="4524315"/>
          </a:xfrm>
          <a:prstGeom prst="rect">
            <a:avLst/>
          </a:prstGeom>
        </p:spPr>
        <p:txBody>
          <a:bodyPr wrap="square">
            <a:spAutoFit/>
          </a:bodyPr>
          <a:lstStyle/>
          <a:p>
            <a:r>
              <a:rPr lang="en-US" sz="3200" b="1" dirty="0"/>
              <a:t> </a:t>
            </a:r>
            <a:r>
              <a:rPr lang="en-US" sz="3200" dirty="0"/>
              <a:t>Internal fragmentation occurs when the memory allocator leaves extra space empty inside of a block of memory that has been allocated for a client.</a:t>
            </a:r>
          </a:p>
          <a:p>
            <a:r>
              <a:rPr lang="en-US" sz="3200" dirty="0"/>
              <a:t>For example, blocks may be required to be evenly be divided by four, eight or 16 bytes. When this occurs, a client that needs 57 bytes of memory, for example, may be allocated a block that contains 60 bytes, or even 64. The extra bytes that the client doesn’t need go to waste,</a:t>
            </a:r>
          </a:p>
        </p:txBody>
      </p:sp>
    </p:spTree>
    <p:extLst>
      <p:ext uri="{BB962C8B-B14F-4D97-AF65-F5344CB8AC3E}">
        <p14:creationId xmlns:p14="http://schemas.microsoft.com/office/powerpoint/2010/main" val="1774530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rgbClr val="7CCA62">
                    <a:lumMod val="50000"/>
                  </a:srgbClr>
                </a:solidFill>
                <a:effectLst>
                  <a:innerShdw blurRad="69850" dist="43180" dir="5400000">
                    <a:srgbClr val="000000">
                      <a:alpha val="65000"/>
                    </a:srgbClr>
                  </a:innerShdw>
                </a:effectLst>
              </a:rPr>
              <a:t>Internal Fragmentation</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16</a:t>
            </a:fld>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1278452"/>
            <a:ext cx="8496945" cy="5579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1657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rgbClr val="7CCA62">
                    <a:lumMod val="50000"/>
                  </a:srgbClr>
                </a:solidFill>
                <a:effectLst>
                  <a:innerShdw blurRad="69850" dist="43180" dir="5400000">
                    <a:srgbClr val="000000">
                      <a:alpha val="65000"/>
                    </a:srgbClr>
                  </a:innerShdw>
                </a:effectLst>
              </a:rPr>
              <a:t>External Fragmentation</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17</a:t>
            </a:fld>
            <a:endParaRPr/>
          </a:p>
        </p:txBody>
      </p:sp>
      <p:sp>
        <p:nvSpPr>
          <p:cNvPr id="2" name="Rectangle 1"/>
          <p:cNvSpPr/>
          <p:nvPr/>
        </p:nvSpPr>
        <p:spPr>
          <a:xfrm>
            <a:off x="1524000" y="1078468"/>
            <a:ext cx="9144000" cy="5509200"/>
          </a:xfrm>
          <a:prstGeom prst="rect">
            <a:avLst/>
          </a:prstGeom>
        </p:spPr>
        <p:txBody>
          <a:bodyPr wrap="square">
            <a:spAutoFit/>
          </a:bodyPr>
          <a:lstStyle/>
          <a:p>
            <a:r>
              <a:rPr lang="en-US" sz="3200" dirty="0"/>
              <a:t>External fragmentation exists when enough total memory space exists to satisfy a request, but it is not contiguous, storage is fragmented into large number of small holes.</a:t>
            </a:r>
          </a:p>
          <a:p>
            <a:pPr lvl="0"/>
            <a:r>
              <a:rPr lang="en-US" sz="3200" dirty="0"/>
              <a:t>For example, there is a hole of 20K and 10K is available in multiple partition allocation schemes. The next process request for 30K of memory. Actually 30K of memory is free which satisfy the request but hole is not contiguous. To there is an external fragmentation of memory.</a:t>
            </a:r>
          </a:p>
          <a:p>
            <a:endParaRPr lang="en-US" sz="3200" dirty="0"/>
          </a:p>
        </p:txBody>
      </p:sp>
    </p:spTree>
    <p:extLst>
      <p:ext uri="{BB962C8B-B14F-4D97-AF65-F5344CB8AC3E}">
        <p14:creationId xmlns:p14="http://schemas.microsoft.com/office/powerpoint/2010/main" val="2212316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rgbClr val="7CCA62">
                    <a:lumMod val="50000"/>
                  </a:srgbClr>
                </a:solidFill>
                <a:effectLst>
                  <a:innerShdw blurRad="69850" dist="43180" dir="5400000">
                    <a:srgbClr val="000000">
                      <a:alpha val="65000"/>
                    </a:srgbClr>
                  </a:innerShdw>
                </a:effectLst>
              </a:rPr>
              <a:t>External Fragmentation</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18</a:t>
            </a:fld>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009650"/>
            <a:ext cx="8877299" cy="569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6879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rgbClr val="7CCA62">
                    <a:lumMod val="50000"/>
                  </a:srgbClr>
                </a:solidFill>
                <a:effectLst>
                  <a:innerShdw blurRad="69850" dist="43180" dir="5400000">
                    <a:srgbClr val="000000">
                      <a:alpha val="65000"/>
                    </a:srgbClr>
                  </a:innerShdw>
                </a:effectLst>
              </a:rPr>
              <a:t>Dynamic Storage Allocation</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19</a:t>
            </a:fld>
            <a:endParaRPr/>
          </a:p>
        </p:txBody>
      </p:sp>
      <p:sp>
        <p:nvSpPr>
          <p:cNvPr id="2" name="Rectangle 1"/>
          <p:cNvSpPr/>
          <p:nvPr/>
        </p:nvSpPr>
        <p:spPr>
          <a:xfrm>
            <a:off x="1524000" y="1176457"/>
            <a:ext cx="9144000" cy="5093702"/>
          </a:xfrm>
          <a:prstGeom prst="rect">
            <a:avLst/>
          </a:prstGeom>
        </p:spPr>
        <p:txBody>
          <a:bodyPr wrap="square">
            <a:spAutoFit/>
          </a:bodyPr>
          <a:lstStyle/>
          <a:p>
            <a:pPr marL="285750" indent="-285750" algn="just">
              <a:buFont typeface="Arial" pitchFamily="34" charset="0"/>
              <a:buChar char="•"/>
            </a:pPr>
            <a:r>
              <a:rPr lang="en-US" sz="2500" dirty="0"/>
              <a:t>Disk space can be viewed as a large array of disk blocks. At any given time some of these blocks are allocated to files and others are free.</a:t>
            </a:r>
          </a:p>
          <a:p>
            <a:pPr marL="285750" indent="-285750" algn="just">
              <a:buFont typeface="Arial" pitchFamily="34" charset="0"/>
              <a:buChar char="•"/>
            </a:pPr>
            <a:endParaRPr lang="en-US" sz="2500" dirty="0"/>
          </a:p>
          <a:p>
            <a:pPr marL="285750" indent="-285750" algn="just">
              <a:buFont typeface="Arial" pitchFamily="34" charset="0"/>
              <a:buChar char="•"/>
            </a:pPr>
            <a:r>
              <a:rPr lang="en-US" sz="2500" dirty="0"/>
              <a:t>Disk space seen as a collection of free and used segments, each segment is a contiguous set of disk blocks. An unallocated segment is called a Hole. The dynamic storage allocation problem is how to satisfy a request of size ‘n’ from a list of free holes. There are many solutions to this problem.</a:t>
            </a:r>
          </a:p>
          <a:p>
            <a:pPr marL="285750" indent="-285750" algn="just">
              <a:buFont typeface="Arial" pitchFamily="34" charset="0"/>
              <a:buChar char="•"/>
            </a:pPr>
            <a:endParaRPr lang="en-US" sz="2500" dirty="0"/>
          </a:p>
          <a:p>
            <a:pPr marL="285750" indent="-285750" algn="just">
              <a:buFont typeface="Arial" pitchFamily="34" charset="0"/>
              <a:buChar char="•"/>
            </a:pPr>
            <a:r>
              <a:rPr lang="en-US" sz="2500" dirty="0"/>
              <a:t>The set of holes is searched to determine which hole is best to allocate. The most common strategies used to select a free hole from the set of available holes are first fit, best fit and worst fit.</a:t>
            </a:r>
          </a:p>
        </p:txBody>
      </p:sp>
    </p:spTree>
    <p:extLst>
      <p:ext uri="{BB962C8B-B14F-4D97-AF65-F5344CB8AC3E}">
        <p14:creationId xmlns:p14="http://schemas.microsoft.com/office/powerpoint/2010/main" val="12503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pPr>
              <a:spcBef>
                <a:spcPts val="0"/>
              </a:spcBef>
              <a:buClr>
                <a:srgbClr val="2A14AC"/>
              </a:buClr>
              <a:buSzPts val="4000"/>
            </a:pPr>
            <a:r>
              <a:rPr lang="en-IN" b="1" dirty="0">
                <a:solidFill>
                  <a:srgbClr val="2A14AC"/>
                </a:solidFill>
                <a:latin typeface="Calibri"/>
                <a:ea typeface="Calibri"/>
                <a:cs typeface="Calibri"/>
                <a:sym typeface="Calibri"/>
              </a:rPr>
              <a:t>Learning Outcomes</a:t>
            </a:r>
            <a:endParaRPr b="1" dirty="0">
              <a:solidFill>
                <a:srgbClr val="2A14AC"/>
              </a:solidFill>
              <a:latin typeface="Calibri"/>
              <a:ea typeface="Calibri"/>
              <a:cs typeface="Calibri"/>
              <a:sym typeface="Calibri"/>
            </a:endParaRPr>
          </a:p>
        </p:txBody>
      </p:sp>
      <p:sp>
        <p:nvSpPr>
          <p:cNvPr id="104" name="Google Shape;104;p2"/>
          <p:cNvSpPr txBox="1">
            <a:spLocks noGrp="1"/>
          </p:cNvSpPr>
          <p:nvPr>
            <p:ph type="body" idx="1"/>
          </p:nvPr>
        </p:nvSpPr>
        <p:spPr>
          <a:xfrm>
            <a:off x="1524000" y="1524000"/>
            <a:ext cx="9144000" cy="5257800"/>
          </a:xfrm>
          <a:prstGeom prst="rect">
            <a:avLst/>
          </a:prstGeom>
          <a:noFill/>
          <a:ln>
            <a:noFill/>
          </a:ln>
        </p:spPr>
        <p:txBody>
          <a:bodyPr spcFirstLastPara="1" vert="horz" wrap="square" lIns="91425" tIns="45700" rIns="91425" bIns="45700" rtlCol="0" anchor="t" anchorCtr="0">
            <a:normAutofit/>
          </a:bodyPr>
          <a:lstStyle/>
          <a:p>
            <a:pPr marL="0" indent="0">
              <a:spcBef>
                <a:spcPts val="1200"/>
              </a:spcBef>
              <a:spcAft>
                <a:spcPts val="1200"/>
              </a:spcAft>
              <a:buClr>
                <a:schemeClr val="dk1"/>
              </a:buClr>
              <a:buSzPts val="2800"/>
              <a:buNone/>
            </a:pPr>
            <a:r>
              <a:rPr lang="en-IN" sz="4400" dirty="0">
                <a:latin typeface="+mj-lt"/>
              </a:rPr>
              <a:t>The learners will be able to:</a:t>
            </a:r>
          </a:p>
          <a:p>
            <a:pPr marL="514350" indent="-514350">
              <a:spcBef>
                <a:spcPts val="1200"/>
              </a:spcBef>
              <a:spcAft>
                <a:spcPts val="1200"/>
              </a:spcAft>
              <a:buClr>
                <a:schemeClr val="dk1"/>
              </a:buClr>
              <a:buSzPts val="2800"/>
              <a:buFont typeface="+mj-lt"/>
              <a:buAutoNum type="arabicPeriod"/>
            </a:pPr>
            <a:r>
              <a:rPr lang="en-IN" sz="4400" dirty="0">
                <a:solidFill>
                  <a:srgbClr val="FF0000"/>
                </a:solidFill>
                <a:latin typeface="+mj-lt"/>
                <a:cs typeface="Times New Roman" pitchFamily="18" charset="0"/>
              </a:rPr>
              <a:t>Basic memory management. </a:t>
            </a:r>
          </a:p>
          <a:p>
            <a:pPr marL="514350" indent="-514350">
              <a:spcBef>
                <a:spcPts val="1200"/>
              </a:spcBef>
              <a:spcAft>
                <a:spcPts val="1200"/>
              </a:spcAft>
              <a:buClr>
                <a:schemeClr val="dk1"/>
              </a:buClr>
              <a:buSzPts val="2800"/>
              <a:buFont typeface="+mj-lt"/>
              <a:buAutoNum type="arabicPeriod"/>
            </a:pPr>
            <a:r>
              <a:rPr lang="en-IN" sz="4400" dirty="0">
                <a:solidFill>
                  <a:srgbClr val="FF0000"/>
                </a:solidFill>
                <a:latin typeface="+mj-lt"/>
              </a:rPr>
              <a:t>Virtual memory.</a:t>
            </a:r>
          </a:p>
          <a:p>
            <a:pPr marL="514350" indent="-514350">
              <a:spcBef>
                <a:spcPts val="1200"/>
              </a:spcBef>
              <a:spcAft>
                <a:spcPts val="1200"/>
              </a:spcAft>
              <a:buClr>
                <a:schemeClr val="dk1"/>
              </a:buClr>
              <a:buSzPts val="2800"/>
              <a:buFont typeface="+mj-lt"/>
              <a:buAutoNum type="arabicPeriod"/>
            </a:pPr>
            <a:r>
              <a:rPr lang="en-IN" sz="4400" dirty="0">
                <a:solidFill>
                  <a:srgbClr val="FF0000"/>
                </a:solidFill>
                <a:latin typeface="+mj-lt"/>
              </a:rPr>
              <a:t>Page replacement algorithms.</a:t>
            </a:r>
          </a:p>
          <a:p>
            <a:pPr>
              <a:spcBef>
                <a:spcPts val="1200"/>
              </a:spcBef>
              <a:spcAft>
                <a:spcPts val="1200"/>
              </a:spcAft>
              <a:buClr>
                <a:schemeClr val="dk1"/>
              </a:buClr>
              <a:buSzPts val="2800"/>
              <a:buFont typeface="Noto Sans Symbols"/>
              <a:buChar char="▪"/>
            </a:pPr>
            <a:endParaRPr sz="4400" dirty="0">
              <a:solidFill>
                <a:srgbClr val="C00000"/>
              </a:solidFill>
              <a:latin typeface="+mj-lt"/>
            </a:endParaRPr>
          </a:p>
        </p:txBody>
      </p:sp>
      <p:sp>
        <p:nvSpPr>
          <p:cNvPr id="105" name="Google Shape;105;p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2</a:t>
            </a:fld>
            <a:endParaRPr/>
          </a:p>
        </p:txBody>
      </p:sp>
    </p:spTree>
    <p:extLst>
      <p:ext uri="{BB962C8B-B14F-4D97-AF65-F5344CB8AC3E}">
        <p14:creationId xmlns:p14="http://schemas.microsoft.com/office/powerpoint/2010/main" val="91104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4">
                                            <p:txEl>
                                              <p:pRg st="1" end="1"/>
                                            </p:txEl>
                                          </p:spTgt>
                                        </p:tgtEl>
                                        <p:attrNameLst>
                                          <p:attrName>style.visibility</p:attrName>
                                        </p:attrNameLst>
                                      </p:cBhvr>
                                      <p:to>
                                        <p:strVal val="visible"/>
                                      </p:to>
                                    </p:set>
                                    <p:animEffect transition="in" filter="fade">
                                      <p:cBhvr>
                                        <p:cTn id="14" dur="1000"/>
                                        <p:tgtEl>
                                          <p:spTgt spid="104">
                                            <p:txEl>
                                              <p:pRg st="1" end="1"/>
                                            </p:txEl>
                                          </p:spTgt>
                                        </p:tgtEl>
                                      </p:cBhvr>
                                    </p:animEffect>
                                    <p:anim calcmode="lin" valueType="num">
                                      <p:cBhvr>
                                        <p:cTn id="15"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4">
                                            <p:txEl>
                                              <p:pRg st="2" end="2"/>
                                            </p:txEl>
                                          </p:spTgt>
                                        </p:tgtEl>
                                        <p:attrNameLst>
                                          <p:attrName>style.visibility</p:attrName>
                                        </p:attrNameLst>
                                      </p:cBhvr>
                                      <p:to>
                                        <p:strVal val="visible"/>
                                      </p:to>
                                    </p:set>
                                    <p:animEffect transition="in" filter="fade">
                                      <p:cBhvr>
                                        <p:cTn id="21" dur="1000"/>
                                        <p:tgtEl>
                                          <p:spTgt spid="104">
                                            <p:txEl>
                                              <p:pRg st="2" end="2"/>
                                            </p:txEl>
                                          </p:spTgt>
                                        </p:tgtEl>
                                      </p:cBhvr>
                                    </p:animEffect>
                                    <p:anim calcmode="lin" valueType="num">
                                      <p:cBhvr>
                                        <p:cTn id="22"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4">
                                            <p:txEl>
                                              <p:pRg st="3" end="3"/>
                                            </p:txEl>
                                          </p:spTgt>
                                        </p:tgtEl>
                                        <p:attrNameLst>
                                          <p:attrName>style.visibility</p:attrName>
                                        </p:attrNameLst>
                                      </p:cBhvr>
                                      <p:to>
                                        <p:strVal val="visible"/>
                                      </p:to>
                                    </p:set>
                                    <p:animEffect transition="in" filter="fade">
                                      <p:cBhvr>
                                        <p:cTn id="28" dur="1000"/>
                                        <p:tgtEl>
                                          <p:spTgt spid="104">
                                            <p:txEl>
                                              <p:pRg st="3" end="3"/>
                                            </p:txEl>
                                          </p:spTgt>
                                        </p:tgtEl>
                                      </p:cBhvr>
                                    </p:animEffect>
                                    <p:anim calcmode="lin" valueType="num">
                                      <p:cBhvr>
                                        <p:cTn id="29"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rgbClr val="7CCA62">
                    <a:lumMod val="50000"/>
                  </a:srgbClr>
                </a:solidFill>
                <a:effectLst>
                  <a:innerShdw blurRad="69850" dist="43180" dir="5400000">
                    <a:srgbClr val="000000">
                      <a:alpha val="65000"/>
                    </a:srgbClr>
                  </a:innerShdw>
                </a:effectLst>
              </a:rPr>
              <a:t>Dynamic Storage Allocation</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20</a:t>
            </a:fld>
            <a:endParaRPr/>
          </a:p>
        </p:txBody>
      </p:sp>
      <p:sp>
        <p:nvSpPr>
          <p:cNvPr id="2" name="Rectangle 1"/>
          <p:cNvSpPr/>
          <p:nvPr/>
        </p:nvSpPr>
        <p:spPr>
          <a:xfrm>
            <a:off x="1524000" y="1176458"/>
            <a:ext cx="9144000" cy="5401479"/>
          </a:xfrm>
          <a:prstGeom prst="rect">
            <a:avLst/>
          </a:prstGeom>
        </p:spPr>
        <p:txBody>
          <a:bodyPr wrap="square">
            <a:spAutoFit/>
          </a:bodyPr>
          <a:lstStyle/>
          <a:p>
            <a:pPr marL="342900" indent="-342900" algn="just">
              <a:buAutoNum type="arabicPeriod"/>
            </a:pPr>
            <a:r>
              <a:rPr lang="en-US" sz="2300" b="1" dirty="0"/>
              <a:t>First Fit: </a:t>
            </a:r>
            <a:r>
              <a:rPr lang="en-US" sz="2300" dirty="0"/>
              <a:t>Allocate the first hole (or free block) that is big enough for the new process. Searching can start either at the beginning of the set of holes or where the previous first fit search ended. We can stop searching as soon as we find a large enough free hole. First fit is generally faster.</a:t>
            </a:r>
          </a:p>
          <a:p>
            <a:pPr marL="342900" indent="-342900" algn="just">
              <a:buFont typeface="+mj-lt"/>
              <a:buAutoNum type="arabicPeriod"/>
            </a:pPr>
            <a:r>
              <a:rPr lang="en-US" sz="2300" b="1" dirty="0"/>
              <a:t>Best Fit: </a:t>
            </a:r>
            <a:r>
              <a:rPr lang="en-US" sz="2300" dirty="0"/>
              <a:t>Allocate the smallest hole that is big enough. We search the entire list, unless the list is kept ordered by size. This strategy produces the smallest left over hole.</a:t>
            </a:r>
          </a:p>
          <a:p>
            <a:pPr marL="342900" indent="-342900" algn="just">
              <a:buAutoNum type="arabicPeriod" startAt="3"/>
            </a:pPr>
            <a:r>
              <a:rPr lang="en-US" sz="2300" b="1" dirty="0"/>
              <a:t>Worst Fit: </a:t>
            </a:r>
            <a:r>
              <a:rPr lang="en-US" sz="2300" dirty="0"/>
              <a:t>Allocate the largest hole. Again we must search the entire list, unless it is sorted </a:t>
            </a:r>
          </a:p>
          <a:p>
            <a:pPr algn="just"/>
            <a:r>
              <a:rPr lang="en-US" sz="2300" dirty="0"/>
              <a:t>        by size.</a:t>
            </a:r>
          </a:p>
          <a:p>
            <a:pPr algn="just"/>
            <a:endParaRPr lang="en-US" sz="2300" dirty="0"/>
          </a:p>
          <a:p>
            <a:r>
              <a:rPr lang="en-US" sz="2300" dirty="0"/>
              <a:t>First fit and best fit are better than worst fit in both time and storage utilization. </a:t>
            </a:r>
          </a:p>
          <a:p>
            <a:r>
              <a:rPr lang="en-US" sz="2300" dirty="0"/>
              <a:t>First fit is generally faster</a:t>
            </a:r>
          </a:p>
        </p:txBody>
      </p:sp>
    </p:spTree>
    <p:extLst>
      <p:ext uri="{BB962C8B-B14F-4D97-AF65-F5344CB8AC3E}">
        <p14:creationId xmlns:p14="http://schemas.microsoft.com/office/powerpoint/2010/main" val="1183169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rgbClr val="7CCA62">
                    <a:lumMod val="50000"/>
                  </a:srgbClr>
                </a:solidFill>
                <a:effectLst>
                  <a:innerShdw blurRad="69850" dist="43180" dir="5400000">
                    <a:srgbClr val="000000">
                      <a:alpha val="65000"/>
                    </a:srgbClr>
                  </a:innerShdw>
                </a:effectLst>
              </a:rPr>
              <a:t>Dynamic Storage Allocation</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21</a:t>
            </a:fld>
            <a:endParaRPr/>
          </a:p>
        </p:txBody>
      </p:sp>
      <p:sp>
        <p:nvSpPr>
          <p:cNvPr id="5" name="TextBox 4"/>
          <p:cNvSpPr txBox="1"/>
          <p:nvPr/>
        </p:nvSpPr>
        <p:spPr>
          <a:xfrm>
            <a:off x="1524000" y="1157530"/>
            <a:ext cx="9144000" cy="1938992"/>
          </a:xfrm>
          <a:prstGeom prst="rect">
            <a:avLst/>
          </a:prstGeom>
          <a:noFill/>
        </p:spPr>
        <p:txBody>
          <a:bodyPr wrap="square" rtlCol="0">
            <a:spAutoFit/>
          </a:bodyPr>
          <a:lstStyle/>
          <a:p>
            <a:pPr algn="just"/>
            <a:r>
              <a:rPr lang="en-US" sz="2000" b="1" dirty="0"/>
              <a:t>Consider a swapping system in which memory consists of the following hole sizes in memory order: 10KB, 4KB, 20KB, 18KB, 7KB, 9KB, 12KB and 15KB. Which hole is taken for successive</a:t>
            </a:r>
          </a:p>
          <a:p>
            <a:pPr algn="just"/>
            <a:r>
              <a:rPr lang="en-US" sz="2000" b="1" dirty="0"/>
              <a:t>segment requests for (</a:t>
            </a:r>
            <a:r>
              <a:rPr lang="en-US" sz="2000" b="1" dirty="0" err="1"/>
              <a:t>i</a:t>
            </a:r>
            <a:r>
              <a:rPr lang="en-US" sz="2000" b="1" dirty="0"/>
              <a:t>) 12 KB (ii) 10KB (iii) 9 KB for first fit, best fit and worst fit.</a:t>
            </a:r>
          </a:p>
          <a:p>
            <a:pPr algn="just"/>
            <a:r>
              <a:rPr lang="en-US" sz="2000" dirty="0"/>
              <a:t>Sol: Memory arrangements for 12 KB job are as follows:</a:t>
            </a:r>
          </a:p>
          <a:p>
            <a:pPr algn="just"/>
            <a:endParaRPr lang="en-US" sz="20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7639" y="3028950"/>
            <a:ext cx="6991430"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8604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rgbClr val="7CCA62">
                    <a:lumMod val="50000"/>
                  </a:srgbClr>
                </a:solidFill>
                <a:effectLst>
                  <a:innerShdw blurRad="69850" dist="43180" dir="5400000">
                    <a:srgbClr val="000000">
                      <a:alpha val="65000"/>
                    </a:srgbClr>
                  </a:innerShdw>
                </a:effectLst>
              </a:rPr>
              <a:t>Dynamic Storage Allocation</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22</a:t>
            </a:fld>
            <a:endParaRPr/>
          </a:p>
        </p:txBody>
      </p:sp>
      <p:sp>
        <p:nvSpPr>
          <p:cNvPr id="7" name="TextBox 6"/>
          <p:cNvSpPr txBox="1"/>
          <p:nvPr/>
        </p:nvSpPr>
        <p:spPr>
          <a:xfrm>
            <a:off x="1524000" y="1138426"/>
            <a:ext cx="8100949" cy="461665"/>
          </a:xfrm>
          <a:prstGeom prst="rect">
            <a:avLst/>
          </a:prstGeom>
          <a:noFill/>
        </p:spPr>
        <p:txBody>
          <a:bodyPr wrap="square" rtlCol="0">
            <a:spAutoFit/>
          </a:bodyPr>
          <a:lstStyle/>
          <a:p>
            <a:pPr algn="just"/>
            <a:r>
              <a:rPr lang="en-US" sz="2400" dirty="0"/>
              <a:t>Sol: Memory arrangements for 10 KB job are as follows:</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828800"/>
            <a:ext cx="8801099"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2779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rgbClr val="7CCA62">
                    <a:lumMod val="50000"/>
                  </a:srgbClr>
                </a:solidFill>
                <a:effectLst>
                  <a:innerShdw blurRad="69850" dist="43180" dir="5400000">
                    <a:srgbClr val="000000">
                      <a:alpha val="65000"/>
                    </a:srgbClr>
                  </a:innerShdw>
                </a:effectLst>
              </a:rPr>
              <a:t>Free Space Management Techniques</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23</a:t>
            </a:fld>
            <a:endParaRPr/>
          </a:p>
        </p:txBody>
      </p:sp>
      <p:sp>
        <p:nvSpPr>
          <p:cNvPr id="7" name="TextBox 6"/>
          <p:cNvSpPr txBox="1"/>
          <p:nvPr/>
        </p:nvSpPr>
        <p:spPr>
          <a:xfrm>
            <a:off x="1524000" y="1138426"/>
            <a:ext cx="9144001" cy="4893647"/>
          </a:xfrm>
          <a:prstGeom prst="rect">
            <a:avLst/>
          </a:prstGeom>
          <a:noFill/>
        </p:spPr>
        <p:txBody>
          <a:bodyPr wrap="square" rtlCol="0">
            <a:spAutoFit/>
          </a:bodyPr>
          <a:lstStyle/>
          <a:p>
            <a:pPr marL="285750" indent="-285750" algn="just">
              <a:buFont typeface="Arial" pitchFamily="34" charset="0"/>
              <a:buChar char="•"/>
            </a:pPr>
            <a:r>
              <a:rPr lang="en-US" sz="2400" dirty="0"/>
              <a:t>Files are created and deleted frequently during the operation of a computer system. Since there is only a limited amount of disk space, it is necessary to reuse the space from deleted files for new files.</a:t>
            </a:r>
          </a:p>
          <a:p>
            <a:pPr marL="285750" indent="-285750" algn="just">
              <a:buFont typeface="Arial" pitchFamily="34" charset="0"/>
              <a:buChar char="•"/>
            </a:pPr>
            <a:r>
              <a:rPr lang="en-US" sz="2400" dirty="0"/>
              <a:t>To keep track of free disk space, the file system maintains a free space list. The free space list records all disk blocks, which are free.</a:t>
            </a:r>
          </a:p>
          <a:p>
            <a:pPr marL="285750" indent="-285750" algn="just">
              <a:buFont typeface="Arial" pitchFamily="34" charset="0"/>
              <a:buChar char="•"/>
            </a:pPr>
            <a:r>
              <a:rPr lang="en-US" sz="2400" dirty="0"/>
              <a:t>To create a file, we search the free space list for the required amount of space and allocate it to the new file. This space is the removed from the free space list. When a file is deleted, its disk space is added to the free space list.</a:t>
            </a:r>
          </a:p>
          <a:p>
            <a:pPr marL="285750" indent="-285750" algn="just">
              <a:buFont typeface="Arial" pitchFamily="34" charset="0"/>
              <a:buChar char="•"/>
            </a:pPr>
            <a:r>
              <a:rPr lang="en-US" sz="2400" dirty="0"/>
              <a:t>The process of looking after and managing the free blocks of the disk is called free space management. The methods are used in free space management techniques are Bit Vector, Linked List, Grouping and Counting.</a:t>
            </a:r>
          </a:p>
        </p:txBody>
      </p:sp>
    </p:spTree>
    <p:extLst>
      <p:ext uri="{BB962C8B-B14F-4D97-AF65-F5344CB8AC3E}">
        <p14:creationId xmlns:p14="http://schemas.microsoft.com/office/powerpoint/2010/main" val="1217808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rgbClr val="7CCA62">
                    <a:lumMod val="50000"/>
                  </a:srgbClr>
                </a:solidFill>
                <a:effectLst>
                  <a:innerShdw blurRad="69850" dist="43180" dir="5400000">
                    <a:srgbClr val="000000">
                      <a:alpha val="65000"/>
                    </a:srgbClr>
                  </a:innerShdw>
                </a:effectLst>
              </a:rPr>
              <a:t>Bit Vector</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24</a:t>
            </a:fld>
            <a:endParaRPr/>
          </a:p>
        </p:txBody>
      </p:sp>
      <p:sp>
        <p:nvSpPr>
          <p:cNvPr id="7" name="TextBox 6"/>
          <p:cNvSpPr txBox="1"/>
          <p:nvPr/>
        </p:nvSpPr>
        <p:spPr>
          <a:xfrm>
            <a:off x="1524000" y="1138425"/>
            <a:ext cx="9144001" cy="3046988"/>
          </a:xfrm>
          <a:prstGeom prst="rect">
            <a:avLst/>
          </a:prstGeom>
          <a:noFill/>
        </p:spPr>
        <p:txBody>
          <a:bodyPr wrap="square" rtlCol="0">
            <a:spAutoFit/>
          </a:bodyPr>
          <a:lstStyle/>
          <a:p>
            <a:pPr marL="285750" indent="-285750" algn="just">
              <a:buFont typeface="Arial" pitchFamily="34" charset="0"/>
              <a:buChar char="•"/>
            </a:pPr>
            <a:r>
              <a:rPr lang="en-US" sz="2400" dirty="0"/>
              <a:t>The free space list may not be implemented as a list; it is implemented as a Bit Map or Bit Vector. Bit map is series or collection of bits where each bit corresponds to a disk block.</a:t>
            </a:r>
          </a:p>
          <a:p>
            <a:pPr marL="285750" indent="-285750" algn="just">
              <a:buFont typeface="Arial" pitchFamily="34" charset="0"/>
              <a:buChar char="•"/>
            </a:pPr>
            <a:r>
              <a:rPr lang="en-US" sz="2400" dirty="0"/>
              <a:t>Each block in bit map is represented by one bit. If the block is free, the bit is ‘0’, if the block is allocated the bit is ‘1’.</a:t>
            </a:r>
          </a:p>
          <a:p>
            <a:pPr marL="285750" indent="-285750" algn="just">
              <a:buFont typeface="Arial" pitchFamily="34" charset="0"/>
              <a:buChar char="•"/>
            </a:pPr>
            <a:r>
              <a:rPr lang="en-US" sz="2400" dirty="0"/>
              <a:t>For example, consider a disk where blocks 2, 3, 4, 5, 8, 9, 10, 11, 12, 13, 17, 18, 25, 26 and 27 are free, the free space bit map would be, 11000011000000111001111110001111………</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038600"/>
            <a:ext cx="914400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3250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rgbClr val="7CCA62">
                    <a:lumMod val="50000"/>
                  </a:srgbClr>
                </a:solidFill>
                <a:effectLst>
                  <a:innerShdw blurRad="69850" dist="43180" dir="5400000">
                    <a:srgbClr val="000000">
                      <a:alpha val="65000"/>
                    </a:srgbClr>
                  </a:innerShdw>
                </a:effectLst>
              </a:rPr>
              <a:t>Grouping</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25</a:t>
            </a:fld>
            <a:endParaRPr/>
          </a:p>
        </p:txBody>
      </p:sp>
      <p:sp>
        <p:nvSpPr>
          <p:cNvPr id="7" name="TextBox 6"/>
          <p:cNvSpPr txBox="1"/>
          <p:nvPr/>
        </p:nvSpPr>
        <p:spPr>
          <a:xfrm>
            <a:off x="1524000" y="1138426"/>
            <a:ext cx="9144001" cy="5262979"/>
          </a:xfrm>
          <a:prstGeom prst="rect">
            <a:avLst/>
          </a:prstGeom>
          <a:noFill/>
        </p:spPr>
        <p:txBody>
          <a:bodyPr wrap="square" rtlCol="0">
            <a:spAutoFit/>
          </a:bodyPr>
          <a:lstStyle/>
          <a:p>
            <a:pPr marL="285750" indent="-285750">
              <a:buFont typeface="Arial" pitchFamily="34" charset="0"/>
              <a:buChar char="•"/>
            </a:pPr>
            <a:r>
              <a:rPr lang="en-US" sz="2800" dirty="0"/>
              <a:t>Grouping is a free space management technique for a modification of the free list method. In grouping, there is a modification of this approach would store the addresses of ‘n’ free blocks in the first free block. The first n-1 of these is actually free. The last one is the disk address of another block containing the addresses of another ‘n’ free block.</a:t>
            </a:r>
          </a:p>
          <a:p>
            <a:pPr marL="285750" indent="-285750">
              <a:buFont typeface="Arial" pitchFamily="34" charset="0"/>
              <a:buChar char="•"/>
            </a:pPr>
            <a:r>
              <a:rPr lang="en-US" sz="2800" dirty="0"/>
              <a:t>The importance of this implementation is that the addresses of a large number of free blocks can be found quickly.</a:t>
            </a:r>
          </a:p>
          <a:p>
            <a:pPr marL="285750" indent="-285750">
              <a:buFont typeface="Arial" pitchFamily="34" charset="0"/>
              <a:buChar char="•"/>
            </a:pPr>
            <a:r>
              <a:rPr lang="en-US" sz="2800" dirty="0"/>
              <a:t>In which a disk block contains addresses of many free blocks and a block containing free block pointers will get free when those blocks are used.</a:t>
            </a:r>
          </a:p>
        </p:txBody>
      </p:sp>
    </p:spTree>
    <p:extLst>
      <p:ext uri="{BB962C8B-B14F-4D97-AF65-F5344CB8AC3E}">
        <p14:creationId xmlns:p14="http://schemas.microsoft.com/office/powerpoint/2010/main" val="710977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rgbClr val="7CCA62">
                    <a:lumMod val="50000"/>
                  </a:srgbClr>
                </a:solidFill>
                <a:effectLst>
                  <a:innerShdw blurRad="69850" dist="43180" dir="5400000">
                    <a:srgbClr val="000000">
                      <a:alpha val="65000"/>
                    </a:srgbClr>
                  </a:innerShdw>
                </a:effectLst>
              </a:rPr>
              <a:t>Grouping</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26</a:t>
            </a:fld>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333500"/>
            <a:ext cx="8724900"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2591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rgbClr val="7CCA62">
                    <a:lumMod val="50000"/>
                  </a:srgbClr>
                </a:solidFill>
                <a:effectLst>
                  <a:innerShdw blurRad="69850" dist="43180" dir="5400000">
                    <a:srgbClr val="000000">
                      <a:alpha val="65000"/>
                    </a:srgbClr>
                  </a:innerShdw>
                </a:effectLst>
              </a:rPr>
              <a:t>Virtual Memory</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27</a:t>
            </a:fld>
            <a:endParaRPr/>
          </a:p>
        </p:txBody>
      </p:sp>
      <p:sp>
        <p:nvSpPr>
          <p:cNvPr id="2" name="Rectangle 1"/>
          <p:cNvSpPr/>
          <p:nvPr/>
        </p:nvSpPr>
        <p:spPr>
          <a:xfrm>
            <a:off x="1524000" y="1081892"/>
            <a:ext cx="9144000" cy="4662815"/>
          </a:xfrm>
          <a:prstGeom prst="rect">
            <a:avLst/>
          </a:prstGeom>
        </p:spPr>
        <p:txBody>
          <a:bodyPr wrap="square">
            <a:spAutoFit/>
          </a:bodyPr>
          <a:lstStyle/>
          <a:p>
            <a:pPr marL="285750" indent="-285750" algn="just">
              <a:buFont typeface="Arial" panose="020B0604020202020204" pitchFamily="34" charset="0"/>
              <a:buChar char="•"/>
            </a:pPr>
            <a:r>
              <a:rPr lang="en-IN" sz="2700" dirty="0"/>
              <a:t>Virtual memory is a technique which allows the execution of processes that may not be </a:t>
            </a:r>
            <a:r>
              <a:rPr lang="en-US" sz="2700" dirty="0"/>
              <a:t>completely in memory.</a:t>
            </a:r>
          </a:p>
          <a:p>
            <a:pPr marL="285750" indent="-285750" algn="just">
              <a:buFont typeface="Arial" panose="020B0604020202020204" pitchFamily="34" charset="0"/>
              <a:buChar char="•"/>
            </a:pPr>
            <a:r>
              <a:rPr lang="en-IN" sz="2700" dirty="0"/>
              <a:t>Virtual memory is the separation of user logical memory from physical memory. This separation allows an extremely large virtual memory to be provided for programmers when only a smaller physical memory is </a:t>
            </a:r>
            <a:r>
              <a:rPr lang="en-US" sz="2700" dirty="0"/>
              <a:t>available.</a:t>
            </a:r>
          </a:p>
          <a:p>
            <a:pPr marL="285750" indent="-285750" algn="just">
              <a:buFont typeface="Arial" panose="020B0604020202020204" pitchFamily="34" charset="0"/>
              <a:buChar char="•"/>
            </a:pPr>
            <a:r>
              <a:rPr lang="en-IN" sz="2700" dirty="0"/>
              <a:t>The basic idea behind virtual memory is that the combined size of the program, data and stack may exceed the amount of physical memory available for it.</a:t>
            </a:r>
          </a:p>
          <a:p>
            <a:pPr marL="285750" indent="-285750" algn="just">
              <a:buFont typeface="Arial" panose="020B0604020202020204" pitchFamily="34" charset="0"/>
              <a:buChar char="•"/>
            </a:pPr>
            <a:r>
              <a:rPr lang="en-IN" sz="2700" dirty="0"/>
              <a:t>The operating system keeps those parts of the program currently in use in main memory, and the </a:t>
            </a:r>
            <a:r>
              <a:rPr lang="en-US" sz="2700" dirty="0"/>
              <a:t>rest on the disk.</a:t>
            </a:r>
          </a:p>
        </p:txBody>
      </p:sp>
    </p:spTree>
    <p:extLst>
      <p:ext uri="{BB962C8B-B14F-4D97-AF65-F5344CB8AC3E}">
        <p14:creationId xmlns:p14="http://schemas.microsoft.com/office/powerpoint/2010/main" val="3285229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rgbClr val="7CCA62">
                    <a:lumMod val="50000"/>
                  </a:srgbClr>
                </a:solidFill>
                <a:effectLst>
                  <a:innerShdw blurRad="69850" dist="43180" dir="5400000">
                    <a:srgbClr val="000000">
                      <a:alpha val="65000"/>
                    </a:srgbClr>
                  </a:innerShdw>
                </a:effectLst>
              </a:rPr>
              <a:t>Virtual Memory</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28</a:t>
            </a:fld>
            <a:endParaRPr/>
          </a:p>
        </p:txBody>
      </p:sp>
      <p:pic>
        <p:nvPicPr>
          <p:cNvPr id="5" name="Picture 4"/>
          <p:cNvPicPr>
            <a:picLocks noChangeAspect="1"/>
          </p:cNvPicPr>
          <p:nvPr/>
        </p:nvPicPr>
        <p:blipFill>
          <a:blip r:embed="rId3"/>
          <a:stretch>
            <a:fillRect/>
          </a:stretch>
        </p:blipFill>
        <p:spPr>
          <a:xfrm>
            <a:off x="1524000" y="1432277"/>
            <a:ext cx="9144000" cy="5197123"/>
          </a:xfrm>
          <a:prstGeom prst="rect">
            <a:avLst/>
          </a:prstGeom>
        </p:spPr>
      </p:pic>
    </p:spTree>
    <p:extLst>
      <p:ext uri="{BB962C8B-B14F-4D97-AF65-F5344CB8AC3E}">
        <p14:creationId xmlns:p14="http://schemas.microsoft.com/office/powerpoint/2010/main" val="4085182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rgbClr val="7CCA62">
                    <a:lumMod val="50000"/>
                  </a:srgbClr>
                </a:solidFill>
                <a:effectLst>
                  <a:innerShdw blurRad="69850" dist="43180" dir="5400000">
                    <a:srgbClr val="000000">
                      <a:alpha val="65000"/>
                    </a:srgbClr>
                  </a:innerShdw>
                </a:effectLst>
              </a:rPr>
              <a:t>Paging</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29</a:t>
            </a:fld>
            <a:endParaRPr/>
          </a:p>
        </p:txBody>
      </p:sp>
      <p:sp>
        <p:nvSpPr>
          <p:cNvPr id="2" name="Rectangle 1"/>
          <p:cNvSpPr/>
          <p:nvPr/>
        </p:nvSpPr>
        <p:spPr>
          <a:xfrm>
            <a:off x="1524000" y="1228399"/>
            <a:ext cx="9144000" cy="5632311"/>
          </a:xfrm>
          <a:prstGeom prst="rect">
            <a:avLst/>
          </a:prstGeom>
        </p:spPr>
        <p:txBody>
          <a:bodyPr wrap="square">
            <a:spAutoFit/>
          </a:bodyPr>
          <a:lstStyle/>
          <a:p>
            <a:pPr marL="285750" indent="-285750">
              <a:buFont typeface="Arial" panose="020B0604020202020204" pitchFamily="34" charset="0"/>
              <a:buChar char="•"/>
            </a:pPr>
            <a:r>
              <a:rPr lang="en-IN" sz="2400" dirty="0"/>
              <a:t>Paging is a memory management technique by which a computer stores and retrieves data from secondary storage for use in main memory. In paging, the operating system retrieves data from secondary storage in same-size blocks called pages.</a:t>
            </a:r>
          </a:p>
          <a:p>
            <a:pPr marL="285750" indent="-285750">
              <a:buFont typeface="Arial" panose="020B0604020202020204" pitchFamily="34" charset="0"/>
              <a:buChar char="•"/>
            </a:pPr>
            <a:r>
              <a:rPr lang="en-IN" sz="2400" dirty="0"/>
              <a:t>Paging is an important part of </a:t>
            </a:r>
            <a:r>
              <a:rPr lang="en-US" sz="2400" dirty="0"/>
              <a:t>virtual memory implementations in modern operating systems, using secondary </a:t>
            </a:r>
            <a:r>
              <a:rPr lang="en-IN" sz="2400" dirty="0"/>
              <a:t>storage to let programs exceed the size of available physical </a:t>
            </a:r>
            <a:r>
              <a:rPr lang="en-US" sz="2400" dirty="0"/>
              <a:t>memory.</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The basic idea behind paging is that when a process is swapped in, the pager only loads into memory those pages that it expects the process to need</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US" sz="2400" dirty="0"/>
              <a:t>Paging permits a programs memory to be non-contiguous, </a:t>
            </a:r>
            <a:r>
              <a:rPr lang="en-IN" sz="2400" dirty="0"/>
              <a:t>thus allowing a program to be </a:t>
            </a:r>
            <a:r>
              <a:rPr lang="en-US" sz="2400" dirty="0"/>
              <a:t>allocated physical memory wherever it is available.</a:t>
            </a:r>
          </a:p>
        </p:txBody>
      </p:sp>
    </p:spTree>
    <p:extLst>
      <p:ext uri="{BB962C8B-B14F-4D97-AF65-F5344CB8AC3E}">
        <p14:creationId xmlns:p14="http://schemas.microsoft.com/office/powerpoint/2010/main" val="2293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pPr>
              <a:spcBef>
                <a:spcPts val="0"/>
              </a:spcBef>
              <a:buClr>
                <a:srgbClr val="2A14AC"/>
              </a:buClr>
              <a:buSzPts val="4000"/>
            </a:pPr>
            <a:r>
              <a:rPr lang="en-IN" b="1" dirty="0">
                <a:solidFill>
                  <a:srgbClr val="2A14AC"/>
                </a:solidFill>
                <a:latin typeface="Calibri"/>
                <a:ea typeface="Calibri"/>
                <a:cs typeface="Calibri"/>
                <a:sym typeface="Calibri"/>
              </a:rPr>
              <a:t> Introduction</a:t>
            </a:r>
            <a:endParaRPr b="1" dirty="0">
              <a:solidFill>
                <a:srgbClr val="2A14AC"/>
              </a:solidFill>
              <a:latin typeface="Calibri"/>
              <a:ea typeface="Calibri"/>
              <a:cs typeface="Calibri"/>
              <a:sym typeface="Calibri"/>
            </a:endParaRPr>
          </a:p>
        </p:txBody>
      </p:sp>
      <p:sp>
        <p:nvSpPr>
          <p:cNvPr id="104" name="Google Shape;104;p2"/>
          <p:cNvSpPr txBox="1">
            <a:spLocks noGrp="1"/>
          </p:cNvSpPr>
          <p:nvPr>
            <p:ph type="body" idx="1"/>
          </p:nvPr>
        </p:nvSpPr>
        <p:spPr>
          <a:xfrm>
            <a:off x="1524000" y="1047750"/>
            <a:ext cx="9144000" cy="5943600"/>
          </a:xfrm>
          <a:prstGeom prst="rect">
            <a:avLst/>
          </a:prstGeom>
          <a:noFill/>
          <a:ln>
            <a:noFill/>
          </a:ln>
        </p:spPr>
        <p:txBody>
          <a:bodyPr spcFirstLastPara="1" vert="horz" wrap="square" lIns="91425" tIns="45700" rIns="91425" bIns="45700" rtlCol="0" anchor="t" anchorCtr="0">
            <a:noAutofit/>
          </a:bodyPr>
          <a:lstStyle/>
          <a:p>
            <a:pPr>
              <a:spcAft>
                <a:spcPts val="600"/>
              </a:spcAft>
              <a:buSzPts val="2800"/>
              <a:buFont typeface="Noto Sans Symbols"/>
              <a:buChar char="▪"/>
            </a:pPr>
            <a:r>
              <a:rPr lang="en-US" sz="2900" dirty="0"/>
              <a:t>Memory management is one of the important function of OS</a:t>
            </a:r>
            <a:r>
              <a:rPr lang="en-IN" sz="2900" dirty="0"/>
              <a:t>.</a:t>
            </a:r>
            <a:endParaRPr sz="2900" dirty="0"/>
          </a:p>
          <a:p>
            <a:pPr>
              <a:spcAft>
                <a:spcPts val="600"/>
              </a:spcAft>
              <a:buSzPts val="2800"/>
              <a:buFont typeface="Noto Sans Symbols"/>
              <a:buChar char="▪"/>
            </a:pPr>
            <a:r>
              <a:rPr lang="en-US" sz="2900" dirty="0"/>
              <a:t>Allocating the main memory space to the processes and their data at the time of their execution.</a:t>
            </a:r>
            <a:r>
              <a:rPr lang="en-IN" sz="2900" dirty="0"/>
              <a:t>. </a:t>
            </a:r>
            <a:endParaRPr sz="2900" dirty="0"/>
          </a:p>
          <a:p>
            <a:pPr algn="just"/>
            <a:r>
              <a:rPr lang="en-US" sz="2900" dirty="0"/>
              <a:t>Moves processes back and forth between main memory and disk during execution.</a:t>
            </a:r>
            <a:endParaRPr sz="2900" dirty="0"/>
          </a:p>
          <a:p>
            <a:pPr>
              <a:spcAft>
                <a:spcPts val="600"/>
              </a:spcAft>
              <a:buSzPts val="2800"/>
              <a:buFont typeface="Noto Sans Symbols"/>
              <a:buChar char="▪"/>
            </a:pPr>
            <a:r>
              <a:rPr lang="en-US" sz="2900" dirty="0"/>
              <a:t>  Memory management also perform the activities such as Upgrading the performance of the computer system, Enabling the execution of multiple processes at the same time, Sharing the same memory space among different processes and so on</a:t>
            </a:r>
            <a:endParaRPr sz="2900" dirty="0">
              <a:solidFill>
                <a:srgbClr val="C00000"/>
              </a:solidFill>
            </a:endParaRPr>
          </a:p>
        </p:txBody>
      </p:sp>
      <p:sp>
        <p:nvSpPr>
          <p:cNvPr id="105" name="Google Shape;105;p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3</a:t>
            </a:fld>
            <a:endParaRPr/>
          </a:p>
        </p:txBody>
      </p:sp>
    </p:spTree>
    <p:extLst>
      <p:ext uri="{BB962C8B-B14F-4D97-AF65-F5344CB8AC3E}">
        <p14:creationId xmlns:p14="http://schemas.microsoft.com/office/powerpoint/2010/main" val="315156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4">
                                            <p:txEl>
                                              <p:pRg st="1" end="1"/>
                                            </p:txEl>
                                          </p:spTgt>
                                        </p:tgtEl>
                                        <p:attrNameLst>
                                          <p:attrName>style.visibility</p:attrName>
                                        </p:attrNameLst>
                                      </p:cBhvr>
                                      <p:to>
                                        <p:strVal val="visible"/>
                                      </p:to>
                                    </p:set>
                                    <p:animEffect transition="in" filter="fade">
                                      <p:cBhvr>
                                        <p:cTn id="14" dur="1000"/>
                                        <p:tgtEl>
                                          <p:spTgt spid="104">
                                            <p:txEl>
                                              <p:pRg st="1" end="1"/>
                                            </p:txEl>
                                          </p:spTgt>
                                        </p:tgtEl>
                                      </p:cBhvr>
                                    </p:animEffect>
                                    <p:anim calcmode="lin" valueType="num">
                                      <p:cBhvr>
                                        <p:cTn id="15"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4">
                                            <p:txEl>
                                              <p:pRg st="2" end="2"/>
                                            </p:txEl>
                                          </p:spTgt>
                                        </p:tgtEl>
                                        <p:attrNameLst>
                                          <p:attrName>style.visibility</p:attrName>
                                        </p:attrNameLst>
                                      </p:cBhvr>
                                      <p:to>
                                        <p:strVal val="visible"/>
                                      </p:to>
                                    </p:set>
                                    <p:animEffect transition="in" filter="fade">
                                      <p:cBhvr>
                                        <p:cTn id="21" dur="1000"/>
                                        <p:tgtEl>
                                          <p:spTgt spid="104">
                                            <p:txEl>
                                              <p:pRg st="2" end="2"/>
                                            </p:txEl>
                                          </p:spTgt>
                                        </p:tgtEl>
                                      </p:cBhvr>
                                    </p:animEffect>
                                    <p:anim calcmode="lin" valueType="num">
                                      <p:cBhvr>
                                        <p:cTn id="22"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chemeClr val="tx1"/>
                </a:solidFill>
                <a:effectLst>
                  <a:innerShdw blurRad="69850" dist="43180" dir="5400000">
                    <a:srgbClr val="000000">
                      <a:alpha val="65000"/>
                    </a:srgbClr>
                  </a:innerShdw>
                </a:effectLst>
              </a:rPr>
              <a:t>Paging Hardware</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30</a:t>
            </a:fld>
            <a:endParaRPr/>
          </a:p>
        </p:txBody>
      </p:sp>
      <p:pic>
        <p:nvPicPr>
          <p:cNvPr id="5" name="Picture 4"/>
          <p:cNvPicPr>
            <a:picLocks noChangeAspect="1"/>
          </p:cNvPicPr>
          <p:nvPr/>
        </p:nvPicPr>
        <p:blipFill>
          <a:blip r:embed="rId3"/>
          <a:stretch>
            <a:fillRect/>
          </a:stretch>
        </p:blipFill>
        <p:spPr>
          <a:xfrm>
            <a:off x="6829777" y="1196622"/>
            <a:ext cx="3578579" cy="5508978"/>
          </a:xfrm>
          <a:prstGeom prst="rect">
            <a:avLst/>
          </a:prstGeom>
        </p:spPr>
      </p:pic>
      <p:sp>
        <p:nvSpPr>
          <p:cNvPr id="6" name="TextBox 5"/>
          <p:cNvSpPr txBox="1"/>
          <p:nvPr/>
        </p:nvSpPr>
        <p:spPr>
          <a:xfrm>
            <a:off x="1524001" y="1196623"/>
            <a:ext cx="5068711" cy="4524315"/>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t>Every address generated by the CPU is divided into two parts namely, a page number (p) and </a:t>
            </a:r>
            <a:r>
              <a:rPr lang="en-US" sz="2400" dirty="0"/>
              <a:t>a page offset (d).</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IN" sz="2400" dirty="0"/>
              <a:t>The page number is used as an index into a page table. The </a:t>
            </a:r>
            <a:r>
              <a:rPr lang="en-US" sz="2400" dirty="0"/>
              <a:t>page table contains the base </a:t>
            </a:r>
            <a:r>
              <a:rPr lang="en-IN" sz="2400" dirty="0"/>
              <a:t>address of each page in </a:t>
            </a:r>
            <a:r>
              <a:rPr lang="en-US" sz="2400" dirty="0"/>
              <a:t>physical memory. This base </a:t>
            </a:r>
            <a:r>
              <a:rPr lang="en-IN" sz="2400" dirty="0"/>
              <a:t>address is combined with page offset to define the physical address that is sent to memory </a:t>
            </a:r>
            <a:r>
              <a:rPr lang="en-US" sz="2400" dirty="0"/>
              <a:t>unit.</a:t>
            </a:r>
          </a:p>
        </p:txBody>
      </p:sp>
    </p:spTree>
    <p:extLst>
      <p:ext uri="{BB962C8B-B14F-4D97-AF65-F5344CB8AC3E}">
        <p14:creationId xmlns:p14="http://schemas.microsoft.com/office/powerpoint/2010/main" val="1710589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fontScale="90000"/>
          </a:bodyPr>
          <a:lstStyle/>
          <a:p>
            <a:r>
              <a:rPr lang="en-US" dirty="0">
                <a:ln w="1905"/>
                <a:solidFill>
                  <a:schemeClr val="tx1"/>
                </a:solidFill>
                <a:effectLst>
                  <a:innerShdw blurRad="69850" dist="43180" dir="5400000">
                    <a:srgbClr val="000000">
                      <a:alpha val="65000"/>
                    </a:srgbClr>
                  </a:innerShdw>
                </a:effectLst>
              </a:rPr>
              <a:t>Paging Model of Logical and Physical Memory</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31</a:t>
            </a:fld>
            <a:endParaRPr/>
          </a:p>
        </p:txBody>
      </p:sp>
      <p:pic>
        <p:nvPicPr>
          <p:cNvPr id="8" name="Picture 7"/>
          <p:cNvPicPr>
            <a:picLocks noChangeAspect="1"/>
          </p:cNvPicPr>
          <p:nvPr/>
        </p:nvPicPr>
        <p:blipFill>
          <a:blip r:embed="rId3"/>
          <a:stretch>
            <a:fillRect/>
          </a:stretch>
        </p:blipFill>
        <p:spPr>
          <a:xfrm>
            <a:off x="1524000" y="1143000"/>
            <a:ext cx="9144000" cy="5715000"/>
          </a:xfrm>
          <a:prstGeom prst="rect">
            <a:avLst/>
          </a:prstGeom>
        </p:spPr>
      </p:pic>
    </p:spTree>
    <p:extLst>
      <p:ext uri="{BB962C8B-B14F-4D97-AF65-F5344CB8AC3E}">
        <p14:creationId xmlns:p14="http://schemas.microsoft.com/office/powerpoint/2010/main" val="1593973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fontScale="90000"/>
          </a:bodyPr>
          <a:lstStyle/>
          <a:p>
            <a:r>
              <a:rPr lang="en-US" dirty="0">
                <a:ln w="1905"/>
                <a:solidFill>
                  <a:schemeClr val="tx1"/>
                </a:solidFill>
                <a:effectLst>
                  <a:innerShdw blurRad="69850" dist="43180" dir="5400000">
                    <a:srgbClr val="000000">
                      <a:alpha val="65000"/>
                    </a:srgbClr>
                  </a:innerShdw>
                </a:effectLst>
              </a:rPr>
              <a:t>Paging Example for 32 word memory with 4 word pages </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32</a:t>
            </a:fld>
            <a:endParaRPr/>
          </a:p>
        </p:txBody>
      </p:sp>
      <p:pic>
        <p:nvPicPr>
          <p:cNvPr id="5" name="Picture 4"/>
          <p:cNvPicPr>
            <a:picLocks noChangeAspect="1"/>
          </p:cNvPicPr>
          <p:nvPr/>
        </p:nvPicPr>
        <p:blipFill>
          <a:blip r:embed="rId3"/>
          <a:stretch>
            <a:fillRect/>
          </a:stretch>
        </p:blipFill>
        <p:spPr>
          <a:xfrm>
            <a:off x="6310489" y="1260564"/>
            <a:ext cx="4357511" cy="5597437"/>
          </a:xfrm>
          <a:prstGeom prst="rect">
            <a:avLst/>
          </a:prstGeom>
        </p:spPr>
      </p:pic>
      <p:sp>
        <p:nvSpPr>
          <p:cNvPr id="6" name="TextBox 5"/>
          <p:cNvSpPr txBox="1"/>
          <p:nvPr/>
        </p:nvSpPr>
        <p:spPr>
          <a:xfrm>
            <a:off x="1524001" y="1140179"/>
            <a:ext cx="4786489" cy="4893647"/>
          </a:xfrm>
          <a:prstGeom prst="rect">
            <a:avLst/>
          </a:prstGeom>
          <a:noFill/>
        </p:spPr>
        <p:txBody>
          <a:bodyPr wrap="square" rtlCol="0">
            <a:spAutoFit/>
          </a:bodyPr>
          <a:lstStyle/>
          <a:p>
            <a:pPr algn="just"/>
            <a:r>
              <a:rPr lang="en-IN" sz="2400" dirty="0"/>
              <a:t>For example, using a page size of 4 words and physical memory of 32 words (8 pages) we show how the user’s view of memory can be</a:t>
            </a:r>
          </a:p>
          <a:p>
            <a:pPr algn="just"/>
            <a:r>
              <a:rPr lang="en-US" sz="2400" dirty="0"/>
              <a:t>mapped into physical memory. </a:t>
            </a:r>
            <a:r>
              <a:rPr lang="en-IN" sz="2400" dirty="0"/>
              <a:t>Logical address 0 is page 0 offset 0. We find that page 0 is in frame </a:t>
            </a:r>
            <a:r>
              <a:rPr lang="en-US" sz="2400" dirty="0"/>
              <a:t>5.</a:t>
            </a:r>
          </a:p>
          <a:p>
            <a:pPr algn="just"/>
            <a:endParaRPr lang="en-IN" sz="2400" dirty="0"/>
          </a:p>
          <a:p>
            <a:pPr algn="just"/>
            <a:r>
              <a:rPr lang="en-IN" sz="2400" dirty="0"/>
              <a:t>Thus logical address 0 maps to physical address 20 = (5 × 4 + 0). Logical address 4 is page1, offset 0. Logical address 4 maps to physical address (6 × 4 + 0) = 24.</a:t>
            </a:r>
            <a:endParaRPr lang="en-US" sz="2400" dirty="0"/>
          </a:p>
        </p:txBody>
      </p:sp>
    </p:spTree>
    <p:extLst>
      <p:ext uri="{BB962C8B-B14F-4D97-AF65-F5344CB8AC3E}">
        <p14:creationId xmlns:p14="http://schemas.microsoft.com/office/powerpoint/2010/main" val="4131953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chemeClr val="tx1"/>
                </a:solidFill>
                <a:effectLst>
                  <a:innerShdw blurRad="69850" dist="43180" dir="5400000">
                    <a:srgbClr val="000000">
                      <a:alpha val="65000"/>
                    </a:srgbClr>
                  </a:innerShdw>
                </a:effectLst>
              </a:rPr>
              <a:t>Paging</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33</a:t>
            </a:fld>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66800"/>
            <a:ext cx="91440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6226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chemeClr val="tx1"/>
                </a:solidFill>
                <a:effectLst>
                  <a:innerShdw blurRad="69850" dist="43180" dir="5400000">
                    <a:srgbClr val="000000">
                      <a:alpha val="65000"/>
                    </a:srgbClr>
                  </a:innerShdw>
                </a:effectLst>
              </a:rPr>
              <a:t>Paging</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34</a:t>
            </a:fld>
            <a:endParaRPr/>
          </a:p>
        </p:txBody>
      </p:sp>
      <p:sp>
        <p:nvSpPr>
          <p:cNvPr id="5" name="TextBox 4"/>
          <p:cNvSpPr txBox="1"/>
          <p:nvPr/>
        </p:nvSpPr>
        <p:spPr>
          <a:xfrm>
            <a:off x="1524001" y="1210293"/>
            <a:ext cx="4492978" cy="5324535"/>
          </a:xfrm>
          <a:prstGeom prst="rect">
            <a:avLst/>
          </a:prstGeom>
          <a:noFill/>
        </p:spPr>
        <p:txBody>
          <a:bodyPr wrap="square" rtlCol="0">
            <a:spAutoFit/>
          </a:bodyPr>
          <a:lstStyle/>
          <a:p>
            <a:pPr algn="just"/>
            <a:r>
              <a:rPr lang="en-IN" sz="2000" dirty="0"/>
              <a:t>Paging itself is a form of dynamic relocation. Every logical address is mapped by paging hardware to some physical address. Each user page needs one frame. Thus if the job requires n pages, there must be n frames available in memory.</a:t>
            </a:r>
          </a:p>
          <a:p>
            <a:pPr algn="just"/>
            <a:r>
              <a:rPr lang="en-IN" sz="2000" dirty="0"/>
              <a:t>The page of job is loaded into one of the allocated frames and the frame number is put in the page table for this job and so on. Using a paging scheme we have no external fragmentation, any free frame can be allocated to a job that needs it. Each jobs has its own page table. The page table is</a:t>
            </a:r>
          </a:p>
          <a:p>
            <a:pPr algn="just"/>
            <a:r>
              <a:rPr lang="en-IN" sz="2000" dirty="0"/>
              <a:t>implemented as a set of dedicated registers.</a:t>
            </a:r>
            <a:endParaRPr lang="en-US" sz="20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6979" y="1131831"/>
            <a:ext cx="4651021" cy="5710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385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chemeClr val="tx1"/>
                </a:solidFill>
                <a:effectLst>
                  <a:innerShdw blurRad="69850" dist="43180" dir="5400000">
                    <a:srgbClr val="000000">
                      <a:alpha val="65000"/>
                    </a:srgbClr>
                  </a:innerShdw>
                </a:effectLst>
              </a:rPr>
              <a:t>Segmentation</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35</a:t>
            </a:fld>
            <a:endParaRPr/>
          </a:p>
        </p:txBody>
      </p:sp>
      <p:sp>
        <p:nvSpPr>
          <p:cNvPr id="8" name="TextBox 7"/>
          <p:cNvSpPr txBox="1"/>
          <p:nvPr/>
        </p:nvSpPr>
        <p:spPr>
          <a:xfrm>
            <a:off x="1524001" y="1061154"/>
            <a:ext cx="5531556" cy="5016758"/>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Like paging segmentation is also a memory management scheme that implements the user’s view of </a:t>
            </a:r>
            <a:r>
              <a:rPr lang="en-US" sz="2000" dirty="0"/>
              <a:t>a program.</a:t>
            </a:r>
            <a:endParaRPr lang="en-IN" sz="2000" dirty="0"/>
          </a:p>
          <a:p>
            <a:pPr marL="285750" indent="-285750" algn="just">
              <a:buFont typeface="Arial" panose="020B0604020202020204" pitchFamily="34" charset="0"/>
              <a:buChar char="•"/>
            </a:pPr>
            <a:r>
              <a:rPr lang="en-IN" sz="2000" dirty="0"/>
              <a:t>In segmentation, the entire logical address space is considered as a collection of segments with each segment having a number and a length.</a:t>
            </a:r>
          </a:p>
          <a:p>
            <a:pPr marL="285750" indent="-285750" algn="just">
              <a:buFont typeface="Arial" panose="020B0604020202020204" pitchFamily="34" charset="0"/>
              <a:buChar char="•"/>
            </a:pPr>
            <a:r>
              <a:rPr lang="en-IN" sz="2000" dirty="0"/>
              <a:t>The length of a segment may range from 0 to some maximum value as specified by the hardware and may also change during the execution. The user specifies each logical address consisting of a segment number (s) and an offset (d).</a:t>
            </a:r>
          </a:p>
          <a:p>
            <a:pPr marL="285750" indent="-285750" algn="just">
              <a:buFont typeface="Arial" panose="020B0604020202020204" pitchFamily="34" charset="0"/>
              <a:buChar char="•"/>
            </a:pPr>
            <a:r>
              <a:rPr lang="en-IN" sz="2000" dirty="0"/>
              <a:t>A segment is a logical unit such </a:t>
            </a:r>
            <a:r>
              <a:rPr lang="en-US" sz="2000" dirty="0"/>
              <a:t>as main program, procedure, function, method, object, local variables, global variables, common block, stack, symbol </a:t>
            </a:r>
            <a:r>
              <a:rPr lang="en-US" dirty="0"/>
              <a:t>table, arrays etc.</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5558" y="1061154"/>
            <a:ext cx="3629197" cy="5796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6757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chemeClr val="tx1"/>
                </a:solidFill>
                <a:effectLst>
                  <a:innerShdw blurRad="69850" dist="43180" dir="5400000">
                    <a:srgbClr val="000000">
                      <a:alpha val="65000"/>
                    </a:srgbClr>
                  </a:innerShdw>
                </a:effectLst>
              </a:rPr>
              <a:t>Segmentation Hardware</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36</a:t>
            </a:fld>
            <a:endParaRPr/>
          </a:p>
        </p:txBody>
      </p:sp>
      <p:sp>
        <p:nvSpPr>
          <p:cNvPr id="6" name="TextBox 5"/>
          <p:cNvSpPr txBox="1"/>
          <p:nvPr/>
        </p:nvSpPr>
        <p:spPr>
          <a:xfrm>
            <a:off x="1524000" y="1185334"/>
            <a:ext cx="5441244" cy="5262979"/>
          </a:xfrm>
          <a:prstGeom prst="rect">
            <a:avLst/>
          </a:prstGeom>
          <a:noFill/>
        </p:spPr>
        <p:txBody>
          <a:bodyPr wrap="square" rtlCol="0">
            <a:spAutoFit/>
          </a:bodyPr>
          <a:lstStyle/>
          <a:p>
            <a:pPr marL="285750" indent="-285750" algn="just">
              <a:buFont typeface="Arial" panose="020B0604020202020204" pitchFamily="34" charset="0"/>
              <a:buChar char="•"/>
            </a:pPr>
            <a:r>
              <a:rPr lang="en-IN" sz="2100" dirty="0"/>
              <a:t>A segment is defined as, a </a:t>
            </a:r>
            <a:r>
              <a:rPr lang="en-US" sz="2100" dirty="0"/>
              <a:t>logical grouping of instructions. </a:t>
            </a:r>
            <a:r>
              <a:rPr lang="en-IN" sz="2100" dirty="0"/>
              <a:t>A logical address space is a collection of segments. Every </a:t>
            </a:r>
            <a:r>
              <a:rPr lang="en-US" sz="2100" dirty="0"/>
              <a:t>program/job is collection of segments such as subroutine, array etc.</a:t>
            </a:r>
          </a:p>
          <a:p>
            <a:pPr marL="285750" indent="-285750" algn="just">
              <a:buFont typeface="Arial" panose="020B0604020202020204" pitchFamily="34" charset="0"/>
              <a:buChar char="•"/>
            </a:pPr>
            <a:r>
              <a:rPr lang="en-IN" sz="2100" dirty="0"/>
              <a:t>Each segment has a name and a length. Address specify both the segment name and the offset within the segment. The user specifies each address by two quantities a segment name and an offset.</a:t>
            </a:r>
          </a:p>
          <a:p>
            <a:pPr marL="285750" indent="-285750" algn="just">
              <a:buFont typeface="Arial" panose="020B0604020202020204" pitchFamily="34" charset="0"/>
              <a:buChar char="•"/>
            </a:pPr>
            <a:r>
              <a:rPr lang="en-IN" sz="2100" dirty="0"/>
              <a:t>A logical address consists of two parts a segment number ‘s’ and an offset into that segment ‘d’. The segment number is used as an index into segment table. Each entry of segment table has a segment base and a segment limit.</a:t>
            </a:r>
            <a:endParaRPr lang="en-US" sz="2100" dirty="0"/>
          </a:p>
        </p:txBody>
      </p:sp>
      <p:pic>
        <p:nvPicPr>
          <p:cNvPr id="7" name="Picture 6"/>
          <p:cNvPicPr>
            <a:picLocks noChangeAspect="1"/>
          </p:cNvPicPr>
          <p:nvPr/>
        </p:nvPicPr>
        <p:blipFill>
          <a:blip r:embed="rId3"/>
          <a:stretch>
            <a:fillRect/>
          </a:stretch>
        </p:blipFill>
        <p:spPr>
          <a:xfrm>
            <a:off x="6965245" y="1185333"/>
            <a:ext cx="3424415" cy="5444067"/>
          </a:xfrm>
          <a:prstGeom prst="rect">
            <a:avLst/>
          </a:prstGeom>
        </p:spPr>
      </p:pic>
    </p:spTree>
    <p:extLst>
      <p:ext uri="{BB962C8B-B14F-4D97-AF65-F5344CB8AC3E}">
        <p14:creationId xmlns:p14="http://schemas.microsoft.com/office/powerpoint/2010/main" val="909200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chemeClr val="tx1"/>
                </a:solidFill>
                <a:effectLst>
                  <a:innerShdw blurRad="69850" dist="43180" dir="5400000">
                    <a:srgbClr val="000000">
                      <a:alpha val="65000"/>
                    </a:srgbClr>
                  </a:innerShdw>
                </a:effectLst>
              </a:rPr>
              <a:t>Compaction</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37</a:t>
            </a:fld>
            <a:endParaRPr/>
          </a:p>
        </p:txBody>
      </p:sp>
      <p:pic>
        <p:nvPicPr>
          <p:cNvPr id="8" name="Picture 7"/>
          <p:cNvPicPr>
            <a:picLocks noChangeAspect="1"/>
          </p:cNvPicPr>
          <p:nvPr/>
        </p:nvPicPr>
        <p:blipFill>
          <a:blip r:embed="rId3"/>
          <a:stretch>
            <a:fillRect/>
          </a:stretch>
        </p:blipFill>
        <p:spPr>
          <a:xfrm>
            <a:off x="6795912" y="1106311"/>
            <a:ext cx="3872089" cy="5751689"/>
          </a:xfrm>
          <a:prstGeom prst="rect">
            <a:avLst/>
          </a:prstGeom>
        </p:spPr>
      </p:pic>
      <p:sp>
        <p:nvSpPr>
          <p:cNvPr id="9" name="TextBox 8"/>
          <p:cNvSpPr txBox="1"/>
          <p:nvPr/>
        </p:nvSpPr>
        <p:spPr>
          <a:xfrm>
            <a:off x="1524001" y="1162756"/>
            <a:ext cx="5271911" cy="5170646"/>
          </a:xfrm>
          <a:prstGeom prst="rect">
            <a:avLst/>
          </a:prstGeom>
          <a:noFill/>
        </p:spPr>
        <p:txBody>
          <a:bodyPr wrap="square" rtlCol="0">
            <a:spAutoFit/>
          </a:bodyPr>
          <a:lstStyle/>
          <a:p>
            <a:pPr algn="just"/>
            <a:r>
              <a:rPr lang="en-IN" sz="2200" dirty="0"/>
              <a:t>Compaction is a method used to overcome the external fragmentation problem. All free blocks are brought together as one large block of free space.</a:t>
            </a:r>
          </a:p>
          <a:p>
            <a:pPr algn="just"/>
            <a:r>
              <a:rPr lang="en-IN" sz="2200" dirty="0"/>
              <a:t>The collection of free space from multiple non-contiguous blocks into one large free block in a system's memory is called compaction.</a:t>
            </a:r>
          </a:p>
          <a:p>
            <a:pPr algn="just"/>
            <a:r>
              <a:rPr lang="en-IN" sz="2200" dirty="0"/>
              <a:t>Compaction is possible only if relocation is dynamic, at execution time, using base and limit registers. The simplest compaction algorithm is to simply move all jobs towards one end of memory, all holes move in the other direction, producing on large hole of </a:t>
            </a:r>
            <a:r>
              <a:rPr lang="en-US" sz="2200" dirty="0"/>
              <a:t>available memory.</a:t>
            </a:r>
          </a:p>
        </p:txBody>
      </p:sp>
    </p:spTree>
    <p:extLst>
      <p:ext uri="{BB962C8B-B14F-4D97-AF65-F5344CB8AC3E}">
        <p14:creationId xmlns:p14="http://schemas.microsoft.com/office/powerpoint/2010/main" val="989666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fontScale="90000"/>
          </a:bodyPr>
          <a:lstStyle/>
          <a:p>
            <a:r>
              <a:rPr lang="en-US" dirty="0">
                <a:ln w="1905"/>
                <a:solidFill>
                  <a:schemeClr val="tx1"/>
                </a:solidFill>
                <a:effectLst>
                  <a:innerShdw blurRad="69850" dist="43180" dir="5400000">
                    <a:srgbClr val="000000">
                      <a:alpha val="65000"/>
                    </a:srgbClr>
                  </a:innerShdw>
                </a:effectLst>
              </a:rPr>
              <a:t>Page table when some pages are  not in main memory</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38</a:t>
            </a:fld>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171576"/>
            <a:ext cx="9144000"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7026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chemeClr val="tx1"/>
                </a:solidFill>
                <a:effectLst>
                  <a:innerShdw blurRad="69850" dist="43180" dir="5400000">
                    <a:srgbClr val="000000">
                      <a:alpha val="65000"/>
                    </a:srgbClr>
                  </a:innerShdw>
                </a:effectLst>
              </a:rPr>
              <a:t>Demand Paging</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39</a:t>
            </a:fld>
            <a:endParaRPr/>
          </a:p>
        </p:txBody>
      </p:sp>
      <p:sp>
        <p:nvSpPr>
          <p:cNvPr id="2" name="Rectangle 1"/>
          <p:cNvSpPr/>
          <p:nvPr/>
        </p:nvSpPr>
        <p:spPr>
          <a:xfrm>
            <a:off x="1524000" y="1336120"/>
            <a:ext cx="9144000" cy="5047536"/>
          </a:xfrm>
          <a:prstGeom prst="rect">
            <a:avLst/>
          </a:prstGeom>
        </p:spPr>
        <p:txBody>
          <a:bodyPr wrap="square">
            <a:spAutoFit/>
          </a:bodyPr>
          <a:lstStyle/>
          <a:p>
            <a:pPr marL="285750" indent="-285750" algn="just">
              <a:buFont typeface="Arial" pitchFamily="34" charset="0"/>
              <a:buChar char="•"/>
            </a:pPr>
            <a:r>
              <a:rPr lang="en-US" sz="2300" dirty="0"/>
              <a:t>Demand paging is a method of virtual memory management.</a:t>
            </a:r>
          </a:p>
          <a:p>
            <a:pPr marL="285750" indent="-285750" algn="just">
              <a:buFont typeface="Arial" pitchFamily="34" charset="0"/>
              <a:buChar char="•"/>
            </a:pPr>
            <a:r>
              <a:rPr lang="en-US" sz="2300" dirty="0"/>
              <a:t>With demand-paged virtual memory, pages are only loaded when they are demanded during program execution; pages that are never accessed are thus never loaded into physical memory.</a:t>
            </a:r>
          </a:p>
          <a:p>
            <a:pPr marL="285750" indent="-285750" algn="just">
              <a:buFont typeface="Arial" pitchFamily="34" charset="0"/>
              <a:buChar char="•"/>
            </a:pPr>
            <a:r>
              <a:rPr lang="en-US" sz="2300" dirty="0"/>
              <a:t>A demand-paging system is similar to a paging system with swapping, where processes reside in secondary memory (usually a disk). When we want to execute a process, we swap it into memory.</a:t>
            </a:r>
          </a:p>
          <a:p>
            <a:pPr marL="285750" indent="-285750" algn="just">
              <a:buFont typeface="Arial" pitchFamily="34" charset="0"/>
              <a:buChar char="•"/>
            </a:pPr>
            <a:r>
              <a:rPr lang="en-US" sz="2300" dirty="0"/>
              <a:t>Rather than swapping the entire process into memory, however, we use a lazy swapper called pager. A lazy swapper never swaps a page into memory unless that page will be needed.</a:t>
            </a:r>
          </a:p>
          <a:p>
            <a:pPr marL="285750" indent="-285750" algn="just">
              <a:buFont typeface="Arial" pitchFamily="34" charset="0"/>
              <a:buChar char="•"/>
            </a:pPr>
            <a:r>
              <a:rPr lang="en-US" sz="2300" dirty="0"/>
              <a:t>When a process is to be swapped in, the pager guesses which pages will be used before the process is swapped out again. Instead of swapping in a whole process, the pager brings only those necessary pages into memory.</a:t>
            </a:r>
          </a:p>
        </p:txBody>
      </p:sp>
    </p:spTree>
    <p:extLst>
      <p:ext uri="{BB962C8B-B14F-4D97-AF65-F5344CB8AC3E}">
        <p14:creationId xmlns:p14="http://schemas.microsoft.com/office/powerpoint/2010/main" val="871844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rgbClr val="7CCA62">
                    <a:lumMod val="50000"/>
                  </a:srgbClr>
                </a:solidFill>
                <a:effectLst>
                  <a:innerShdw blurRad="69850" dist="43180" dir="5400000">
                    <a:srgbClr val="000000">
                      <a:alpha val="65000"/>
                    </a:srgbClr>
                  </a:innerShdw>
                </a:effectLst>
              </a:rPr>
              <a:t>Functions of Memory Management</a:t>
            </a:r>
          </a:p>
        </p:txBody>
      </p:sp>
      <p:sp>
        <p:nvSpPr>
          <p:cNvPr id="111" name="Google Shape;111;p3"/>
          <p:cNvSpPr txBox="1">
            <a:spLocks noGrp="1"/>
          </p:cNvSpPr>
          <p:nvPr>
            <p:ph type="body" idx="1"/>
          </p:nvPr>
        </p:nvSpPr>
        <p:spPr>
          <a:xfrm>
            <a:off x="1524000" y="1047750"/>
            <a:ext cx="9144000" cy="5772150"/>
          </a:xfrm>
          <a:prstGeom prst="rect">
            <a:avLst/>
          </a:prstGeom>
          <a:noFill/>
          <a:ln>
            <a:noFill/>
          </a:ln>
        </p:spPr>
        <p:txBody>
          <a:bodyPr spcFirstLastPara="1" vert="horz" wrap="square" lIns="91425" tIns="45700" rIns="91425" bIns="45700" rtlCol="0" anchor="t" anchorCtr="0">
            <a:normAutofit fontScale="85000" lnSpcReduction="20000"/>
          </a:bodyPr>
          <a:lstStyle/>
          <a:p>
            <a:pPr marL="285750" indent="-285750" algn="just"/>
            <a:r>
              <a:rPr lang="en-US" b="1" dirty="0"/>
              <a:t>Process Isolation: </a:t>
            </a:r>
            <a:r>
              <a:rPr lang="en-US" dirty="0"/>
              <a:t>Process isolation means controlling of one process interacts with the data and memory of other process.</a:t>
            </a:r>
          </a:p>
          <a:p>
            <a:pPr marL="285750" indent="-285750" algn="just"/>
            <a:endParaRPr lang="en-US" dirty="0"/>
          </a:p>
          <a:p>
            <a:pPr marL="285750" indent="-285750" algn="just"/>
            <a:r>
              <a:rPr lang="en-US" b="1" dirty="0"/>
              <a:t>Tracking of Memory Locations: </a:t>
            </a:r>
            <a:r>
              <a:rPr lang="en-US" dirty="0"/>
              <a:t>Memory management keeps track of each and every memory location, regardless of either it is allocated to some process or it is free. It checks how much memory is to be allocated to processes.</a:t>
            </a:r>
          </a:p>
          <a:p>
            <a:pPr marL="285750" indent="-285750" algn="just"/>
            <a:endParaRPr lang="en-US" b="1" dirty="0"/>
          </a:p>
          <a:p>
            <a:pPr marL="285750" indent="-285750" algn="just"/>
            <a:r>
              <a:rPr lang="en-US" b="1" dirty="0"/>
              <a:t>Automatic Allocation and Management: </a:t>
            </a:r>
            <a:r>
              <a:rPr lang="en-US" dirty="0"/>
              <a:t>Memory should be allocated dynamically based on the priorities of the process. Otherwise the process waiting will increase and it decreases the CPU utilization and the memory utilization.</a:t>
            </a:r>
          </a:p>
          <a:p>
            <a:pPr marL="285750" indent="-285750" algn="just"/>
            <a:endParaRPr lang="en-US" dirty="0"/>
          </a:p>
          <a:p>
            <a:pPr marL="285750" indent="-285750" algn="just"/>
            <a:r>
              <a:rPr lang="en-US" b="1" dirty="0"/>
              <a:t>Long Term Storage: </a:t>
            </a:r>
            <a:r>
              <a:rPr lang="en-US" dirty="0"/>
              <a:t>Long term storage of process will reduce the memory utilization</a:t>
            </a:r>
          </a:p>
        </p:txBody>
      </p:sp>
      <p:sp>
        <p:nvSpPr>
          <p:cNvPr id="112" name="Google Shape;112;p3"/>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4</a:t>
            </a:fld>
            <a:endParaRPr/>
          </a:p>
        </p:txBody>
      </p:sp>
    </p:spTree>
    <p:extLst>
      <p:ext uri="{BB962C8B-B14F-4D97-AF65-F5344CB8AC3E}">
        <p14:creationId xmlns:p14="http://schemas.microsoft.com/office/powerpoint/2010/main" val="304611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fade">
                                      <p:cBhvr>
                                        <p:cTn id="7" dur="1000"/>
                                        <p:tgtEl>
                                          <p:spTgt spid="111">
                                            <p:txEl>
                                              <p:pRg st="0" end="0"/>
                                            </p:txEl>
                                          </p:spTgt>
                                        </p:tgtEl>
                                      </p:cBhvr>
                                    </p:animEffect>
                                    <p:anim calcmode="lin" valueType="num">
                                      <p:cBhvr>
                                        <p:cTn id="8" dur="1000" fill="hold"/>
                                        <p:tgtEl>
                                          <p:spTgt spid="1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1">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1">
                                            <p:txEl>
                                              <p:pRg st="2" end="2"/>
                                            </p:txEl>
                                          </p:spTgt>
                                        </p:tgtEl>
                                        <p:attrNameLst>
                                          <p:attrName>style.visibility</p:attrName>
                                        </p:attrNameLst>
                                      </p:cBhvr>
                                      <p:to>
                                        <p:strVal val="visible"/>
                                      </p:to>
                                    </p:set>
                                    <p:animEffect transition="in" filter="fade">
                                      <p:cBhvr>
                                        <p:cTn id="13" dur="1000"/>
                                        <p:tgtEl>
                                          <p:spTgt spid="111">
                                            <p:txEl>
                                              <p:pRg st="2" end="2"/>
                                            </p:txEl>
                                          </p:spTgt>
                                        </p:tgtEl>
                                      </p:cBhvr>
                                    </p:animEffect>
                                    <p:anim calcmode="lin" valueType="num">
                                      <p:cBhvr>
                                        <p:cTn id="14" dur="1000" fill="hold"/>
                                        <p:tgtEl>
                                          <p:spTgt spid="111">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111">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11">
                                            <p:txEl>
                                              <p:pRg st="4" end="4"/>
                                            </p:txEl>
                                          </p:spTgt>
                                        </p:tgtEl>
                                        <p:attrNameLst>
                                          <p:attrName>style.visibility</p:attrName>
                                        </p:attrNameLst>
                                      </p:cBhvr>
                                      <p:to>
                                        <p:strVal val="visible"/>
                                      </p:to>
                                    </p:set>
                                    <p:animEffect transition="in" filter="fade">
                                      <p:cBhvr>
                                        <p:cTn id="19" dur="1000"/>
                                        <p:tgtEl>
                                          <p:spTgt spid="111">
                                            <p:txEl>
                                              <p:pRg st="4" end="4"/>
                                            </p:txEl>
                                          </p:spTgt>
                                        </p:tgtEl>
                                      </p:cBhvr>
                                    </p:animEffect>
                                    <p:anim calcmode="lin" valueType="num">
                                      <p:cBhvr>
                                        <p:cTn id="20" dur="1000" fill="hold"/>
                                        <p:tgtEl>
                                          <p:spTgt spid="111">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11">
                                            <p:txEl>
                                              <p:pRg st="4" end="4"/>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11">
                                            <p:txEl>
                                              <p:pRg st="6" end="6"/>
                                            </p:txEl>
                                          </p:spTgt>
                                        </p:tgtEl>
                                        <p:attrNameLst>
                                          <p:attrName>style.visibility</p:attrName>
                                        </p:attrNameLst>
                                      </p:cBhvr>
                                      <p:to>
                                        <p:strVal val="visible"/>
                                      </p:to>
                                    </p:set>
                                    <p:animEffect transition="in" filter="fade">
                                      <p:cBhvr>
                                        <p:cTn id="25" dur="1000"/>
                                        <p:tgtEl>
                                          <p:spTgt spid="111">
                                            <p:txEl>
                                              <p:pRg st="6" end="6"/>
                                            </p:txEl>
                                          </p:spTgt>
                                        </p:tgtEl>
                                      </p:cBhvr>
                                    </p:animEffect>
                                    <p:anim calcmode="lin" valueType="num">
                                      <p:cBhvr>
                                        <p:cTn id="26" dur="1000" fill="hold"/>
                                        <p:tgtEl>
                                          <p:spTgt spid="111">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11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chemeClr val="tx1"/>
                </a:solidFill>
                <a:effectLst>
                  <a:innerShdw blurRad="69850" dist="43180" dir="5400000">
                    <a:srgbClr val="000000">
                      <a:alpha val="65000"/>
                    </a:srgbClr>
                  </a:innerShdw>
                </a:effectLst>
              </a:rPr>
              <a:t>Page Replacement Algorithms</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40</a:t>
            </a:fld>
            <a:endParaRPr/>
          </a:p>
        </p:txBody>
      </p:sp>
      <p:sp>
        <p:nvSpPr>
          <p:cNvPr id="2" name="Rectangle 1"/>
          <p:cNvSpPr/>
          <p:nvPr/>
        </p:nvSpPr>
        <p:spPr>
          <a:xfrm>
            <a:off x="1524000" y="1336121"/>
            <a:ext cx="9144000" cy="4893647"/>
          </a:xfrm>
          <a:prstGeom prst="rect">
            <a:avLst/>
          </a:prstGeom>
        </p:spPr>
        <p:txBody>
          <a:bodyPr wrap="square">
            <a:spAutoFit/>
          </a:bodyPr>
          <a:lstStyle/>
          <a:p>
            <a:pPr marL="285750" indent="-285750">
              <a:buFont typeface="Arial" pitchFamily="34" charset="0"/>
              <a:buChar char="•"/>
            </a:pPr>
            <a:r>
              <a:rPr lang="en-US" sz="2600" dirty="0"/>
              <a:t>When the processor needs to execute a page, and if that page is not available in main memory then this situation is called page fault.</a:t>
            </a:r>
          </a:p>
          <a:p>
            <a:endParaRPr lang="en-US" sz="2600" dirty="0"/>
          </a:p>
          <a:p>
            <a:pPr marL="285750" indent="-285750">
              <a:buFont typeface="Arial" pitchFamily="34" charset="0"/>
              <a:buChar char="•"/>
            </a:pPr>
            <a:r>
              <a:rPr lang="en-US" sz="2600" dirty="0"/>
              <a:t>For bringing in the required page into main memory, if the space is not available in memory then we need to remove the page from the main memory for allocating the space to the new page which needs to be executed.</a:t>
            </a:r>
          </a:p>
          <a:p>
            <a:pPr marL="285750" indent="-285750">
              <a:buFont typeface="Arial" pitchFamily="34" charset="0"/>
              <a:buChar char="•"/>
            </a:pPr>
            <a:endParaRPr lang="en-US" sz="2600" dirty="0"/>
          </a:p>
          <a:p>
            <a:pPr marL="285750" indent="-285750">
              <a:buFont typeface="Arial" pitchFamily="34" charset="0"/>
              <a:buChar char="•"/>
            </a:pPr>
            <a:r>
              <a:rPr lang="en-US" sz="2600" dirty="0"/>
              <a:t>When a page fault occurs, the operating system has to choose a page to remove from memory to make room for the page that has to be brought in. This is known as page replacement.</a:t>
            </a:r>
          </a:p>
        </p:txBody>
      </p:sp>
    </p:spTree>
    <p:extLst>
      <p:ext uri="{BB962C8B-B14F-4D97-AF65-F5344CB8AC3E}">
        <p14:creationId xmlns:p14="http://schemas.microsoft.com/office/powerpoint/2010/main" val="326660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fontScale="90000"/>
          </a:bodyPr>
          <a:lstStyle/>
          <a:p>
            <a:r>
              <a:rPr lang="en-US" dirty="0">
                <a:ln w="1905"/>
                <a:solidFill>
                  <a:schemeClr val="tx1"/>
                </a:solidFill>
                <a:effectLst>
                  <a:innerShdw blurRad="69850" dist="43180" dir="5400000">
                    <a:srgbClr val="000000">
                      <a:alpha val="65000"/>
                    </a:srgbClr>
                  </a:innerShdw>
                </a:effectLst>
              </a:rPr>
              <a:t>FIFO (First In First Out) Page Replacement Algorithm</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41</a:t>
            </a:fld>
            <a:endParaRPr/>
          </a:p>
        </p:txBody>
      </p:sp>
      <p:sp>
        <p:nvSpPr>
          <p:cNvPr id="2" name="Rectangle 1"/>
          <p:cNvSpPr/>
          <p:nvPr/>
        </p:nvSpPr>
        <p:spPr>
          <a:xfrm>
            <a:off x="1524000" y="1164135"/>
            <a:ext cx="9144000" cy="4401205"/>
          </a:xfrm>
          <a:prstGeom prst="rect">
            <a:avLst/>
          </a:prstGeom>
        </p:spPr>
        <p:txBody>
          <a:bodyPr wrap="square">
            <a:spAutoFit/>
          </a:bodyPr>
          <a:lstStyle/>
          <a:p>
            <a:pPr marL="285750" indent="-285750">
              <a:buFont typeface="Arial" pitchFamily="34" charset="0"/>
              <a:buChar char="•"/>
            </a:pPr>
            <a:r>
              <a:rPr lang="en-US" sz="2800" dirty="0"/>
              <a:t>The simplest page replacement algorithm is a FIFO. </a:t>
            </a:r>
          </a:p>
          <a:p>
            <a:pPr marL="285750" indent="-285750">
              <a:buFont typeface="Arial" pitchFamily="34" charset="0"/>
              <a:buChar char="•"/>
            </a:pPr>
            <a:r>
              <a:rPr lang="en-US" sz="2800" dirty="0"/>
              <a:t>A FIFO replacement algorithm associates with each page the time when that page was brought into memory.</a:t>
            </a:r>
          </a:p>
          <a:p>
            <a:pPr marL="285750" indent="-285750">
              <a:buFont typeface="Arial" pitchFamily="34" charset="0"/>
              <a:buChar char="•"/>
            </a:pPr>
            <a:r>
              <a:rPr lang="en-US" sz="2800" dirty="0"/>
              <a:t>When a page must be replaced, the oldest page is chosen. </a:t>
            </a:r>
          </a:p>
          <a:p>
            <a:pPr marL="285750" indent="-285750">
              <a:buFont typeface="Arial" pitchFamily="34" charset="0"/>
              <a:buChar char="•"/>
            </a:pPr>
            <a:r>
              <a:rPr lang="en-US" sz="2800" dirty="0"/>
              <a:t>FIFO queue is created to hold all pages in memory. We replace the page at the head of the queue.</a:t>
            </a:r>
          </a:p>
          <a:p>
            <a:pPr marL="285750" indent="-285750">
              <a:buFont typeface="Arial" pitchFamily="34" charset="0"/>
              <a:buChar char="•"/>
            </a:pPr>
            <a:r>
              <a:rPr lang="en-US" sz="2800" dirty="0"/>
              <a:t>When a page is brought into memory, we insert it at the tail of the queue. </a:t>
            </a:r>
          </a:p>
          <a:p>
            <a:pPr marL="285750" indent="-285750">
              <a:buFont typeface="Arial" pitchFamily="34" charset="0"/>
              <a:buChar char="•"/>
            </a:pPr>
            <a:r>
              <a:rPr lang="en-US" sz="2800" dirty="0"/>
              <a:t>The FIFO page replacement algorithm is easy to understand and program. It performance is not always good.</a:t>
            </a:r>
          </a:p>
        </p:txBody>
      </p:sp>
    </p:spTree>
    <p:extLst>
      <p:ext uri="{BB962C8B-B14F-4D97-AF65-F5344CB8AC3E}">
        <p14:creationId xmlns:p14="http://schemas.microsoft.com/office/powerpoint/2010/main" val="1099602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fontScale="90000"/>
          </a:bodyPr>
          <a:lstStyle/>
          <a:p>
            <a:r>
              <a:rPr lang="en-US" dirty="0">
                <a:ln w="1905"/>
                <a:solidFill>
                  <a:schemeClr val="tx1"/>
                </a:solidFill>
                <a:effectLst>
                  <a:innerShdw blurRad="69850" dist="43180" dir="5400000">
                    <a:srgbClr val="000000">
                      <a:alpha val="65000"/>
                    </a:srgbClr>
                  </a:innerShdw>
                </a:effectLst>
              </a:rPr>
              <a:t>FIFO (First In First Out) Page Replacement Algorithm</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42</a:t>
            </a:fld>
            <a:endParaRPr/>
          </a:p>
        </p:txBody>
      </p:sp>
      <p:sp>
        <p:nvSpPr>
          <p:cNvPr id="5" name="TextBox 4"/>
          <p:cNvSpPr txBox="1"/>
          <p:nvPr/>
        </p:nvSpPr>
        <p:spPr>
          <a:xfrm>
            <a:off x="1445038" y="1115879"/>
            <a:ext cx="9222962" cy="1200329"/>
          </a:xfrm>
          <a:prstGeom prst="rect">
            <a:avLst/>
          </a:prstGeom>
          <a:noFill/>
        </p:spPr>
        <p:txBody>
          <a:bodyPr wrap="square" rtlCol="0">
            <a:spAutoFit/>
          </a:bodyPr>
          <a:lstStyle/>
          <a:p>
            <a:r>
              <a:rPr lang="en-US" sz="2400" dirty="0"/>
              <a:t>consider the following reference string: 7, 0, 1, 2, 0, 3, 0, 4, 2, 3, 0, 3, 2, 1, 2, 0..1.7.0.1</a:t>
            </a:r>
          </a:p>
          <a:p>
            <a:r>
              <a:rPr lang="en-US" sz="2400" dirty="0"/>
              <a:t>The three frames are initially empty.</a:t>
            </a:r>
          </a:p>
        </p:txBody>
      </p:sp>
      <p:sp>
        <p:nvSpPr>
          <p:cNvPr id="6" name="TextBox 5"/>
          <p:cNvSpPr txBox="1"/>
          <p:nvPr/>
        </p:nvSpPr>
        <p:spPr>
          <a:xfrm>
            <a:off x="2407402" y="6300844"/>
            <a:ext cx="7155697" cy="584775"/>
          </a:xfrm>
          <a:prstGeom prst="rect">
            <a:avLst/>
          </a:prstGeom>
          <a:noFill/>
        </p:spPr>
        <p:txBody>
          <a:bodyPr wrap="square" rtlCol="0">
            <a:spAutoFit/>
          </a:bodyPr>
          <a:lstStyle/>
          <a:p>
            <a:r>
              <a:rPr lang="en-US" sz="3200" dirty="0"/>
              <a:t>There are 15 faults altogether</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2316207"/>
            <a:ext cx="8858250" cy="398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3698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chemeClr val="tx1"/>
                </a:solidFill>
                <a:effectLst>
                  <a:innerShdw blurRad="69850" dist="43180" dir="5400000">
                    <a:srgbClr val="000000">
                      <a:alpha val="65000"/>
                    </a:srgbClr>
                  </a:innerShdw>
                </a:effectLst>
              </a:rPr>
              <a:t>Optimal Page Replacement Algorithm</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43</a:t>
            </a:fld>
            <a:endParaRPr/>
          </a:p>
        </p:txBody>
      </p:sp>
      <p:sp>
        <p:nvSpPr>
          <p:cNvPr id="5" name="TextBox 4"/>
          <p:cNvSpPr txBox="1"/>
          <p:nvPr/>
        </p:nvSpPr>
        <p:spPr>
          <a:xfrm>
            <a:off x="1524000" y="1158499"/>
            <a:ext cx="9144000" cy="1938992"/>
          </a:xfrm>
          <a:prstGeom prst="rect">
            <a:avLst/>
          </a:prstGeom>
          <a:noFill/>
        </p:spPr>
        <p:txBody>
          <a:bodyPr wrap="square" rtlCol="0">
            <a:spAutoFit/>
          </a:bodyPr>
          <a:lstStyle/>
          <a:p>
            <a:pPr marL="285750" indent="-285750">
              <a:buFont typeface="Arial" pitchFamily="34" charset="0"/>
              <a:buChar char="•"/>
            </a:pPr>
            <a:r>
              <a:rPr lang="en-US" sz="2000" dirty="0"/>
              <a:t>An optimal page replacement algorithm has the lowest page fault rate of all algorithms and would never suffer from </a:t>
            </a:r>
            <a:r>
              <a:rPr lang="en-US" sz="2000" dirty="0" err="1"/>
              <a:t>Belady’s</a:t>
            </a:r>
            <a:r>
              <a:rPr lang="en-US" sz="2000" dirty="0"/>
              <a:t> anomaly.</a:t>
            </a:r>
          </a:p>
          <a:p>
            <a:pPr marL="285750" indent="-285750">
              <a:buFont typeface="Arial" pitchFamily="34" charset="0"/>
              <a:buChar char="•"/>
            </a:pPr>
            <a:r>
              <a:rPr lang="en-US" sz="2000" dirty="0"/>
              <a:t>Optimal replacement algorithm states replace that page which will not be used for the longest period of </a:t>
            </a:r>
            <a:r>
              <a:rPr lang="en-US" sz="2000"/>
              <a:t>time.</a:t>
            </a:r>
            <a:endParaRPr lang="en-US" sz="2000" dirty="0"/>
          </a:p>
          <a:p>
            <a:pPr marL="285750" indent="-285750">
              <a:buFont typeface="Arial" pitchFamily="34" charset="0"/>
              <a:buChar char="•"/>
            </a:pPr>
            <a:r>
              <a:rPr lang="en-US" sz="2000" dirty="0"/>
              <a:t>consider the following reference string , 7, 0, 1, 2, 0, 3, 0, 4, 2, 3, 0, 3, 2, 1, 2, 0, 1, 7, 0, 1.</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548" y="3097492"/>
            <a:ext cx="8467403" cy="35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65785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fontScale="90000"/>
          </a:bodyPr>
          <a:lstStyle/>
          <a:p>
            <a:r>
              <a:rPr lang="en-US" dirty="0">
                <a:ln w="1905"/>
                <a:solidFill>
                  <a:schemeClr val="tx1"/>
                </a:solidFill>
                <a:effectLst>
                  <a:innerShdw blurRad="69850" dist="43180" dir="5400000">
                    <a:srgbClr val="000000">
                      <a:alpha val="65000"/>
                    </a:srgbClr>
                  </a:innerShdw>
                </a:effectLst>
              </a:rPr>
              <a:t>LRU (Least Recently Used) Page Replacement Algorithm</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44</a:t>
            </a:fld>
            <a:endParaRPr/>
          </a:p>
        </p:txBody>
      </p:sp>
      <p:sp>
        <p:nvSpPr>
          <p:cNvPr id="5" name="TextBox 4"/>
          <p:cNvSpPr txBox="1"/>
          <p:nvPr/>
        </p:nvSpPr>
        <p:spPr>
          <a:xfrm>
            <a:off x="1524000" y="1158499"/>
            <a:ext cx="9144000" cy="5693866"/>
          </a:xfrm>
          <a:prstGeom prst="rect">
            <a:avLst/>
          </a:prstGeom>
          <a:noFill/>
        </p:spPr>
        <p:txBody>
          <a:bodyPr wrap="square" rtlCol="0">
            <a:spAutoFit/>
          </a:bodyPr>
          <a:lstStyle/>
          <a:p>
            <a:pPr marL="285750" indent="-285750">
              <a:buFont typeface="Arial" pitchFamily="34" charset="0"/>
              <a:buChar char="•"/>
            </a:pPr>
            <a:r>
              <a:rPr lang="en-US" sz="2800" dirty="0"/>
              <a:t>If we use the recent past as an approximation of the near future, then we would replace that page which has not been used for the longest period of time. This is the least recently used algorithm.</a:t>
            </a:r>
          </a:p>
          <a:p>
            <a:pPr marL="285750" indent="-285750">
              <a:buFont typeface="Arial" pitchFamily="34" charset="0"/>
              <a:buChar char="•"/>
            </a:pPr>
            <a:endParaRPr lang="en-US" sz="2800" dirty="0"/>
          </a:p>
          <a:p>
            <a:pPr marL="285750" indent="-285750">
              <a:buFont typeface="Arial" pitchFamily="34" charset="0"/>
              <a:buChar char="•"/>
            </a:pPr>
            <a:r>
              <a:rPr lang="en-US" sz="2800" dirty="0"/>
              <a:t>LRU replacement associates with each page the time of its last use. When a page is to be replaced, LRU chooses that page which has not been used for the longest period of time.</a:t>
            </a:r>
          </a:p>
          <a:p>
            <a:pPr marL="285750" indent="-285750">
              <a:buFont typeface="Arial" pitchFamily="34" charset="0"/>
              <a:buChar char="•"/>
            </a:pPr>
            <a:endParaRPr lang="en-US" sz="2800" dirty="0"/>
          </a:p>
          <a:p>
            <a:pPr marL="285750" indent="-285750">
              <a:buFont typeface="Arial" pitchFamily="34" charset="0"/>
              <a:buChar char="•"/>
            </a:pPr>
            <a:r>
              <a:rPr lang="en-US" sz="2800" dirty="0"/>
              <a:t>We can think of this strategy as the optimal page-replacement algorithm looking backward in time, rather than forward.</a:t>
            </a:r>
          </a:p>
        </p:txBody>
      </p:sp>
    </p:spTree>
    <p:extLst>
      <p:ext uri="{BB962C8B-B14F-4D97-AF65-F5344CB8AC3E}">
        <p14:creationId xmlns:p14="http://schemas.microsoft.com/office/powerpoint/2010/main" val="9277949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fontScale="90000"/>
          </a:bodyPr>
          <a:lstStyle/>
          <a:p>
            <a:r>
              <a:rPr lang="en-US" dirty="0">
                <a:ln w="1905"/>
                <a:solidFill>
                  <a:schemeClr val="tx1"/>
                </a:solidFill>
                <a:effectLst>
                  <a:innerShdw blurRad="69850" dist="43180" dir="5400000">
                    <a:srgbClr val="000000">
                      <a:alpha val="65000"/>
                    </a:srgbClr>
                  </a:innerShdw>
                </a:effectLst>
              </a:rPr>
              <a:t>LRU (Least Recently Used) Page Replacement Algorithm</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45</a:t>
            </a:fld>
            <a:endParaRPr/>
          </a:p>
        </p:txBody>
      </p:sp>
      <p:sp>
        <p:nvSpPr>
          <p:cNvPr id="2" name="Rectangle 1"/>
          <p:cNvSpPr/>
          <p:nvPr/>
        </p:nvSpPr>
        <p:spPr>
          <a:xfrm>
            <a:off x="1676400" y="1319541"/>
            <a:ext cx="8991600" cy="954107"/>
          </a:xfrm>
          <a:prstGeom prst="rect">
            <a:avLst/>
          </a:prstGeom>
        </p:spPr>
        <p:txBody>
          <a:bodyPr wrap="square">
            <a:spAutoFit/>
          </a:bodyPr>
          <a:lstStyle/>
          <a:p>
            <a:r>
              <a:rPr lang="en-US" sz="2800" dirty="0"/>
              <a:t>For example consider the following reference string, 7, 0, 1, 2, 0, 3, 0, 4, 2, 3, 0, 3, 2, 1, 2, 0, 1, 7, 0, 1.</a:t>
            </a:r>
          </a:p>
        </p:txBody>
      </p:sp>
      <p:sp>
        <p:nvSpPr>
          <p:cNvPr id="6" name="TextBox 5"/>
          <p:cNvSpPr txBox="1"/>
          <p:nvPr/>
        </p:nvSpPr>
        <p:spPr>
          <a:xfrm>
            <a:off x="1924493" y="6107650"/>
            <a:ext cx="5512982" cy="584775"/>
          </a:xfrm>
          <a:prstGeom prst="rect">
            <a:avLst/>
          </a:prstGeom>
          <a:noFill/>
        </p:spPr>
        <p:txBody>
          <a:bodyPr wrap="square" rtlCol="0">
            <a:spAutoFit/>
          </a:bodyPr>
          <a:lstStyle/>
          <a:p>
            <a:r>
              <a:rPr lang="en-US" sz="3200" dirty="0"/>
              <a:t>No. of page faults = 12.</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850" y="2273648"/>
            <a:ext cx="8439150" cy="3834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1073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rgbClr val="7CCA62">
                    <a:lumMod val="50000"/>
                  </a:srgbClr>
                </a:solidFill>
                <a:effectLst>
                  <a:innerShdw blurRad="69850" dist="43180" dir="5400000">
                    <a:srgbClr val="000000">
                      <a:alpha val="65000"/>
                    </a:srgbClr>
                  </a:innerShdw>
                </a:effectLst>
              </a:rPr>
              <a:t>Example</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46</a:t>
            </a:fld>
            <a:endParaRPr/>
          </a:p>
        </p:txBody>
      </p:sp>
      <p:sp>
        <p:nvSpPr>
          <p:cNvPr id="2" name="Rectangle 1"/>
          <p:cNvSpPr/>
          <p:nvPr/>
        </p:nvSpPr>
        <p:spPr>
          <a:xfrm>
            <a:off x="1676400" y="1319540"/>
            <a:ext cx="8991600" cy="3416320"/>
          </a:xfrm>
          <a:prstGeom prst="rect">
            <a:avLst/>
          </a:prstGeom>
        </p:spPr>
        <p:txBody>
          <a:bodyPr wrap="square">
            <a:spAutoFit/>
          </a:bodyPr>
          <a:lstStyle/>
          <a:p>
            <a:r>
              <a:rPr lang="en-US" sz="2400" b="1" dirty="0"/>
              <a:t>Q. Explain FIFO (First In First Out) page replacement algorithm for reference string</a:t>
            </a:r>
          </a:p>
          <a:p>
            <a:r>
              <a:rPr lang="en-US" sz="2400" b="1" dirty="0"/>
              <a:t>7012030423103. (4m)</a:t>
            </a:r>
          </a:p>
          <a:p>
            <a:r>
              <a:rPr lang="en-US" sz="2400" dirty="0"/>
              <a:t>Sol: A FIFO replacement associates with each page the time when that page was bought into memory. When the page must be replaced, the oldest page is chosen. It maintains a FIFO queue to hold all pages in memory. We replace the page at the head of the queue. When a page is brought into the memory. We insert it at the tail of the </a:t>
            </a:r>
            <a:r>
              <a:rPr lang="en-US" sz="2400" dirty="0" err="1"/>
              <a:t>queue.Consider</a:t>
            </a:r>
            <a:r>
              <a:rPr lang="en-US" sz="2400" dirty="0"/>
              <a:t> three frames are available.</a:t>
            </a:r>
          </a:p>
        </p:txBody>
      </p:sp>
      <p:sp>
        <p:nvSpPr>
          <p:cNvPr id="6" name="TextBox 5"/>
          <p:cNvSpPr txBox="1"/>
          <p:nvPr/>
        </p:nvSpPr>
        <p:spPr>
          <a:xfrm>
            <a:off x="1924493" y="6107649"/>
            <a:ext cx="5512982" cy="523220"/>
          </a:xfrm>
          <a:prstGeom prst="rect">
            <a:avLst/>
          </a:prstGeom>
          <a:noFill/>
        </p:spPr>
        <p:txBody>
          <a:bodyPr wrap="square" rtlCol="0">
            <a:spAutoFit/>
          </a:bodyPr>
          <a:lstStyle/>
          <a:p>
            <a:r>
              <a:rPr lang="en-US" sz="2800" dirty="0"/>
              <a:t>No. of page faults = 12.</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000784"/>
            <a:ext cx="8799486" cy="1857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13835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rgbClr val="7CCA62">
                    <a:lumMod val="50000"/>
                  </a:srgbClr>
                </a:solidFill>
                <a:effectLst>
                  <a:innerShdw blurRad="69850" dist="43180" dir="5400000">
                    <a:srgbClr val="000000">
                      <a:alpha val="65000"/>
                    </a:srgbClr>
                  </a:innerShdw>
                </a:effectLst>
              </a:rPr>
              <a:t>Thank  you </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47</a:t>
            </a:fld>
            <a:endParaRPr/>
          </a:p>
        </p:txBody>
      </p:sp>
      <p:sp>
        <p:nvSpPr>
          <p:cNvPr id="2" name="Rectangle 1"/>
          <p:cNvSpPr/>
          <p:nvPr/>
        </p:nvSpPr>
        <p:spPr>
          <a:xfrm>
            <a:off x="1676400" y="1319540"/>
            <a:ext cx="8991600" cy="3416320"/>
          </a:xfrm>
          <a:prstGeom prst="rect">
            <a:avLst/>
          </a:prstGeom>
        </p:spPr>
        <p:txBody>
          <a:bodyPr wrap="square">
            <a:spAutoFit/>
          </a:bodyPr>
          <a:lstStyle/>
          <a:p>
            <a:r>
              <a:rPr lang="en-US" sz="2400" b="1" dirty="0"/>
              <a:t>Q. Explain FIFO (First In First Out) page replacement algorithm for reference string</a:t>
            </a:r>
          </a:p>
          <a:p>
            <a:r>
              <a:rPr lang="en-US" sz="2400" b="1" dirty="0"/>
              <a:t>7012030423103. (4m)</a:t>
            </a:r>
          </a:p>
          <a:p>
            <a:r>
              <a:rPr lang="en-US" sz="2400" dirty="0"/>
              <a:t>Sol: A FIFO replacement associates with each page the time when that page was bought into memory. When the page must be replaced, the oldest page is chosen. It maintains a FIFO queue to hold all pages in memory. We replace the page at the head of the queue. When a page is brought into the memory. We insert it at the tail of the </a:t>
            </a:r>
            <a:r>
              <a:rPr lang="en-US" sz="2400" dirty="0" err="1"/>
              <a:t>queue.Consider</a:t>
            </a:r>
            <a:r>
              <a:rPr lang="en-US" sz="2400" dirty="0"/>
              <a:t> three frames are available.</a:t>
            </a:r>
          </a:p>
        </p:txBody>
      </p:sp>
      <p:sp>
        <p:nvSpPr>
          <p:cNvPr id="6" name="TextBox 5"/>
          <p:cNvSpPr txBox="1"/>
          <p:nvPr/>
        </p:nvSpPr>
        <p:spPr>
          <a:xfrm>
            <a:off x="1924493" y="6107649"/>
            <a:ext cx="5512982" cy="523220"/>
          </a:xfrm>
          <a:prstGeom prst="rect">
            <a:avLst/>
          </a:prstGeom>
          <a:noFill/>
        </p:spPr>
        <p:txBody>
          <a:bodyPr wrap="square" rtlCol="0">
            <a:spAutoFit/>
          </a:bodyPr>
          <a:lstStyle/>
          <a:p>
            <a:r>
              <a:rPr lang="en-US" sz="2800" dirty="0"/>
              <a:t>No. of page faults = 12.</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000784"/>
            <a:ext cx="8799486" cy="1857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62717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rgbClr val="7CCA62">
                    <a:lumMod val="50000"/>
                  </a:srgbClr>
                </a:solidFill>
                <a:effectLst>
                  <a:innerShdw blurRad="69850" dist="43180" dir="5400000">
                    <a:srgbClr val="000000">
                      <a:alpha val="65000"/>
                    </a:srgbClr>
                  </a:innerShdw>
                </a:effectLst>
              </a:rPr>
              <a:t>Thank  you </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48</a:t>
            </a:fld>
            <a:endParaRPr/>
          </a:p>
        </p:txBody>
      </p:sp>
      <p:sp>
        <p:nvSpPr>
          <p:cNvPr id="2" name="Rectangle 1"/>
          <p:cNvSpPr/>
          <p:nvPr/>
        </p:nvSpPr>
        <p:spPr>
          <a:xfrm>
            <a:off x="1676400" y="1319540"/>
            <a:ext cx="8991600" cy="3416320"/>
          </a:xfrm>
          <a:prstGeom prst="rect">
            <a:avLst/>
          </a:prstGeom>
        </p:spPr>
        <p:txBody>
          <a:bodyPr wrap="square">
            <a:spAutoFit/>
          </a:bodyPr>
          <a:lstStyle/>
          <a:p>
            <a:r>
              <a:rPr lang="en-US" sz="2400" b="1" dirty="0"/>
              <a:t>Q. Explain FIFO (First In First Out) page replacement algorithm for reference string</a:t>
            </a:r>
          </a:p>
          <a:p>
            <a:r>
              <a:rPr lang="en-US" sz="2400" b="1" dirty="0"/>
              <a:t>7012030423103. (4m)</a:t>
            </a:r>
          </a:p>
          <a:p>
            <a:r>
              <a:rPr lang="en-US" sz="2400" dirty="0"/>
              <a:t>Sol: A FIFO replacement associates with each page the time when that page was bought into memory. When the page must be replaced, the oldest page is chosen. It maintains a FIFO queue to hold all pages in memory. We replace the page at the head of the queue. When a page is brought into the memory. We insert it at the tail of the </a:t>
            </a:r>
            <a:r>
              <a:rPr lang="en-US" sz="2400" dirty="0" err="1"/>
              <a:t>queue.Consider</a:t>
            </a:r>
            <a:r>
              <a:rPr lang="en-US" sz="2400" dirty="0"/>
              <a:t> three frames are available.</a:t>
            </a:r>
          </a:p>
        </p:txBody>
      </p:sp>
      <p:sp>
        <p:nvSpPr>
          <p:cNvPr id="6" name="TextBox 5"/>
          <p:cNvSpPr txBox="1"/>
          <p:nvPr/>
        </p:nvSpPr>
        <p:spPr>
          <a:xfrm>
            <a:off x="1924493" y="6107649"/>
            <a:ext cx="5512982" cy="523220"/>
          </a:xfrm>
          <a:prstGeom prst="rect">
            <a:avLst/>
          </a:prstGeom>
          <a:noFill/>
        </p:spPr>
        <p:txBody>
          <a:bodyPr wrap="square" rtlCol="0">
            <a:spAutoFit/>
          </a:bodyPr>
          <a:lstStyle/>
          <a:p>
            <a:r>
              <a:rPr lang="en-US" sz="2800" dirty="0"/>
              <a:t>No. of page faults = 12.</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000784"/>
            <a:ext cx="8799486" cy="1857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31457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1524000" y="1570892"/>
            <a:ext cx="9144000" cy="5257800"/>
          </a:xfrm>
          <a:prstGeom prst="rect">
            <a:avLst/>
          </a:prstGeom>
          <a:noFill/>
          <a:ln>
            <a:noFill/>
          </a:ln>
        </p:spPr>
        <p:txBody>
          <a:bodyPr spcFirstLastPara="1" vert="horz" wrap="square" lIns="91425" tIns="45700" rIns="91425" bIns="45700" rtlCol="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49</a:t>
            </a:fld>
            <a:endParaRPr/>
          </a:p>
        </p:txBody>
      </p:sp>
    </p:spTree>
    <p:extLst>
      <p:ext uri="{BB962C8B-B14F-4D97-AF65-F5344CB8AC3E}">
        <p14:creationId xmlns:p14="http://schemas.microsoft.com/office/powerpoint/2010/main" val="3906821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rgbClr val="7CCA62">
                    <a:lumMod val="50000"/>
                  </a:srgbClr>
                </a:solidFill>
                <a:effectLst>
                  <a:innerShdw blurRad="69850" dist="43180" dir="5400000">
                    <a:srgbClr val="000000">
                      <a:alpha val="65000"/>
                    </a:srgbClr>
                  </a:innerShdw>
                </a:effectLst>
              </a:rPr>
              <a:t>Functions of Memory Management</a:t>
            </a:r>
          </a:p>
        </p:txBody>
      </p:sp>
      <p:sp>
        <p:nvSpPr>
          <p:cNvPr id="118" name="Google Shape;118;p4"/>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5</a:t>
            </a:fld>
            <a:endParaRPr/>
          </a:p>
        </p:txBody>
      </p:sp>
      <p:sp>
        <p:nvSpPr>
          <p:cNvPr id="122" name="Google Shape;122;p4"/>
          <p:cNvSpPr txBox="1"/>
          <p:nvPr/>
        </p:nvSpPr>
        <p:spPr>
          <a:xfrm>
            <a:off x="1524000" y="1141801"/>
            <a:ext cx="9144000" cy="5262939"/>
          </a:xfrm>
          <a:prstGeom prst="rect">
            <a:avLst/>
          </a:prstGeom>
          <a:noFill/>
          <a:ln>
            <a:noFill/>
          </a:ln>
        </p:spPr>
        <p:txBody>
          <a:bodyPr spcFirstLastPara="1" wrap="square" lIns="91425" tIns="45700" rIns="91425" bIns="45700" anchor="t" anchorCtr="0">
            <a:spAutoFit/>
          </a:bodyPr>
          <a:lstStyle/>
          <a:p>
            <a:pPr marL="285750" indent="-285750" algn="just">
              <a:buFont typeface="Arial" pitchFamily="34" charset="0"/>
              <a:buChar char="•"/>
            </a:pPr>
            <a:r>
              <a:rPr lang="en-US" sz="2800" b="1" dirty="0"/>
              <a:t>Support of Modular Programming: </a:t>
            </a:r>
            <a:r>
              <a:rPr lang="en-US" sz="2800" dirty="0"/>
              <a:t>A program is divided into number of modules, if the memory is not sufficient for the entire program, we can load at least some of the modules instead of the entire program. This will increase CPU utilization and memory utilization.</a:t>
            </a:r>
            <a:endParaRPr lang="en-US" sz="2800" b="1" dirty="0"/>
          </a:p>
          <a:p>
            <a:pPr marL="285750" indent="-285750" algn="just">
              <a:buFont typeface="Arial" pitchFamily="34" charset="0"/>
              <a:buChar char="•"/>
            </a:pPr>
            <a:r>
              <a:rPr lang="en-US" sz="2800" b="1" dirty="0"/>
              <a:t>Protection and Access Control: </a:t>
            </a:r>
            <a:r>
              <a:rPr lang="en-US" sz="2800" dirty="0"/>
              <a:t>Do not apply the protection mechanisms and access control to all the processes, better to apply to the important applications only. It will save the execution time.</a:t>
            </a:r>
            <a:endParaRPr lang="en-US" sz="2800" b="1" dirty="0"/>
          </a:p>
          <a:p>
            <a:pPr marL="285750" indent="-285750" algn="just">
              <a:buFont typeface="Arial" pitchFamily="34" charset="0"/>
              <a:buChar char="•"/>
            </a:pPr>
            <a:r>
              <a:rPr lang="en-US" sz="2800" b="1" dirty="0"/>
              <a:t>7. Keeping Status of Main Memory Locations: </a:t>
            </a:r>
            <a:r>
              <a:rPr lang="en-US" sz="2800" dirty="0"/>
              <a:t>Memory management keeps track of the status of each memory location, whether it is allocated or free.</a:t>
            </a:r>
          </a:p>
        </p:txBody>
      </p:sp>
    </p:spTree>
    <p:extLst>
      <p:ext uri="{BB962C8B-B14F-4D97-AF65-F5344CB8AC3E}">
        <p14:creationId xmlns:p14="http://schemas.microsoft.com/office/powerpoint/2010/main" val="250673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1000"/>
                                        <p:tgtEl>
                                          <p:spTgt spid="122"/>
                                        </p:tgtEl>
                                      </p:cBhvr>
                                    </p:animEffect>
                                    <p:anim calcmode="lin" valueType="num">
                                      <p:cBhvr>
                                        <p:cTn id="8" dur="1000" fill="hold"/>
                                        <p:tgtEl>
                                          <p:spTgt spid="122"/>
                                        </p:tgtEl>
                                        <p:attrNameLst>
                                          <p:attrName>ppt_x</p:attrName>
                                        </p:attrNameLst>
                                      </p:cBhvr>
                                      <p:tavLst>
                                        <p:tav tm="0">
                                          <p:val>
                                            <p:strVal val="#ppt_x"/>
                                          </p:val>
                                        </p:tav>
                                        <p:tav tm="100000">
                                          <p:val>
                                            <p:strVal val="#ppt_x"/>
                                          </p:val>
                                        </p:tav>
                                      </p:tavLst>
                                    </p:anim>
                                    <p:anim calcmode="lin" valueType="num">
                                      <p:cBhvr>
                                        <p:cTn id="9"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dirty="0">
                <a:ln w="1905"/>
                <a:solidFill>
                  <a:schemeClr val="tx1"/>
                </a:solidFill>
                <a:effectLst>
                  <a:innerShdw blurRad="69850" dist="43180" dir="5400000">
                    <a:srgbClr val="000000">
                      <a:alpha val="65000"/>
                    </a:srgbClr>
                  </a:innerShdw>
                </a:effectLst>
              </a:rPr>
              <a:t>Memory Management Scheme</a:t>
            </a:r>
          </a:p>
        </p:txBody>
      </p:sp>
      <p:sp>
        <p:nvSpPr>
          <p:cNvPr id="128" name="Google Shape;128;p5"/>
          <p:cNvSpPr txBox="1">
            <a:spLocks noGrp="1"/>
          </p:cNvSpPr>
          <p:nvPr>
            <p:ph type="body" idx="1"/>
          </p:nvPr>
        </p:nvSpPr>
        <p:spPr>
          <a:xfrm>
            <a:off x="1524000" y="1524000"/>
            <a:ext cx="9144000" cy="5257800"/>
          </a:xfrm>
          <a:prstGeom prst="rect">
            <a:avLst/>
          </a:prstGeom>
          <a:noFill/>
          <a:ln>
            <a:noFill/>
          </a:ln>
        </p:spPr>
        <p:txBody>
          <a:bodyPr spcFirstLastPara="1" vert="horz" wrap="square" lIns="91425" tIns="45700" rIns="91425" bIns="45700" rtlCol="0" anchor="t" anchorCtr="0">
            <a:normAutofit/>
          </a:bodyPr>
          <a:lstStyle/>
          <a:p>
            <a:r>
              <a:rPr lang="en-US" sz="2800" dirty="0"/>
              <a:t>Two major memory management schemes are possible. Each approach divides memory into a number of regions or partitions. </a:t>
            </a:r>
          </a:p>
          <a:p>
            <a:endParaRPr lang="en-US" sz="2800" dirty="0"/>
          </a:p>
          <a:p>
            <a:pPr marL="514350" indent="-514350">
              <a:buFont typeface="+mj-lt"/>
              <a:buAutoNum type="arabicPeriod"/>
            </a:pPr>
            <a:r>
              <a:rPr lang="en-US" sz="2800" dirty="0"/>
              <a:t>Static (Fixed Sized) Memory Partitioning (or Multiprogramming with Fixed number of Tasks (MFT)) </a:t>
            </a:r>
          </a:p>
          <a:p>
            <a:pPr marL="514350" indent="-514350">
              <a:buFont typeface="+mj-lt"/>
              <a:buAutoNum type="arabicPeriod"/>
            </a:pPr>
            <a:endParaRPr lang="en-US" sz="2800" dirty="0"/>
          </a:p>
          <a:p>
            <a:pPr marL="514350" indent="-514350">
              <a:buFont typeface="+mj-lt"/>
              <a:buAutoNum type="arabicPeriod"/>
            </a:pPr>
            <a:r>
              <a:rPr lang="en-US" sz="2800" dirty="0"/>
              <a:t>Dynamic (Variable) Memory Partitioning (or Multiprogramming with Variable number of Tasks (MVT)).</a:t>
            </a:r>
          </a:p>
        </p:txBody>
      </p:sp>
      <p:sp>
        <p:nvSpPr>
          <p:cNvPr id="129" name="Google Shape;129;p5"/>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6</a:t>
            </a:fld>
            <a:endParaRPr/>
          </a:p>
        </p:txBody>
      </p:sp>
    </p:spTree>
    <p:extLst>
      <p:ext uri="{BB962C8B-B14F-4D97-AF65-F5344CB8AC3E}">
        <p14:creationId xmlns:p14="http://schemas.microsoft.com/office/powerpoint/2010/main" val="19937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1000"/>
                                        <p:tgtEl>
                                          <p:spTgt spid="128">
                                            <p:txEl>
                                              <p:pRg st="0" end="0"/>
                                            </p:txEl>
                                          </p:spTgt>
                                        </p:tgtEl>
                                      </p:cBhvr>
                                    </p:animEffect>
                                    <p:anim calcmode="lin" valueType="num">
                                      <p:cBhvr>
                                        <p:cTn id="8" dur="1000" fill="hold"/>
                                        <p:tgtEl>
                                          <p:spTgt spid="12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8">
                                            <p:txEl>
                                              <p:pRg st="2" end="2"/>
                                            </p:txEl>
                                          </p:spTgt>
                                        </p:tgtEl>
                                        <p:attrNameLst>
                                          <p:attrName>style.visibility</p:attrName>
                                        </p:attrNameLst>
                                      </p:cBhvr>
                                      <p:to>
                                        <p:strVal val="visible"/>
                                      </p:to>
                                    </p:set>
                                    <p:animEffect transition="in" filter="fade">
                                      <p:cBhvr>
                                        <p:cTn id="13" dur="1000"/>
                                        <p:tgtEl>
                                          <p:spTgt spid="128">
                                            <p:txEl>
                                              <p:pRg st="2" end="2"/>
                                            </p:txEl>
                                          </p:spTgt>
                                        </p:tgtEl>
                                      </p:cBhvr>
                                    </p:animEffect>
                                    <p:anim calcmode="lin" valueType="num">
                                      <p:cBhvr>
                                        <p:cTn id="14" dur="1000" fill="hold"/>
                                        <p:tgtEl>
                                          <p:spTgt spid="128">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128">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8">
                                            <p:txEl>
                                              <p:pRg st="4" end="4"/>
                                            </p:txEl>
                                          </p:spTgt>
                                        </p:tgtEl>
                                        <p:attrNameLst>
                                          <p:attrName>style.visibility</p:attrName>
                                        </p:attrNameLst>
                                      </p:cBhvr>
                                      <p:to>
                                        <p:strVal val="visible"/>
                                      </p:to>
                                    </p:set>
                                    <p:animEffect transition="in" filter="fade">
                                      <p:cBhvr>
                                        <p:cTn id="19" dur="1000"/>
                                        <p:tgtEl>
                                          <p:spTgt spid="128">
                                            <p:txEl>
                                              <p:pRg st="4" end="4"/>
                                            </p:txEl>
                                          </p:spTgt>
                                        </p:tgtEl>
                                      </p:cBhvr>
                                    </p:animEffect>
                                    <p:anim calcmode="lin" valueType="num">
                                      <p:cBhvr>
                                        <p:cTn id="20" dur="1000" fill="hold"/>
                                        <p:tgtEl>
                                          <p:spTgt spid="128">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2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fontScale="90000"/>
          </a:bodyPr>
          <a:lstStyle/>
          <a:p>
            <a:r>
              <a:rPr lang="en-US" dirty="0">
                <a:ln w="1905"/>
                <a:solidFill>
                  <a:srgbClr val="7CCA62">
                    <a:lumMod val="50000"/>
                  </a:srgbClr>
                </a:solidFill>
                <a:effectLst>
                  <a:innerShdw blurRad="69850" dist="43180" dir="5400000">
                    <a:srgbClr val="000000">
                      <a:alpha val="65000"/>
                    </a:srgbClr>
                  </a:innerShdw>
                </a:effectLst>
              </a:rPr>
              <a:t>Static (Fixed Sized) Memory Partitioning</a:t>
            </a:r>
          </a:p>
        </p:txBody>
      </p:sp>
      <p:sp>
        <p:nvSpPr>
          <p:cNvPr id="136" name="Google Shape;136;p6"/>
          <p:cNvSpPr txBox="1">
            <a:spLocks noGrp="1"/>
          </p:cNvSpPr>
          <p:nvPr>
            <p:ph type="body" idx="1"/>
          </p:nvPr>
        </p:nvSpPr>
        <p:spPr>
          <a:xfrm>
            <a:off x="1524000" y="1219200"/>
            <a:ext cx="9144000" cy="5257800"/>
          </a:xfrm>
          <a:prstGeom prst="rect">
            <a:avLst/>
          </a:prstGeom>
          <a:noFill/>
          <a:ln>
            <a:noFill/>
          </a:ln>
        </p:spPr>
        <p:txBody>
          <a:bodyPr spcFirstLastPara="1" vert="horz" wrap="square" lIns="91425" tIns="45700" rIns="91425" bIns="45700" rtlCol="0" anchor="t" anchorCtr="0">
            <a:normAutofit lnSpcReduction="10000"/>
          </a:bodyPr>
          <a:lstStyle/>
          <a:p>
            <a:pPr marL="285750" indent="-285750" algn="just"/>
            <a:r>
              <a:rPr lang="en-US" dirty="0"/>
              <a:t>In static memory partitioning, the memory is divided into a number of fixed sized partitions and do not change as the system runs.</a:t>
            </a:r>
          </a:p>
          <a:p>
            <a:pPr marL="285750" indent="-285750" algn="just"/>
            <a:r>
              <a:rPr lang="en-US" dirty="0"/>
              <a:t>Each partition in static memory partitioning, contains exactly one process. So the number of programs to be executed (i.e. degree of multiprogramming) depends on the number of partitions.</a:t>
            </a:r>
          </a:p>
          <a:p>
            <a:pPr marL="285750" indent="-285750" algn="just"/>
            <a:r>
              <a:rPr lang="en-US" dirty="0"/>
              <a:t>There are two alternatives for fixed sized memory partitioning namely, equal sized partitions (a) and unequal sized partitions (b)</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7</a:t>
            </a:fld>
            <a:endParaRPr/>
          </a:p>
        </p:txBody>
      </p:sp>
    </p:spTree>
    <p:extLst>
      <p:ext uri="{BB962C8B-B14F-4D97-AF65-F5344CB8AC3E}">
        <p14:creationId xmlns:p14="http://schemas.microsoft.com/office/powerpoint/2010/main" val="3279096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fontScale="90000"/>
          </a:bodyPr>
          <a:lstStyle/>
          <a:p>
            <a:r>
              <a:rPr lang="en-US" dirty="0">
                <a:ln w="1905"/>
                <a:solidFill>
                  <a:srgbClr val="7CCA62">
                    <a:lumMod val="50000"/>
                  </a:srgbClr>
                </a:solidFill>
                <a:effectLst>
                  <a:innerShdw blurRad="69850" dist="43180" dir="5400000">
                    <a:srgbClr val="000000">
                      <a:alpha val="65000"/>
                    </a:srgbClr>
                  </a:innerShdw>
                </a:effectLst>
              </a:rPr>
              <a:t>Static (Fixed Sized) Memory Partitioning</a:t>
            </a:r>
          </a:p>
        </p:txBody>
      </p:sp>
      <p:sp>
        <p:nvSpPr>
          <p:cNvPr id="136" name="Google Shape;136;p6"/>
          <p:cNvSpPr txBox="1">
            <a:spLocks noGrp="1"/>
          </p:cNvSpPr>
          <p:nvPr>
            <p:ph type="body" idx="1"/>
          </p:nvPr>
        </p:nvSpPr>
        <p:spPr>
          <a:xfrm>
            <a:off x="1524000" y="1219200"/>
            <a:ext cx="9144000" cy="5257800"/>
          </a:xfrm>
          <a:prstGeom prst="rect">
            <a:avLst/>
          </a:prstGeom>
          <a:noFill/>
          <a:ln>
            <a:noFill/>
          </a:ln>
        </p:spPr>
        <p:txBody>
          <a:bodyPr spcFirstLastPara="1" vert="horz" wrap="square" lIns="91425" tIns="45700" rIns="91425" bIns="45700" rtlCol="0" anchor="t" anchorCtr="0">
            <a:normAutofit/>
          </a:bodyPr>
          <a:lstStyle/>
          <a:p>
            <a:pPr marL="0" indent="0" algn="just">
              <a:buNone/>
            </a:pPr>
            <a:endParaRPr lang="en-US" dirty="0"/>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8</a:t>
            </a:fld>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09650"/>
            <a:ext cx="9144000" cy="584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0927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fontScale="90000"/>
          </a:bodyPr>
          <a:lstStyle/>
          <a:p>
            <a:r>
              <a:rPr lang="en-US" dirty="0">
                <a:ln w="1905"/>
                <a:solidFill>
                  <a:srgbClr val="7CCA62">
                    <a:lumMod val="50000"/>
                  </a:srgbClr>
                </a:solidFill>
                <a:effectLst>
                  <a:innerShdw blurRad="69850" dist="43180" dir="5400000">
                    <a:srgbClr val="000000">
                      <a:alpha val="65000"/>
                    </a:srgbClr>
                  </a:innerShdw>
                </a:effectLst>
              </a:rPr>
              <a:t>Job Scheduling in fixed sized memory partitions</a:t>
            </a:r>
          </a:p>
        </p:txBody>
      </p:sp>
      <p:sp>
        <p:nvSpPr>
          <p:cNvPr id="136" name="Google Shape;136;p6"/>
          <p:cNvSpPr txBox="1">
            <a:spLocks noGrp="1"/>
          </p:cNvSpPr>
          <p:nvPr>
            <p:ph type="body" idx="1"/>
          </p:nvPr>
        </p:nvSpPr>
        <p:spPr>
          <a:xfrm>
            <a:off x="1524000" y="1219200"/>
            <a:ext cx="9144000" cy="5867400"/>
          </a:xfrm>
          <a:prstGeom prst="rect">
            <a:avLst/>
          </a:prstGeom>
          <a:noFill/>
          <a:ln>
            <a:noFill/>
          </a:ln>
        </p:spPr>
        <p:txBody>
          <a:bodyPr spcFirstLastPara="1" vert="horz" wrap="square" lIns="91425" tIns="45700" rIns="91425" bIns="45700" rtlCol="0" anchor="t" anchorCtr="0">
            <a:normAutofit/>
          </a:bodyPr>
          <a:lstStyle/>
          <a:p>
            <a:pPr marL="285750" indent="-285750" algn="just"/>
            <a:r>
              <a:rPr lang="en-US" dirty="0"/>
              <a:t>As jobs enter the system, they are put into a job queue.</a:t>
            </a:r>
          </a:p>
          <a:p>
            <a:pPr marL="285750" indent="-285750" algn="just"/>
            <a:r>
              <a:rPr lang="en-US" dirty="0"/>
              <a:t>The job scheduler takes into account the memory requirement of each job and the available regions in determining which jobs are allocated memory.</a:t>
            </a:r>
          </a:p>
          <a:p>
            <a:pPr marL="285750" indent="-285750" algn="just"/>
            <a:r>
              <a:rPr lang="en-US" dirty="0"/>
              <a:t>When a job is allocated space, it is loaded into a region. It can then complete for the CPU. When job terminates, it releases its memory region, which the job scheduler may then fill with another job from the job queue.</a:t>
            </a:r>
          </a:p>
        </p:txBody>
      </p:sp>
      <p:sp>
        <p:nvSpPr>
          <p:cNvPr id="137" name="Google Shape;137;p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9</a:t>
            </a:fld>
            <a:endParaRPr/>
          </a:p>
        </p:txBody>
      </p:sp>
    </p:spTree>
    <p:extLst>
      <p:ext uri="{BB962C8B-B14F-4D97-AF65-F5344CB8AC3E}">
        <p14:creationId xmlns:p14="http://schemas.microsoft.com/office/powerpoint/2010/main" val="1053259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3933</Words>
  <Application>Microsoft Office PowerPoint</Application>
  <PresentationFormat>Widescreen</PresentationFormat>
  <Paragraphs>261</Paragraphs>
  <Slides>49</Slides>
  <Notes>49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Noto Sans Symbols</vt:lpstr>
      <vt:lpstr>Office Theme</vt:lpstr>
      <vt:lpstr>Operating System(22516)  Unit-5 Memory Management              Marks: 14</vt:lpstr>
      <vt:lpstr>Learning Outcomes</vt:lpstr>
      <vt:lpstr> Introduction</vt:lpstr>
      <vt:lpstr>Functions of Memory Management</vt:lpstr>
      <vt:lpstr>Functions of Memory Management</vt:lpstr>
      <vt:lpstr>Memory Management Scheme</vt:lpstr>
      <vt:lpstr>Static (Fixed Sized) Memory Partitioning</vt:lpstr>
      <vt:lpstr>Static (Fixed Sized) Memory Partitioning</vt:lpstr>
      <vt:lpstr>Job Scheduling in fixed sized memory partitions</vt:lpstr>
      <vt:lpstr>MFT with separate queue for each region</vt:lpstr>
      <vt:lpstr>MFT Advantages and disadvantages</vt:lpstr>
      <vt:lpstr>Dynamic (Variable) Memory Partitioning</vt:lpstr>
      <vt:lpstr>Dynamic (Variable) Memory Partitioning</vt:lpstr>
      <vt:lpstr>Example memory allocation and job scheduling for MVT</vt:lpstr>
      <vt:lpstr>Internal Fragmentation</vt:lpstr>
      <vt:lpstr>Internal Fragmentation</vt:lpstr>
      <vt:lpstr>External Fragmentation</vt:lpstr>
      <vt:lpstr>External Fragmentation</vt:lpstr>
      <vt:lpstr>Dynamic Storage Allocation</vt:lpstr>
      <vt:lpstr>Dynamic Storage Allocation</vt:lpstr>
      <vt:lpstr>Dynamic Storage Allocation</vt:lpstr>
      <vt:lpstr>Dynamic Storage Allocation</vt:lpstr>
      <vt:lpstr>Free Space Management Techniques</vt:lpstr>
      <vt:lpstr>Bit Vector</vt:lpstr>
      <vt:lpstr>Grouping</vt:lpstr>
      <vt:lpstr>Grouping</vt:lpstr>
      <vt:lpstr>Virtual Memory</vt:lpstr>
      <vt:lpstr>Virtual Memory</vt:lpstr>
      <vt:lpstr>Paging</vt:lpstr>
      <vt:lpstr>Paging Hardware</vt:lpstr>
      <vt:lpstr>Paging Model of Logical and Physical Memory</vt:lpstr>
      <vt:lpstr>Paging Example for 32 word memory with 4 word pages </vt:lpstr>
      <vt:lpstr>Paging</vt:lpstr>
      <vt:lpstr>Paging</vt:lpstr>
      <vt:lpstr>Segmentation</vt:lpstr>
      <vt:lpstr>Segmentation Hardware</vt:lpstr>
      <vt:lpstr>Compaction</vt:lpstr>
      <vt:lpstr>Page table when some pages are  not in main memory</vt:lpstr>
      <vt:lpstr>Demand Paging</vt:lpstr>
      <vt:lpstr>Page Replacement Algorithms</vt:lpstr>
      <vt:lpstr>FIFO (First In First Out) Page Replacement Algorithm</vt:lpstr>
      <vt:lpstr>FIFO (First In First Out) Page Replacement Algorithm</vt:lpstr>
      <vt:lpstr>Optimal Page Replacement Algorithm</vt:lpstr>
      <vt:lpstr>LRU (Least Recently Used) Page Replacement Algorithm</vt:lpstr>
      <vt:lpstr>LRU (Least Recently Used) Page Replacement Algorithm</vt:lpstr>
      <vt:lpstr>Example</vt:lpstr>
      <vt:lpstr>Thank  you </vt:lpstr>
      <vt:lpstr>Thank  you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Perfect Shop Sharjah</dc:creator>
  <cp:lastModifiedBy>Abdurrahman Qureshi</cp:lastModifiedBy>
  <cp:revision>7</cp:revision>
  <dcterms:created xsi:type="dcterms:W3CDTF">2020-10-01T17:53:22Z</dcterms:created>
  <dcterms:modified xsi:type="dcterms:W3CDTF">2023-10-23T09:57:03Z</dcterms:modified>
</cp:coreProperties>
</file>