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6"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EABE2-CE6C-4C73-AE11-79D9076DB548}" type="datetimeFigureOut">
              <a:rPr lang="en-US" smtClean="0"/>
              <a:pPr/>
              <a:t>10/23/2023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00560E-17A9-42A8-B230-36E8E865CBF7}" type="slidenum">
              <a:rPr lang="en-US" smtClean="0"/>
              <a:pPr/>
              <a:t>‹#›</a:t>
            </a:fld>
            <a:endParaRPr lang="en-US" dirty="0"/>
          </a:p>
        </p:txBody>
      </p:sp>
    </p:spTree>
    <p:extLst>
      <p:ext uri="{BB962C8B-B14F-4D97-AF65-F5344CB8AC3E}">
        <p14:creationId xmlns:p14="http://schemas.microsoft.com/office/powerpoint/2010/main" val="29244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334742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125859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168252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147035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325518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3122894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296163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2760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53515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164166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D273B9-7AD3-4660-BAAE-89C878B954AF}"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135569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273B9-7AD3-4660-BAAE-89C878B954AF}" type="datetimeFigureOut">
              <a:rPr lang="en-US" smtClean="0"/>
              <a:pPr/>
              <a:t>10/23/2023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4DD73-E1E2-404B-B535-FD5BA7E4D01A}" type="slidenum">
              <a:rPr lang="en-US" smtClean="0"/>
              <a:pPr/>
              <a:t>‹#›</a:t>
            </a:fld>
            <a:endParaRPr lang="en-US" dirty="0"/>
          </a:p>
        </p:txBody>
      </p:sp>
    </p:spTree>
    <p:extLst>
      <p:ext uri="{BB962C8B-B14F-4D97-AF65-F5344CB8AC3E}">
        <p14:creationId xmlns:p14="http://schemas.microsoft.com/office/powerpoint/2010/main" val="88856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7650" y="76200"/>
            <a:ext cx="8610600" cy="3048000"/>
          </a:xfrm>
          <a:prstGeom prst="rect">
            <a:avLst/>
          </a:prstGeom>
          <a:noFill/>
          <a:ln>
            <a:noFill/>
          </a:ln>
        </p:spPr>
        <p:txBody>
          <a:bodyPr spcFirstLastPara="1" wrap="square" lIns="91425" tIns="45700" rIns="91425" bIns="45700" anchor="ctr" anchorCtr="0">
            <a:noAutofit/>
          </a:bodyPr>
          <a:lstStyle/>
          <a:p>
            <a:pPr>
              <a:buClr>
                <a:srgbClr val="2A14AC"/>
              </a:buClr>
              <a:buSzPts val="4800"/>
            </a:pPr>
            <a:r>
              <a:rPr lang="en-US" sz="4800" b="1" dirty="0"/>
              <a:t>Operating System(22516)</a:t>
            </a:r>
            <a:br>
              <a:rPr lang="en-US" sz="4800" b="1" dirty="0"/>
            </a:br>
            <a:br>
              <a:rPr lang="en-US" sz="4800" b="1" dirty="0"/>
            </a:br>
            <a:r>
              <a:rPr lang="en-US" sz="4000" dirty="0">
                <a:ln w="1905"/>
                <a:solidFill>
                  <a:schemeClr val="tx1"/>
                </a:solidFill>
                <a:effectLst>
                  <a:innerShdw blurRad="69850" dist="43180" dir="5400000">
                    <a:srgbClr val="000000">
                      <a:alpha val="65000"/>
                    </a:srgbClr>
                  </a:innerShdw>
                </a:effectLst>
              </a:rPr>
              <a:t>Unit-6 File Management </a:t>
            </a:r>
            <a:r>
              <a:rPr lang="en-IN" sz="4000" dirty="0"/>
              <a:t>					</a:t>
            </a:r>
            <a:br>
              <a:rPr lang="en-IN" sz="4000" dirty="0"/>
            </a:br>
            <a:r>
              <a:rPr lang="en-IN" sz="4000" dirty="0"/>
              <a:t>							</a:t>
            </a:r>
            <a:r>
              <a:rPr lang="en-US" altLang="en-US" sz="3200" b="1" dirty="0"/>
              <a:t>Marks: 10</a:t>
            </a:r>
            <a:endParaRPr sz="4800" b="1" dirty="0">
              <a:solidFill>
                <a:srgbClr val="2A14AC"/>
              </a:solidFill>
              <a:latin typeface="Calibri"/>
              <a:ea typeface="Calibri"/>
              <a:cs typeface="Calibri"/>
              <a:sym typeface="Calibri"/>
            </a:endParaRPr>
          </a:p>
        </p:txBody>
      </p:sp>
      <p:sp>
        <p:nvSpPr>
          <p:cNvPr id="89" name="Google Shape;89;p1"/>
          <p:cNvSpPr txBox="1">
            <a:spLocks noGrp="1"/>
          </p:cNvSpPr>
          <p:nvPr>
            <p:ph type="subTitle" idx="1"/>
          </p:nvPr>
        </p:nvSpPr>
        <p:spPr>
          <a:xfrm>
            <a:off x="1371600" y="3810000"/>
            <a:ext cx="6400800" cy="2344968"/>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t" anchorCtr="0">
            <a:noAutofit/>
          </a:bodyPr>
          <a:lstStyle/>
          <a:p>
            <a:pPr marL="0" lvl="0" indent="0" algn="ctr" rtl="0">
              <a:spcBef>
                <a:spcPts val="0"/>
              </a:spcBef>
              <a:spcAft>
                <a:spcPts val="0"/>
              </a:spcAft>
              <a:buClr>
                <a:srgbClr val="262626"/>
              </a:buClr>
              <a:buSzPts val="2000"/>
              <a:buNone/>
            </a:pPr>
            <a:r>
              <a:rPr lang="en-IN" sz="2400" dirty="0">
                <a:solidFill>
                  <a:schemeClr val="tx1"/>
                </a:solidFill>
                <a:latin typeface="Calibri"/>
                <a:ea typeface="Calibri"/>
                <a:cs typeface="Calibri"/>
                <a:sym typeface="Calibri"/>
              </a:rPr>
              <a:t>Prepared by:</a:t>
            </a:r>
            <a:endParaRPr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800"/>
              <a:buNone/>
            </a:pPr>
            <a:r>
              <a:rPr lang="en-IN" b="1" dirty="0" err="1">
                <a:solidFill>
                  <a:schemeClr val="tx1"/>
                </a:solidFill>
                <a:latin typeface="Calibri"/>
                <a:ea typeface="Calibri"/>
                <a:cs typeface="Calibri"/>
                <a:sym typeface="Calibri"/>
              </a:rPr>
              <a:t>Mrs.</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Kousar</a:t>
            </a:r>
            <a:r>
              <a:rPr lang="en-IN" b="1" dirty="0">
                <a:solidFill>
                  <a:schemeClr val="tx1"/>
                </a:solidFill>
                <a:latin typeface="Calibri"/>
                <a:ea typeface="Calibri"/>
                <a:cs typeface="Calibri"/>
                <a:sym typeface="Calibri"/>
              </a:rPr>
              <a:t> </a:t>
            </a:r>
            <a:r>
              <a:rPr lang="en-IN" b="1" dirty="0" err="1">
                <a:solidFill>
                  <a:schemeClr val="tx1"/>
                </a:solidFill>
                <a:latin typeface="Calibri"/>
                <a:ea typeface="Calibri"/>
                <a:cs typeface="Calibri"/>
                <a:sym typeface="Calibri"/>
              </a:rPr>
              <a:t>Ayub</a:t>
            </a:r>
            <a:r>
              <a:rPr lang="en-IN" b="1" dirty="0">
                <a:solidFill>
                  <a:schemeClr val="tx1"/>
                </a:solidFill>
                <a:latin typeface="Calibri"/>
                <a:ea typeface="Calibri"/>
                <a:cs typeface="Calibri"/>
                <a:sym typeface="Calibri"/>
              </a:rPr>
              <a:t> A.</a:t>
            </a:r>
            <a:endParaRPr sz="4000" b="1" dirty="0">
              <a:solidFill>
                <a:schemeClr val="tx1"/>
              </a:solidFill>
              <a:latin typeface="Calibri"/>
              <a:ea typeface="Calibri"/>
              <a:cs typeface="Calibri"/>
              <a:sym typeface="Calibri"/>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Lecturer(Selection Grade)</a:t>
            </a:r>
          </a:p>
          <a:p>
            <a:pPr lvl="0">
              <a:spcBef>
                <a:spcPts val="0"/>
              </a:spcBef>
              <a:buClr>
                <a:srgbClr val="262626"/>
              </a:buClr>
              <a:buSzPts val="2400"/>
            </a:pPr>
            <a:r>
              <a:rPr lang="en-US" sz="2800" dirty="0">
                <a:solidFill>
                  <a:schemeClr val="tx1"/>
                </a:solidFill>
              </a:rPr>
              <a:t>Computer </a:t>
            </a:r>
            <a:r>
              <a:rPr lang="en-US" sz="2800" dirty="0" err="1">
                <a:solidFill>
                  <a:schemeClr val="tx1"/>
                </a:solidFill>
              </a:rPr>
              <a:t>Engg</a:t>
            </a:r>
            <a:r>
              <a:rPr lang="en-US" sz="2800" dirty="0">
                <a:solidFill>
                  <a:schemeClr val="tx1"/>
                </a:solidFill>
              </a:rPr>
              <a:t>.  </a:t>
            </a:r>
            <a:r>
              <a:rPr lang="en-US" sz="2800" dirty="0" err="1">
                <a:solidFill>
                  <a:schemeClr val="tx1"/>
                </a:solidFill>
              </a:rPr>
              <a:t>Dept</a:t>
            </a:r>
            <a:r>
              <a:rPr lang="en-IN" sz="2800" dirty="0">
                <a:solidFill>
                  <a:schemeClr val="tx1"/>
                </a:solidFill>
                <a:latin typeface="Calibri"/>
                <a:ea typeface="Calibri"/>
                <a:cs typeface="Calibri"/>
                <a:sym typeface="Calibri"/>
              </a:rPr>
              <a:t> </a:t>
            </a:r>
            <a:endParaRPr sz="3600" dirty="0">
              <a:solidFill>
                <a:schemeClr val="tx1"/>
              </a:solidFill>
            </a:endParaRPr>
          </a:p>
          <a:p>
            <a:pPr marL="0" lvl="0" indent="0" algn="ctr" rtl="0">
              <a:spcBef>
                <a:spcPts val="0"/>
              </a:spcBef>
              <a:spcAft>
                <a:spcPts val="0"/>
              </a:spcAft>
              <a:buClr>
                <a:srgbClr val="262626"/>
              </a:buClr>
              <a:buSzPts val="2400"/>
              <a:buNone/>
            </a:pPr>
            <a:r>
              <a:rPr lang="en-IN" sz="2800" dirty="0">
                <a:solidFill>
                  <a:schemeClr val="tx1"/>
                </a:solidFill>
                <a:latin typeface="Calibri"/>
                <a:ea typeface="Calibri"/>
                <a:cs typeface="Calibri"/>
                <a:sym typeface="Calibri"/>
              </a:rPr>
              <a:t>M. H. </a:t>
            </a:r>
            <a:r>
              <a:rPr lang="en-IN" sz="2800" dirty="0" err="1">
                <a:solidFill>
                  <a:schemeClr val="tx1"/>
                </a:solidFill>
                <a:latin typeface="Calibri"/>
                <a:ea typeface="Calibri"/>
                <a:cs typeface="Calibri"/>
                <a:sym typeface="Calibri"/>
              </a:rPr>
              <a:t>Saboo</a:t>
            </a:r>
            <a:r>
              <a:rPr lang="en-IN" sz="2800" dirty="0">
                <a:solidFill>
                  <a:schemeClr val="tx1"/>
                </a:solidFill>
                <a:latin typeface="Calibri"/>
                <a:ea typeface="Calibri"/>
                <a:cs typeface="Calibri"/>
                <a:sym typeface="Calibri"/>
              </a:rPr>
              <a:t> </a:t>
            </a:r>
            <a:r>
              <a:rPr lang="en-IN" sz="2800" dirty="0" err="1">
                <a:solidFill>
                  <a:schemeClr val="tx1"/>
                </a:solidFill>
                <a:latin typeface="Calibri"/>
                <a:ea typeface="Calibri"/>
                <a:cs typeface="Calibri"/>
                <a:sym typeface="Calibri"/>
              </a:rPr>
              <a:t>Siddik</a:t>
            </a:r>
            <a:r>
              <a:rPr lang="en-IN" sz="2800" dirty="0">
                <a:solidFill>
                  <a:schemeClr val="tx1"/>
                </a:solidFill>
                <a:latin typeface="Calibri"/>
                <a:ea typeface="Calibri"/>
                <a:cs typeface="Calibri"/>
                <a:sym typeface="Calibri"/>
              </a:rPr>
              <a:t> Polytechnic</a:t>
            </a:r>
            <a:endParaRPr sz="3600" dirty="0">
              <a:solidFill>
                <a:schemeClr val="tx1"/>
              </a:solidFill>
              <a:latin typeface="Calibri"/>
              <a:ea typeface="Calibri"/>
              <a:cs typeface="Calibri"/>
              <a:sym typeface="Calibri"/>
            </a:endParaRPr>
          </a:p>
        </p:txBody>
      </p:sp>
      <p:sp>
        <p:nvSpPr>
          <p:cNvPr id="90" name="Google Shape;90;p1"/>
          <p:cNvSpPr txBox="1">
            <a:spLocks noGrp="1"/>
          </p:cNvSpPr>
          <p:nvPr>
            <p:ph type="sldNum" idx="12"/>
          </p:nvPr>
        </p:nvSpPr>
        <p:spPr>
          <a:xfrm>
            <a:off x="6553200" y="6479227"/>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cxnSp>
        <p:nvCxnSpPr>
          <p:cNvPr id="5" name="Straight Connector 4"/>
          <p:cNvCxnSpPr/>
          <p:nvPr/>
        </p:nvCxnSpPr>
        <p:spPr>
          <a:xfrm>
            <a:off x="0" y="3429000"/>
            <a:ext cx="9144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52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Sequential File Access</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
        <p:nvSpPr>
          <p:cNvPr id="5" name="TextBox 4"/>
          <p:cNvSpPr txBox="1"/>
          <p:nvPr/>
        </p:nvSpPr>
        <p:spPr>
          <a:xfrm>
            <a:off x="1" y="1131376"/>
            <a:ext cx="8915400" cy="2862322"/>
          </a:xfrm>
          <a:prstGeom prst="rect">
            <a:avLst/>
          </a:prstGeom>
          <a:noFill/>
        </p:spPr>
        <p:txBody>
          <a:bodyPr wrap="square" rtlCol="0">
            <a:spAutoFit/>
          </a:bodyPr>
          <a:lstStyle/>
          <a:p>
            <a:pPr marL="285750" indent="-285750" algn="just">
              <a:buFont typeface="Arial" pitchFamily="34" charset="0"/>
              <a:buChar char="•"/>
            </a:pPr>
            <a:r>
              <a:rPr lang="en-US" sz="2000" dirty="0"/>
              <a:t>The simplest access method is sequential access. Information in the file is processed in order, one record after the other.</a:t>
            </a:r>
          </a:p>
          <a:p>
            <a:pPr marL="285750" indent="-285750" algn="just">
              <a:buFont typeface="Arial" pitchFamily="34" charset="0"/>
              <a:buChar char="•"/>
            </a:pPr>
            <a:r>
              <a:rPr lang="en-US" sz="2000" dirty="0"/>
              <a:t>The bulk of the operations on a file are reads and writes. The read and write operations on the sequential file are done in sequential order.</a:t>
            </a:r>
          </a:p>
          <a:p>
            <a:pPr marL="285750" indent="-285750" algn="just">
              <a:buFont typeface="Arial" pitchFamily="34" charset="0"/>
              <a:buChar char="•"/>
            </a:pPr>
            <a:r>
              <a:rPr lang="en-US" sz="2000" dirty="0"/>
              <a:t>A read operation reads the next portion of the file and automatically advances a file pointer, which tracks the I/O location. Similarly a write appends to the end of the file and advances to the end of the newly written material.</a:t>
            </a:r>
          </a:p>
          <a:p>
            <a:pPr marL="285750" indent="-285750" algn="just">
              <a:buFont typeface="Arial" pitchFamily="34" charset="0"/>
              <a:buChar char="•"/>
            </a:pPr>
            <a:r>
              <a:rPr lang="en-US" sz="2000" dirty="0"/>
              <a:t>Such a file can be reset to the beginning and on some systems a program may be able to skip forward or backward ‘n’ records for some integer ‘n’.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8762999"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45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Sequential File Access</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algn="just"/>
            <a:r>
              <a:rPr lang="en-US" sz="2100" b="1" dirty="0"/>
              <a:t>Advantages of Sequential File:</a:t>
            </a:r>
          </a:p>
          <a:p>
            <a:pPr algn="just"/>
            <a:r>
              <a:rPr lang="en-US" sz="2100" dirty="0"/>
              <a:t>1. Easy to access the next record.</a:t>
            </a:r>
          </a:p>
          <a:p>
            <a:pPr algn="just"/>
            <a:r>
              <a:rPr lang="en-US" sz="2100" dirty="0"/>
              <a:t>2. Data organization is very simple.</a:t>
            </a:r>
          </a:p>
          <a:p>
            <a:pPr algn="just"/>
            <a:r>
              <a:rPr lang="en-US" sz="2100" dirty="0"/>
              <a:t>3. Absence of data structures.</a:t>
            </a:r>
          </a:p>
          <a:p>
            <a:pPr algn="just"/>
            <a:r>
              <a:rPr lang="en-US" sz="2100" dirty="0"/>
              <a:t>4. They are easily stored on tapes as well as disks.</a:t>
            </a:r>
          </a:p>
          <a:p>
            <a:pPr algn="just"/>
            <a:r>
              <a:rPr lang="en-US" sz="2100" dirty="0"/>
              <a:t>5. Automatic backup copy is created.</a:t>
            </a:r>
          </a:p>
          <a:p>
            <a:pPr algn="just"/>
            <a:endParaRPr lang="en-US" sz="2100" b="1" dirty="0"/>
          </a:p>
          <a:p>
            <a:pPr algn="just"/>
            <a:r>
              <a:rPr lang="en-US" sz="2100" b="1" dirty="0"/>
              <a:t>Disadvantages of Sequential File:</a:t>
            </a:r>
          </a:p>
          <a:p>
            <a:pPr algn="just"/>
            <a:r>
              <a:rPr lang="en-US" sz="2100" dirty="0"/>
              <a:t>1. Wastage of memory space because of master file and transaction file.</a:t>
            </a:r>
          </a:p>
          <a:p>
            <a:pPr algn="just"/>
            <a:r>
              <a:rPr lang="en-US" sz="2100" dirty="0"/>
              <a:t>2. For interactive applications that involve queries and/or updates of individual records, the</a:t>
            </a:r>
          </a:p>
          <a:p>
            <a:pPr algn="just"/>
            <a:r>
              <a:rPr lang="en-US" sz="2100" dirty="0"/>
              <a:t>sequential file provides poor performance.</a:t>
            </a:r>
          </a:p>
          <a:p>
            <a:pPr algn="just"/>
            <a:r>
              <a:rPr lang="en-US" sz="2100" dirty="0"/>
              <a:t>3. It is more time consuming since, reading, writing and searching always start from beginning of file.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extLst>
      <p:ext uri="{BB962C8B-B14F-4D97-AF65-F5344CB8AC3E}">
        <p14:creationId xmlns:p14="http://schemas.microsoft.com/office/powerpoint/2010/main" val="403578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7" end="7"/>
                                            </p:txEl>
                                          </p:spTgt>
                                        </p:tgtEl>
                                        <p:attrNameLst>
                                          <p:attrName>style.visibility</p:attrName>
                                        </p:attrNameLst>
                                      </p:cBhvr>
                                      <p:to>
                                        <p:strVal val="visible"/>
                                      </p:to>
                                    </p:set>
                                    <p:animEffect transition="in" filter="fade">
                                      <p:cBhvr>
                                        <p:cTn id="43" dur="1000"/>
                                        <p:tgtEl>
                                          <p:spTgt spid="104">
                                            <p:txEl>
                                              <p:pRg st="7" end="7"/>
                                            </p:txEl>
                                          </p:spTgt>
                                        </p:tgtEl>
                                      </p:cBhvr>
                                    </p:animEffect>
                                    <p:anim calcmode="lin" valueType="num">
                                      <p:cBhvr>
                                        <p:cTn id="44"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8" end="8"/>
                                            </p:txEl>
                                          </p:spTgt>
                                        </p:tgtEl>
                                        <p:attrNameLst>
                                          <p:attrName>style.visibility</p:attrName>
                                        </p:attrNameLst>
                                      </p:cBhvr>
                                      <p:to>
                                        <p:strVal val="visible"/>
                                      </p:to>
                                    </p:set>
                                    <p:animEffect transition="in" filter="fade">
                                      <p:cBhvr>
                                        <p:cTn id="49" dur="1000"/>
                                        <p:tgtEl>
                                          <p:spTgt spid="104">
                                            <p:txEl>
                                              <p:pRg st="8" end="8"/>
                                            </p:txEl>
                                          </p:spTgt>
                                        </p:tgtEl>
                                      </p:cBhvr>
                                    </p:animEffect>
                                    <p:anim calcmode="lin" valueType="num">
                                      <p:cBhvr>
                                        <p:cTn id="50"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04">
                                            <p:txEl>
                                              <p:pRg st="9" end="9"/>
                                            </p:txEl>
                                          </p:spTgt>
                                        </p:tgtEl>
                                        <p:attrNameLst>
                                          <p:attrName>style.visibility</p:attrName>
                                        </p:attrNameLst>
                                      </p:cBhvr>
                                      <p:to>
                                        <p:strVal val="visible"/>
                                      </p:to>
                                    </p:set>
                                    <p:animEffect transition="in" filter="fade">
                                      <p:cBhvr>
                                        <p:cTn id="55" dur="1000"/>
                                        <p:tgtEl>
                                          <p:spTgt spid="104">
                                            <p:txEl>
                                              <p:pRg st="9" end="9"/>
                                            </p:txEl>
                                          </p:spTgt>
                                        </p:tgtEl>
                                      </p:cBhvr>
                                    </p:animEffect>
                                    <p:anim calcmode="lin" valueType="num">
                                      <p:cBhvr>
                                        <p:cTn id="56"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04">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04">
                                            <p:txEl>
                                              <p:pRg st="10" end="10"/>
                                            </p:txEl>
                                          </p:spTgt>
                                        </p:tgtEl>
                                        <p:attrNameLst>
                                          <p:attrName>style.visibility</p:attrName>
                                        </p:attrNameLst>
                                      </p:cBhvr>
                                      <p:to>
                                        <p:strVal val="visible"/>
                                      </p:to>
                                    </p:set>
                                    <p:animEffect transition="in" filter="fade">
                                      <p:cBhvr>
                                        <p:cTn id="61" dur="1000"/>
                                        <p:tgtEl>
                                          <p:spTgt spid="104">
                                            <p:txEl>
                                              <p:pRg st="10" end="10"/>
                                            </p:txEl>
                                          </p:spTgt>
                                        </p:tgtEl>
                                      </p:cBhvr>
                                    </p:animEffect>
                                    <p:anim calcmode="lin" valueType="num">
                                      <p:cBhvr>
                                        <p:cTn id="62" dur="1000" fill="hold"/>
                                        <p:tgtEl>
                                          <p:spTgt spid="104">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04">
                                            <p:txEl>
                                              <p:pRg st="10" end="10"/>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04">
                                            <p:txEl>
                                              <p:pRg st="11" end="11"/>
                                            </p:txEl>
                                          </p:spTgt>
                                        </p:tgtEl>
                                        <p:attrNameLst>
                                          <p:attrName>style.visibility</p:attrName>
                                        </p:attrNameLst>
                                      </p:cBhvr>
                                      <p:to>
                                        <p:strVal val="visible"/>
                                      </p:to>
                                    </p:set>
                                    <p:animEffect transition="in" filter="fade">
                                      <p:cBhvr>
                                        <p:cTn id="67" dur="1000"/>
                                        <p:tgtEl>
                                          <p:spTgt spid="104">
                                            <p:txEl>
                                              <p:pRg st="11" end="11"/>
                                            </p:txEl>
                                          </p:spTgt>
                                        </p:tgtEl>
                                      </p:cBhvr>
                                    </p:animEffect>
                                    <p:anim calcmode="lin" valueType="num">
                                      <p:cBhvr>
                                        <p:cTn id="68" dur="1000" fill="hold"/>
                                        <p:tgtEl>
                                          <p:spTgt spid="104">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0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Index Sequential File</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algn="just"/>
            <a:r>
              <a:rPr lang="en-US" sz="2400" dirty="0"/>
              <a:t>These additional methods generally involve the construction of an index for the file. The index, like an index in the back of a book, contains pointers to the various blocks. To find an entry in the file we first search the index and then use the pointer to directly access the file and find the desired entry. From this search we would know exactly which block contains the desired entry and access that block. This structure allows us to search a large file with very little Input/Output.</a:t>
            </a:r>
          </a:p>
          <a:p>
            <a:pPr algn="just"/>
            <a:endParaRPr lang="en-US" sz="2400" dirty="0"/>
          </a:p>
          <a:p>
            <a:pPr algn="just"/>
            <a:r>
              <a:rPr lang="en-US" sz="2400" dirty="0"/>
              <a:t>	With large files, the index file itself may become too large to be kept in memory. One solution is then to create an index for the index file. The primary index file would contain pointers to secondary index files, which then point to the actual data items.</a:t>
            </a:r>
          </a:p>
          <a:p>
            <a:endParaRPr lang="en-US" sz="24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spTree>
    <p:extLst>
      <p:ext uri="{BB962C8B-B14F-4D97-AF65-F5344CB8AC3E}">
        <p14:creationId xmlns:p14="http://schemas.microsoft.com/office/powerpoint/2010/main" val="32848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Index Sequential File</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r>
              <a:rPr lang="en-US" sz="2200" b="1" dirty="0"/>
              <a:t>Advantages:</a:t>
            </a:r>
            <a:endParaRPr lang="en-US" sz="2200" dirty="0"/>
          </a:p>
          <a:p>
            <a:pPr marL="285750" lvl="0" indent="-285750"/>
            <a:r>
              <a:rPr lang="en-US" sz="2200" dirty="0"/>
              <a:t>Variable length records are allowed.</a:t>
            </a:r>
          </a:p>
          <a:p>
            <a:pPr marL="285750" lvl="0" indent="-285750"/>
            <a:r>
              <a:rPr lang="en-US" sz="2200" dirty="0"/>
              <a:t>Indexed sequential file may be updated in sequential or random mode</a:t>
            </a:r>
          </a:p>
          <a:p>
            <a:pPr marL="285750" lvl="0" indent="-285750"/>
            <a:r>
              <a:rPr lang="en-US" sz="2200" dirty="0"/>
              <a:t>Very fast operation</a:t>
            </a:r>
          </a:p>
          <a:p>
            <a:endParaRPr lang="en-US" sz="2200" b="1" dirty="0"/>
          </a:p>
          <a:p>
            <a:r>
              <a:rPr lang="en-US" sz="2200" b="1" dirty="0"/>
              <a:t>Disadvantages:</a:t>
            </a:r>
            <a:endParaRPr lang="en-US" sz="2200" dirty="0"/>
          </a:p>
          <a:p>
            <a:pPr marL="285750" lvl="0" indent="-285750" algn="just"/>
            <a:r>
              <a:rPr lang="en-US" sz="2200" dirty="0"/>
              <a:t>The major disadvantage of</a:t>
            </a:r>
            <a:r>
              <a:rPr lang="en-US" sz="2200" i="1" dirty="0"/>
              <a:t> </a:t>
            </a:r>
            <a:r>
              <a:rPr lang="en-US" sz="2200" dirty="0"/>
              <a:t>the index sequential file is that as the file grows, a performance deteriorates rapidly because of overflows and consequently there arises the need for periodic reorganization. Reorganization is an expensive process and the file becomes unavailable during reorganization.</a:t>
            </a:r>
          </a:p>
          <a:p>
            <a:pPr marL="285750" lvl="0" indent="-285750" algn="just"/>
            <a:r>
              <a:rPr lang="en-US" sz="2200" dirty="0"/>
              <a:t>When a new record is added to the main file, all of the index files must be updated.</a:t>
            </a:r>
          </a:p>
          <a:p>
            <a:pPr marL="285750" lvl="0" indent="-285750" algn="just"/>
            <a:r>
              <a:rPr lang="en-US" sz="2200" dirty="0"/>
              <a:t>Consumes large memory space for maintaining index files.</a:t>
            </a:r>
          </a:p>
          <a:p>
            <a:endParaRPr lang="en-US" sz="22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13</a:t>
            </a:fld>
            <a:endParaRPr/>
          </a:p>
        </p:txBody>
      </p:sp>
    </p:spTree>
    <p:extLst>
      <p:ext uri="{BB962C8B-B14F-4D97-AF65-F5344CB8AC3E}">
        <p14:creationId xmlns:p14="http://schemas.microsoft.com/office/powerpoint/2010/main" val="390329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5" end="5"/>
                                            </p:txEl>
                                          </p:spTgt>
                                        </p:tgtEl>
                                        <p:attrNameLst>
                                          <p:attrName>style.visibility</p:attrName>
                                        </p:attrNameLst>
                                      </p:cBhvr>
                                      <p:to>
                                        <p:strVal val="visible"/>
                                      </p:to>
                                    </p:set>
                                    <p:animEffect transition="in" filter="fade">
                                      <p:cBhvr>
                                        <p:cTn id="31" dur="1000"/>
                                        <p:tgtEl>
                                          <p:spTgt spid="104">
                                            <p:txEl>
                                              <p:pRg st="5" end="5"/>
                                            </p:txEl>
                                          </p:spTgt>
                                        </p:tgtEl>
                                      </p:cBhvr>
                                    </p:animEffect>
                                    <p:anim calcmode="lin" valueType="num">
                                      <p:cBhvr>
                                        <p:cTn id="32"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Effect transition="in" filter="fade">
                                      <p:cBhvr>
                                        <p:cTn id="37" dur="1000"/>
                                        <p:tgtEl>
                                          <p:spTgt spid="104">
                                            <p:txEl>
                                              <p:pRg st="6" end="6"/>
                                            </p:txEl>
                                          </p:spTgt>
                                        </p:tgtEl>
                                      </p:cBhvr>
                                    </p:animEffect>
                                    <p:anim calcmode="lin" valueType="num">
                                      <p:cBhvr>
                                        <p:cTn id="38"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7" end="7"/>
                                            </p:txEl>
                                          </p:spTgt>
                                        </p:tgtEl>
                                        <p:attrNameLst>
                                          <p:attrName>style.visibility</p:attrName>
                                        </p:attrNameLst>
                                      </p:cBhvr>
                                      <p:to>
                                        <p:strVal val="visible"/>
                                      </p:to>
                                    </p:set>
                                    <p:animEffect transition="in" filter="fade">
                                      <p:cBhvr>
                                        <p:cTn id="43" dur="1000"/>
                                        <p:tgtEl>
                                          <p:spTgt spid="104">
                                            <p:txEl>
                                              <p:pRg st="7" end="7"/>
                                            </p:txEl>
                                          </p:spTgt>
                                        </p:tgtEl>
                                      </p:cBhvr>
                                    </p:animEffect>
                                    <p:anim calcmode="lin" valueType="num">
                                      <p:cBhvr>
                                        <p:cTn id="44"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8" end="8"/>
                                            </p:txEl>
                                          </p:spTgt>
                                        </p:tgtEl>
                                        <p:attrNameLst>
                                          <p:attrName>style.visibility</p:attrName>
                                        </p:attrNameLst>
                                      </p:cBhvr>
                                      <p:to>
                                        <p:strVal val="visible"/>
                                      </p:to>
                                    </p:set>
                                    <p:animEffect transition="in" filter="fade">
                                      <p:cBhvr>
                                        <p:cTn id="49" dur="1000"/>
                                        <p:tgtEl>
                                          <p:spTgt spid="104">
                                            <p:txEl>
                                              <p:pRg st="8" end="8"/>
                                            </p:txEl>
                                          </p:spTgt>
                                        </p:tgtEl>
                                      </p:cBhvr>
                                    </p:animEffect>
                                    <p:anim calcmode="lin" valueType="num">
                                      <p:cBhvr>
                                        <p:cTn id="50"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Direct Access</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algn="just"/>
            <a:r>
              <a:rPr lang="en-US" sz="2300" dirty="0"/>
              <a:t>For direct access the file is viewed as a number sequence of blocks of records. A block is generally a fixed length quantity, defined by operating system. A block may be a byte 512 words, 1024 bytes or some other quantity, depending upon the system.</a:t>
            </a:r>
          </a:p>
          <a:p>
            <a:pPr algn="just"/>
            <a:r>
              <a:rPr lang="en-US" sz="2300" dirty="0"/>
              <a:t>A direct access file allows arbitrary blocks to be read or written. Thus we may read block 14, then read block 50 and then write block 7. There are no restrictions on the order of reading or writing for a direct access file.</a:t>
            </a:r>
          </a:p>
          <a:p>
            <a:pPr marL="0" indent="0" algn="just">
              <a:buNone/>
            </a:pPr>
            <a:endParaRPr lang="en-US" sz="2300" dirty="0"/>
          </a:p>
          <a:p>
            <a:pPr algn="just"/>
            <a:r>
              <a:rPr lang="en-US" sz="2300" dirty="0"/>
              <a:t>Direct access files are of great use for immediate access to large amounts of information. When a query concerning a particular subject arrives, we compute which block contains the answer and then read the block directly to provide the desired information. Not all the operating system support both sequential and direct access of files. Some systems allow only sequential file access, others allow only direct access.</a:t>
            </a:r>
          </a:p>
          <a:p>
            <a:endParaRPr lang="en-US" sz="2000" dirty="0"/>
          </a:p>
          <a:p>
            <a:endParaRPr lang="en-US" sz="20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14</a:t>
            </a:fld>
            <a:endParaRPr/>
          </a:p>
        </p:txBody>
      </p:sp>
    </p:spTree>
    <p:extLst>
      <p:ext uri="{BB962C8B-B14F-4D97-AF65-F5344CB8AC3E}">
        <p14:creationId xmlns:p14="http://schemas.microsoft.com/office/powerpoint/2010/main" val="18794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animEffect transition="in" filter="fade">
                                      <p:cBhvr>
                                        <p:cTn id="19" dur="1000"/>
                                        <p:tgtEl>
                                          <p:spTgt spid="104">
                                            <p:txEl>
                                              <p:pRg st="3" end="3"/>
                                            </p:txEl>
                                          </p:spTgt>
                                        </p:tgtEl>
                                      </p:cBhvr>
                                    </p:animEffect>
                                    <p:anim calcmode="lin" valueType="num">
                                      <p:cBhvr>
                                        <p:cTn id="20"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Direct Access</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15</a:t>
            </a:fld>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209732" cy="158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7419" y="2958157"/>
            <a:ext cx="8389551" cy="4031873"/>
          </a:xfrm>
          <a:prstGeom prst="rect">
            <a:avLst/>
          </a:prstGeom>
          <a:noFill/>
        </p:spPr>
        <p:txBody>
          <a:bodyPr wrap="square" rtlCol="0">
            <a:spAutoFit/>
          </a:bodyPr>
          <a:lstStyle/>
          <a:p>
            <a:r>
              <a:rPr lang="en-US" sz="2800" b="1" dirty="0"/>
              <a:t>Advantages of Direct File Access:</a:t>
            </a:r>
          </a:p>
          <a:p>
            <a:r>
              <a:rPr lang="en-US" sz="2800" dirty="0"/>
              <a:t>1. Using this method we can access any records randomly.</a:t>
            </a:r>
          </a:p>
          <a:p>
            <a:r>
              <a:rPr lang="en-US" sz="2800" dirty="0"/>
              <a:t>2. It gives fastest retrieval of records.</a:t>
            </a:r>
          </a:p>
          <a:p>
            <a:endParaRPr lang="en-US" sz="2800" b="1" dirty="0"/>
          </a:p>
          <a:p>
            <a:r>
              <a:rPr lang="en-US" sz="2800" b="1" dirty="0"/>
              <a:t>Disadvantages of Direct File Access:</a:t>
            </a:r>
          </a:p>
          <a:p>
            <a:r>
              <a:rPr lang="en-US" sz="2800" dirty="0"/>
              <a:t>1. Wastage of storage space, if hashing algorithm is not chosen properly.</a:t>
            </a:r>
          </a:p>
          <a:p>
            <a:r>
              <a:rPr lang="en-US" sz="2800" dirty="0"/>
              <a:t>2. This method is complex and expensive</a:t>
            </a:r>
            <a:r>
              <a:rPr lang="en-US" sz="3200" dirty="0"/>
              <a:t>.</a:t>
            </a:r>
          </a:p>
        </p:txBody>
      </p:sp>
    </p:spTree>
    <p:extLst>
      <p:ext uri="{BB962C8B-B14F-4D97-AF65-F5344CB8AC3E}">
        <p14:creationId xmlns:p14="http://schemas.microsoft.com/office/powerpoint/2010/main" val="56445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Hashing</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16</a:t>
            </a:fld>
            <a:endParaRPr/>
          </a:p>
        </p:txBody>
      </p:sp>
      <p:sp>
        <p:nvSpPr>
          <p:cNvPr id="5" name="TextBox 4"/>
          <p:cNvSpPr txBox="1"/>
          <p:nvPr/>
        </p:nvSpPr>
        <p:spPr>
          <a:xfrm>
            <a:off x="20069" y="1115878"/>
            <a:ext cx="9123931" cy="3785652"/>
          </a:xfrm>
          <a:prstGeom prst="rect">
            <a:avLst/>
          </a:prstGeom>
          <a:noFill/>
        </p:spPr>
        <p:txBody>
          <a:bodyPr wrap="square" rtlCol="0">
            <a:spAutoFit/>
          </a:bodyPr>
          <a:lstStyle/>
          <a:p>
            <a:pPr marL="285750" indent="-285750" algn="just">
              <a:buFont typeface="Arial" pitchFamily="34" charset="0"/>
              <a:buChar char="•"/>
            </a:pPr>
            <a:r>
              <a:rPr lang="en-US" sz="2400" dirty="0"/>
              <a:t>The basic idea of Hash addressing is that each record is placed in the database at a location whose address (SRA (Stored Record Address)) may be computed as some function (called as Hash function) of a value usually the primary key value.</a:t>
            </a:r>
          </a:p>
          <a:p>
            <a:pPr marL="285750" indent="-285750" algn="just">
              <a:buFont typeface="Arial" pitchFamily="34" charset="0"/>
              <a:buChar char="•"/>
            </a:pPr>
            <a:r>
              <a:rPr lang="en-US" sz="2400" dirty="0"/>
              <a:t>Thus, to store the record initially the system computes SRA and instructs the access method to place the occurrence at that position and to retrieve the occurrence the DBMS performs the same computation as before and then requests the access method to fetch the occurrence at the computed position.</a:t>
            </a:r>
          </a:p>
          <a:p>
            <a:pPr marL="285750" indent="-285750" algn="just">
              <a:buFont typeface="Arial" pitchFamily="34" charset="0"/>
              <a:buChar char="•"/>
            </a:pPr>
            <a:r>
              <a:rPr lang="en-US" sz="2400" dirty="0"/>
              <a:t>We will take a simple hashing function is h (k) = k mod 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138" y="4800600"/>
            <a:ext cx="6571604" cy="198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018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Hashing</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39126"/>
            <a:ext cx="8915400" cy="4042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6200" y="5181600"/>
            <a:ext cx="8763000" cy="1200329"/>
          </a:xfrm>
          <a:prstGeom prst="rect">
            <a:avLst/>
          </a:prstGeom>
          <a:noFill/>
        </p:spPr>
        <p:txBody>
          <a:bodyPr wrap="square" rtlCol="0">
            <a:spAutoFit/>
          </a:bodyPr>
          <a:lstStyle/>
          <a:p>
            <a:r>
              <a:rPr lang="pt-BR" sz="2400" dirty="0"/>
              <a:t>SRA = S No. Mod 13</a:t>
            </a:r>
          </a:p>
          <a:p>
            <a:r>
              <a:rPr lang="en-US" sz="2400" dirty="0"/>
              <a:t>The SRA = Stored record address is the remainder of the above operation example for </a:t>
            </a:r>
            <a:r>
              <a:rPr lang="en-US" sz="2400" dirty="0" err="1"/>
              <a:t>SNo</a:t>
            </a:r>
            <a:r>
              <a:rPr lang="en-US" sz="2400" dirty="0"/>
              <a:t> 100, SRA = 9, next is 5, 1, 10.</a:t>
            </a:r>
          </a:p>
        </p:txBody>
      </p:sp>
    </p:spTree>
    <p:extLst>
      <p:ext uri="{BB962C8B-B14F-4D97-AF65-F5344CB8AC3E}">
        <p14:creationId xmlns:p14="http://schemas.microsoft.com/office/powerpoint/2010/main" val="169376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rgbClr val="7CCA62">
                    <a:lumMod val="50000"/>
                  </a:srgbClr>
                </a:solidFill>
                <a:effectLst>
                  <a:innerShdw blurRad="69850" dist="43180" dir="5400000">
                    <a:srgbClr val="000000">
                      <a:alpha val="65000"/>
                    </a:srgbClr>
                  </a:innerShdw>
                </a:effectLst>
              </a:rPr>
              <a:t>Swapping</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lgn="just"/>
            <a:r>
              <a:rPr lang="en-US" sz="2400" dirty="0"/>
              <a:t>Swapping is a mechanism in which a process can be swapped temporarily out of main memory (or move) to secondary storage (disk) and make that memory available to other processes. At some later time, the system swaps back the process from the secondary storage to main memory.</a:t>
            </a:r>
          </a:p>
          <a:p>
            <a:pPr marL="285750" indent="-285750" algn="just"/>
            <a:endParaRPr lang="en-US" sz="2400" dirty="0"/>
          </a:p>
          <a:p>
            <a:pPr marL="285750" indent="-285750" algn="just"/>
            <a:r>
              <a:rPr lang="en-US" sz="2400" dirty="0"/>
              <a:t>The Resident Monitor memory management scheme may seem of little use since it appears to be inherently single user. These systems used a resident monitor with the remainder of memory available to the currently executing user.</a:t>
            </a:r>
          </a:p>
          <a:p>
            <a:pPr marL="285750" indent="-285750" algn="just"/>
            <a:endParaRPr lang="en-US" sz="2400" dirty="0"/>
          </a:p>
          <a:p>
            <a:pPr marL="285750" indent="-285750" algn="just"/>
            <a:r>
              <a:rPr lang="en-US" sz="2400" dirty="0"/>
              <a:t>When they switched to the next user, the current contents of user memory were written out to a backing store (a disk or drum) and the memory of the next user was read in. This scheme is called Swapping.</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18</a:t>
            </a:fld>
            <a:endParaRPr dirty="0"/>
          </a:p>
        </p:txBody>
      </p:sp>
    </p:spTree>
    <p:extLst>
      <p:ext uri="{BB962C8B-B14F-4D97-AF65-F5344CB8AC3E}">
        <p14:creationId xmlns:p14="http://schemas.microsoft.com/office/powerpoint/2010/main" val="32135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Swapping</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19</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62063"/>
            <a:ext cx="8763000" cy="536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78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Learning Outcomes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524000"/>
            <a:ext cx="9144000" cy="5257800"/>
          </a:xfrm>
          <a:prstGeom prst="rect">
            <a:avLst/>
          </a:prstGeom>
          <a:noFill/>
          <a:ln>
            <a:noFill/>
          </a:ln>
        </p:spPr>
        <p:txBody>
          <a:bodyPr spcFirstLastPara="1" wrap="square" lIns="91425" tIns="45700" rIns="91425" bIns="45700" anchor="t" anchorCtr="0">
            <a:normAutofit/>
          </a:bodyPr>
          <a:lstStyle/>
          <a:p>
            <a:pPr marL="0" lvl="0" indent="0" algn="l" rtl="0">
              <a:spcBef>
                <a:spcPts val="1200"/>
              </a:spcBef>
              <a:spcAft>
                <a:spcPts val="1200"/>
              </a:spcAft>
              <a:buClr>
                <a:schemeClr val="dk1"/>
              </a:buClr>
              <a:buSzPts val="2800"/>
              <a:buNone/>
            </a:pPr>
            <a:r>
              <a:rPr lang="en-IN" sz="4400" dirty="0">
                <a:latin typeface="+mj-lt"/>
              </a:rPr>
              <a:t>The learners will be able to:</a:t>
            </a:r>
          </a:p>
          <a:p>
            <a:pPr marL="514350" lvl="0" indent="-514350" algn="l" rtl="0">
              <a:spcBef>
                <a:spcPts val="1200"/>
              </a:spcBef>
              <a:spcAft>
                <a:spcPts val="1200"/>
              </a:spcAft>
              <a:buClr>
                <a:schemeClr val="dk1"/>
              </a:buClr>
              <a:buSzPts val="2800"/>
              <a:buFont typeface="+mj-lt"/>
              <a:buAutoNum type="arabicPeriod"/>
            </a:pPr>
            <a:r>
              <a:rPr lang="en-IN" sz="4400" dirty="0">
                <a:solidFill>
                  <a:srgbClr val="FF0000"/>
                </a:solidFill>
                <a:latin typeface="+mj-lt"/>
                <a:cs typeface="Times New Roman" pitchFamily="18" charset="0"/>
              </a:rPr>
              <a:t>Basic File management. </a:t>
            </a:r>
          </a:p>
          <a:p>
            <a:pPr marL="514350" lvl="0" indent="-514350" algn="l" rtl="0">
              <a:spcBef>
                <a:spcPts val="1200"/>
              </a:spcBef>
              <a:spcAft>
                <a:spcPts val="1200"/>
              </a:spcAft>
              <a:buClr>
                <a:schemeClr val="dk1"/>
              </a:buClr>
              <a:buSzPts val="2800"/>
              <a:buFont typeface="+mj-lt"/>
              <a:buAutoNum type="arabicPeriod"/>
            </a:pPr>
            <a:r>
              <a:rPr lang="en-IN" sz="4400" dirty="0">
                <a:solidFill>
                  <a:srgbClr val="FF0000"/>
                </a:solidFill>
                <a:latin typeface="+mj-lt"/>
              </a:rPr>
              <a:t>Different File Access Methods.</a:t>
            </a:r>
          </a:p>
          <a:p>
            <a:pPr marL="514350" lvl="0" indent="-514350" algn="l" rtl="0">
              <a:spcBef>
                <a:spcPts val="1200"/>
              </a:spcBef>
              <a:spcAft>
                <a:spcPts val="1200"/>
              </a:spcAft>
              <a:buClr>
                <a:schemeClr val="dk1"/>
              </a:buClr>
              <a:buSzPts val="2800"/>
              <a:buFont typeface="+mj-lt"/>
              <a:buAutoNum type="arabicPeriod"/>
            </a:pPr>
            <a:r>
              <a:rPr lang="en-IN" sz="4400" dirty="0">
                <a:solidFill>
                  <a:srgbClr val="FF0000"/>
                </a:solidFill>
                <a:latin typeface="+mj-lt"/>
              </a:rPr>
              <a:t>Directory structure.</a:t>
            </a:r>
          </a:p>
          <a:p>
            <a:pPr marL="342900" lvl="0" indent="-342900" algn="l" rtl="0">
              <a:spcBef>
                <a:spcPts val="1200"/>
              </a:spcBef>
              <a:spcAft>
                <a:spcPts val="1200"/>
              </a:spcAft>
              <a:buClr>
                <a:schemeClr val="dk1"/>
              </a:buClr>
              <a:buSzPts val="2800"/>
              <a:buFont typeface="Noto Sans Symbols"/>
              <a:buChar char="▪"/>
            </a:pPr>
            <a:endParaRPr sz="4400" dirty="0">
              <a:solidFill>
                <a:srgbClr val="C00000"/>
              </a:solidFill>
              <a:latin typeface="+mj-lt"/>
            </a:endParaRP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extLst>
      <p:ext uri="{BB962C8B-B14F-4D97-AF65-F5344CB8AC3E}">
        <p14:creationId xmlns:p14="http://schemas.microsoft.com/office/powerpoint/2010/main" val="382815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
                                            <p:txEl>
                                              <p:pRg st="1" end="1"/>
                                            </p:txEl>
                                          </p:spTgt>
                                        </p:tgtEl>
                                        <p:attrNameLst>
                                          <p:attrName>style.visibility</p:attrName>
                                        </p:attrNameLst>
                                      </p:cBhvr>
                                      <p:to>
                                        <p:strVal val="visible"/>
                                      </p:to>
                                    </p:set>
                                    <p:animEffect transition="in" filter="fade">
                                      <p:cBhvr>
                                        <p:cTn id="14" dur="1000"/>
                                        <p:tgtEl>
                                          <p:spTgt spid="104">
                                            <p:txEl>
                                              <p:pRg st="1" end="1"/>
                                            </p:txEl>
                                          </p:spTgt>
                                        </p:tgtEl>
                                      </p:cBhvr>
                                    </p:animEffect>
                                    <p:anim calcmode="lin" valueType="num">
                                      <p:cBhvr>
                                        <p:cTn id="15"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04">
                                            <p:txEl>
                                              <p:pRg st="2" end="2"/>
                                            </p:txEl>
                                          </p:spTgt>
                                        </p:tgtEl>
                                        <p:attrNameLst>
                                          <p:attrName>style.visibility</p:attrName>
                                        </p:attrNameLst>
                                      </p:cBhvr>
                                      <p:to>
                                        <p:strVal val="visible"/>
                                      </p:to>
                                    </p:set>
                                    <p:animEffect transition="in" filter="fade">
                                      <p:cBhvr>
                                        <p:cTn id="20" dur="1000"/>
                                        <p:tgtEl>
                                          <p:spTgt spid="104">
                                            <p:txEl>
                                              <p:pRg st="2" end="2"/>
                                            </p:txEl>
                                          </p:spTgt>
                                        </p:tgtEl>
                                      </p:cBhvr>
                                    </p:animEffect>
                                    <p:anim calcmode="lin" valueType="num">
                                      <p:cBhvr>
                                        <p:cTn id="21"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4">
                                            <p:txEl>
                                              <p:pRg st="3" end="3"/>
                                            </p:txEl>
                                          </p:spTgt>
                                        </p:tgtEl>
                                        <p:attrNameLst>
                                          <p:attrName>style.visibility</p:attrName>
                                        </p:attrNameLst>
                                      </p:cBhvr>
                                      <p:to>
                                        <p:strVal val="visible"/>
                                      </p:to>
                                    </p:set>
                                    <p:animEffect transition="in" filter="fade">
                                      <p:cBhvr>
                                        <p:cTn id="27" dur="1000"/>
                                        <p:tgtEl>
                                          <p:spTgt spid="104">
                                            <p:txEl>
                                              <p:pRg st="3" end="3"/>
                                            </p:txEl>
                                          </p:spTgt>
                                        </p:tgtEl>
                                      </p:cBhvr>
                                    </p:animEffect>
                                    <p:anim calcmode="lin" valueType="num">
                                      <p:cBhvr>
                                        <p:cTn id="28"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Allocation methods</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lgn="just"/>
            <a:r>
              <a:rPr lang="en-US" sz="2600" dirty="0"/>
              <a:t>From the user’s point of view, a file is an abstract data type. It can be created, opened, written, read, closed and deleted without any real concern for its implementation. The implementation of a file is a problem for the operating system.</a:t>
            </a:r>
          </a:p>
          <a:p>
            <a:pPr marL="285750" indent="-285750" algn="just"/>
            <a:r>
              <a:rPr lang="en-US" sz="2600" dirty="0"/>
              <a:t>The main problem is how to allocate space to these files so that disk space is effectively utilized and files can be quickly accessed. </a:t>
            </a:r>
          </a:p>
          <a:p>
            <a:pPr marL="285750" indent="-285750" algn="just"/>
            <a:r>
              <a:rPr lang="en-US" sz="2600" dirty="0"/>
              <a:t>Three major methods of allocating disk space are in wide use:</a:t>
            </a:r>
          </a:p>
          <a:p>
            <a:pPr marL="685775" lvl="1" indent="-342900" algn="just">
              <a:buFont typeface="+mj-lt"/>
              <a:buAutoNum type="arabicPeriod"/>
            </a:pPr>
            <a:r>
              <a:rPr lang="en-US" sz="2600" dirty="0"/>
              <a:t>Contiguous</a:t>
            </a:r>
          </a:p>
          <a:p>
            <a:pPr marL="685775" lvl="1" indent="-342900" algn="just">
              <a:buFont typeface="+mj-lt"/>
              <a:buAutoNum type="arabicPeriod"/>
            </a:pPr>
            <a:r>
              <a:rPr lang="en-US" sz="2600" dirty="0"/>
              <a:t>Linked </a:t>
            </a:r>
          </a:p>
          <a:p>
            <a:pPr marL="685775" lvl="1" indent="-342900" algn="just">
              <a:buFont typeface="+mj-lt"/>
              <a:buAutoNum type="arabicPeriod"/>
            </a:pPr>
            <a:r>
              <a:rPr lang="en-US" sz="2600" dirty="0"/>
              <a:t>Indexed</a:t>
            </a:r>
          </a:p>
          <a:p>
            <a:pPr marL="285750" indent="-285750" algn="just"/>
            <a:r>
              <a:rPr lang="en-US" sz="2600" dirty="0"/>
              <a:t>Each method has its advantages and disadvantages.</a:t>
            </a:r>
          </a:p>
          <a:p>
            <a:pPr marL="0" indent="0">
              <a:buNone/>
            </a:pPr>
            <a:endParaRPr lang="en-US" sz="26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dirty="0"/>
          </a:p>
        </p:txBody>
      </p:sp>
    </p:spTree>
    <p:extLst>
      <p:ext uri="{BB962C8B-B14F-4D97-AF65-F5344CB8AC3E}">
        <p14:creationId xmlns:p14="http://schemas.microsoft.com/office/powerpoint/2010/main" val="292868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4">
                                            <p:txEl>
                                              <p:pRg st="3" end="3"/>
                                            </p:txEl>
                                          </p:spTgt>
                                        </p:tgtEl>
                                        <p:attrNameLst>
                                          <p:attrName>style.visibility</p:attrName>
                                        </p:attrNameLst>
                                      </p:cBhvr>
                                      <p:to>
                                        <p:strVal val="visible"/>
                                      </p:to>
                                    </p:set>
                                    <p:animEffect transition="in" filter="fade">
                                      <p:cBhvr>
                                        <p:cTn id="24" dur="1000"/>
                                        <p:tgtEl>
                                          <p:spTgt spid="104">
                                            <p:txEl>
                                              <p:pRg st="3" end="3"/>
                                            </p:txEl>
                                          </p:spTgt>
                                        </p:tgtEl>
                                      </p:cBhvr>
                                    </p:animEffect>
                                    <p:anim calcmode="lin" valueType="num">
                                      <p:cBhvr>
                                        <p:cTn id="25"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4">
                                            <p:txEl>
                                              <p:pRg st="4" end="4"/>
                                            </p:txEl>
                                          </p:spTgt>
                                        </p:tgtEl>
                                        <p:attrNameLst>
                                          <p:attrName>style.visibility</p:attrName>
                                        </p:attrNameLst>
                                      </p:cBhvr>
                                      <p:to>
                                        <p:strVal val="visible"/>
                                      </p:to>
                                    </p:set>
                                    <p:animEffect transition="in" filter="fade">
                                      <p:cBhvr>
                                        <p:cTn id="29" dur="1000"/>
                                        <p:tgtEl>
                                          <p:spTgt spid="104">
                                            <p:txEl>
                                              <p:pRg st="4" end="4"/>
                                            </p:txEl>
                                          </p:spTgt>
                                        </p:tgtEl>
                                      </p:cBhvr>
                                    </p:animEffect>
                                    <p:anim calcmode="lin" valueType="num">
                                      <p:cBhvr>
                                        <p:cTn id="3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4">
                                            <p:txEl>
                                              <p:pRg st="5" end="5"/>
                                            </p:txEl>
                                          </p:spTgt>
                                        </p:tgtEl>
                                        <p:attrNameLst>
                                          <p:attrName>style.visibility</p:attrName>
                                        </p:attrNameLst>
                                      </p:cBhvr>
                                      <p:to>
                                        <p:strVal val="visible"/>
                                      </p:to>
                                    </p:set>
                                    <p:animEffect transition="in" filter="fade">
                                      <p:cBhvr>
                                        <p:cTn id="34" dur="1000"/>
                                        <p:tgtEl>
                                          <p:spTgt spid="104">
                                            <p:txEl>
                                              <p:pRg st="5" end="5"/>
                                            </p:txEl>
                                          </p:spTgt>
                                        </p:tgtEl>
                                      </p:cBhvr>
                                    </p:animEffect>
                                    <p:anim calcmode="lin" valueType="num">
                                      <p:cBhvr>
                                        <p:cTn id="35"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4">
                                            <p:txEl>
                                              <p:pRg st="6" end="6"/>
                                            </p:txEl>
                                          </p:spTgt>
                                        </p:tgtEl>
                                        <p:attrNameLst>
                                          <p:attrName>style.visibility</p:attrName>
                                        </p:attrNameLst>
                                      </p:cBhvr>
                                      <p:to>
                                        <p:strVal val="visible"/>
                                      </p:to>
                                    </p:set>
                                    <p:animEffect transition="in" filter="fade">
                                      <p:cBhvr>
                                        <p:cTn id="41" dur="1000"/>
                                        <p:tgtEl>
                                          <p:spTgt spid="104">
                                            <p:txEl>
                                              <p:pRg st="6" end="6"/>
                                            </p:txEl>
                                          </p:spTgt>
                                        </p:tgtEl>
                                      </p:cBhvr>
                                    </p:animEffect>
                                    <p:anim calcmode="lin" valueType="num">
                                      <p:cBhvr>
                                        <p:cTn id="42"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Contiguous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lgn="just"/>
            <a:r>
              <a:rPr lang="en-US" sz="2100" dirty="0"/>
              <a:t>The contiguous allocation method requires each file to occupy a set of contiguous addresses on the disk. Disk addresses define a linear ordering on the disk. Contiguous allocation of a file is defined by the disk address of the first block and its length. If the file is ‘n’ blocks long and starts at location ‘b’, then it occupies blocks b, b+1, b+2, - - - - - b+n-1. The directory entry for each file indicates the address of the starting block and the length of the area allocated for this file.</a:t>
            </a:r>
          </a:p>
          <a:p>
            <a:pPr marL="285750" indent="-285750" algn="just"/>
            <a:r>
              <a:rPr lang="en-US" sz="2100" dirty="0"/>
              <a:t>Contiguous allocation supports both sequential and direct access. </a:t>
            </a:r>
          </a:p>
          <a:p>
            <a:pPr marL="285750" indent="-285750" algn="just"/>
            <a:r>
              <a:rPr lang="en-US" sz="2100" dirty="0"/>
              <a:t>For direct access to block ‘i’ of a file, which starts at block ‘b’, we can immediately access block </a:t>
            </a:r>
            <a:r>
              <a:rPr lang="en-US" sz="2100" dirty="0" err="1"/>
              <a:t>b+i</a:t>
            </a:r>
            <a:r>
              <a:rPr lang="en-US" sz="2100" dirty="0"/>
              <a:t>. The difficulty with contiguous allocation is finding space for a new file.</a:t>
            </a:r>
          </a:p>
          <a:p>
            <a:pPr marL="285750" indent="-285750" algn="just"/>
            <a:r>
              <a:rPr lang="en-US" sz="2100" dirty="0"/>
              <a:t>For direct access to block ‘i’ of a file, which starts at block ‘b’, we can immediately access block </a:t>
            </a:r>
            <a:r>
              <a:rPr lang="en-US" sz="2100" dirty="0" err="1"/>
              <a:t>b+i</a:t>
            </a:r>
            <a:r>
              <a:rPr lang="en-US" sz="2100" dirty="0"/>
              <a:t>.</a:t>
            </a:r>
          </a:p>
          <a:p>
            <a:pPr marL="285750" indent="-285750" algn="just"/>
            <a:r>
              <a:rPr lang="en-US" sz="2100" dirty="0"/>
              <a:t>The difficulty with contiguous allocation is finding space for a new file.</a:t>
            </a:r>
          </a:p>
          <a:p>
            <a:pPr marL="285750" indent="-285750" algn="just"/>
            <a:r>
              <a:rPr lang="en-US" sz="2100" dirty="0"/>
              <a:t>If file to be created are ‘n’ blocks long, we must search free space list for ‘n’ free contiguous blocks.</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21</a:t>
            </a:fld>
            <a:endParaRPr dirty="0"/>
          </a:p>
        </p:txBody>
      </p:sp>
    </p:spTree>
    <p:extLst>
      <p:ext uri="{BB962C8B-B14F-4D97-AF65-F5344CB8AC3E}">
        <p14:creationId xmlns:p14="http://schemas.microsoft.com/office/powerpoint/2010/main" val="214946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Contiguous Allocation</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76500"/>
            <a:ext cx="8839200" cy="53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939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Contiguous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r>
              <a:rPr lang="en-US" sz="1900" b="1" dirty="0"/>
              <a:t>Advantages of Contiguous File Allocation Method:</a:t>
            </a:r>
          </a:p>
          <a:p>
            <a:r>
              <a:rPr lang="en-US" sz="1900" dirty="0"/>
              <a:t>1. Supports both sequential and direct access methods.</a:t>
            </a:r>
          </a:p>
          <a:p>
            <a:r>
              <a:rPr lang="en-US" sz="1900" dirty="0"/>
              <a:t>2. Contiguous allocation is the best form of allocation for sequential files. Multiple blocks can be</a:t>
            </a:r>
          </a:p>
          <a:p>
            <a:r>
              <a:rPr lang="en-US" sz="1900" dirty="0"/>
              <a:t>brought in at a time to improve I/O performance for sequential processing.</a:t>
            </a:r>
          </a:p>
          <a:p>
            <a:r>
              <a:rPr lang="en-US" sz="1900" dirty="0"/>
              <a:t>3. It is also easy to retrieve a single block from a file. For example, if a file starts at block ‘n’ and the </a:t>
            </a:r>
            <a:r>
              <a:rPr lang="en-US" sz="1900" dirty="0" err="1"/>
              <a:t>ith</a:t>
            </a:r>
            <a:r>
              <a:rPr lang="en-US" sz="1900" dirty="0"/>
              <a:t> block of the file is wanted, its location on secondary storage is simply n + i.</a:t>
            </a:r>
          </a:p>
          <a:p>
            <a:r>
              <a:rPr lang="en-US" sz="1900" dirty="0"/>
              <a:t>4. Reading all blocks belonging to each file is very fast.</a:t>
            </a:r>
          </a:p>
          <a:p>
            <a:r>
              <a:rPr lang="en-US" sz="1900" dirty="0"/>
              <a:t>5. Provides good performance.</a:t>
            </a:r>
          </a:p>
          <a:p>
            <a:endParaRPr lang="en-US" sz="1900" dirty="0"/>
          </a:p>
          <a:p>
            <a:r>
              <a:rPr lang="en-US" sz="1900" b="1" dirty="0"/>
              <a:t>Disadvantages of Contiguous File Allocation Method:</a:t>
            </a:r>
          </a:p>
          <a:p>
            <a:r>
              <a:rPr lang="en-US" sz="1900" dirty="0"/>
              <a:t>1. Suffers from external fragmentation.</a:t>
            </a:r>
          </a:p>
          <a:p>
            <a:r>
              <a:rPr lang="en-US" sz="1900" dirty="0"/>
              <a:t>2. Very difficult to find contiguous blocks of space for new files.</a:t>
            </a:r>
          </a:p>
          <a:p>
            <a:r>
              <a:rPr lang="en-US" sz="1900" dirty="0"/>
              <a:t>3. Also with pre-allocation, it is necessary to declare the size of the file at the time of creation which many a times is difficult to estimate.</a:t>
            </a:r>
          </a:p>
          <a:p>
            <a:r>
              <a:rPr lang="en-US" sz="1900" dirty="0"/>
              <a:t>4. Compaction may be required and it can be very expensive.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23</a:t>
            </a:fld>
            <a:endParaRPr dirty="0"/>
          </a:p>
        </p:txBody>
      </p:sp>
    </p:spTree>
    <p:extLst>
      <p:ext uri="{BB962C8B-B14F-4D97-AF65-F5344CB8AC3E}">
        <p14:creationId xmlns:p14="http://schemas.microsoft.com/office/powerpoint/2010/main" val="158965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6" end="6"/>
                                            </p:txEl>
                                          </p:spTgt>
                                        </p:tgtEl>
                                        <p:attrNameLst>
                                          <p:attrName>style.visibility</p:attrName>
                                        </p:attrNameLst>
                                      </p:cBhvr>
                                      <p:to>
                                        <p:strVal val="visible"/>
                                      </p:to>
                                    </p:set>
                                    <p:animEffect transition="in" filter="fade">
                                      <p:cBhvr>
                                        <p:cTn id="43" dur="1000"/>
                                        <p:tgtEl>
                                          <p:spTgt spid="104">
                                            <p:txEl>
                                              <p:pRg st="6" end="6"/>
                                            </p:txEl>
                                          </p:spTgt>
                                        </p:tgtEl>
                                      </p:cBhvr>
                                    </p:animEffect>
                                    <p:anim calcmode="lin" valueType="num">
                                      <p:cBhvr>
                                        <p:cTn id="44"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8" end="8"/>
                                            </p:txEl>
                                          </p:spTgt>
                                        </p:tgtEl>
                                        <p:attrNameLst>
                                          <p:attrName>style.visibility</p:attrName>
                                        </p:attrNameLst>
                                      </p:cBhvr>
                                      <p:to>
                                        <p:strVal val="visible"/>
                                      </p:to>
                                    </p:set>
                                    <p:animEffect transition="in" filter="fade">
                                      <p:cBhvr>
                                        <p:cTn id="49" dur="1000"/>
                                        <p:tgtEl>
                                          <p:spTgt spid="104">
                                            <p:txEl>
                                              <p:pRg st="8" end="8"/>
                                            </p:txEl>
                                          </p:spTgt>
                                        </p:tgtEl>
                                      </p:cBhvr>
                                    </p:animEffect>
                                    <p:anim calcmode="lin" valueType="num">
                                      <p:cBhvr>
                                        <p:cTn id="50"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04">
                                            <p:txEl>
                                              <p:pRg st="9" end="9"/>
                                            </p:txEl>
                                          </p:spTgt>
                                        </p:tgtEl>
                                        <p:attrNameLst>
                                          <p:attrName>style.visibility</p:attrName>
                                        </p:attrNameLst>
                                      </p:cBhvr>
                                      <p:to>
                                        <p:strVal val="visible"/>
                                      </p:to>
                                    </p:set>
                                    <p:animEffect transition="in" filter="fade">
                                      <p:cBhvr>
                                        <p:cTn id="55" dur="1000"/>
                                        <p:tgtEl>
                                          <p:spTgt spid="104">
                                            <p:txEl>
                                              <p:pRg st="9" end="9"/>
                                            </p:txEl>
                                          </p:spTgt>
                                        </p:tgtEl>
                                      </p:cBhvr>
                                    </p:animEffect>
                                    <p:anim calcmode="lin" valueType="num">
                                      <p:cBhvr>
                                        <p:cTn id="56"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04">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04">
                                            <p:txEl>
                                              <p:pRg st="10" end="10"/>
                                            </p:txEl>
                                          </p:spTgt>
                                        </p:tgtEl>
                                        <p:attrNameLst>
                                          <p:attrName>style.visibility</p:attrName>
                                        </p:attrNameLst>
                                      </p:cBhvr>
                                      <p:to>
                                        <p:strVal val="visible"/>
                                      </p:to>
                                    </p:set>
                                    <p:animEffect transition="in" filter="fade">
                                      <p:cBhvr>
                                        <p:cTn id="61" dur="1000"/>
                                        <p:tgtEl>
                                          <p:spTgt spid="104">
                                            <p:txEl>
                                              <p:pRg st="10" end="10"/>
                                            </p:txEl>
                                          </p:spTgt>
                                        </p:tgtEl>
                                      </p:cBhvr>
                                    </p:animEffect>
                                    <p:anim calcmode="lin" valueType="num">
                                      <p:cBhvr>
                                        <p:cTn id="62" dur="1000" fill="hold"/>
                                        <p:tgtEl>
                                          <p:spTgt spid="104">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04">
                                            <p:txEl>
                                              <p:pRg st="10" end="10"/>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04">
                                            <p:txEl>
                                              <p:pRg st="11" end="11"/>
                                            </p:txEl>
                                          </p:spTgt>
                                        </p:tgtEl>
                                        <p:attrNameLst>
                                          <p:attrName>style.visibility</p:attrName>
                                        </p:attrNameLst>
                                      </p:cBhvr>
                                      <p:to>
                                        <p:strVal val="visible"/>
                                      </p:to>
                                    </p:set>
                                    <p:animEffect transition="in" filter="fade">
                                      <p:cBhvr>
                                        <p:cTn id="67" dur="1000"/>
                                        <p:tgtEl>
                                          <p:spTgt spid="104">
                                            <p:txEl>
                                              <p:pRg st="11" end="11"/>
                                            </p:txEl>
                                          </p:spTgt>
                                        </p:tgtEl>
                                      </p:cBhvr>
                                    </p:animEffect>
                                    <p:anim calcmode="lin" valueType="num">
                                      <p:cBhvr>
                                        <p:cTn id="68" dur="1000" fill="hold"/>
                                        <p:tgtEl>
                                          <p:spTgt spid="104">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04">
                                            <p:txEl>
                                              <p:pRg st="11" end="11"/>
                                            </p:txEl>
                                          </p:spTgt>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04">
                                            <p:txEl>
                                              <p:pRg st="12" end="12"/>
                                            </p:txEl>
                                          </p:spTgt>
                                        </p:tgtEl>
                                        <p:attrNameLst>
                                          <p:attrName>style.visibility</p:attrName>
                                        </p:attrNameLst>
                                      </p:cBhvr>
                                      <p:to>
                                        <p:strVal val="visible"/>
                                      </p:to>
                                    </p:set>
                                    <p:animEffect transition="in" filter="fade">
                                      <p:cBhvr>
                                        <p:cTn id="73" dur="1000"/>
                                        <p:tgtEl>
                                          <p:spTgt spid="104">
                                            <p:txEl>
                                              <p:pRg st="12" end="12"/>
                                            </p:txEl>
                                          </p:spTgt>
                                        </p:tgtEl>
                                      </p:cBhvr>
                                    </p:animEffect>
                                    <p:anim calcmode="lin" valueType="num">
                                      <p:cBhvr>
                                        <p:cTn id="74" dur="1000" fill="hold"/>
                                        <p:tgtEl>
                                          <p:spTgt spid="104">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10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b="1" dirty="0">
                <a:ln w="1905"/>
                <a:solidFill>
                  <a:schemeClr val="tx1"/>
                </a:solidFill>
                <a:effectLst>
                  <a:innerShdw blurRad="69850" dist="43180" dir="5400000">
                    <a:srgbClr val="000000">
                      <a:alpha val="65000"/>
                    </a:srgbClr>
                  </a:innerShdw>
                </a:effectLst>
              </a:rPr>
              <a:t>Linked File Allocation (Chained File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algn="just"/>
            <a:r>
              <a:rPr lang="en-US" sz="2400" dirty="0"/>
              <a:t>With linked allocation, each file is a linked list of disk blocks; the disk blocks may be scattered any where on the disk. The directory contains a pointer to the first (and last) blocks of the file. For example a file of 5 blocks, which starts at block 9 might continue at block 16, then block 1, block 10, and finally block 25. Each block contains a pointer to the next block. These pointers are not made available to the user, thus if sector is 512 words and a disk address (the pointer) requires two words, then the user sees blocks of 510 words.</a:t>
            </a:r>
          </a:p>
          <a:p>
            <a:pPr algn="just"/>
            <a:endParaRPr lang="en-US" sz="2400" dirty="0"/>
          </a:p>
          <a:p>
            <a:pPr algn="just"/>
            <a:r>
              <a:rPr lang="en-US" sz="2400" dirty="0"/>
              <a:t>	Creating a file is easy. We simply create a new entry in the device directory. A write to a file removes first free block from free space list and write to it. This new block is then linked to the end of the file. To read a file, we simply read block by following the pointers from block to block. There is no external fragmentation with linked allocation</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24</a:t>
            </a:fld>
            <a:endParaRPr dirty="0"/>
          </a:p>
        </p:txBody>
      </p:sp>
    </p:spTree>
    <p:extLst>
      <p:ext uri="{BB962C8B-B14F-4D97-AF65-F5344CB8AC3E}">
        <p14:creationId xmlns:p14="http://schemas.microsoft.com/office/powerpoint/2010/main" val="186903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b="1" dirty="0">
                <a:ln w="1905"/>
                <a:solidFill>
                  <a:schemeClr val="tx1"/>
                </a:solidFill>
                <a:effectLst>
                  <a:innerShdw blurRad="69850" dist="43180" dir="5400000">
                    <a:srgbClr val="000000">
                      <a:alpha val="65000"/>
                    </a:srgbClr>
                  </a:innerShdw>
                </a:effectLst>
              </a:rPr>
              <a:t>Linked File Allocation (Chained File Allocation)</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25</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57704"/>
            <a:ext cx="8915400" cy="5371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1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fontScale="90000"/>
          </a:bodyPr>
          <a:lstStyle/>
          <a:p>
            <a:pPr lvl="0">
              <a:defRPr/>
            </a:pPr>
            <a:r>
              <a:rPr lang="en-US" b="1" dirty="0">
                <a:ln w="1905"/>
                <a:solidFill>
                  <a:schemeClr val="tx1"/>
                </a:solidFill>
                <a:effectLst>
                  <a:innerShdw blurRad="69850" dist="43180" dir="5400000">
                    <a:srgbClr val="000000">
                      <a:alpha val="65000"/>
                    </a:srgbClr>
                  </a:innerShdw>
                </a:effectLst>
              </a:rPr>
              <a:t>Linked File Allocation (Chained File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0" indent="0">
              <a:buNone/>
            </a:pPr>
            <a:r>
              <a:rPr lang="en-US" sz="2100" b="1" dirty="0"/>
              <a:t>Advantages of Linked File Allocation Method:</a:t>
            </a:r>
          </a:p>
          <a:p>
            <a:pPr marL="0" indent="0">
              <a:buNone/>
            </a:pPr>
            <a:r>
              <a:rPr lang="en-US" sz="2100" dirty="0"/>
              <a:t>1. Any free blocks can be added to a chain.</a:t>
            </a:r>
          </a:p>
          <a:p>
            <a:pPr marL="0" indent="0">
              <a:buNone/>
            </a:pPr>
            <a:r>
              <a:rPr lang="en-US" sz="2100" dirty="0"/>
              <a:t>2. There is no external fragmentation.</a:t>
            </a:r>
          </a:p>
          <a:p>
            <a:pPr marL="0" indent="0">
              <a:buNone/>
            </a:pPr>
            <a:r>
              <a:rPr lang="en-US" sz="2100" dirty="0"/>
              <a:t>3. Best suited for sequential files that are to be processed sequentially.</a:t>
            </a:r>
          </a:p>
          <a:p>
            <a:pPr marL="0" indent="0">
              <a:buNone/>
            </a:pPr>
            <a:r>
              <a:rPr lang="en-US" sz="2100" dirty="0"/>
              <a:t>4. No need to know the size of the file in advance.</a:t>
            </a:r>
          </a:p>
          <a:p>
            <a:pPr marL="0" indent="0">
              <a:buNone/>
            </a:pPr>
            <a:r>
              <a:rPr lang="en-US" sz="2100" dirty="0"/>
              <a:t>5. No need to compact or relock files.</a:t>
            </a:r>
          </a:p>
          <a:p>
            <a:pPr marL="0" indent="0">
              <a:buNone/>
            </a:pPr>
            <a:endParaRPr lang="en-US" sz="2100" b="1" dirty="0"/>
          </a:p>
          <a:p>
            <a:pPr marL="0" indent="0">
              <a:buNone/>
            </a:pPr>
            <a:r>
              <a:rPr lang="en-US" sz="2100" b="1" dirty="0"/>
              <a:t>Disadvantages of Linked File Allocation Method:</a:t>
            </a:r>
          </a:p>
          <a:p>
            <a:pPr marL="0" indent="0">
              <a:buNone/>
            </a:pPr>
            <a:r>
              <a:rPr lang="en-US" sz="2100" dirty="0"/>
              <a:t>1. There is no accommodation of the principle of locality that is series of accesses to different parts of the disk are required.</a:t>
            </a:r>
          </a:p>
          <a:p>
            <a:pPr marL="0" indent="0">
              <a:buNone/>
            </a:pPr>
            <a:r>
              <a:rPr lang="en-US" sz="2100" dirty="0"/>
              <a:t>2. Space is required for the pointers, 1.5% of disk is used for the pointers and not for information. If a pointer is lost or damaged or bug occurs in operating system or disk hardware failure occur, it may result in picking up the wrong pointer.</a:t>
            </a:r>
          </a:p>
          <a:p>
            <a:pPr marL="0" indent="0">
              <a:buNone/>
            </a:pPr>
            <a:r>
              <a:rPr lang="en-US" sz="2100" dirty="0"/>
              <a:t>3. This method cannot support direct access.</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26</a:t>
            </a:fld>
            <a:endParaRPr dirty="0"/>
          </a:p>
        </p:txBody>
      </p:sp>
    </p:spTree>
    <p:extLst>
      <p:ext uri="{BB962C8B-B14F-4D97-AF65-F5344CB8AC3E}">
        <p14:creationId xmlns:p14="http://schemas.microsoft.com/office/powerpoint/2010/main" val="82319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7" end="7"/>
                                            </p:txEl>
                                          </p:spTgt>
                                        </p:tgtEl>
                                        <p:attrNameLst>
                                          <p:attrName>style.visibility</p:attrName>
                                        </p:attrNameLst>
                                      </p:cBhvr>
                                      <p:to>
                                        <p:strVal val="visible"/>
                                      </p:to>
                                    </p:set>
                                    <p:animEffect transition="in" filter="fade">
                                      <p:cBhvr>
                                        <p:cTn id="43" dur="1000"/>
                                        <p:tgtEl>
                                          <p:spTgt spid="104">
                                            <p:txEl>
                                              <p:pRg st="7" end="7"/>
                                            </p:txEl>
                                          </p:spTgt>
                                        </p:tgtEl>
                                      </p:cBhvr>
                                    </p:animEffect>
                                    <p:anim calcmode="lin" valueType="num">
                                      <p:cBhvr>
                                        <p:cTn id="44"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8" end="8"/>
                                            </p:txEl>
                                          </p:spTgt>
                                        </p:tgtEl>
                                        <p:attrNameLst>
                                          <p:attrName>style.visibility</p:attrName>
                                        </p:attrNameLst>
                                      </p:cBhvr>
                                      <p:to>
                                        <p:strVal val="visible"/>
                                      </p:to>
                                    </p:set>
                                    <p:animEffect transition="in" filter="fade">
                                      <p:cBhvr>
                                        <p:cTn id="49" dur="1000"/>
                                        <p:tgtEl>
                                          <p:spTgt spid="104">
                                            <p:txEl>
                                              <p:pRg st="8" end="8"/>
                                            </p:txEl>
                                          </p:spTgt>
                                        </p:tgtEl>
                                      </p:cBhvr>
                                    </p:animEffect>
                                    <p:anim calcmode="lin" valueType="num">
                                      <p:cBhvr>
                                        <p:cTn id="50"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04">
                                            <p:txEl>
                                              <p:pRg st="9" end="9"/>
                                            </p:txEl>
                                          </p:spTgt>
                                        </p:tgtEl>
                                        <p:attrNameLst>
                                          <p:attrName>style.visibility</p:attrName>
                                        </p:attrNameLst>
                                      </p:cBhvr>
                                      <p:to>
                                        <p:strVal val="visible"/>
                                      </p:to>
                                    </p:set>
                                    <p:animEffect transition="in" filter="fade">
                                      <p:cBhvr>
                                        <p:cTn id="55" dur="1000"/>
                                        <p:tgtEl>
                                          <p:spTgt spid="104">
                                            <p:txEl>
                                              <p:pRg st="9" end="9"/>
                                            </p:txEl>
                                          </p:spTgt>
                                        </p:tgtEl>
                                      </p:cBhvr>
                                    </p:animEffect>
                                    <p:anim calcmode="lin" valueType="num">
                                      <p:cBhvr>
                                        <p:cTn id="56"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04">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04">
                                            <p:txEl>
                                              <p:pRg st="10" end="10"/>
                                            </p:txEl>
                                          </p:spTgt>
                                        </p:tgtEl>
                                        <p:attrNameLst>
                                          <p:attrName>style.visibility</p:attrName>
                                        </p:attrNameLst>
                                      </p:cBhvr>
                                      <p:to>
                                        <p:strVal val="visible"/>
                                      </p:to>
                                    </p:set>
                                    <p:animEffect transition="in" filter="fade">
                                      <p:cBhvr>
                                        <p:cTn id="61" dur="1000"/>
                                        <p:tgtEl>
                                          <p:spTgt spid="104">
                                            <p:txEl>
                                              <p:pRg st="10" end="10"/>
                                            </p:txEl>
                                          </p:spTgt>
                                        </p:tgtEl>
                                      </p:cBhvr>
                                    </p:animEffect>
                                    <p:anim calcmode="lin" valueType="num">
                                      <p:cBhvr>
                                        <p:cTn id="62" dur="1000" fill="hold"/>
                                        <p:tgtEl>
                                          <p:spTgt spid="104">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0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Indexed File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lgn="just"/>
            <a:r>
              <a:rPr lang="en-US" sz="2200" dirty="0"/>
              <a:t>Linked allocation solves the external fragmentation and size declaration problems of contiguous allocation. However linked allocation cannot support direct access, since the blocks are scattered all over the </a:t>
            </a:r>
            <a:r>
              <a:rPr lang="en-US" sz="2200" dirty="0" err="1"/>
              <a:t>disk.Mostly</a:t>
            </a:r>
            <a:r>
              <a:rPr lang="en-US" sz="2200" dirty="0"/>
              <a:t> pointers to blocks are scattered all over the disk. </a:t>
            </a:r>
          </a:p>
          <a:p>
            <a:pPr marL="285750" indent="-285750" algn="just"/>
            <a:r>
              <a:rPr lang="en-US" sz="2200" dirty="0"/>
              <a:t>Indexed allocation solves this problem by bringing all of the pointers together into one location the Index Block.</a:t>
            </a:r>
          </a:p>
          <a:p>
            <a:pPr marL="285750" indent="-285750" algn="just"/>
            <a:r>
              <a:rPr lang="en-US" sz="2200" dirty="0"/>
              <a:t>Each file has its own index block, which is an array of disk block addresses. The </a:t>
            </a:r>
            <a:r>
              <a:rPr lang="en-US" sz="2200" dirty="0" err="1"/>
              <a:t>ith</a:t>
            </a:r>
            <a:r>
              <a:rPr lang="en-US" sz="2200" dirty="0"/>
              <a:t> entry in the index block points to the </a:t>
            </a:r>
            <a:r>
              <a:rPr lang="en-US" sz="2200" dirty="0" err="1"/>
              <a:t>ith</a:t>
            </a:r>
            <a:r>
              <a:rPr lang="en-US" sz="2200" dirty="0"/>
              <a:t> block of the file. The directory contains the address of the index block.</a:t>
            </a:r>
          </a:p>
          <a:p>
            <a:pPr marL="285750" indent="-285750" algn="just"/>
            <a:r>
              <a:rPr lang="en-US" sz="2200" dirty="0"/>
              <a:t>To read the </a:t>
            </a:r>
            <a:r>
              <a:rPr lang="en-US" sz="2200" dirty="0" err="1"/>
              <a:t>ith</a:t>
            </a:r>
            <a:r>
              <a:rPr lang="en-US" sz="2200" dirty="0"/>
              <a:t> block we use pointer in </a:t>
            </a:r>
            <a:r>
              <a:rPr lang="en-US" sz="2200" dirty="0" err="1"/>
              <a:t>ith</a:t>
            </a:r>
            <a:r>
              <a:rPr lang="en-US" sz="2200" dirty="0"/>
              <a:t> index block entry to find and read the desired block. When the file is created, all pointers in the index block are set to nil. When the </a:t>
            </a:r>
            <a:r>
              <a:rPr lang="en-US" sz="2200" dirty="0" err="1"/>
              <a:t>ith</a:t>
            </a:r>
            <a:r>
              <a:rPr lang="en-US" sz="2200" dirty="0"/>
              <a:t> block is first written a lock is removed from the free space list and its address is put in the </a:t>
            </a:r>
            <a:r>
              <a:rPr lang="en-US" sz="2200" dirty="0" err="1"/>
              <a:t>ith</a:t>
            </a:r>
            <a:r>
              <a:rPr lang="en-US" sz="2200" dirty="0"/>
              <a:t> index block entry.</a:t>
            </a:r>
          </a:p>
          <a:p>
            <a:endParaRPr lang="en-US" sz="2200"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27</a:t>
            </a:fld>
            <a:endParaRPr dirty="0"/>
          </a:p>
        </p:txBody>
      </p:sp>
    </p:spTree>
    <p:extLst>
      <p:ext uri="{BB962C8B-B14F-4D97-AF65-F5344CB8AC3E}">
        <p14:creationId xmlns:p14="http://schemas.microsoft.com/office/powerpoint/2010/main" val="35475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Indexed File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r>
              <a:rPr lang="en-US" dirty="0"/>
              <a:t>Indexed allocation supports direct access, without suffering from external fragmentation. Indexed allocation does suffer from wasted space. The pointer overhead of index block is worse than pointer over head of linked allocation. Assume we have a file of only one or two blocks with linked allocation we only lose the space of one pointer per block. With indexed allocation an index block must be allocated even if only one or two pointers will be non-nil.</a:t>
            </a:r>
          </a:p>
          <a:p>
            <a:endParaRPr lang="en-US" dirty="0"/>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28</a:t>
            </a:fld>
            <a:endParaRPr dirty="0"/>
          </a:p>
        </p:txBody>
      </p:sp>
    </p:spTree>
    <p:extLst>
      <p:ext uri="{BB962C8B-B14F-4D97-AF65-F5344CB8AC3E}">
        <p14:creationId xmlns:p14="http://schemas.microsoft.com/office/powerpoint/2010/main" val="31057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Indexed File Allocation</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29</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06620"/>
            <a:ext cx="8686799" cy="524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73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marL="0" lvl="0" indent="0" algn="ctr" rtl="0">
              <a:spcBef>
                <a:spcPts val="0"/>
              </a:spcBef>
              <a:spcAft>
                <a:spcPts val="0"/>
              </a:spcAft>
              <a:buClr>
                <a:srgbClr val="2A14AC"/>
              </a:buClr>
              <a:buSzPts val="4000"/>
              <a:buFont typeface="Calibri"/>
              <a:buNone/>
            </a:pPr>
            <a:r>
              <a:rPr lang="en-IN" b="1" dirty="0">
                <a:solidFill>
                  <a:srgbClr val="2A14AC"/>
                </a:solidFill>
                <a:latin typeface="Calibri"/>
                <a:ea typeface="Calibri"/>
                <a:cs typeface="Calibri"/>
                <a:sym typeface="Calibri"/>
              </a:rPr>
              <a:t> File</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285750" indent="-285750" algn="just"/>
            <a:r>
              <a:rPr lang="en-US" sz="2400" dirty="0"/>
              <a:t>A file is a named collection of related information that is recorded on secondary storage such as magnetic disks, magnetic tapes and optical disks.</a:t>
            </a:r>
          </a:p>
          <a:p>
            <a:pPr marL="285750" indent="-285750" algn="just"/>
            <a:endParaRPr lang="en-US" sz="2400" dirty="0"/>
          </a:p>
          <a:p>
            <a:pPr marL="285750" indent="-285750" algn="just"/>
            <a:r>
              <a:rPr lang="en-US" sz="2400" dirty="0"/>
              <a:t>Commonly files represent programs (source and object forms) and data. Data files may be numeric alphabetic, alphanumeric or binary.</a:t>
            </a:r>
          </a:p>
          <a:p>
            <a:pPr marL="285750" indent="-285750" algn="just"/>
            <a:endParaRPr lang="en-US" sz="2400" dirty="0"/>
          </a:p>
          <a:p>
            <a:pPr marL="285750" indent="-285750" algn="just"/>
            <a:r>
              <a:rPr lang="en-US" sz="2400" dirty="0"/>
              <a:t>In general a file is a sequence of bits, bytes lines or records whose meaning is defined by the file’s creator and user. The information in a file is defined by its creator.</a:t>
            </a:r>
          </a:p>
          <a:p>
            <a:pPr marL="285750" indent="-285750" algn="just"/>
            <a:endParaRPr lang="en-US" sz="2400" dirty="0"/>
          </a:p>
          <a:p>
            <a:pPr marL="285750" indent="-285750" algn="just"/>
            <a:r>
              <a:rPr lang="en-US" sz="2400" dirty="0"/>
              <a:t>Many different types of information may be stored in a file: Source programs, Object programs, Executable programs, Numeric Data, Text, Payroll records, Graphic Images, Sound recording and so on.</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Tree>
    <p:extLst>
      <p:ext uri="{BB962C8B-B14F-4D97-AF65-F5344CB8AC3E}">
        <p14:creationId xmlns:p14="http://schemas.microsoft.com/office/powerpoint/2010/main" val="72376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animEffect transition="in" filter="fade">
                                      <p:cBhvr>
                                        <p:cTn id="25" dur="1000"/>
                                        <p:tgtEl>
                                          <p:spTgt spid="104">
                                            <p:txEl>
                                              <p:pRg st="6" end="6"/>
                                            </p:txEl>
                                          </p:spTgt>
                                        </p:tgtEl>
                                      </p:cBhvr>
                                    </p:animEffect>
                                    <p:anim calcmode="lin" valueType="num">
                                      <p:cBhvr>
                                        <p:cTn id="26"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Indexed File Allocation</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0" indent="0">
              <a:buNone/>
            </a:pPr>
            <a:r>
              <a:rPr lang="en-US" sz="2200" b="1" dirty="0"/>
              <a:t>Advantages of Indexed File Allocation Method:</a:t>
            </a:r>
          </a:p>
          <a:p>
            <a:pPr marL="0" indent="0">
              <a:buNone/>
            </a:pPr>
            <a:r>
              <a:rPr lang="en-US" sz="2200" dirty="0"/>
              <a:t>1. Does not suffer from external fragmentation.</a:t>
            </a:r>
          </a:p>
          <a:p>
            <a:pPr marL="0" indent="0">
              <a:buNone/>
            </a:pPr>
            <a:r>
              <a:rPr lang="en-US" sz="2200" dirty="0"/>
              <a:t>2. Support both sequential and direct access to the file.</a:t>
            </a:r>
          </a:p>
          <a:p>
            <a:pPr marL="0" indent="0">
              <a:buNone/>
            </a:pPr>
            <a:r>
              <a:rPr lang="en-US" sz="2200" dirty="0"/>
              <a:t>3. No need for user to know size of the file in advance.</a:t>
            </a:r>
          </a:p>
          <a:p>
            <a:pPr marL="0" indent="0">
              <a:buNone/>
            </a:pPr>
            <a:r>
              <a:rPr lang="en-US" sz="2200" dirty="0"/>
              <a:t>4. Entire block is available for data as no space is occupied by pointers.</a:t>
            </a:r>
          </a:p>
          <a:p>
            <a:pPr marL="0" indent="0">
              <a:buNone/>
            </a:pPr>
            <a:endParaRPr lang="en-US" sz="2200" dirty="0"/>
          </a:p>
          <a:p>
            <a:pPr marL="0" indent="0">
              <a:buNone/>
            </a:pPr>
            <a:r>
              <a:rPr lang="en-US" sz="2200" b="1" dirty="0"/>
              <a:t>Disadvantages of Indexed File Allocation Method:</a:t>
            </a:r>
          </a:p>
          <a:p>
            <a:pPr marL="0" indent="0">
              <a:buNone/>
            </a:pPr>
            <a:r>
              <a:rPr lang="en-US" sz="2200" dirty="0"/>
              <a:t>1. It required lot of space for keeping pointers so wasted space of memory.</a:t>
            </a:r>
          </a:p>
          <a:p>
            <a:pPr marL="0" indent="0">
              <a:buNone/>
            </a:pPr>
            <a:r>
              <a:rPr lang="en-US" sz="2200" dirty="0"/>
              <a:t>2. Overhead of index blocks is not feasible for very small file.</a:t>
            </a:r>
          </a:p>
          <a:p>
            <a:pPr marL="0" indent="0">
              <a:buNone/>
            </a:pPr>
            <a:r>
              <a:rPr lang="en-US" sz="2200" dirty="0"/>
              <a:t>4. Overhead of index blocks is not feasible for very big file also, because it is difficult to manage</a:t>
            </a:r>
          </a:p>
          <a:p>
            <a:pPr marL="0" indent="0">
              <a:buNone/>
            </a:pPr>
            <a:r>
              <a:rPr lang="en-US" sz="2200" dirty="0"/>
              <a:t>levels of indices.</a:t>
            </a:r>
          </a:p>
          <a:p>
            <a:pPr marL="0" indent="0">
              <a:buNone/>
            </a:pPr>
            <a:r>
              <a:rPr lang="en-US" sz="2200" dirty="0"/>
              <a:t>5. Keeping index in memory requires space.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30</a:t>
            </a:fld>
            <a:endParaRPr dirty="0"/>
          </a:p>
        </p:txBody>
      </p:sp>
    </p:spTree>
    <p:extLst>
      <p:ext uri="{BB962C8B-B14F-4D97-AF65-F5344CB8AC3E}">
        <p14:creationId xmlns:p14="http://schemas.microsoft.com/office/powerpoint/2010/main" val="24137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Effect transition="in" filter="fade">
                                      <p:cBhvr>
                                        <p:cTn id="37" dur="1000"/>
                                        <p:tgtEl>
                                          <p:spTgt spid="104">
                                            <p:txEl>
                                              <p:pRg st="6" end="6"/>
                                            </p:txEl>
                                          </p:spTgt>
                                        </p:tgtEl>
                                      </p:cBhvr>
                                    </p:animEffect>
                                    <p:anim calcmode="lin" valueType="num">
                                      <p:cBhvr>
                                        <p:cTn id="38"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7" end="7"/>
                                            </p:txEl>
                                          </p:spTgt>
                                        </p:tgtEl>
                                        <p:attrNameLst>
                                          <p:attrName>style.visibility</p:attrName>
                                        </p:attrNameLst>
                                      </p:cBhvr>
                                      <p:to>
                                        <p:strVal val="visible"/>
                                      </p:to>
                                    </p:set>
                                    <p:animEffect transition="in" filter="fade">
                                      <p:cBhvr>
                                        <p:cTn id="43" dur="1000"/>
                                        <p:tgtEl>
                                          <p:spTgt spid="104">
                                            <p:txEl>
                                              <p:pRg st="7" end="7"/>
                                            </p:txEl>
                                          </p:spTgt>
                                        </p:tgtEl>
                                      </p:cBhvr>
                                    </p:animEffect>
                                    <p:anim calcmode="lin" valueType="num">
                                      <p:cBhvr>
                                        <p:cTn id="44"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8" end="8"/>
                                            </p:txEl>
                                          </p:spTgt>
                                        </p:tgtEl>
                                        <p:attrNameLst>
                                          <p:attrName>style.visibility</p:attrName>
                                        </p:attrNameLst>
                                      </p:cBhvr>
                                      <p:to>
                                        <p:strVal val="visible"/>
                                      </p:to>
                                    </p:set>
                                    <p:animEffect transition="in" filter="fade">
                                      <p:cBhvr>
                                        <p:cTn id="49" dur="1000"/>
                                        <p:tgtEl>
                                          <p:spTgt spid="104">
                                            <p:txEl>
                                              <p:pRg st="8" end="8"/>
                                            </p:txEl>
                                          </p:spTgt>
                                        </p:tgtEl>
                                      </p:cBhvr>
                                    </p:animEffect>
                                    <p:anim calcmode="lin" valueType="num">
                                      <p:cBhvr>
                                        <p:cTn id="50"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04">
                                            <p:txEl>
                                              <p:pRg st="9" end="9"/>
                                            </p:txEl>
                                          </p:spTgt>
                                        </p:tgtEl>
                                        <p:attrNameLst>
                                          <p:attrName>style.visibility</p:attrName>
                                        </p:attrNameLst>
                                      </p:cBhvr>
                                      <p:to>
                                        <p:strVal val="visible"/>
                                      </p:to>
                                    </p:set>
                                    <p:animEffect transition="in" filter="fade">
                                      <p:cBhvr>
                                        <p:cTn id="55" dur="1000"/>
                                        <p:tgtEl>
                                          <p:spTgt spid="104">
                                            <p:txEl>
                                              <p:pRg st="9" end="9"/>
                                            </p:txEl>
                                          </p:spTgt>
                                        </p:tgtEl>
                                      </p:cBhvr>
                                    </p:animEffect>
                                    <p:anim calcmode="lin" valueType="num">
                                      <p:cBhvr>
                                        <p:cTn id="56"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04">
                                            <p:txEl>
                                              <p:pRg st="9" end="9"/>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04">
                                            <p:txEl>
                                              <p:pRg st="10" end="10"/>
                                            </p:txEl>
                                          </p:spTgt>
                                        </p:tgtEl>
                                        <p:attrNameLst>
                                          <p:attrName>style.visibility</p:attrName>
                                        </p:attrNameLst>
                                      </p:cBhvr>
                                      <p:to>
                                        <p:strVal val="visible"/>
                                      </p:to>
                                    </p:set>
                                    <p:animEffect transition="in" filter="fade">
                                      <p:cBhvr>
                                        <p:cTn id="61" dur="1000"/>
                                        <p:tgtEl>
                                          <p:spTgt spid="104">
                                            <p:txEl>
                                              <p:pRg st="10" end="10"/>
                                            </p:txEl>
                                          </p:spTgt>
                                        </p:tgtEl>
                                      </p:cBhvr>
                                    </p:animEffect>
                                    <p:anim calcmode="lin" valueType="num">
                                      <p:cBhvr>
                                        <p:cTn id="62" dur="1000" fill="hold"/>
                                        <p:tgtEl>
                                          <p:spTgt spid="104">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104">
                                            <p:txEl>
                                              <p:pRg st="10" end="10"/>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04">
                                            <p:txEl>
                                              <p:pRg st="11" end="11"/>
                                            </p:txEl>
                                          </p:spTgt>
                                        </p:tgtEl>
                                        <p:attrNameLst>
                                          <p:attrName>style.visibility</p:attrName>
                                        </p:attrNameLst>
                                      </p:cBhvr>
                                      <p:to>
                                        <p:strVal val="visible"/>
                                      </p:to>
                                    </p:set>
                                    <p:animEffect transition="in" filter="fade">
                                      <p:cBhvr>
                                        <p:cTn id="67" dur="1000"/>
                                        <p:tgtEl>
                                          <p:spTgt spid="104">
                                            <p:txEl>
                                              <p:pRg st="11" end="11"/>
                                            </p:txEl>
                                          </p:spTgt>
                                        </p:tgtEl>
                                      </p:cBhvr>
                                    </p:animEffect>
                                    <p:anim calcmode="lin" valueType="num">
                                      <p:cBhvr>
                                        <p:cTn id="68" dur="1000" fill="hold"/>
                                        <p:tgtEl>
                                          <p:spTgt spid="104">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10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Single Level Directory Structure</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lgn="just"/>
            <a:r>
              <a:rPr lang="en-US" sz="2400" dirty="0"/>
              <a:t>It is the simplest form of directory system is having one directory containing all the files. Sometimes, it is called the root directory.</a:t>
            </a:r>
          </a:p>
          <a:p>
            <a:pPr marL="285750" indent="-285750" algn="just"/>
            <a:endParaRPr lang="en-US" sz="2400" dirty="0"/>
          </a:p>
          <a:p>
            <a:pPr marL="285750" indent="-285750" algn="just"/>
            <a:r>
              <a:rPr lang="en-US" sz="2400" dirty="0"/>
              <a:t>In single level directory structure, the entire files are contained in the same directory. So unique name must be assigned to each file of the directory</a:t>
            </a:r>
          </a:p>
          <a:p>
            <a:pPr marL="285750" indent="-285750" algn="just"/>
            <a:endParaRPr lang="en-US" sz="2400" dirty="0"/>
          </a:p>
          <a:p>
            <a:pPr marL="285750" indent="-285750" algn="just"/>
            <a:r>
              <a:rPr lang="en-US" sz="2400" dirty="0"/>
              <a:t>Single level directory structure was implemented in the older versions of single user systems.</a:t>
            </a:r>
          </a:p>
          <a:p>
            <a:pPr marL="285750" indent="-285750" algn="just"/>
            <a:endParaRPr lang="en-US" sz="2400" dirty="0"/>
          </a:p>
          <a:p>
            <a:pPr marL="285750" indent="-285750" algn="just"/>
            <a:r>
              <a:rPr lang="en-US" sz="2400" dirty="0"/>
              <a:t>The world’s first supercomputer, the CDC 6600, had only a single directory for all files, even though it was used by many users at once.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31</a:t>
            </a:fld>
            <a:endParaRPr dirty="0"/>
          </a:p>
        </p:txBody>
      </p:sp>
    </p:spTree>
    <p:extLst>
      <p:ext uri="{BB962C8B-B14F-4D97-AF65-F5344CB8AC3E}">
        <p14:creationId xmlns:p14="http://schemas.microsoft.com/office/powerpoint/2010/main" val="1992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animEffect transition="in" filter="fade">
                                      <p:cBhvr>
                                        <p:cTn id="25" dur="1000"/>
                                        <p:tgtEl>
                                          <p:spTgt spid="104">
                                            <p:txEl>
                                              <p:pRg st="6" end="6"/>
                                            </p:txEl>
                                          </p:spTgt>
                                        </p:tgtEl>
                                      </p:cBhvr>
                                    </p:animEffect>
                                    <p:anim calcmode="lin" valueType="num">
                                      <p:cBhvr>
                                        <p:cTn id="26"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Single Level Directory Structure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32</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762999"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242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Two Level Directory Structure</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r>
              <a:rPr lang="en-US" sz="2100" dirty="0"/>
              <a:t>The structure of two level directory structure is divided into two levels of directories namely, a master directory and user directories. The user directories are the sub-directories of the master directory.</a:t>
            </a:r>
          </a:p>
          <a:p>
            <a:pPr marL="285750" indent="-285750"/>
            <a:endParaRPr lang="en-US" sz="2100" dirty="0"/>
          </a:p>
          <a:p>
            <a:pPr marL="285750" indent="-285750"/>
            <a:r>
              <a:rPr lang="en-US" sz="2100" dirty="0"/>
              <a:t>In two level directory structure, a separate directory is provided to each user and all these directories are contained and indexed in the master directory.</a:t>
            </a:r>
          </a:p>
          <a:p>
            <a:pPr marL="285750" indent="-285750"/>
            <a:endParaRPr lang="en-US" sz="2100" dirty="0"/>
          </a:p>
          <a:p>
            <a:pPr marL="285750" indent="-285750"/>
            <a:r>
              <a:rPr lang="en-US" sz="2100" dirty="0"/>
              <a:t>The user directory represents a list of files of a specific user. In this directory structure, each users has its private directory known as User File Directory (UFD).</a:t>
            </a:r>
          </a:p>
          <a:p>
            <a:pPr marL="285750" indent="-285750"/>
            <a:endParaRPr lang="en-US" sz="2100" dirty="0"/>
          </a:p>
          <a:p>
            <a:pPr marL="285750" indent="-285750"/>
            <a:r>
              <a:rPr lang="en-US" sz="2100" dirty="0"/>
              <a:t>The user directories themselves must be created and deleted as necessary. A special system program is run with the appropriate user name and account information. The program creates a new UFD and adds an entry for it to the Master File Directory (MFD). Thus the two level directories solve the name collision problem.</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33</a:t>
            </a:fld>
            <a:endParaRPr dirty="0"/>
          </a:p>
        </p:txBody>
      </p:sp>
    </p:spTree>
    <p:extLst>
      <p:ext uri="{BB962C8B-B14F-4D97-AF65-F5344CB8AC3E}">
        <p14:creationId xmlns:p14="http://schemas.microsoft.com/office/powerpoint/2010/main" val="1678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animEffect transition="in" filter="fade">
                                      <p:cBhvr>
                                        <p:cTn id="25" dur="1000"/>
                                        <p:tgtEl>
                                          <p:spTgt spid="104">
                                            <p:txEl>
                                              <p:pRg st="6" end="6"/>
                                            </p:txEl>
                                          </p:spTgt>
                                        </p:tgtEl>
                                      </p:cBhvr>
                                    </p:animEffect>
                                    <p:anim calcmode="lin" valueType="num">
                                      <p:cBhvr>
                                        <p:cTn id="26"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Two Level Directory Structure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34</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78114"/>
            <a:ext cx="8839200" cy="552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054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Autofit/>
          </a:bodyPr>
          <a:lstStyle/>
          <a:p>
            <a:pPr lvl="0">
              <a:defRPr/>
            </a:pPr>
            <a:r>
              <a:rPr lang="en-US" sz="3600" b="1" dirty="0">
                <a:ln w="1905"/>
                <a:solidFill>
                  <a:schemeClr val="tx1"/>
                </a:solidFill>
                <a:effectLst>
                  <a:innerShdw blurRad="69850" dist="43180" dir="5400000">
                    <a:srgbClr val="000000">
                      <a:alpha val="65000"/>
                    </a:srgbClr>
                  </a:innerShdw>
                </a:effectLst>
              </a:rPr>
              <a:t>Hierarchical Directory Structure (Tree Structure)</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lgn="just"/>
            <a:r>
              <a:rPr lang="en-US" dirty="0"/>
              <a:t>The two level hierarchies eliminate name conflicts among users but are not satisfactory for users with a large number of files. We needed general hierarchy i.e., a tree of directories.</a:t>
            </a:r>
          </a:p>
          <a:p>
            <a:pPr marL="285750" indent="-285750" algn="just"/>
            <a:r>
              <a:rPr lang="en-US" dirty="0"/>
              <a:t>The tree structured directory structure, allows users to create their own subdirectory and to organize their files accordingly. A subdirectory contains a set of files or subdirectories. A directory is simply another file, but it is treated in a special way.</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35</a:t>
            </a:fld>
            <a:endParaRPr dirty="0"/>
          </a:p>
        </p:txBody>
      </p:sp>
    </p:spTree>
    <p:extLst>
      <p:ext uri="{BB962C8B-B14F-4D97-AF65-F5344CB8AC3E}">
        <p14:creationId xmlns:p14="http://schemas.microsoft.com/office/powerpoint/2010/main" val="249267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Autofit/>
          </a:bodyPr>
          <a:lstStyle/>
          <a:p>
            <a:pPr lvl="0">
              <a:defRPr/>
            </a:pPr>
            <a:r>
              <a:rPr lang="en-US" sz="3600" b="1" dirty="0">
                <a:ln w="1905"/>
                <a:solidFill>
                  <a:schemeClr val="tx1"/>
                </a:solidFill>
                <a:effectLst>
                  <a:innerShdw blurRad="69850" dist="43180" dir="5400000">
                    <a:srgbClr val="000000">
                      <a:alpha val="65000"/>
                    </a:srgbClr>
                  </a:innerShdw>
                </a:effectLst>
              </a:rPr>
              <a:t>Hierarchical Directory Structure (Tree Structure)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36</a:t>
            </a:fld>
            <a:endParaRPr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9382"/>
            <a:ext cx="8839199" cy="5483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07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Autofit/>
          </a:bodyPr>
          <a:lstStyle/>
          <a:p>
            <a:pPr lvl="0">
              <a:defRPr/>
            </a:pPr>
            <a:r>
              <a:rPr lang="en-US" sz="3600" b="1" dirty="0">
                <a:ln w="1905"/>
                <a:solidFill>
                  <a:schemeClr val="tx1"/>
                </a:solidFill>
                <a:effectLst>
                  <a:innerShdw blurRad="69850" dist="43180" dir="5400000">
                    <a:srgbClr val="000000">
                      <a:alpha val="65000"/>
                    </a:srgbClr>
                  </a:innerShdw>
                </a:effectLst>
              </a:rPr>
              <a:t>Disk management in Linux</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37</a:t>
            </a:fld>
            <a:endParaRPr dirty="0"/>
          </a:p>
        </p:txBody>
      </p:sp>
      <p:pic>
        <p:nvPicPr>
          <p:cNvPr id="5" name="Picture 4"/>
          <p:cNvPicPr>
            <a:picLocks noChangeAspect="1"/>
          </p:cNvPicPr>
          <p:nvPr/>
        </p:nvPicPr>
        <p:blipFill>
          <a:blip r:embed="rId3"/>
          <a:stretch>
            <a:fillRect/>
          </a:stretch>
        </p:blipFill>
        <p:spPr>
          <a:xfrm>
            <a:off x="152400" y="1228070"/>
            <a:ext cx="8839200" cy="5477530"/>
          </a:xfrm>
          <a:prstGeom prst="rect">
            <a:avLst/>
          </a:prstGeom>
        </p:spPr>
      </p:pic>
    </p:spTree>
    <p:extLst>
      <p:ext uri="{BB962C8B-B14F-4D97-AF65-F5344CB8AC3E}">
        <p14:creationId xmlns:p14="http://schemas.microsoft.com/office/powerpoint/2010/main" val="363132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Autofit/>
          </a:bodyPr>
          <a:lstStyle/>
          <a:p>
            <a:pPr lvl="0">
              <a:defRPr/>
            </a:pPr>
            <a:r>
              <a:rPr lang="en-US" sz="3600" b="1" dirty="0">
                <a:ln w="1905"/>
                <a:solidFill>
                  <a:schemeClr val="tx1"/>
                </a:solidFill>
                <a:effectLst>
                  <a:innerShdw blurRad="69850" dist="43180" dir="5400000">
                    <a:srgbClr val="000000">
                      <a:alpha val="65000"/>
                    </a:srgbClr>
                  </a:innerShdw>
                </a:effectLst>
              </a:rPr>
              <a:t>Disk Management in Windows OS</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38</a:t>
            </a:fld>
            <a:endParaRPr dirty="0"/>
          </a:p>
        </p:txBody>
      </p:sp>
      <p:pic>
        <p:nvPicPr>
          <p:cNvPr id="6" name="Picture 5"/>
          <p:cNvPicPr>
            <a:picLocks noChangeAspect="1"/>
          </p:cNvPicPr>
          <p:nvPr/>
        </p:nvPicPr>
        <p:blipFill>
          <a:blip r:embed="rId3"/>
          <a:stretch>
            <a:fillRect/>
          </a:stretch>
        </p:blipFill>
        <p:spPr>
          <a:xfrm>
            <a:off x="152400" y="1107212"/>
            <a:ext cx="8915399" cy="5750788"/>
          </a:xfrm>
          <a:prstGeom prst="rect">
            <a:avLst/>
          </a:prstGeom>
        </p:spPr>
      </p:pic>
    </p:spTree>
    <p:extLst>
      <p:ext uri="{BB962C8B-B14F-4D97-AF65-F5344CB8AC3E}">
        <p14:creationId xmlns:p14="http://schemas.microsoft.com/office/powerpoint/2010/main" val="265425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Autofit/>
          </a:bodyPr>
          <a:lstStyle/>
          <a:p>
            <a:pPr lvl="0">
              <a:defRPr/>
            </a:pPr>
            <a:r>
              <a:rPr lang="en-US" sz="3600" b="1" dirty="0">
                <a:ln w="1905"/>
                <a:solidFill>
                  <a:schemeClr val="tx1"/>
                </a:solidFill>
                <a:effectLst>
                  <a:innerShdw blurRad="69850" dist="43180" dir="5400000">
                    <a:srgbClr val="000000">
                      <a:alpha val="65000"/>
                    </a:srgbClr>
                  </a:innerShdw>
                </a:effectLst>
              </a:rPr>
              <a:t>Measurement of speed of the disk</a:t>
            </a:r>
          </a:p>
        </p:txBody>
      </p:sp>
      <p:sp>
        <p:nvSpPr>
          <p:cNvPr id="104" name="Google Shape;104;p2"/>
          <p:cNvSpPr txBox="1">
            <a:spLocks noGrp="1"/>
          </p:cNvSpPr>
          <p:nvPr>
            <p:ph type="body" idx="1"/>
          </p:nvPr>
        </p:nvSpPr>
        <p:spPr>
          <a:xfrm>
            <a:off x="0" y="1047750"/>
            <a:ext cx="9144000" cy="5581650"/>
          </a:xfrm>
          <a:prstGeom prst="rect">
            <a:avLst/>
          </a:prstGeom>
          <a:noFill/>
          <a:ln>
            <a:noFill/>
          </a:ln>
        </p:spPr>
        <p:txBody>
          <a:bodyPr spcFirstLastPara="1" wrap="square" lIns="91425" tIns="45700" rIns="91425" bIns="45700" anchor="t" anchorCtr="0">
            <a:noAutofit/>
          </a:bodyPr>
          <a:lstStyle/>
          <a:p>
            <a:pPr marL="285750" indent="-285750"/>
            <a:r>
              <a:rPr lang="en-US" sz="2300" b="1" dirty="0"/>
              <a:t>Transfer Rate </a:t>
            </a:r>
            <a:r>
              <a:rPr lang="en-US" sz="2300" dirty="0"/>
              <a:t>is the rate at which the data moves from disk to the computer.</a:t>
            </a:r>
          </a:p>
          <a:p>
            <a:pPr marL="285750" indent="-285750"/>
            <a:endParaRPr lang="en-US" sz="2300" dirty="0"/>
          </a:p>
          <a:p>
            <a:pPr marL="285750" indent="-285750"/>
            <a:r>
              <a:rPr lang="en-US" sz="2300" b="1" dirty="0"/>
              <a:t>Random Access Time </a:t>
            </a:r>
            <a:r>
              <a:rPr lang="en-US" sz="2300" dirty="0"/>
              <a:t>is the sum of the seek time and rotational latency.</a:t>
            </a:r>
          </a:p>
          <a:p>
            <a:pPr marL="285750" indent="-285750"/>
            <a:endParaRPr lang="en-US" sz="2300" dirty="0"/>
          </a:p>
          <a:p>
            <a:pPr marL="285750" indent="-285750"/>
            <a:r>
              <a:rPr lang="en-US" sz="2300" dirty="0"/>
              <a:t>The </a:t>
            </a:r>
            <a:r>
              <a:rPr lang="en-US" sz="2300" b="1" dirty="0"/>
              <a:t>seek time </a:t>
            </a:r>
            <a:r>
              <a:rPr lang="en-US" sz="2300" dirty="0"/>
              <a:t>is the time for the disk arm to move the head to the required cylinder containing the desired track.</a:t>
            </a:r>
          </a:p>
          <a:p>
            <a:pPr marL="285750" indent="-285750"/>
            <a:endParaRPr lang="en-US" sz="2300" dirty="0"/>
          </a:p>
          <a:p>
            <a:pPr marL="285750" indent="-285750"/>
            <a:r>
              <a:rPr lang="en-US" sz="2300" dirty="0"/>
              <a:t>The </a:t>
            </a:r>
            <a:r>
              <a:rPr lang="en-US" sz="2300" b="1" dirty="0"/>
              <a:t>rotational latency </a:t>
            </a:r>
            <a:r>
              <a:rPr lang="en-US" sz="2300" dirty="0"/>
              <a:t>is the additional time for the disk to rotate the desired sector to the disk head.</a:t>
            </a:r>
          </a:p>
          <a:p>
            <a:pPr marL="285750" indent="-285750"/>
            <a:endParaRPr lang="en-US" sz="2300" dirty="0"/>
          </a:p>
          <a:p>
            <a:pPr marL="285750" indent="-285750"/>
            <a:r>
              <a:rPr lang="en-US" sz="2300" dirty="0"/>
              <a:t>The </a:t>
            </a:r>
            <a:r>
              <a:rPr lang="en-US" sz="2300" b="1" dirty="0"/>
              <a:t>disk bandwidth </a:t>
            </a:r>
            <a:r>
              <a:rPr lang="en-US" sz="2300" dirty="0"/>
              <a:t>is the total number of bytes transferred, divided by the total time between the first request for service and the completion of the last transfer.</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39</a:t>
            </a:fld>
            <a:endParaRPr dirty="0"/>
          </a:p>
        </p:txBody>
      </p:sp>
    </p:spTree>
    <p:extLst>
      <p:ext uri="{BB962C8B-B14F-4D97-AF65-F5344CB8AC3E}">
        <p14:creationId xmlns:p14="http://schemas.microsoft.com/office/powerpoint/2010/main" val="11332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animEffect transition="in" filter="fade">
                                      <p:cBhvr>
                                        <p:cTn id="25" dur="1000"/>
                                        <p:tgtEl>
                                          <p:spTgt spid="104">
                                            <p:txEl>
                                              <p:pRg st="6" end="6"/>
                                            </p:txEl>
                                          </p:spTgt>
                                        </p:tgtEl>
                                      </p:cBhvr>
                                    </p:animEffect>
                                    <p:anim calcmode="lin" valueType="num">
                                      <p:cBhvr>
                                        <p:cTn id="26"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8" end="8"/>
                                            </p:txEl>
                                          </p:spTgt>
                                        </p:tgtEl>
                                        <p:attrNameLst>
                                          <p:attrName>style.visibility</p:attrName>
                                        </p:attrNameLst>
                                      </p:cBhvr>
                                      <p:to>
                                        <p:strVal val="visible"/>
                                      </p:to>
                                    </p:set>
                                    <p:animEffect transition="in" filter="fade">
                                      <p:cBhvr>
                                        <p:cTn id="31" dur="1000"/>
                                        <p:tgtEl>
                                          <p:spTgt spid="104">
                                            <p:txEl>
                                              <p:pRg st="8" end="8"/>
                                            </p:txEl>
                                          </p:spTgt>
                                        </p:tgtEl>
                                      </p:cBhvr>
                                    </p:animEffect>
                                    <p:anim calcmode="lin" valueType="num">
                                      <p:cBhvr>
                                        <p:cTn id="32"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spcBef>
                <a:spcPts val="0"/>
              </a:spcBef>
              <a:buClr>
                <a:srgbClr val="2A14AC"/>
              </a:buClr>
              <a:buSzPts val="4000"/>
            </a:pPr>
            <a:r>
              <a:rPr lang="en-US" b="1" dirty="0">
                <a:ln w="1905"/>
                <a:solidFill>
                  <a:schemeClr val="tx1"/>
                </a:solidFill>
                <a:effectLst>
                  <a:innerShdw blurRad="69850" dist="43180" dir="5400000">
                    <a:srgbClr val="000000">
                      <a:alpha val="65000"/>
                    </a:srgbClr>
                  </a:innerShdw>
                </a:effectLst>
              </a:rPr>
              <a:t>File Attributes</a:t>
            </a:r>
            <a:endParaRPr b="1" dirty="0">
              <a:solidFill>
                <a:srgbClr val="2A14AC"/>
              </a:solidFill>
              <a:latin typeface="Calibri"/>
              <a:ea typeface="Calibri"/>
              <a:cs typeface="Calibri"/>
              <a:sym typeface="Calibri"/>
            </a:endParaRP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285750" indent="-285750" algn="just"/>
            <a:r>
              <a:rPr lang="en-US" sz="2100" b="1" dirty="0"/>
              <a:t>Name: </a:t>
            </a:r>
            <a:r>
              <a:rPr lang="en-US" sz="2100" dirty="0"/>
              <a:t>The symbolic file name is the only information kept in human readable form.</a:t>
            </a:r>
          </a:p>
          <a:p>
            <a:pPr marL="285750" indent="-285750" algn="just"/>
            <a:r>
              <a:rPr lang="en-US" sz="2100" b="1" dirty="0"/>
              <a:t>Type: </a:t>
            </a:r>
            <a:r>
              <a:rPr lang="en-US" sz="2100" dirty="0"/>
              <a:t>This information is needed for those systems that support different types.</a:t>
            </a:r>
          </a:p>
          <a:p>
            <a:pPr marL="285750" indent="-285750" algn="just"/>
            <a:r>
              <a:rPr lang="en-US" sz="2100" b="1" dirty="0"/>
              <a:t>Location: </a:t>
            </a:r>
            <a:r>
              <a:rPr lang="en-US" sz="2100" dirty="0"/>
              <a:t>This information is a pointer to a device and to the location of the file on that device.</a:t>
            </a:r>
          </a:p>
          <a:p>
            <a:pPr marL="285750" indent="-285750" algn="just"/>
            <a:r>
              <a:rPr lang="en-US" sz="2100" b="1" dirty="0"/>
              <a:t>Size: </a:t>
            </a:r>
            <a:r>
              <a:rPr lang="en-US" sz="2100" dirty="0"/>
              <a:t>The current size of the file (in bytes, words or blocks) and possibly the maximum allowed size are included in this attribute.</a:t>
            </a:r>
          </a:p>
          <a:p>
            <a:pPr marL="285750" indent="-285750" algn="just"/>
            <a:r>
              <a:rPr lang="en-US" sz="2100" b="1" dirty="0"/>
              <a:t>Protection: </a:t>
            </a:r>
            <a:r>
              <a:rPr lang="en-US" sz="2100" dirty="0"/>
              <a:t>Access control information controls that who can do reading, writing, executing and so on.</a:t>
            </a:r>
          </a:p>
          <a:p>
            <a:pPr marL="285750" indent="-285750" algn="just"/>
            <a:r>
              <a:rPr lang="en-US" sz="2100" b="1" dirty="0"/>
              <a:t>Time, Date and User Identification: </a:t>
            </a:r>
            <a:r>
              <a:rPr lang="en-US" sz="2100" dirty="0"/>
              <a:t>This information may be kept for creation, Last modification and last use. These data can be useful for protection, security and usage monitoring.</a:t>
            </a:r>
          </a:p>
          <a:p>
            <a:pPr marL="285750" indent="-285750" algn="just"/>
            <a:r>
              <a:rPr lang="en-US" sz="2100" b="1" dirty="0"/>
              <a:t>Identifier: </a:t>
            </a:r>
            <a:r>
              <a:rPr lang="en-US" sz="2100" dirty="0"/>
              <a:t>File system gives a unique tag or number that identifies file within file system and which is used to refer files internally.</a:t>
            </a:r>
          </a:p>
          <a:p>
            <a:pPr marL="285750" indent="-285750" algn="just"/>
            <a:r>
              <a:rPr lang="en-US" sz="2100" b="1" dirty="0"/>
              <a:t>Creator or Owner: </a:t>
            </a:r>
            <a:r>
              <a:rPr lang="en-US" sz="2100" dirty="0"/>
              <a:t>A creator is a user or a person who has created that file and the owner is a person who owns that file currently.</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a:t>
            </a:fld>
            <a:endParaRPr/>
          </a:p>
        </p:txBody>
      </p:sp>
    </p:spTree>
    <p:extLst>
      <p:ext uri="{BB962C8B-B14F-4D97-AF65-F5344CB8AC3E}">
        <p14:creationId xmlns:p14="http://schemas.microsoft.com/office/powerpoint/2010/main" val="310079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5" end="5"/>
                                            </p:txEl>
                                          </p:spTgt>
                                        </p:tgtEl>
                                        <p:attrNameLst>
                                          <p:attrName>style.visibility</p:attrName>
                                        </p:attrNameLst>
                                      </p:cBhvr>
                                      <p:to>
                                        <p:strVal val="visible"/>
                                      </p:to>
                                    </p:set>
                                    <p:animEffect transition="in" filter="fade">
                                      <p:cBhvr>
                                        <p:cTn id="37" dur="1000"/>
                                        <p:tgtEl>
                                          <p:spTgt spid="104">
                                            <p:txEl>
                                              <p:pRg st="5" end="5"/>
                                            </p:txEl>
                                          </p:spTgt>
                                        </p:tgtEl>
                                      </p:cBhvr>
                                    </p:animEffect>
                                    <p:anim calcmode="lin" valueType="num">
                                      <p:cBhvr>
                                        <p:cTn id="38" dur="1000" fill="hold"/>
                                        <p:tgtEl>
                                          <p:spTgt spid="10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6" end="6"/>
                                            </p:txEl>
                                          </p:spTgt>
                                        </p:tgtEl>
                                        <p:attrNameLst>
                                          <p:attrName>style.visibility</p:attrName>
                                        </p:attrNameLst>
                                      </p:cBhvr>
                                      <p:to>
                                        <p:strVal val="visible"/>
                                      </p:to>
                                    </p:set>
                                    <p:animEffect transition="in" filter="fade">
                                      <p:cBhvr>
                                        <p:cTn id="43" dur="1000"/>
                                        <p:tgtEl>
                                          <p:spTgt spid="104">
                                            <p:txEl>
                                              <p:pRg st="6" end="6"/>
                                            </p:txEl>
                                          </p:spTgt>
                                        </p:tgtEl>
                                      </p:cBhvr>
                                    </p:animEffect>
                                    <p:anim calcmode="lin" valueType="num">
                                      <p:cBhvr>
                                        <p:cTn id="44"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7" end="7"/>
                                            </p:txEl>
                                          </p:spTgt>
                                        </p:tgtEl>
                                        <p:attrNameLst>
                                          <p:attrName>style.visibility</p:attrName>
                                        </p:attrNameLst>
                                      </p:cBhvr>
                                      <p:to>
                                        <p:strVal val="visible"/>
                                      </p:to>
                                    </p:set>
                                    <p:animEffect transition="in" filter="fade">
                                      <p:cBhvr>
                                        <p:cTn id="49" dur="1000"/>
                                        <p:tgtEl>
                                          <p:spTgt spid="104">
                                            <p:txEl>
                                              <p:pRg st="7" end="7"/>
                                            </p:txEl>
                                          </p:spTgt>
                                        </p:tgtEl>
                                      </p:cBhvr>
                                    </p:animEffect>
                                    <p:anim calcmode="lin" valueType="num">
                                      <p:cBhvr>
                                        <p:cTn id="50"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IN" dirty="0">
                <a:solidFill>
                  <a:schemeClr val="tx1"/>
                </a:solidFill>
              </a:rPr>
              <a:t>Thank you…..</a:t>
            </a:r>
            <a:endParaRPr lang="en-US" b="1" dirty="0">
              <a:ln w="1905"/>
              <a:solidFill>
                <a:schemeClr val="tx1"/>
              </a:solidFill>
              <a:effectLst>
                <a:innerShdw blurRad="69850" dist="43180" dir="5400000">
                  <a:srgbClr val="000000">
                    <a:alpha val="65000"/>
                  </a:srgbClr>
                </a:innerShdw>
              </a:effectLst>
            </a:endParaRPr>
          </a:p>
        </p:txBody>
      </p:sp>
      <p:sp>
        <p:nvSpPr>
          <p:cNvPr id="136" name="Google Shape;136;p6"/>
          <p:cNvSpPr txBox="1">
            <a:spLocks noGrp="1"/>
          </p:cNvSpPr>
          <p:nvPr>
            <p:ph idx="1"/>
          </p:nvPr>
        </p:nvSpPr>
        <p:spPr>
          <a:xfrm>
            <a:off x="0" y="1570892"/>
            <a:ext cx="9144000" cy="5257800"/>
          </a:xfrm>
          <a:prstGeom prst="rect">
            <a:avLst/>
          </a:prstGeom>
          <a:noFill/>
          <a:ln>
            <a:noFill/>
          </a:ln>
        </p:spPr>
        <p:txBody>
          <a:bodyPr spcFirstLastPara="1" wrap="square" lIns="91425" tIns="45700" rIns="91425" bIns="45700" anchor="t" anchorCtr="0">
            <a:noAutofit/>
          </a:bodyPr>
          <a:lstStyle/>
          <a:p>
            <a:pPr marL="0" indent="0">
              <a:buNone/>
            </a:pPr>
            <a:endParaRPr lang="en-US" b="1" dirty="0">
              <a:solidFill>
                <a:prstClr val="black"/>
              </a:solidFill>
            </a:endParaRPr>
          </a:p>
          <a:p>
            <a:pPr marL="0" indent="0">
              <a:buNone/>
            </a:pPr>
            <a:r>
              <a:rPr lang="en-US" b="1" dirty="0">
                <a:solidFill>
                  <a:prstClr val="black"/>
                </a:solidFill>
              </a:rPr>
              <a:t>					</a:t>
            </a:r>
          </a:p>
          <a:p>
            <a:endParaRPr lang="en-US" b="1" dirty="0">
              <a:solidFill>
                <a:prstClr val="black"/>
              </a:solidFill>
            </a:endParaRPr>
          </a:p>
          <a:p>
            <a:pPr marL="0" indent="0">
              <a:buNone/>
            </a:pPr>
            <a:r>
              <a:rPr lang="en-US" b="1" dirty="0">
                <a:solidFill>
                  <a:prstClr val="black"/>
                </a:solidFill>
              </a:rPr>
              <a:t>	You can mail your Queries to :</a:t>
            </a:r>
          </a:p>
          <a:p>
            <a:pPr marL="0" indent="0">
              <a:buNone/>
            </a:pPr>
            <a:r>
              <a:rPr lang="en-US" b="1" dirty="0">
                <a:solidFill>
                  <a:prstClr val="black"/>
                </a:solidFill>
              </a:rPr>
              <a:t>		a2kousarj@gmail.com</a:t>
            </a:r>
            <a:endParaRPr lang="en-IN" dirty="0"/>
          </a:p>
          <a:p>
            <a:pPr marL="0" indent="0">
              <a:buNone/>
            </a:pPr>
            <a:endParaRPr lang="en-US" dirty="0"/>
          </a:p>
        </p:txBody>
      </p:sp>
      <p:sp>
        <p:nvSpPr>
          <p:cNvPr id="137" name="Google Shape;137;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40</a:t>
            </a:fld>
            <a:endParaRPr/>
          </a:p>
        </p:txBody>
      </p:sp>
    </p:spTree>
    <p:extLst>
      <p:ext uri="{BB962C8B-B14F-4D97-AF65-F5344CB8AC3E}">
        <p14:creationId xmlns:p14="http://schemas.microsoft.com/office/powerpoint/2010/main" val="255921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File Operations</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285750" indent="-285750" algn="just"/>
            <a:r>
              <a:rPr lang="en-US" sz="2100" b="1" dirty="0"/>
              <a:t>Creating a file: </a:t>
            </a:r>
            <a:r>
              <a:rPr lang="en-US" sz="2100" dirty="0"/>
              <a:t>Two steps are necessary to create a file. First space in the file system </a:t>
            </a:r>
            <a:r>
              <a:rPr lang="en-US" sz="2100"/>
              <a:t>must be found </a:t>
            </a:r>
            <a:r>
              <a:rPr lang="en-US" sz="2100" dirty="0"/>
              <a:t>for the file</a:t>
            </a:r>
          </a:p>
          <a:p>
            <a:pPr marL="285750" indent="-285750" algn="just"/>
            <a:r>
              <a:rPr lang="en-US" sz="2100" dirty="0"/>
              <a:t>Second an entry for the new file must be made in the directory. The directory entry records the name of the file and the location in the file system.</a:t>
            </a:r>
          </a:p>
          <a:p>
            <a:pPr marL="285750" indent="-285750" algn="just"/>
            <a:endParaRPr lang="en-US" sz="2100" dirty="0"/>
          </a:p>
          <a:p>
            <a:pPr marL="285750" indent="-285750" algn="just"/>
            <a:r>
              <a:rPr lang="en-US" sz="2100" b="1" dirty="0"/>
              <a:t>Writing a file: </a:t>
            </a:r>
            <a:r>
              <a:rPr lang="en-US" sz="2100" dirty="0"/>
              <a:t>To write a file, we make a system call specifying both the name of the file and the information to be written to the file. Given the name of the file, the system searches the</a:t>
            </a:r>
          </a:p>
          <a:p>
            <a:pPr marL="285750" indent="-285750" algn="just"/>
            <a:r>
              <a:rPr lang="en-US" sz="2100" dirty="0"/>
              <a:t>directory to find the location of file then the write pointer must be updated whenever a write occurs</a:t>
            </a:r>
          </a:p>
          <a:p>
            <a:pPr marL="285750" indent="-285750" algn="just"/>
            <a:endParaRPr lang="en-US" sz="2100" b="1" dirty="0"/>
          </a:p>
          <a:p>
            <a:pPr marL="285750" indent="-285750" algn="just"/>
            <a:r>
              <a:rPr lang="en-US" sz="2100" b="1" dirty="0"/>
              <a:t>Reading a file: </a:t>
            </a:r>
            <a:r>
              <a:rPr lang="en-US" sz="2100" dirty="0"/>
              <a:t>To read from a file, we use a system call that specifies the name of the file and where (in memory) the next block of the file should be put. System needs to keep a read pointer to location in the file where the next read is to take place. Once the read has taken place, the read pointer is updated.</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extLst>
      <p:ext uri="{BB962C8B-B14F-4D97-AF65-F5344CB8AC3E}">
        <p14:creationId xmlns:p14="http://schemas.microsoft.com/office/powerpoint/2010/main" val="41678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animEffect transition="in" filter="fade">
                                      <p:cBhvr>
                                        <p:cTn id="19" dur="1000"/>
                                        <p:tgtEl>
                                          <p:spTgt spid="104">
                                            <p:txEl>
                                              <p:pRg st="3" end="3"/>
                                            </p:txEl>
                                          </p:spTgt>
                                        </p:tgtEl>
                                      </p:cBhvr>
                                    </p:animEffect>
                                    <p:anim calcmode="lin" valueType="num">
                                      <p:cBhvr>
                                        <p:cTn id="20"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4" end="4"/>
                                            </p:txEl>
                                          </p:spTgt>
                                        </p:tgtEl>
                                        <p:attrNameLst>
                                          <p:attrName>style.visibility</p:attrName>
                                        </p:attrNameLst>
                                      </p:cBhvr>
                                      <p:to>
                                        <p:strVal val="visible"/>
                                      </p:to>
                                    </p:set>
                                    <p:animEffect transition="in" filter="fade">
                                      <p:cBhvr>
                                        <p:cTn id="25" dur="1000"/>
                                        <p:tgtEl>
                                          <p:spTgt spid="104">
                                            <p:txEl>
                                              <p:pRg st="4" end="4"/>
                                            </p:txEl>
                                          </p:spTgt>
                                        </p:tgtEl>
                                      </p:cBhvr>
                                    </p:animEffect>
                                    <p:anim calcmode="lin" valueType="num">
                                      <p:cBhvr>
                                        <p:cTn id="26"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6" end="6"/>
                                            </p:txEl>
                                          </p:spTgt>
                                        </p:tgtEl>
                                        <p:attrNameLst>
                                          <p:attrName>style.visibility</p:attrName>
                                        </p:attrNameLst>
                                      </p:cBhvr>
                                      <p:to>
                                        <p:strVal val="visible"/>
                                      </p:to>
                                    </p:set>
                                    <p:animEffect transition="in" filter="fade">
                                      <p:cBhvr>
                                        <p:cTn id="31" dur="1000"/>
                                        <p:tgtEl>
                                          <p:spTgt spid="104">
                                            <p:txEl>
                                              <p:pRg st="6" end="6"/>
                                            </p:txEl>
                                          </p:spTgt>
                                        </p:tgtEl>
                                      </p:cBhvr>
                                    </p:animEffect>
                                    <p:anim calcmode="lin" valueType="num">
                                      <p:cBhvr>
                                        <p:cTn id="32"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File Operations</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pPr marL="285750" indent="-285750" algn="just"/>
            <a:r>
              <a:rPr lang="en-US" sz="2100" b="1" dirty="0"/>
              <a:t>Repositioning within a file: </a:t>
            </a:r>
            <a:r>
              <a:rPr lang="en-US" sz="2100" dirty="0"/>
              <a:t>The directory is searched for the appropriate entry, and the current file position is set to a given value. Repositioning within a file does not need to involve any actual I/O. This file operation is also known as a file seeks.</a:t>
            </a:r>
          </a:p>
          <a:p>
            <a:pPr marL="285750" indent="-285750" algn="just"/>
            <a:endParaRPr lang="en-US" sz="2100" dirty="0"/>
          </a:p>
          <a:p>
            <a:pPr marL="285750" indent="-285750" algn="just"/>
            <a:r>
              <a:rPr lang="en-US" sz="2100" b="1" dirty="0"/>
              <a:t>Deleting a file: </a:t>
            </a:r>
            <a:r>
              <a:rPr lang="en-US" sz="2100" dirty="0"/>
              <a:t>To delete a file, we search the directory for the named file. Having found the associated directory entry, we release all file space and erase the directory entry.</a:t>
            </a:r>
          </a:p>
          <a:p>
            <a:pPr marL="285750" indent="-285750" algn="just"/>
            <a:endParaRPr lang="en-US" sz="2100" dirty="0"/>
          </a:p>
          <a:p>
            <a:pPr marL="285750" indent="-285750" algn="just"/>
            <a:r>
              <a:rPr lang="en-US" sz="2100" b="1" dirty="0"/>
              <a:t>Truncating a file: </a:t>
            </a:r>
            <a:r>
              <a:rPr lang="en-US" sz="2100" dirty="0"/>
              <a:t>Instead of deleting a file and then recreate it, this function allows all attributes to remain unchanged but for the file to be reset to length zero. User wants to erase the contents of the file.</a:t>
            </a:r>
          </a:p>
          <a:p>
            <a:pPr marL="285750" indent="-285750" algn="just"/>
            <a:endParaRPr lang="en-US" sz="2100" dirty="0"/>
          </a:p>
          <a:p>
            <a:pPr marL="285750" indent="-285750" algn="just"/>
            <a:r>
              <a:rPr lang="en-US" sz="2100" dirty="0"/>
              <a:t>Other common operations include appending new information to the end of an existing file, and renaming an existing file.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Tree>
    <p:extLst>
      <p:ext uri="{BB962C8B-B14F-4D97-AF65-F5344CB8AC3E}">
        <p14:creationId xmlns:p14="http://schemas.microsoft.com/office/powerpoint/2010/main" val="274121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1000"/>
                                        <p:tgtEl>
                                          <p:spTgt spid="104">
                                            <p:txEl>
                                              <p:pRg st="2" end="2"/>
                                            </p:txEl>
                                          </p:spTgt>
                                        </p:tgtEl>
                                      </p:cBhvr>
                                    </p:animEffect>
                                    <p:anim calcmode="lin" valueType="num">
                                      <p:cBhvr>
                                        <p:cTn id="14"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1000"/>
                                        <p:tgtEl>
                                          <p:spTgt spid="104">
                                            <p:txEl>
                                              <p:pRg st="4" end="4"/>
                                            </p:txEl>
                                          </p:spTgt>
                                        </p:tgtEl>
                                      </p:cBhvr>
                                    </p:animEffect>
                                    <p:anim calcmode="lin" valueType="num">
                                      <p:cBhvr>
                                        <p:cTn id="20"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6" end="6"/>
                                            </p:txEl>
                                          </p:spTgt>
                                        </p:tgtEl>
                                        <p:attrNameLst>
                                          <p:attrName>style.visibility</p:attrName>
                                        </p:attrNameLst>
                                      </p:cBhvr>
                                      <p:to>
                                        <p:strVal val="visible"/>
                                      </p:to>
                                    </p:set>
                                    <p:animEffect transition="in" filter="fade">
                                      <p:cBhvr>
                                        <p:cTn id="25" dur="1000"/>
                                        <p:tgtEl>
                                          <p:spTgt spid="104">
                                            <p:txEl>
                                              <p:pRg st="6" end="6"/>
                                            </p:txEl>
                                          </p:spTgt>
                                        </p:tgtEl>
                                      </p:cBhvr>
                                    </p:animEffect>
                                    <p:anim calcmode="lin" valueType="num">
                                      <p:cBhvr>
                                        <p:cTn id="26"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File Structure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7</a:t>
            </a:fld>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915400" cy="539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4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Serial File</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
        <p:nvSpPr>
          <p:cNvPr id="5" name="TextBox 4"/>
          <p:cNvSpPr txBox="1"/>
          <p:nvPr/>
        </p:nvSpPr>
        <p:spPr>
          <a:xfrm>
            <a:off x="76201" y="1177871"/>
            <a:ext cx="5410200" cy="5693866"/>
          </a:xfrm>
          <a:prstGeom prst="rect">
            <a:avLst/>
          </a:prstGeom>
          <a:noFill/>
        </p:spPr>
        <p:txBody>
          <a:bodyPr wrap="square" rtlCol="0">
            <a:spAutoFit/>
          </a:bodyPr>
          <a:lstStyle/>
          <a:p>
            <a:pPr marL="285750" indent="-285750" algn="just">
              <a:buFont typeface="Arial" pitchFamily="34" charset="0"/>
              <a:buChar char="•"/>
            </a:pPr>
            <a:r>
              <a:rPr lang="en-US" sz="2800" dirty="0"/>
              <a:t>The least complicated form of file organization is the serial file or pile. Data are collected in the order in which they arrive.</a:t>
            </a:r>
          </a:p>
          <a:p>
            <a:pPr marL="285750" indent="-285750" algn="just">
              <a:buFont typeface="Arial" pitchFamily="34" charset="0"/>
              <a:buChar char="•"/>
            </a:pPr>
            <a:endParaRPr lang="en-US" sz="2800" dirty="0"/>
          </a:p>
          <a:p>
            <a:pPr marL="285750" indent="-285750" algn="just">
              <a:buFont typeface="Arial" pitchFamily="34" charset="0"/>
              <a:buChar char="•"/>
            </a:pPr>
            <a:r>
              <a:rPr lang="en-US" sz="2800" dirty="0"/>
              <a:t>The purpose of this file is simply accumulating the mass of data and save it. Records may have different fields, or similar fields in different orders. Thus, each field should be self describing including a field name as well as a value.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892" y="1285389"/>
            <a:ext cx="3152775" cy="526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28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0" y="0"/>
            <a:ext cx="9144000" cy="1066800"/>
          </a:xfrm>
          <a:prstGeom prst="rect">
            <a:avLst/>
          </a:prstGeom>
          <a:ln/>
        </p:spPr>
        <p:style>
          <a:lnRef idx="0">
            <a:schemeClr val="accent3"/>
          </a:lnRef>
          <a:fillRef idx="3">
            <a:schemeClr val="accent3"/>
          </a:fillRef>
          <a:effectRef idx="3">
            <a:schemeClr val="accent3"/>
          </a:effectRef>
          <a:fontRef idx="minor">
            <a:schemeClr val="lt1"/>
          </a:fontRef>
        </p:style>
        <p:txBody>
          <a:bodyPr spcFirstLastPara="1" wrap="square" lIns="91425" tIns="45700" rIns="91425" bIns="45700" anchor="ctr" anchorCtr="0">
            <a:normAutofit/>
          </a:bodyPr>
          <a:lstStyle/>
          <a:p>
            <a:pPr lvl="0">
              <a:defRPr/>
            </a:pPr>
            <a:r>
              <a:rPr lang="en-US" b="1" dirty="0">
                <a:ln w="1905"/>
                <a:solidFill>
                  <a:schemeClr val="tx1"/>
                </a:solidFill>
                <a:effectLst>
                  <a:innerShdw blurRad="69850" dist="43180" dir="5400000">
                    <a:srgbClr val="000000">
                      <a:alpha val="65000"/>
                    </a:srgbClr>
                  </a:innerShdw>
                </a:effectLst>
              </a:rPr>
              <a:t>Serial File</a:t>
            </a:r>
          </a:p>
        </p:txBody>
      </p:sp>
      <p:sp>
        <p:nvSpPr>
          <p:cNvPr id="104" name="Google Shape;104;p2"/>
          <p:cNvSpPr txBox="1">
            <a:spLocks noGrp="1"/>
          </p:cNvSpPr>
          <p:nvPr>
            <p:ph type="body" idx="1"/>
          </p:nvPr>
        </p:nvSpPr>
        <p:spPr>
          <a:xfrm>
            <a:off x="0" y="1047750"/>
            <a:ext cx="9144000" cy="5943600"/>
          </a:xfrm>
          <a:prstGeom prst="rect">
            <a:avLst/>
          </a:prstGeom>
          <a:noFill/>
          <a:ln>
            <a:noFill/>
          </a:ln>
        </p:spPr>
        <p:txBody>
          <a:bodyPr spcFirstLastPara="1" wrap="square" lIns="91425" tIns="45700" rIns="91425" bIns="45700" anchor="t" anchorCtr="0">
            <a:noAutofit/>
          </a:bodyPr>
          <a:lstStyle/>
          <a:p>
            <a:r>
              <a:rPr lang="en-US" sz="2400" b="1" dirty="0"/>
              <a:t>Advantages of Serial File:</a:t>
            </a:r>
          </a:p>
          <a:p>
            <a:r>
              <a:rPr lang="en-US" sz="2400" dirty="0"/>
              <a:t>1. Simple organization.</a:t>
            </a:r>
          </a:p>
          <a:p>
            <a:r>
              <a:rPr lang="en-US" sz="2400" dirty="0"/>
              <a:t>2. Data usually stored prior to processing.</a:t>
            </a:r>
          </a:p>
          <a:p>
            <a:r>
              <a:rPr lang="en-US" sz="2400" dirty="0"/>
              <a:t>3. Less complexity and good efficiency for variable sized record.</a:t>
            </a:r>
          </a:p>
          <a:p>
            <a:r>
              <a:rPr lang="en-US" sz="2400" dirty="0"/>
              <a:t>4. Utilizes space very well for varying data structure.</a:t>
            </a:r>
          </a:p>
          <a:p>
            <a:endParaRPr lang="en-US" sz="2400" b="1" dirty="0"/>
          </a:p>
          <a:p>
            <a:r>
              <a:rPr lang="en-US" sz="2400" b="1" dirty="0"/>
              <a:t>Disadvantages of Serial File:</a:t>
            </a:r>
          </a:p>
          <a:p>
            <a:r>
              <a:rPr lang="en-US" sz="2400" dirty="0"/>
              <a:t>1. Because there is no structure to these file, record access is very difficult.</a:t>
            </a:r>
          </a:p>
          <a:p>
            <a:r>
              <a:rPr lang="en-US" sz="2400" dirty="0"/>
              <a:t>2. Required more searching time.</a:t>
            </a:r>
          </a:p>
          <a:p>
            <a:r>
              <a:rPr lang="en-US" sz="2400" dirty="0"/>
              <a:t>3. Records are not arrange in proper manner.</a:t>
            </a:r>
          </a:p>
        </p:txBody>
      </p:sp>
      <p:sp>
        <p:nvSpPr>
          <p:cNvPr id="105" name="Google Shape;10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extLst>
      <p:ext uri="{BB962C8B-B14F-4D97-AF65-F5344CB8AC3E}">
        <p14:creationId xmlns:p14="http://schemas.microsoft.com/office/powerpoint/2010/main" val="256812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1000"/>
                                        <p:tgtEl>
                                          <p:spTgt spid="104">
                                            <p:txEl>
                                              <p:pRg st="0" end="0"/>
                                            </p:txEl>
                                          </p:spTgt>
                                        </p:tgtEl>
                                      </p:cBhvr>
                                    </p:animEffect>
                                    <p:anim calcmode="lin" valueType="num">
                                      <p:cBhvr>
                                        <p:cTn id="8" dur="1000" fill="hold"/>
                                        <p:tgtEl>
                                          <p:spTgt spid="1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Effect transition="in" filter="fade">
                                      <p:cBhvr>
                                        <p:cTn id="13" dur="1000"/>
                                        <p:tgtEl>
                                          <p:spTgt spid="104">
                                            <p:txEl>
                                              <p:pRg st="1" end="1"/>
                                            </p:txEl>
                                          </p:spTgt>
                                        </p:tgtEl>
                                      </p:cBhvr>
                                    </p:animEffect>
                                    <p:anim calcmode="lin" valueType="num">
                                      <p:cBhvr>
                                        <p:cTn id="14" dur="1000" fill="hold"/>
                                        <p:tgtEl>
                                          <p:spTgt spid="10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animEffect transition="in" filter="fade">
                                      <p:cBhvr>
                                        <p:cTn id="19" dur="1000"/>
                                        <p:tgtEl>
                                          <p:spTgt spid="104">
                                            <p:txEl>
                                              <p:pRg st="2" end="2"/>
                                            </p:txEl>
                                          </p:spTgt>
                                        </p:tgtEl>
                                      </p:cBhvr>
                                    </p:animEffect>
                                    <p:anim calcmode="lin" valueType="num">
                                      <p:cBhvr>
                                        <p:cTn id="20" dur="1000" fill="hold"/>
                                        <p:tgtEl>
                                          <p:spTgt spid="10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4">
                                            <p:txEl>
                                              <p:pRg st="3" end="3"/>
                                            </p:txEl>
                                          </p:spTgt>
                                        </p:tgtEl>
                                        <p:attrNameLst>
                                          <p:attrName>style.visibility</p:attrName>
                                        </p:attrNameLst>
                                      </p:cBhvr>
                                      <p:to>
                                        <p:strVal val="visible"/>
                                      </p:to>
                                    </p:set>
                                    <p:animEffect transition="in" filter="fade">
                                      <p:cBhvr>
                                        <p:cTn id="25" dur="1000"/>
                                        <p:tgtEl>
                                          <p:spTgt spid="104">
                                            <p:txEl>
                                              <p:pRg st="3" end="3"/>
                                            </p:txEl>
                                          </p:spTgt>
                                        </p:tgtEl>
                                      </p:cBhvr>
                                    </p:animEffect>
                                    <p:anim calcmode="lin" valueType="num">
                                      <p:cBhvr>
                                        <p:cTn id="26" dur="1000" fill="hold"/>
                                        <p:tgtEl>
                                          <p:spTgt spid="10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0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4">
                                            <p:txEl>
                                              <p:pRg st="4" end="4"/>
                                            </p:txEl>
                                          </p:spTgt>
                                        </p:tgtEl>
                                        <p:attrNameLst>
                                          <p:attrName>style.visibility</p:attrName>
                                        </p:attrNameLst>
                                      </p:cBhvr>
                                      <p:to>
                                        <p:strVal val="visible"/>
                                      </p:to>
                                    </p:set>
                                    <p:animEffect transition="in" filter="fade">
                                      <p:cBhvr>
                                        <p:cTn id="31" dur="1000"/>
                                        <p:tgtEl>
                                          <p:spTgt spid="104">
                                            <p:txEl>
                                              <p:pRg st="4" end="4"/>
                                            </p:txEl>
                                          </p:spTgt>
                                        </p:tgtEl>
                                      </p:cBhvr>
                                    </p:animEffect>
                                    <p:anim calcmode="lin" valueType="num">
                                      <p:cBhvr>
                                        <p:cTn id="32" dur="1000" fill="hold"/>
                                        <p:tgtEl>
                                          <p:spTgt spid="10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04">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Effect transition="in" filter="fade">
                                      <p:cBhvr>
                                        <p:cTn id="37" dur="1000"/>
                                        <p:tgtEl>
                                          <p:spTgt spid="104">
                                            <p:txEl>
                                              <p:pRg st="6" end="6"/>
                                            </p:txEl>
                                          </p:spTgt>
                                        </p:tgtEl>
                                      </p:cBhvr>
                                    </p:animEffect>
                                    <p:anim calcmode="lin" valueType="num">
                                      <p:cBhvr>
                                        <p:cTn id="38" dur="1000" fill="hold"/>
                                        <p:tgtEl>
                                          <p:spTgt spid="10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4">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04">
                                            <p:txEl>
                                              <p:pRg st="7" end="7"/>
                                            </p:txEl>
                                          </p:spTgt>
                                        </p:tgtEl>
                                        <p:attrNameLst>
                                          <p:attrName>style.visibility</p:attrName>
                                        </p:attrNameLst>
                                      </p:cBhvr>
                                      <p:to>
                                        <p:strVal val="visible"/>
                                      </p:to>
                                    </p:set>
                                    <p:animEffect transition="in" filter="fade">
                                      <p:cBhvr>
                                        <p:cTn id="43" dur="1000"/>
                                        <p:tgtEl>
                                          <p:spTgt spid="104">
                                            <p:txEl>
                                              <p:pRg st="7" end="7"/>
                                            </p:txEl>
                                          </p:spTgt>
                                        </p:tgtEl>
                                      </p:cBhvr>
                                    </p:animEffect>
                                    <p:anim calcmode="lin" valueType="num">
                                      <p:cBhvr>
                                        <p:cTn id="44" dur="1000" fill="hold"/>
                                        <p:tgtEl>
                                          <p:spTgt spid="10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4">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04">
                                            <p:txEl>
                                              <p:pRg st="8" end="8"/>
                                            </p:txEl>
                                          </p:spTgt>
                                        </p:tgtEl>
                                        <p:attrNameLst>
                                          <p:attrName>style.visibility</p:attrName>
                                        </p:attrNameLst>
                                      </p:cBhvr>
                                      <p:to>
                                        <p:strVal val="visible"/>
                                      </p:to>
                                    </p:set>
                                    <p:animEffect transition="in" filter="fade">
                                      <p:cBhvr>
                                        <p:cTn id="49" dur="1000"/>
                                        <p:tgtEl>
                                          <p:spTgt spid="104">
                                            <p:txEl>
                                              <p:pRg st="8" end="8"/>
                                            </p:txEl>
                                          </p:spTgt>
                                        </p:tgtEl>
                                      </p:cBhvr>
                                    </p:animEffect>
                                    <p:anim calcmode="lin" valueType="num">
                                      <p:cBhvr>
                                        <p:cTn id="50" dur="1000" fill="hold"/>
                                        <p:tgtEl>
                                          <p:spTgt spid="10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
                                            <p:txEl>
                                              <p:pRg st="8" end="8"/>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04">
                                            <p:txEl>
                                              <p:pRg st="9" end="9"/>
                                            </p:txEl>
                                          </p:spTgt>
                                        </p:tgtEl>
                                        <p:attrNameLst>
                                          <p:attrName>style.visibility</p:attrName>
                                        </p:attrNameLst>
                                      </p:cBhvr>
                                      <p:to>
                                        <p:strVal val="visible"/>
                                      </p:to>
                                    </p:set>
                                    <p:animEffect transition="in" filter="fade">
                                      <p:cBhvr>
                                        <p:cTn id="55" dur="1000"/>
                                        <p:tgtEl>
                                          <p:spTgt spid="104">
                                            <p:txEl>
                                              <p:pRg st="9" end="9"/>
                                            </p:txEl>
                                          </p:spTgt>
                                        </p:tgtEl>
                                      </p:cBhvr>
                                    </p:animEffect>
                                    <p:anim calcmode="lin" valueType="num">
                                      <p:cBhvr>
                                        <p:cTn id="56" dur="1000" fill="hold"/>
                                        <p:tgtEl>
                                          <p:spTgt spid="104">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10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3749</Words>
  <Application>Microsoft Office PowerPoint</Application>
  <PresentationFormat>On-screen Show (4:3)</PresentationFormat>
  <Paragraphs>267</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Noto Sans Symbols</vt:lpstr>
      <vt:lpstr>Office Theme</vt:lpstr>
      <vt:lpstr>Operating System(22516)  Unit-6 File Management              Marks: 10</vt:lpstr>
      <vt:lpstr>Learning Outcomes</vt:lpstr>
      <vt:lpstr> File</vt:lpstr>
      <vt:lpstr>File Attributes</vt:lpstr>
      <vt:lpstr>File Operations</vt:lpstr>
      <vt:lpstr>File Operations</vt:lpstr>
      <vt:lpstr>File Structure</vt:lpstr>
      <vt:lpstr>Serial File</vt:lpstr>
      <vt:lpstr>Serial File</vt:lpstr>
      <vt:lpstr>Sequential File Access</vt:lpstr>
      <vt:lpstr>Sequential File Access</vt:lpstr>
      <vt:lpstr>Index Sequential File</vt:lpstr>
      <vt:lpstr>Index Sequential File</vt:lpstr>
      <vt:lpstr>Direct Access</vt:lpstr>
      <vt:lpstr>Direct Access</vt:lpstr>
      <vt:lpstr>Hashing</vt:lpstr>
      <vt:lpstr>Hashing</vt:lpstr>
      <vt:lpstr>Swapping</vt:lpstr>
      <vt:lpstr>Swapping</vt:lpstr>
      <vt:lpstr>Allocation methods</vt:lpstr>
      <vt:lpstr>Contiguous Allocation</vt:lpstr>
      <vt:lpstr>Contiguous Allocation</vt:lpstr>
      <vt:lpstr>Contiguous Allocation</vt:lpstr>
      <vt:lpstr>Linked File Allocation (Chained File Allocation)</vt:lpstr>
      <vt:lpstr>Linked File Allocation (Chained File Allocation)</vt:lpstr>
      <vt:lpstr>Linked File Allocation (Chained File Allocation)</vt:lpstr>
      <vt:lpstr>Indexed File Allocation</vt:lpstr>
      <vt:lpstr>Indexed File Allocation</vt:lpstr>
      <vt:lpstr>Indexed File Allocation</vt:lpstr>
      <vt:lpstr>Indexed File Allocation</vt:lpstr>
      <vt:lpstr>Single Level Directory Structure</vt:lpstr>
      <vt:lpstr>Single Level Directory Structure</vt:lpstr>
      <vt:lpstr>Two Level Directory Structure</vt:lpstr>
      <vt:lpstr>Two Level Directory Structure</vt:lpstr>
      <vt:lpstr>Hierarchical Directory Structure (Tree Structure)</vt:lpstr>
      <vt:lpstr>Hierarchical Directory Structure (Tree Structure)</vt:lpstr>
      <vt:lpstr>Disk management in Linux</vt:lpstr>
      <vt:lpstr>Disk Management in Windows OS</vt:lpstr>
      <vt:lpstr>Measurement of speed of the disk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System(22516)  Unit-6 File Management              Marks: 10</dc:title>
  <dc:creator>Perfect Shop Sharjah</dc:creator>
  <cp:lastModifiedBy>Abdurrahman Qureshi</cp:lastModifiedBy>
  <cp:revision>31</cp:revision>
  <dcterms:created xsi:type="dcterms:W3CDTF">2020-09-19T10:54:04Z</dcterms:created>
  <dcterms:modified xsi:type="dcterms:W3CDTF">2023-10-24T05:42:30Z</dcterms:modified>
</cp:coreProperties>
</file>