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70" r:id="rId4"/>
    <p:sldId id="269" r:id="rId5"/>
    <p:sldId id="260" r:id="rId6"/>
    <p:sldId id="262" r:id="rId7"/>
    <p:sldId id="258" r:id="rId8"/>
    <p:sldId id="259" r:id="rId9"/>
    <p:sldId id="271" r:id="rId10"/>
    <p:sldId id="261" r:id="rId11"/>
    <p:sldId id="264" r:id="rId12"/>
    <p:sldId id="265"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a:srgbClr val="272727"/>
    <a:srgbClr val="00A884"/>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25" autoAdjust="0"/>
    <p:restoredTop sz="94660"/>
  </p:normalViewPr>
  <p:slideViewPr>
    <p:cSldViewPr snapToGrid="0">
      <p:cViewPr>
        <p:scale>
          <a:sx n="50" d="100"/>
          <a:sy n="50" d="100"/>
        </p:scale>
        <p:origin x="1502"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0D09-5327-42D5-8A6E-47A4E4666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7B35F3-1BC6-4453-BCB8-3BF216A01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7C031A-9E44-4595-BB92-7DCDEDBAACBB}"/>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5" name="Footer Placeholder 4">
            <a:extLst>
              <a:ext uri="{FF2B5EF4-FFF2-40B4-BE49-F238E27FC236}">
                <a16:creationId xmlns:a16="http://schemas.microsoft.com/office/drawing/2014/main" id="{36EB0878-F10F-4FB9-841A-0C0157D0C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4DC86-ED5A-48E8-B624-54D6EBFF5E14}"/>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413306159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2B1A-DB12-4AED-B5B8-4CC776992F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50C571-A5D7-48CD-8654-76F88307D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DBB4B-F2BA-4449-966A-73B87CD6E799}"/>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5" name="Footer Placeholder 4">
            <a:extLst>
              <a:ext uri="{FF2B5EF4-FFF2-40B4-BE49-F238E27FC236}">
                <a16:creationId xmlns:a16="http://schemas.microsoft.com/office/drawing/2014/main" id="{68CD3435-0F8E-4866-BFEF-26F17038D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60147-E669-4716-8BD1-891F956CCB3A}"/>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3994855707"/>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3A3AE-07FB-45C3-A3DD-C2300F4DC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CBD0A-EC14-4427-A881-705010076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349D9-8509-4FFC-B13A-39F76D57563D}"/>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5" name="Footer Placeholder 4">
            <a:extLst>
              <a:ext uri="{FF2B5EF4-FFF2-40B4-BE49-F238E27FC236}">
                <a16:creationId xmlns:a16="http://schemas.microsoft.com/office/drawing/2014/main" id="{3FB5920C-DD12-4710-B428-18EA09642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82209-457A-40D3-8338-2D0CB6544521}"/>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158231254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C199-C83F-4472-A245-1754EC7771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152DB1-58E7-4BD6-9F3B-B78333FA7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40DE9-85CB-4D0C-9B7F-0C563BCA80F7}"/>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5" name="Footer Placeholder 4">
            <a:extLst>
              <a:ext uri="{FF2B5EF4-FFF2-40B4-BE49-F238E27FC236}">
                <a16:creationId xmlns:a16="http://schemas.microsoft.com/office/drawing/2014/main" id="{488F1465-CE4C-4433-B117-295EBFF32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F94B6-A3E7-41F1-85AA-6A9137BDB7ED}"/>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18223509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4428-E0DB-4A0C-98AB-CD10F9784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3EDFE1-9D3D-4FD6-A730-E7BDF5D6E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A0CC0-5E91-4200-ABEB-4867FBF25A31}"/>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5" name="Footer Placeholder 4">
            <a:extLst>
              <a:ext uri="{FF2B5EF4-FFF2-40B4-BE49-F238E27FC236}">
                <a16:creationId xmlns:a16="http://schemas.microsoft.com/office/drawing/2014/main" id="{3D62FB01-6A5C-46AE-A1F4-00DB7AB3F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B2EED-7849-4E3A-BED6-E204D6951ECB}"/>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133228630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F4AB-2CB0-48E1-9755-7B2310D9B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7BFAA1-6125-41CA-B61C-C1CD7C8DC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309C7F-CE21-4326-A59C-1B44702A3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74FA89-4A84-4B5A-B6E6-0CE157F0FCBF}"/>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6" name="Footer Placeholder 5">
            <a:extLst>
              <a:ext uri="{FF2B5EF4-FFF2-40B4-BE49-F238E27FC236}">
                <a16:creationId xmlns:a16="http://schemas.microsoft.com/office/drawing/2014/main" id="{53418B48-7F71-498C-BD74-F690BF9930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2B712-BD97-4DC9-B008-3C8502201CE5}"/>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208330376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674E-E707-42D2-BCFB-6E7F0E7912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CBB3A-F003-4258-98C7-D6A2A5457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9A147-C784-4935-8785-41BC783D92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4CF5DD-C84B-4044-85BC-6E2B17FCF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0A1F1-B442-4AFE-8FBF-248AC146A9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9B0A60-21F3-4A0D-94E7-609614E81091}"/>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8" name="Footer Placeholder 7">
            <a:extLst>
              <a:ext uri="{FF2B5EF4-FFF2-40B4-BE49-F238E27FC236}">
                <a16:creationId xmlns:a16="http://schemas.microsoft.com/office/drawing/2014/main" id="{DDEFF77F-4516-4D9D-BFD1-CD3DDD2971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A601E3-3BDF-44FF-923E-B4191F89AEDB}"/>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70687731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37F5-E3B7-436B-99A0-E769B8B1C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D8CD62-0C30-4056-9C57-262E7FC137CC}"/>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4" name="Footer Placeholder 3">
            <a:extLst>
              <a:ext uri="{FF2B5EF4-FFF2-40B4-BE49-F238E27FC236}">
                <a16:creationId xmlns:a16="http://schemas.microsoft.com/office/drawing/2014/main" id="{6BA99B32-A37F-4528-B468-6D1FB00D55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04824-68BA-4969-8BE7-DE3502206394}"/>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67244116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1CCD-65BF-4CD3-ADCA-1EC61B088121}"/>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3" name="Footer Placeholder 2">
            <a:extLst>
              <a:ext uri="{FF2B5EF4-FFF2-40B4-BE49-F238E27FC236}">
                <a16:creationId xmlns:a16="http://schemas.microsoft.com/office/drawing/2014/main" id="{D5E138C8-310C-49AF-845D-AE186518D9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35DA67-53D4-4E73-9D9E-AFD3B487B94E}"/>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678435095"/>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E04C-E642-4869-9FB9-B2F75392C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9C619B-6786-4435-B016-A0978D2C4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91AF8A-B10F-48F4-BCE3-EAC7CFF26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89F6A-7627-42BB-8FF0-BB2C381BD849}"/>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6" name="Footer Placeholder 5">
            <a:extLst>
              <a:ext uri="{FF2B5EF4-FFF2-40B4-BE49-F238E27FC236}">
                <a16:creationId xmlns:a16="http://schemas.microsoft.com/office/drawing/2014/main" id="{9FFDE36E-07A6-4FB7-92BC-AA731B847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C792F8-462E-4116-814E-8062B9764A6D}"/>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1343261663"/>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63FD-39A5-476E-9A14-48AF16641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FAE593-8E12-4362-821A-35A16FA86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495DD-5040-4353-9025-E1A4BEEA7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14A94-6027-4263-928D-49077B601391}"/>
              </a:ext>
            </a:extLst>
          </p:cNvPr>
          <p:cNvSpPr>
            <a:spLocks noGrp="1"/>
          </p:cNvSpPr>
          <p:nvPr>
            <p:ph type="dt" sz="half" idx="10"/>
          </p:nvPr>
        </p:nvSpPr>
        <p:spPr/>
        <p:txBody>
          <a:bodyPr/>
          <a:lstStyle/>
          <a:p>
            <a:fld id="{275BBA81-72A7-4E0E-8D16-FE513FEABF81}" type="datetimeFigureOut">
              <a:rPr lang="en-IN" smtClean="0"/>
              <a:t>31-10-2023</a:t>
            </a:fld>
            <a:endParaRPr lang="en-IN"/>
          </a:p>
        </p:txBody>
      </p:sp>
      <p:sp>
        <p:nvSpPr>
          <p:cNvPr id="6" name="Footer Placeholder 5">
            <a:extLst>
              <a:ext uri="{FF2B5EF4-FFF2-40B4-BE49-F238E27FC236}">
                <a16:creationId xmlns:a16="http://schemas.microsoft.com/office/drawing/2014/main" id="{F8AA813B-4A6C-4895-96CC-B530CB68C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6C5EF-F514-4327-B121-8B4A07C9CA80}"/>
              </a:ext>
            </a:extLst>
          </p:cNvPr>
          <p:cNvSpPr>
            <a:spLocks noGrp="1"/>
          </p:cNvSpPr>
          <p:nvPr>
            <p:ph type="sldNum" sz="quarter" idx="12"/>
          </p:nvPr>
        </p:nvSpPr>
        <p:spPr/>
        <p:txBody>
          <a:bodyPr/>
          <a:lstStyle/>
          <a:p>
            <a:fld id="{C029B580-1EA5-4916-8425-0B1AC1865B05}" type="slidenum">
              <a:rPr lang="en-IN" smtClean="0"/>
              <a:t>‹#›</a:t>
            </a:fld>
            <a:endParaRPr lang="en-IN"/>
          </a:p>
        </p:txBody>
      </p:sp>
    </p:spTree>
    <p:extLst>
      <p:ext uri="{BB962C8B-B14F-4D97-AF65-F5344CB8AC3E}">
        <p14:creationId xmlns:p14="http://schemas.microsoft.com/office/powerpoint/2010/main" val="1327077657"/>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00A884"/>
            </a:gs>
            <a:gs pos="20000">
              <a:srgbClr val="202020">
                <a:lumMod val="95000"/>
                <a:lumOff val="5000"/>
              </a:srgbClr>
            </a:gs>
          </a:gsLst>
          <a:lin ang="1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BB647-7D0D-404D-9ADA-8F3B23E9F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E8C2E-8C08-4FA5-BF9D-DD509FC01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6206C-8821-4874-8B42-36FACE8D4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BBA81-72A7-4E0E-8D16-FE513FEABF81}" type="datetimeFigureOut">
              <a:rPr lang="en-IN" smtClean="0"/>
              <a:t>31-10-2023</a:t>
            </a:fld>
            <a:endParaRPr lang="en-IN"/>
          </a:p>
        </p:txBody>
      </p:sp>
      <p:sp>
        <p:nvSpPr>
          <p:cNvPr id="5" name="Footer Placeholder 4">
            <a:extLst>
              <a:ext uri="{FF2B5EF4-FFF2-40B4-BE49-F238E27FC236}">
                <a16:creationId xmlns:a16="http://schemas.microsoft.com/office/drawing/2014/main" id="{2B371B41-5D51-487F-9DF4-D6EE94847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66492D-07F1-4FF8-892F-EC5B281B3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9B580-1EA5-4916-8425-0B1AC1865B05}" type="slidenum">
              <a:rPr lang="en-IN" smtClean="0"/>
              <a:t>‹#›</a:t>
            </a:fld>
            <a:endParaRPr lang="en-IN"/>
          </a:p>
        </p:txBody>
      </p:sp>
    </p:spTree>
    <p:extLst>
      <p:ext uri="{BB962C8B-B14F-4D97-AF65-F5344CB8AC3E}">
        <p14:creationId xmlns:p14="http://schemas.microsoft.com/office/powerpoint/2010/main" val="17405204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0">
              <a:srgbClr val="00A884"/>
            </a:gs>
            <a:gs pos="20000">
              <a:srgbClr val="202020">
                <a:lumMod val="95000"/>
                <a:lumOff val="5000"/>
              </a:srgbClr>
            </a:gs>
          </a:gsLst>
          <a:lin ang="12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7F14E2-B25F-4A83-8C96-51179C3BE485}"/>
              </a:ext>
            </a:extLst>
          </p:cNvPr>
          <p:cNvSpPr/>
          <p:nvPr/>
        </p:nvSpPr>
        <p:spPr>
          <a:xfrm rot="1058404">
            <a:off x="9320630" y="-16914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3CB69B-D4E9-446A-95B2-BB58EE44E087}"/>
              </a:ext>
            </a:extLst>
          </p:cNvPr>
          <p:cNvSpPr>
            <a:spLocks noGrp="1"/>
          </p:cNvSpPr>
          <p:nvPr>
            <p:ph type="ctrTitle"/>
          </p:nvPr>
        </p:nvSpPr>
        <p:spPr>
          <a:xfrm>
            <a:off x="1524000" y="1122362"/>
            <a:ext cx="8378757" cy="3289381"/>
          </a:xfrm>
        </p:spPr>
        <p:txBody>
          <a:bodyPr/>
          <a:lstStyle/>
          <a:p>
            <a:pPr algn="r"/>
            <a:r>
              <a:rPr lang="en-US" dirty="0">
                <a:solidFill>
                  <a:schemeClr val="bg1"/>
                </a:solidFill>
              </a:rPr>
              <a:t>Chat Application in Java (Talk Wave)</a:t>
            </a:r>
            <a:endParaRPr lang="en-IN" dirty="0">
              <a:solidFill>
                <a:schemeClr val="bg1"/>
              </a:solidFill>
            </a:endParaRPr>
          </a:p>
        </p:txBody>
      </p:sp>
      <p:sp>
        <p:nvSpPr>
          <p:cNvPr id="3" name="Subtitle 2">
            <a:extLst>
              <a:ext uri="{FF2B5EF4-FFF2-40B4-BE49-F238E27FC236}">
                <a16:creationId xmlns:a16="http://schemas.microsoft.com/office/drawing/2014/main" id="{480B9C08-DBBC-4079-9D08-EBCBCB013410}"/>
              </a:ext>
            </a:extLst>
          </p:cNvPr>
          <p:cNvSpPr>
            <a:spLocks noGrp="1"/>
          </p:cNvSpPr>
          <p:nvPr>
            <p:ph type="subTitle" idx="1"/>
          </p:nvPr>
        </p:nvSpPr>
        <p:spPr>
          <a:xfrm>
            <a:off x="1524000" y="4958499"/>
            <a:ext cx="8378757" cy="777139"/>
          </a:xfrm>
        </p:spPr>
        <p:txBody>
          <a:bodyPr/>
          <a:lstStyle/>
          <a:p>
            <a:pPr algn="r"/>
            <a:r>
              <a:rPr lang="en-US" dirty="0">
                <a:solidFill>
                  <a:schemeClr val="bg1"/>
                </a:solidFill>
              </a:rPr>
              <a:t>Guided By: Ms. </a:t>
            </a:r>
            <a:r>
              <a:rPr lang="en-US" dirty="0" err="1">
                <a:solidFill>
                  <a:schemeClr val="bg1"/>
                </a:solidFill>
              </a:rPr>
              <a:t>Zaibunnisa</a:t>
            </a:r>
            <a:r>
              <a:rPr lang="en-US" dirty="0">
                <a:solidFill>
                  <a:schemeClr val="bg1"/>
                </a:solidFill>
              </a:rPr>
              <a:t> Malik</a:t>
            </a:r>
            <a:endParaRPr lang="en-IN" dirty="0">
              <a:solidFill>
                <a:schemeClr val="bg1"/>
              </a:solidFill>
            </a:endParaRPr>
          </a:p>
        </p:txBody>
      </p:sp>
      <p:sp>
        <p:nvSpPr>
          <p:cNvPr id="6" name="Rectangle 5">
            <a:extLst>
              <a:ext uri="{FF2B5EF4-FFF2-40B4-BE49-F238E27FC236}">
                <a16:creationId xmlns:a16="http://schemas.microsoft.com/office/drawing/2014/main" id="{9778547B-75AB-4477-9A60-94821EEB891E}"/>
              </a:ext>
            </a:extLst>
          </p:cNvPr>
          <p:cNvSpPr/>
          <p:nvPr/>
        </p:nvSpPr>
        <p:spPr>
          <a:xfrm rot="1058404">
            <a:off x="-1515006" y="-154832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8526567"/>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4B75-64BB-4709-843C-F8D3F5B3BA87}"/>
              </a:ext>
            </a:extLst>
          </p:cNvPr>
          <p:cNvSpPr>
            <a:spLocks noGrp="1"/>
          </p:cNvSpPr>
          <p:nvPr>
            <p:ph type="title"/>
          </p:nvPr>
        </p:nvSpPr>
        <p:spPr/>
        <p:txBody>
          <a:bodyPr/>
          <a:lstStyle/>
          <a:p>
            <a:pPr algn="ctr"/>
            <a:r>
              <a:rPr lang="en-US" dirty="0">
                <a:solidFill>
                  <a:schemeClr val="bg1"/>
                </a:solidFill>
              </a:rPr>
              <a:t>OUTPUTS</a:t>
            </a:r>
            <a:endParaRPr lang="en-IN" dirty="0">
              <a:solidFill>
                <a:schemeClr val="bg1"/>
              </a:solidFill>
            </a:endParaRPr>
          </a:p>
        </p:txBody>
      </p:sp>
      <p:pic>
        <p:nvPicPr>
          <p:cNvPr id="7" name="Picture 6">
            <a:extLst>
              <a:ext uri="{FF2B5EF4-FFF2-40B4-BE49-F238E27FC236}">
                <a16:creationId xmlns:a16="http://schemas.microsoft.com/office/drawing/2014/main" id="{7E39B609-BDA0-47CA-A64E-C37659F35ECA}"/>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46828148"/>
      </p:ext>
    </p:extLst>
  </p:cSld>
  <p:clrMapOvr>
    <a:masterClrMapping/>
  </p:clrMapOvr>
  <mc:AlternateContent xmlns:mc="http://schemas.openxmlformats.org/markup-compatibility/2006">
    <mc:Choice xmlns:p15="http://schemas.microsoft.com/office/powerpoint/2012/main" Requires="p15">
      <p:transition spd="slow">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83C-04A0-49AF-B6BB-B9C1FBD9B8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A54330-55EA-4BBD-875E-BA34CEEA3A5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9CD3BD5-617D-4950-B450-ED2081EF4FA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6890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C930-A1F1-492E-8935-5E0F93E354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A28AE7-38CD-4542-9ECB-EE407BF4B92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6A87AC5-F5D3-4332-8D60-901578DEF4D6}"/>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51974060"/>
      </p:ext>
    </p:extLst>
  </p:cSld>
  <p:clrMapOvr>
    <a:masterClrMapping/>
  </p:clrMapOvr>
  <mc:AlternateContent xmlns:mc="http://schemas.openxmlformats.org/markup-compatibility/2006">
    <mc:Choice xmlns:p15="http://schemas.microsoft.com/office/powerpoint/2012/main" Requires="p15">
      <p:transition spd="slow">
        <p15:prstTrans prst="drape" invX="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EB37-6DEF-4795-BC00-C27680FA54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4D626D-5884-4000-99A0-0E679EC24B6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BC749B7-FAC3-4B89-8319-982CE47C10AB}"/>
              </a:ext>
            </a:extLst>
          </p:cNvPr>
          <p:cNvPicPr/>
          <p:nvPr/>
        </p:nvPicPr>
        <p:blipFill>
          <a:blip r:embed="rId2"/>
          <a:stretch>
            <a:fillRect/>
          </a:stretch>
        </p:blipFill>
        <p:spPr>
          <a:xfrm>
            <a:off x="0" y="6032"/>
            <a:ext cx="12192000" cy="6851967"/>
          </a:xfrm>
          <a:prstGeom prst="rect">
            <a:avLst/>
          </a:prstGeom>
        </p:spPr>
      </p:pic>
    </p:spTree>
    <p:extLst>
      <p:ext uri="{BB962C8B-B14F-4D97-AF65-F5344CB8AC3E}">
        <p14:creationId xmlns:p14="http://schemas.microsoft.com/office/powerpoint/2010/main" val="3489627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BFD5-FA97-4ECA-9080-A9F2B30D7C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B7EABD-1335-42A0-9EF4-4D9A9615F07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19D6CE5-E525-4171-8BE4-1ECA9A467FD3}"/>
              </a:ext>
            </a:extLst>
          </p:cNvPr>
          <p:cNvPicPr/>
          <p:nvPr/>
        </p:nvPicPr>
        <p:blipFill>
          <a:blip r:embed="rId2"/>
          <a:stretch>
            <a:fillRect/>
          </a:stretch>
        </p:blipFill>
        <p:spPr>
          <a:xfrm>
            <a:off x="0" y="6032"/>
            <a:ext cx="12192000" cy="6851967"/>
          </a:xfrm>
          <a:prstGeom prst="rect">
            <a:avLst/>
          </a:prstGeom>
        </p:spPr>
      </p:pic>
    </p:spTree>
    <p:extLst>
      <p:ext uri="{BB962C8B-B14F-4D97-AF65-F5344CB8AC3E}">
        <p14:creationId xmlns:p14="http://schemas.microsoft.com/office/powerpoint/2010/main" val="2814099797"/>
      </p:ext>
    </p:extLst>
  </p:cSld>
  <p:clrMapOvr>
    <a:masterClrMapping/>
  </p:clrMapOvr>
  <mc:AlternateContent xmlns:mc="http://schemas.openxmlformats.org/markup-compatibility/2006">
    <mc:Choice xmlns:p15="http://schemas.microsoft.com/office/powerpoint/2012/main" Requires="p15">
      <p:transition spd="slow">
        <p15:prstTrans prst="drape" invX="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2E60-E338-48B7-8655-CA38E2852053}"/>
              </a:ext>
            </a:extLst>
          </p:cNvPr>
          <p:cNvSpPr>
            <a:spLocks noGrp="1"/>
          </p:cNvSpPr>
          <p:nvPr>
            <p:ph type="title"/>
          </p:nvPr>
        </p:nvSpPr>
        <p:spPr>
          <a:xfrm>
            <a:off x="332361" y="1566153"/>
            <a:ext cx="11527278" cy="1686094"/>
          </a:xfrm>
        </p:spPr>
        <p:txBody>
          <a:bodyPr>
            <a:normAutofit/>
          </a:bodyPr>
          <a:lstStyle/>
          <a:p>
            <a:pPr algn="ctr"/>
            <a:r>
              <a:rPr lang="en-US" sz="4800" dirty="0">
                <a:solidFill>
                  <a:schemeClr val="bg1"/>
                </a:solidFill>
              </a:rPr>
              <a:t>Group Members</a:t>
            </a:r>
            <a:endParaRPr lang="en-IN" sz="4800" dirty="0">
              <a:solidFill>
                <a:schemeClr val="bg1"/>
              </a:solidFill>
            </a:endParaRPr>
          </a:p>
        </p:txBody>
      </p:sp>
      <p:sp>
        <p:nvSpPr>
          <p:cNvPr id="3" name="Content Placeholder 2">
            <a:extLst>
              <a:ext uri="{FF2B5EF4-FFF2-40B4-BE49-F238E27FC236}">
                <a16:creationId xmlns:a16="http://schemas.microsoft.com/office/drawing/2014/main" id="{68A2C82A-48B8-4F94-856C-974A72F6C785}"/>
              </a:ext>
            </a:extLst>
          </p:cNvPr>
          <p:cNvSpPr>
            <a:spLocks noGrp="1"/>
          </p:cNvSpPr>
          <p:nvPr>
            <p:ph idx="1"/>
          </p:nvPr>
        </p:nvSpPr>
        <p:spPr>
          <a:xfrm>
            <a:off x="332361" y="2611225"/>
            <a:ext cx="10757171" cy="3368168"/>
          </a:xfrm>
        </p:spPr>
        <p:txBody>
          <a:bodyPr>
            <a:normAutofit/>
          </a:bodyPr>
          <a:lstStyle/>
          <a:p>
            <a:pPr algn="ctr"/>
            <a:endParaRPr lang="en-US" sz="2400" dirty="0">
              <a:solidFill>
                <a:schemeClr val="bg1"/>
              </a:solidFill>
            </a:endParaRPr>
          </a:p>
          <a:p>
            <a:pPr algn="ctr"/>
            <a:endParaRPr lang="en-IN" sz="2400" dirty="0">
              <a:solidFill>
                <a:schemeClr val="bg1"/>
              </a:solidFill>
            </a:endParaRPr>
          </a:p>
          <a:p>
            <a:pPr algn="ctr"/>
            <a:r>
              <a:rPr lang="en-IN" sz="2400" dirty="0">
                <a:solidFill>
                  <a:schemeClr val="bg1"/>
                </a:solidFill>
              </a:rPr>
              <a:t>Abdurrahman Qureshi				210451</a:t>
            </a:r>
          </a:p>
          <a:p>
            <a:pPr algn="ctr"/>
            <a:r>
              <a:rPr lang="en-IN" sz="2400" dirty="0">
                <a:solidFill>
                  <a:schemeClr val="bg1"/>
                </a:solidFill>
              </a:rPr>
              <a:t>Oaish Qazi						210455</a:t>
            </a:r>
          </a:p>
          <a:p>
            <a:pPr algn="ctr"/>
            <a:r>
              <a:rPr lang="en-IN" sz="2400" dirty="0">
                <a:solidFill>
                  <a:schemeClr val="bg1"/>
                </a:solidFill>
              </a:rPr>
              <a:t>Hussain Shaikh					220486</a:t>
            </a:r>
          </a:p>
        </p:txBody>
      </p:sp>
      <p:sp>
        <p:nvSpPr>
          <p:cNvPr id="4" name="Rectangle 3">
            <a:extLst>
              <a:ext uri="{FF2B5EF4-FFF2-40B4-BE49-F238E27FC236}">
                <a16:creationId xmlns:a16="http://schemas.microsoft.com/office/drawing/2014/main" id="{77847961-421C-456E-BE2F-BA5754F88A7B}"/>
              </a:ext>
            </a:extLst>
          </p:cNvPr>
          <p:cNvSpPr/>
          <p:nvPr/>
        </p:nvSpPr>
        <p:spPr>
          <a:xfrm rot="1058404">
            <a:off x="10494115" y="-20720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B8F15D1-4724-4045-BCFE-EA0CE9C282A8}"/>
              </a:ext>
            </a:extLst>
          </p:cNvPr>
          <p:cNvSpPr/>
          <p:nvPr/>
        </p:nvSpPr>
        <p:spPr>
          <a:xfrm rot="1058404">
            <a:off x="-1697890" y="-126642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1567449"/>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D12DC2-ED70-4348-BB97-0640DA956E09}"/>
              </a:ext>
            </a:extLst>
          </p:cNvPr>
          <p:cNvSpPr/>
          <p:nvPr/>
        </p:nvSpPr>
        <p:spPr>
          <a:xfrm rot="1058404">
            <a:off x="9320630" y="-16914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731E6CF-FB6D-454C-842F-266BC0E14388}"/>
              </a:ext>
            </a:extLst>
          </p:cNvPr>
          <p:cNvSpPr/>
          <p:nvPr/>
        </p:nvSpPr>
        <p:spPr>
          <a:xfrm rot="1058404">
            <a:off x="-1515006" y="-154832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DD4031B-01F5-4D6B-8237-D1F987305DC3}"/>
              </a:ext>
            </a:extLst>
          </p:cNvPr>
          <p:cNvSpPr>
            <a:spLocks noGrp="1"/>
          </p:cNvSpPr>
          <p:nvPr>
            <p:ph type="title"/>
          </p:nvPr>
        </p:nvSpPr>
        <p:spPr>
          <a:xfrm>
            <a:off x="838200" y="365125"/>
            <a:ext cx="11612880" cy="1616075"/>
          </a:xfrm>
        </p:spPr>
        <p:txBody>
          <a:bodyPr>
            <a:normAutofit/>
          </a:bodyPr>
          <a:lstStyle/>
          <a:p>
            <a:pPr algn="ctr"/>
            <a:r>
              <a:rPr lang="en-US" sz="4800" dirty="0">
                <a:solidFill>
                  <a:schemeClr val="bg1"/>
                </a:solidFill>
              </a:rPr>
              <a:t>What is a Chat Application?</a:t>
            </a:r>
            <a:endParaRPr lang="en-IN" sz="4800" dirty="0">
              <a:solidFill>
                <a:schemeClr val="bg1"/>
              </a:solidFill>
            </a:endParaRPr>
          </a:p>
        </p:txBody>
      </p:sp>
      <p:sp>
        <p:nvSpPr>
          <p:cNvPr id="3" name="Content Placeholder 2">
            <a:extLst>
              <a:ext uri="{FF2B5EF4-FFF2-40B4-BE49-F238E27FC236}">
                <a16:creationId xmlns:a16="http://schemas.microsoft.com/office/drawing/2014/main" id="{11066FA0-2A57-496B-B0BE-F261451F2BB6}"/>
              </a:ext>
            </a:extLst>
          </p:cNvPr>
          <p:cNvSpPr>
            <a:spLocks noGrp="1"/>
          </p:cNvSpPr>
          <p:nvPr>
            <p:ph idx="1"/>
          </p:nvPr>
        </p:nvSpPr>
        <p:spPr>
          <a:xfrm>
            <a:off x="1371600" y="2392679"/>
            <a:ext cx="10180320" cy="3784283"/>
          </a:xfrm>
        </p:spPr>
        <p:txBody>
          <a:bodyPr>
            <a:normAutofit/>
          </a:bodyPr>
          <a:lstStyle/>
          <a:p>
            <a:r>
              <a:rPr lang="en-US" sz="2400" dirty="0">
                <a:solidFill>
                  <a:schemeClr val="bg1"/>
                </a:solidFill>
              </a:rPr>
              <a:t>A chat application, also known as a messaging app or instant messaging application, is a software program or mobile application that allows users to exchange text messages in real-time over the internet</a:t>
            </a:r>
          </a:p>
          <a:p>
            <a:r>
              <a:rPr lang="en-US" sz="2400" dirty="0">
                <a:solidFill>
                  <a:schemeClr val="bg1"/>
                </a:solidFill>
              </a:rPr>
              <a:t>Popular examples of chat applications include WhatsApp, Facebook Messenger, Slack, Microsoft Teams, Telegram, and many more. These applications serve a wide range of purposes, from personal communication to business collaboration and team messaging, making them an integral part of modern digital communication.</a:t>
            </a:r>
          </a:p>
          <a:p>
            <a:pPr marL="0" indent="0">
              <a:buNone/>
            </a:pPr>
            <a:endParaRPr lang="en-IN" sz="2400" dirty="0">
              <a:solidFill>
                <a:schemeClr val="bg1"/>
              </a:solidFill>
            </a:endParaRPr>
          </a:p>
        </p:txBody>
      </p:sp>
    </p:spTree>
    <p:extLst>
      <p:ext uri="{BB962C8B-B14F-4D97-AF65-F5344CB8AC3E}">
        <p14:creationId xmlns:p14="http://schemas.microsoft.com/office/powerpoint/2010/main" val="228869342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CD5ED5-A36E-4BA4-ABA0-8F1643F548A8}"/>
              </a:ext>
            </a:extLst>
          </p:cNvPr>
          <p:cNvSpPr/>
          <p:nvPr/>
        </p:nvSpPr>
        <p:spPr>
          <a:xfrm rot="1058404">
            <a:off x="-1697890" y="-126642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4526906-6C48-4EC1-9E69-33E1C4B5A930}"/>
              </a:ext>
            </a:extLst>
          </p:cNvPr>
          <p:cNvSpPr/>
          <p:nvPr/>
        </p:nvSpPr>
        <p:spPr>
          <a:xfrm rot="1058404">
            <a:off x="10494115" y="-20720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632D95A-AC49-4060-B782-077E51DACD15}"/>
              </a:ext>
            </a:extLst>
          </p:cNvPr>
          <p:cNvSpPr>
            <a:spLocks noGrp="1"/>
          </p:cNvSpPr>
          <p:nvPr>
            <p:ph type="title"/>
          </p:nvPr>
        </p:nvSpPr>
        <p:spPr>
          <a:xfrm>
            <a:off x="335280" y="365125"/>
            <a:ext cx="12268200" cy="1325563"/>
          </a:xfrm>
        </p:spPr>
        <p:txBody>
          <a:bodyPr/>
          <a:lstStyle/>
          <a:p>
            <a:pPr algn="ctr"/>
            <a:r>
              <a:rPr lang="en-US" sz="4400" dirty="0">
                <a:solidFill>
                  <a:schemeClr val="bg1"/>
                </a:solidFill>
              </a:rPr>
              <a:t>How does a Chat Application work in a Network?</a:t>
            </a:r>
            <a:endParaRPr lang="en-IN" dirty="0"/>
          </a:p>
        </p:txBody>
      </p:sp>
      <p:sp>
        <p:nvSpPr>
          <p:cNvPr id="3" name="Content Placeholder 2">
            <a:extLst>
              <a:ext uri="{FF2B5EF4-FFF2-40B4-BE49-F238E27FC236}">
                <a16:creationId xmlns:a16="http://schemas.microsoft.com/office/drawing/2014/main" id="{DB143D5F-034B-4EF1-9B64-845B016FA60D}"/>
              </a:ext>
            </a:extLst>
          </p:cNvPr>
          <p:cNvSpPr>
            <a:spLocks noGrp="1"/>
          </p:cNvSpPr>
          <p:nvPr>
            <p:ph idx="1"/>
          </p:nvPr>
        </p:nvSpPr>
        <p:spPr>
          <a:xfrm>
            <a:off x="1371600" y="1825625"/>
            <a:ext cx="9982200" cy="4351338"/>
          </a:xfrm>
        </p:spPr>
        <p:txBody>
          <a:bodyPr>
            <a:normAutofit/>
          </a:bodyPr>
          <a:lstStyle/>
          <a:p>
            <a:r>
              <a:rPr lang="en-US" sz="2400" b="0" i="0" dirty="0">
                <a:solidFill>
                  <a:srgbClr val="D1D5DB"/>
                </a:solidFill>
                <a:effectLst/>
                <a:latin typeface="Söhne"/>
              </a:rPr>
              <a:t>A chat application in a network, like any networked application, relies on a client-server model. </a:t>
            </a:r>
          </a:p>
          <a:p>
            <a:r>
              <a:rPr lang="en-US" sz="2400" b="0" i="0" dirty="0">
                <a:solidFill>
                  <a:srgbClr val="D1D5DB"/>
                </a:solidFill>
                <a:effectLst/>
                <a:latin typeface="Söhne"/>
              </a:rPr>
              <a:t>In this model, there are two main components: the chat server and the chat clients.</a:t>
            </a:r>
          </a:p>
          <a:p>
            <a:r>
              <a:rPr lang="en-US" sz="2400" dirty="0">
                <a:solidFill>
                  <a:srgbClr val="D1D5DB"/>
                </a:solidFill>
                <a:latin typeface="Söhne"/>
              </a:rPr>
              <a:t>Steps:</a:t>
            </a:r>
          </a:p>
          <a:p>
            <a:pPr lvl="1"/>
            <a:r>
              <a:rPr lang="en-US" sz="2000" dirty="0">
                <a:solidFill>
                  <a:srgbClr val="D1D5DB"/>
                </a:solidFill>
                <a:latin typeface="Söhne"/>
              </a:rPr>
              <a:t>Server Setup</a:t>
            </a:r>
          </a:p>
          <a:p>
            <a:pPr lvl="1"/>
            <a:r>
              <a:rPr lang="en-US" sz="2000" dirty="0">
                <a:solidFill>
                  <a:srgbClr val="D1D5DB"/>
                </a:solidFill>
                <a:latin typeface="Söhne"/>
              </a:rPr>
              <a:t>Listen for Connections</a:t>
            </a:r>
          </a:p>
          <a:p>
            <a:pPr lvl="1"/>
            <a:r>
              <a:rPr lang="en-US" sz="2000" dirty="0">
                <a:solidFill>
                  <a:srgbClr val="D1D5DB"/>
                </a:solidFill>
                <a:latin typeface="Söhne"/>
              </a:rPr>
              <a:t>User Authentication</a:t>
            </a:r>
          </a:p>
          <a:p>
            <a:pPr lvl="1"/>
            <a:r>
              <a:rPr lang="en-US" sz="2000" dirty="0">
                <a:solidFill>
                  <a:srgbClr val="D1D5DB"/>
                </a:solidFill>
                <a:latin typeface="Söhne"/>
              </a:rPr>
              <a:t>Message Routing</a:t>
            </a:r>
          </a:p>
          <a:p>
            <a:pPr lvl="1"/>
            <a:r>
              <a:rPr lang="en-US" sz="2000" dirty="0">
                <a:solidFill>
                  <a:srgbClr val="D1D5DB"/>
                </a:solidFill>
                <a:latin typeface="Söhne"/>
              </a:rPr>
              <a:t>Real-Time Communication</a:t>
            </a:r>
            <a:endParaRPr lang="en-US" sz="2000" dirty="0">
              <a:solidFill>
                <a:schemeClr val="bg1"/>
              </a:solidFill>
            </a:endParaRPr>
          </a:p>
        </p:txBody>
      </p:sp>
    </p:spTree>
    <p:extLst>
      <p:ext uri="{BB962C8B-B14F-4D97-AF65-F5344CB8AC3E}">
        <p14:creationId xmlns:p14="http://schemas.microsoft.com/office/powerpoint/2010/main" val="686140795"/>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B3ED-F34C-49AD-A358-5292ED7534F2}"/>
              </a:ext>
            </a:extLst>
          </p:cNvPr>
          <p:cNvSpPr>
            <a:spLocks noGrp="1"/>
          </p:cNvSpPr>
          <p:nvPr>
            <p:ph type="title"/>
          </p:nvPr>
        </p:nvSpPr>
        <p:spPr>
          <a:xfrm>
            <a:off x="167640" y="365125"/>
            <a:ext cx="11837913" cy="1950058"/>
          </a:xfrm>
        </p:spPr>
        <p:txBody>
          <a:bodyPr>
            <a:normAutofit/>
          </a:bodyPr>
          <a:lstStyle/>
          <a:p>
            <a:pPr algn="ctr"/>
            <a:r>
              <a:rPr lang="en-US" sz="5400" dirty="0">
                <a:solidFill>
                  <a:schemeClr val="bg1"/>
                </a:solidFill>
              </a:rPr>
              <a:t>What is a Servlet?</a:t>
            </a:r>
            <a:endParaRPr lang="en-IN" sz="5400" dirty="0">
              <a:solidFill>
                <a:schemeClr val="bg1"/>
              </a:solidFill>
            </a:endParaRPr>
          </a:p>
        </p:txBody>
      </p:sp>
      <p:sp>
        <p:nvSpPr>
          <p:cNvPr id="3" name="Content Placeholder 2">
            <a:extLst>
              <a:ext uri="{FF2B5EF4-FFF2-40B4-BE49-F238E27FC236}">
                <a16:creationId xmlns:a16="http://schemas.microsoft.com/office/drawing/2014/main" id="{E54CE4AE-784C-480D-BD7B-E69E685286CE}"/>
              </a:ext>
            </a:extLst>
          </p:cNvPr>
          <p:cNvSpPr>
            <a:spLocks noGrp="1"/>
          </p:cNvSpPr>
          <p:nvPr>
            <p:ph idx="1"/>
          </p:nvPr>
        </p:nvSpPr>
        <p:spPr>
          <a:xfrm>
            <a:off x="1889760" y="2247089"/>
            <a:ext cx="9906000" cy="3600000"/>
          </a:xfrm>
        </p:spPr>
        <p:txBody>
          <a:bodyPr>
            <a:normAutofit/>
          </a:bodyPr>
          <a:lstStyle/>
          <a:p>
            <a:endParaRPr lang="en-US" sz="2400" b="0" i="0" dirty="0">
              <a:solidFill>
                <a:schemeClr val="bg1"/>
              </a:solidFill>
              <a:effectLst/>
              <a:latin typeface="Google Sans"/>
            </a:endParaRPr>
          </a:p>
          <a:p>
            <a:r>
              <a:rPr lang="en-US" sz="2400" b="0" i="0" dirty="0">
                <a:solidFill>
                  <a:schemeClr val="bg1"/>
                </a:solidFill>
                <a:effectLst/>
                <a:latin typeface="Google Sans"/>
              </a:rPr>
              <a:t>A servlet is a Java program that runs on a web server. </a:t>
            </a:r>
          </a:p>
          <a:p>
            <a:r>
              <a:rPr lang="en-US" sz="2400" b="0" i="0" dirty="0">
                <a:solidFill>
                  <a:schemeClr val="bg1"/>
                </a:solidFill>
                <a:effectLst/>
                <a:latin typeface="Google Sans"/>
              </a:rPr>
              <a:t>Servlets are written in Java and compiled into bytecode. The bytecode is then deployed to a web server, such as Tomcat or Jetty. </a:t>
            </a:r>
          </a:p>
          <a:p>
            <a:r>
              <a:rPr lang="en-US" sz="2400" b="0" i="0" dirty="0">
                <a:solidFill>
                  <a:schemeClr val="bg1"/>
                </a:solidFill>
                <a:effectLst/>
                <a:latin typeface="Google Sans"/>
              </a:rPr>
              <a:t>When a user requests a servlet, the web server loads the servlet bytecode and creates a new instance of the servlet. The servlet then handles the request and generates a response.</a:t>
            </a:r>
            <a:endParaRPr lang="en-IN" sz="2400" dirty="0">
              <a:solidFill>
                <a:schemeClr val="bg1"/>
              </a:solidFill>
            </a:endParaRPr>
          </a:p>
        </p:txBody>
      </p:sp>
      <p:sp>
        <p:nvSpPr>
          <p:cNvPr id="5" name="Rectangle 4">
            <a:extLst>
              <a:ext uri="{FF2B5EF4-FFF2-40B4-BE49-F238E27FC236}">
                <a16:creationId xmlns:a16="http://schemas.microsoft.com/office/drawing/2014/main" id="{104E1B5A-A81A-4F52-9AC4-2BE424E4CB49}"/>
              </a:ext>
            </a:extLst>
          </p:cNvPr>
          <p:cNvSpPr/>
          <p:nvPr/>
        </p:nvSpPr>
        <p:spPr>
          <a:xfrm rot="1058404">
            <a:off x="9320630" y="-16914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F96D51C-6905-4DF7-8D15-6C89371EF485}"/>
              </a:ext>
            </a:extLst>
          </p:cNvPr>
          <p:cNvSpPr/>
          <p:nvPr/>
        </p:nvSpPr>
        <p:spPr>
          <a:xfrm rot="1058404">
            <a:off x="-1515006" y="-154832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641573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1C71-6F84-4B55-8129-99CB8B289517}"/>
              </a:ext>
            </a:extLst>
          </p:cNvPr>
          <p:cNvSpPr>
            <a:spLocks noGrp="1"/>
          </p:cNvSpPr>
          <p:nvPr>
            <p:ph type="title"/>
          </p:nvPr>
        </p:nvSpPr>
        <p:spPr>
          <a:xfrm>
            <a:off x="165370" y="365125"/>
            <a:ext cx="11188430" cy="1325563"/>
          </a:xfrm>
        </p:spPr>
        <p:txBody>
          <a:bodyPr/>
          <a:lstStyle/>
          <a:p>
            <a:pPr algn="ctr"/>
            <a:r>
              <a:rPr lang="en-US" dirty="0">
                <a:solidFill>
                  <a:schemeClr val="bg1"/>
                </a:solidFill>
              </a:rPr>
              <a:t>Life Cycle of a Servlet</a:t>
            </a:r>
            <a:endParaRPr lang="en-IN" dirty="0">
              <a:solidFill>
                <a:schemeClr val="bg1"/>
              </a:solidFill>
            </a:endParaRPr>
          </a:p>
        </p:txBody>
      </p:sp>
      <p:sp>
        <p:nvSpPr>
          <p:cNvPr id="4" name="Rectangle 3">
            <a:extLst>
              <a:ext uri="{FF2B5EF4-FFF2-40B4-BE49-F238E27FC236}">
                <a16:creationId xmlns:a16="http://schemas.microsoft.com/office/drawing/2014/main" id="{B7DFCCD2-38F2-4DA7-9AE1-52190BB314F7}"/>
              </a:ext>
            </a:extLst>
          </p:cNvPr>
          <p:cNvSpPr/>
          <p:nvPr/>
        </p:nvSpPr>
        <p:spPr>
          <a:xfrm rot="1058404">
            <a:off x="10494115" y="-20720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0EE7316-81BC-4525-B659-A88CD280C1EC}"/>
              </a:ext>
            </a:extLst>
          </p:cNvPr>
          <p:cNvSpPr/>
          <p:nvPr/>
        </p:nvSpPr>
        <p:spPr>
          <a:xfrm rot="1058404">
            <a:off x="-1697890" y="-126642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38229A2-A917-4D4F-B598-5BF3854CF440}"/>
              </a:ext>
            </a:extLst>
          </p:cNvPr>
          <p:cNvSpPr>
            <a:spLocks noGrp="1"/>
          </p:cNvSpPr>
          <p:nvPr>
            <p:ph idx="1"/>
          </p:nvPr>
        </p:nvSpPr>
        <p:spPr>
          <a:xfrm>
            <a:off x="472440" y="1825625"/>
            <a:ext cx="10591800" cy="4351338"/>
          </a:xfrm>
        </p:spPr>
        <p:txBody>
          <a:bodyPr>
            <a:normAutofit fontScale="92500" lnSpcReduction="10000"/>
          </a:bodyPr>
          <a:lstStyle/>
          <a:p>
            <a:pPr marL="0" indent="0">
              <a:buNone/>
            </a:pPr>
            <a:endParaRPr lang="en-US" dirty="0">
              <a:solidFill>
                <a:schemeClr val="bg1"/>
              </a:solidFill>
            </a:endParaRPr>
          </a:p>
          <a:p>
            <a:r>
              <a:rPr lang="en-US" dirty="0">
                <a:solidFill>
                  <a:schemeClr val="bg1"/>
                </a:solidFill>
              </a:rPr>
              <a:t>Servlets have a well-defined lifecycle, including methods like </a:t>
            </a:r>
            <a:r>
              <a:rPr lang="en-US" dirty="0" err="1">
                <a:solidFill>
                  <a:schemeClr val="bg1"/>
                </a:solidFill>
              </a:rPr>
              <a:t>init</a:t>
            </a:r>
            <a:r>
              <a:rPr lang="en-US" dirty="0">
                <a:solidFill>
                  <a:schemeClr val="bg1"/>
                </a:solidFill>
              </a:rPr>
              <a:t>(), service(), and destroy(). These methods are called by the servlet container (e.g., Apache Tomcat) at various stages of a servlet's existence.</a:t>
            </a:r>
          </a:p>
          <a:p>
            <a:endParaRPr lang="en-US" dirty="0">
              <a:solidFill>
                <a:schemeClr val="bg1"/>
              </a:solidFill>
            </a:endParaRPr>
          </a:p>
          <a:p>
            <a:r>
              <a:rPr lang="en-US" dirty="0" err="1">
                <a:solidFill>
                  <a:schemeClr val="bg1"/>
                </a:solidFill>
              </a:rPr>
              <a:t>init</a:t>
            </a:r>
            <a:r>
              <a:rPr lang="en-US" dirty="0">
                <a:solidFill>
                  <a:schemeClr val="bg1"/>
                </a:solidFill>
              </a:rPr>
              <a:t>(): This method is called when the servlet is first loaded by the container. It's used for one-time initialization tasks.</a:t>
            </a:r>
          </a:p>
          <a:p>
            <a:r>
              <a:rPr lang="en-US" dirty="0">
                <a:solidFill>
                  <a:schemeClr val="bg1"/>
                </a:solidFill>
              </a:rPr>
              <a:t>service(): This method is called to handle client requests. It's responsible for processing the request and generating a response.</a:t>
            </a:r>
          </a:p>
          <a:p>
            <a:r>
              <a:rPr lang="en-US" dirty="0">
                <a:solidFill>
                  <a:schemeClr val="bg1"/>
                </a:solidFill>
              </a:rPr>
              <a:t>destroy(): This method is called when the servlet is being taken out of service. It's used for cleanup tasks.</a:t>
            </a:r>
          </a:p>
          <a:p>
            <a:endParaRPr lang="en-IN" dirty="0">
              <a:solidFill>
                <a:schemeClr val="bg1"/>
              </a:solidFill>
            </a:endParaRPr>
          </a:p>
        </p:txBody>
      </p:sp>
    </p:spTree>
    <p:extLst>
      <p:ext uri="{BB962C8B-B14F-4D97-AF65-F5344CB8AC3E}">
        <p14:creationId xmlns:p14="http://schemas.microsoft.com/office/powerpoint/2010/main" val="2041235309"/>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AF2-477F-4FAD-8B27-CEE7EFFF22E9}"/>
              </a:ext>
            </a:extLst>
          </p:cNvPr>
          <p:cNvSpPr>
            <a:spLocks noGrp="1"/>
          </p:cNvSpPr>
          <p:nvPr>
            <p:ph type="title"/>
          </p:nvPr>
        </p:nvSpPr>
        <p:spPr>
          <a:xfrm>
            <a:off x="1091123" y="365125"/>
            <a:ext cx="10515600" cy="1784688"/>
          </a:xfrm>
        </p:spPr>
        <p:txBody>
          <a:bodyPr>
            <a:normAutofit/>
          </a:bodyPr>
          <a:lstStyle/>
          <a:p>
            <a:pPr algn="ctr"/>
            <a:r>
              <a:rPr lang="en-US" sz="4800" dirty="0">
                <a:solidFill>
                  <a:schemeClr val="bg1"/>
                </a:solidFill>
              </a:rPr>
              <a:t>What is a WebSocket?</a:t>
            </a:r>
            <a:endParaRPr lang="en-IN" sz="4800" dirty="0">
              <a:solidFill>
                <a:schemeClr val="bg1"/>
              </a:solidFill>
            </a:endParaRPr>
          </a:p>
        </p:txBody>
      </p:sp>
      <p:sp>
        <p:nvSpPr>
          <p:cNvPr id="3" name="Content Placeholder 2">
            <a:extLst>
              <a:ext uri="{FF2B5EF4-FFF2-40B4-BE49-F238E27FC236}">
                <a16:creationId xmlns:a16="http://schemas.microsoft.com/office/drawing/2014/main" id="{7922F3B0-E499-4BD5-9908-665C4A6E774D}"/>
              </a:ext>
            </a:extLst>
          </p:cNvPr>
          <p:cNvSpPr>
            <a:spLocks noGrp="1"/>
          </p:cNvSpPr>
          <p:nvPr>
            <p:ph idx="1"/>
          </p:nvPr>
        </p:nvSpPr>
        <p:spPr>
          <a:xfrm>
            <a:off x="2344365" y="2256817"/>
            <a:ext cx="9262357" cy="3920146"/>
          </a:xfrm>
        </p:spPr>
        <p:txBody>
          <a:bodyPr>
            <a:normAutofit/>
          </a:bodyPr>
          <a:lstStyle/>
          <a:p>
            <a:pPr algn="l"/>
            <a:endParaRPr lang="en-US" sz="2400" b="0" i="0" dirty="0">
              <a:solidFill>
                <a:schemeClr val="bg1"/>
              </a:solidFill>
              <a:effectLst/>
              <a:latin typeface="Söhne"/>
            </a:endParaRPr>
          </a:p>
          <a:p>
            <a:pPr algn="l"/>
            <a:r>
              <a:rPr lang="en-US" sz="2400" b="0" i="0" dirty="0">
                <a:solidFill>
                  <a:schemeClr val="bg1"/>
                </a:solidFill>
                <a:effectLst/>
                <a:latin typeface="Söhne"/>
              </a:rPr>
              <a:t>WebSocket is supported by many programming languages, web frameworks, and browsers. To use WebSocket in web applications, you can use JavaScript to create WebSocket connections in the browser and set up WebSocket servers on the server-side using languages like Python, Node.js, Java, and more. </a:t>
            </a:r>
          </a:p>
          <a:p>
            <a:pPr algn="l"/>
            <a:r>
              <a:rPr lang="en-US" sz="2400" b="0" i="0" dirty="0">
                <a:solidFill>
                  <a:schemeClr val="bg1"/>
                </a:solidFill>
                <a:effectLst/>
                <a:latin typeface="Söhne"/>
              </a:rPr>
              <a:t>This bidirectional communication protocol has become an integral part of modern web development for real-time and interactive features.</a:t>
            </a:r>
          </a:p>
        </p:txBody>
      </p:sp>
      <p:sp>
        <p:nvSpPr>
          <p:cNvPr id="5" name="Rectangle 4">
            <a:extLst>
              <a:ext uri="{FF2B5EF4-FFF2-40B4-BE49-F238E27FC236}">
                <a16:creationId xmlns:a16="http://schemas.microsoft.com/office/drawing/2014/main" id="{AA022E72-8612-4FF4-94CD-0B915807DC45}"/>
              </a:ext>
            </a:extLst>
          </p:cNvPr>
          <p:cNvSpPr/>
          <p:nvPr/>
        </p:nvSpPr>
        <p:spPr>
          <a:xfrm rot="1058404">
            <a:off x="9320630" y="-16914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0995280-3E69-46B8-99C7-5D0BF5B00E31}"/>
              </a:ext>
            </a:extLst>
          </p:cNvPr>
          <p:cNvSpPr/>
          <p:nvPr/>
        </p:nvSpPr>
        <p:spPr>
          <a:xfrm rot="1058404">
            <a:off x="-1515006" y="-154832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740017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FB975C-2CE2-4B7F-A5C2-1F9315E0995D}"/>
              </a:ext>
            </a:extLst>
          </p:cNvPr>
          <p:cNvSpPr/>
          <p:nvPr/>
        </p:nvSpPr>
        <p:spPr>
          <a:xfrm rot="1058404">
            <a:off x="-1697890" y="-126642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83F7E8D-3025-4B10-944E-5CBFFFB5F02A}"/>
              </a:ext>
            </a:extLst>
          </p:cNvPr>
          <p:cNvSpPr>
            <a:spLocks noGrp="1"/>
          </p:cNvSpPr>
          <p:nvPr>
            <p:ph type="title"/>
          </p:nvPr>
        </p:nvSpPr>
        <p:spPr>
          <a:xfrm>
            <a:off x="0" y="365125"/>
            <a:ext cx="11820734" cy="1795464"/>
          </a:xfrm>
        </p:spPr>
        <p:txBody>
          <a:bodyPr>
            <a:normAutofit/>
          </a:bodyPr>
          <a:lstStyle/>
          <a:p>
            <a:pPr algn="ctr"/>
            <a:r>
              <a:rPr lang="en-US" sz="5400" dirty="0">
                <a:solidFill>
                  <a:schemeClr val="bg1"/>
                </a:solidFill>
              </a:rPr>
              <a:t>Properties Of WebSocket</a:t>
            </a:r>
            <a:endParaRPr lang="en-IN" sz="5400" dirty="0">
              <a:solidFill>
                <a:schemeClr val="bg1"/>
              </a:solidFill>
            </a:endParaRPr>
          </a:p>
        </p:txBody>
      </p:sp>
      <p:sp>
        <p:nvSpPr>
          <p:cNvPr id="5" name="Rectangle 4">
            <a:extLst>
              <a:ext uri="{FF2B5EF4-FFF2-40B4-BE49-F238E27FC236}">
                <a16:creationId xmlns:a16="http://schemas.microsoft.com/office/drawing/2014/main" id="{FB152C00-D4B9-4F57-870D-BFB681D68D48}"/>
              </a:ext>
            </a:extLst>
          </p:cNvPr>
          <p:cNvSpPr/>
          <p:nvPr/>
        </p:nvSpPr>
        <p:spPr>
          <a:xfrm rot="1058404">
            <a:off x="10494115" y="-20720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BFEDE17-3D31-4290-B512-79551C166E97}"/>
              </a:ext>
            </a:extLst>
          </p:cNvPr>
          <p:cNvSpPr>
            <a:spLocks noGrp="1"/>
          </p:cNvSpPr>
          <p:nvPr>
            <p:ph idx="1"/>
          </p:nvPr>
        </p:nvSpPr>
        <p:spPr>
          <a:xfrm>
            <a:off x="243840" y="2160589"/>
            <a:ext cx="10317479" cy="4332286"/>
          </a:xfrm>
        </p:spPr>
        <p:txBody>
          <a:bodyPr>
            <a:normAutofit/>
          </a:bodyPr>
          <a:lstStyle/>
          <a:p>
            <a:pPr algn="l">
              <a:buFont typeface="+mj-lt"/>
              <a:buAutoNum type="arabicPeriod"/>
            </a:pPr>
            <a:endParaRPr lang="en-US" sz="2400" b="0" i="0" dirty="0">
              <a:solidFill>
                <a:schemeClr val="bg1"/>
              </a:solidFill>
              <a:effectLst/>
              <a:latin typeface="Söhne"/>
            </a:endParaRPr>
          </a:p>
          <a:p>
            <a:pPr algn="l"/>
            <a:r>
              <a:rPr lang="en-US" sz="2400" b="0" i="0" dirty="0">
                <a:solidFill>
                  <a:schemeClr val="bg1"/>
                </a:solidFill>
                <a:effectLst/>
                <a:latin typeface="Söhne"/>
              </a:rPr>
              <a:t>Full-Duplex Communication: This makes it suitable for real-time applications where both the client and server need to exchange data without waiting for a request.</a:t>
            </a:r>
          </a:p>
          <a:p>
            <a:pPr algn="l"/>
            <a:r>
              <a:rPr lang="en-US" sz="2400" b="0" i="0" dirty="0">
                <a:solidFill>
                  <a:schemeClr val="bg1"/>
                </a:solidFill>
                <a:effectLst/>
                <a:latin typeface="Söhne"/>
              </a:rPr>
              <a:t>Low Latency: WebSocket reduces the latency compared to polling or long polling techniques, where the client repeatedly requests updates. With WebSocket, the server can push data to the client as soon as it's available.</a:t>
            </a:r>
          </a:p>
          <a:p>
            <a:pPr algn="l"/>
            <a:r>
              <a:rPr lang="en-US" sz="2400" b="0" i="0" dirty="0">
                <a:solidFill>
                  <a:schemeClr val="bg1"/>
                </a:solidFill>
                <a:effectLst/>
                <a:latin typeface="Söhne"/>
              </a:rPr>
              <a:t>Bi-directional: WebSocket allows data to be sent from both the client and server at any time, making it suitable for interactive applications where users may send and receive data concurrently</a:t>
            </a:r>
          </a:p>
        </p:txBody>
      </p:sp>
    </p:spTree>
    <p:extLst>
      <p:ext uri="{BB962C8B-B14F-4D97-AF65-F5344CB8AC3E}">
        <p14:creationId xmlns:p14="http://schemas.microsoft.com/office/powerpoint/2010/main" val="2560954887"/>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33AE-7ED9-4728-99DE-25F4F14C74C4}"/>
              </a:ext>
            </a:extLst>
          </p:cNvPr>
          <p:cNvSpPr>
            <a:spLocks noGrp="1"/>
          </p:cNvSpPr>
          <p:nvPr>
            <p:ph type="title"/>
          </p:nvPr>
        </p:nvSpPr>
        <p:spPr>
          <a:xfrm>
            <a:off x="2773680" y="365125"/>
            <a:ext cx="8580120" cy="6096635"/>
          </a:xfrm>
        </p:spPr>
        <p:txBody>
          <a:bodyPr>
            <a:normAutofit/>
          </a:bodyPr>
          <a:lstStyle/>
          <a:p>
            <a:r>
              <a:rPr lang="en-US" sz="4800" dirty="0">
                <a:solidFill>
                  <a:schemeClr val="bg1"/>
                </a:solidFill>
              </a:rPr>
              <a:t>The next few Slides </a:t>
            </a:r>
            <a:br>
              <a:rPr lang="en-US" sz="4800" dirty="0">
                <a:solidFill>
                  <a:schemeClr val="bg1"/>
                </a:solidFill>
              </a:rPr>
            </a:br>
            <a:r>
              <a:rPr lang="en-US" sz="4800" dirty="0">
                <a:solidFill>
                  <a:schemeClr val="bg1"/>
                </a:solidFill>
              </a:rPr>
              <a:t>will show the </a:t>
            </a:r>
            <a:br>
              <a:rPr lang="en-US" sz="4800" dirty="0">
                <a:solidFill>
                  <a:schemeClr val="bg1"/>
                </a:solidFill>
              </a:rPr>
            </a:br>
            <a:r>
              <a:rPr lang="en-US" sz="4800" dirty="0">
                <a:solidFill>
                  <a:schemeClr val="bg1"/>
                </a:solidFill>
              </a:rPr>
              <a:t>Outputs:</a:t>
            </a:r>
            <a:endParaRPr lang="en-IN" sz="4800" dirty="0">
              <a:solidFill>
                <a:schemeClr val="bg1"/>
              </a:solidFill>
            </a:endParaRPr>
          </a:p>
        </p:txBody>
      </p:sp>
      <p:sp>
        <p:nvSpPr>
          <p:cNvPr id="4" name="Rectangle 3">
            <a:extLst>
              <a:ext uri="{FF2B5EF4-FFF2-40B4-BE49-F238E27FC236}">
                <a16:creationId xmlns:a16="http://schemas.microsoft.com/office/drawing/2014/main" id="{D198425C-6959-4D8E-B930-3B1F17E0194A}"/>
              </a:ext>
            </a:extLst>
          </p:cNvPr>
          <p:cNvSpPr/>
          <p:nvPr/>
        </p:nvSpPr>
        <p:spPr>
          <a:xfrm rot="1058404">
            <a:off x="9320630" y="-169140"/>
            <a:ext cx="3848238" cy="8531497"/>
          </a:xfrm>
          <a:prstGeom prst="rect">
            <a:avLst/>
          </a:prstGeom>
          <a:solidFill>
            <a:srgbClr val="2B2B2B"/>
          </a:solidFill>
          <a:ln>
            <a:solidFill>
              <a:srgbClr val="27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573A7B3-DA2B-4566-8922-40ADEE0ED5E0}"/>
              </a:ext>
            </a:extLst>
          </p:cNvPr>
          <p:cNvSpPr/>
          <p:nvPr/>
        </p:nvSpPr>
        <p:spPr>
          <a:xfrm rot="1058404">
            <a:off x="-1515006" y="-1548327"/>
            <a:ext cx="3848238" cy="8531497"/>
          </a:xfrm>
          <a:prstGeom prst="rect">
            <a:avLst/>
          </a:prstGeom>
          <a:solidFill>
            <a:srgbClr val="00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612864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571</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Google Sans</vt:lpstr>
      <vt:lpstr>Söhne</vt:lpstr>
      <vt:lpstr>Office Theme</vt:lpstr>
      <vt:lpstr>Chat Application in Java (Talk Wave)</vt:lpstr>
      <vt:lpstr>Group Members</vt:lpstr>
      <vt:lpstr>What is a Chat Application?</vt:lpstr>
      <vt:lpstr>How does a Chat Application work in a Network?</vt:lpstr>
      <vt:lpstr>What is a Servlet?</vt:lpstr>
      <vt:lpstr>Life Cycle of a Servlet</vt:lpstr>
      <vt:lpstr>What is a WebSocket?</vt:lpstr>
      <vt:lpstr>Properties Of WebSocket</vt:lpstr>
      <vt:lpstr>The next few Slides  will show the  Outputs:</vt:lpstr>
      <vt:lpstr>OUTPUTS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in Java (TalkWave)</dc:title>
  <dc:creator>Abdurrahman Qureshi</dc:creator>
  <cp:lastModifiedBy>Abdurrahman Qureshi</cp:lastModifiedBy>
  <cp:revision>75</cp:revision>
  <dcterms:created xsi:type="dcterms:W3CDTF">2023-10-31T17:03:43Z</dcterms:created>
  <dcterms:modified xsi:type="dcterms:W3CDTF">2023-10-31T18:30:44Z</dcterms:modified>
</cp:coreProperties>
</file>