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5" r:id="rId4"/>
    <p:sldId id="288" r:id="rId5"/>
    <p:sldId id="287" r:id="rId6"/>
    <p:sldId id="290" r:id="rId7"/>
    <p:sldId id="291" r:id="rId8"/>
    <p:sldId id="292" r:id="rId9"/>
    <p:sldId id="257" r:id="rId10"/>
    <p:sldId id="258" r:id="rId11"/>
    <p:sldId id="273" r:id="rId12"/>
    <p:sldId id="270" r:id="rId13"/>
    <p:sldId id="301" r:id="rId14"/>
    <p:sldId id="293" r:id="rId15"/>
    <p:sldId id="296" r:id="rId16"/>
    <p:sldId id="297" r:id="rId17"/>
    <p:sldId id="298" r:id="rId18"/>
    <p:sldId id="299" r:id="rId19"/>
    <p:sldId id="304" r:id="rId20"/>
    <p:sldId id="300" r:id="rId21"/>
    <p:sldId id="307" r:id="rId22"/>
    <p:sldId id="302"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171897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114371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243236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419366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193101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283294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331951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20693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358426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203046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1DF1D3-64A9-415F-97C2-96731D9F0A53}" type="datetimeFigureOut">
              <a:rPr lang="en-IN" smtClean="0"/>
              <a:pPr/>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8E0F2-EA05-4272-9D42-58FB02A57034}" type="slidenum">
              <a:rPr lang="en-IN" smtClean="0"/>
              <a:pPr/>
              <a:t>‹#›</a:t>
            </a:fld>
            <a:endParaRPr lang="en-IN"/>
          </a:p>
        </p:txBody>
      </p:sp>
    </p:spTree>
    <p:extLst>
      <p:ext uri="{BB962C8B-B14F-4D97-AF65-F5344CB8AC3E}">
        <p14:creationId xmlns:p14="http://schemas.microsoft.com/office/powerpoint/2010/main" val="291517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F1D3-64A9-415F-97C2-96731D9F0A53}" type="datetimeFigureOut">
              <a:rPr lang="en-IN" smtClean="0"/>
              <a:pPr/>
              <a:t>21-02-2022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8E0F2-EA05-4272-9D42-58FB02A57034}" type="slidenum">
              <a:rPr lang="en-IN" smtClean="0"/>
              <a:pPr/>
              <a:t>‹#›</a:t>
            </a:fld>
            <a:endParaRPr lang="en-IN"/>
          </a:p>
        </p:txBody>
      </p:sp>
    </p:spTree>
    <p:extLst>
      <p:ext uri="{BB962C8B-B14F-4D97-AF65-F5344CB8AC3E}">
        <p14:creationId xmlns:p14="http://schemas.microsoft.com/office/powerpoint/2010/main" val="56814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ndroi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a:t>
            </a:r>
            <a:endParaRPr lang="en-IN" dirty="0"/>
          </a:p>
        </p:txBody>
      </p:sp>
      <p:sp>
        <p:nvSpPr>
          <p:cNvPr id="3" name="Subtitle 2"/>
          <p:cNvSpPr>
            <a:spLocks noGrp="1"/>
          </p:cNvSpPr>
          <p:nvPr>
            <p:ph type="subTitle" idx="1"/>
          </p:nvPr>
        </p:nvSpPr>
        <p:spPr/>
        <p:txBody>
          <a:bodyPr/>
          <a:lstStyle/>
          <a:p>
            <a:r>
              <a:rPr lang="en-US" dirty="0"/>
              <a:t>Android and Its Tools (4 </a:t>
            </a:r>
            <a:r>
              <a:rPr lang="en-US" dirty="0" err="1"/>
              <a:t>Hrs</a:t>
            </a:r>
            <a:r>
              <a:rPr lang="en-US" dirty="0"/>
              <a:t> ---4 marks)</a:t>
            </a:r>
            <a:endParaRPr lang="en-IN" dirty="0"/>
          </a:p>
        </p:txBody>
      </p:sp>
    </p:spTree>
    <p:extLst>
      <p:ext uri="{BB962C8B-B14F-4D97-AF65-F5344CB8AC3E}">
        <p14:creationId xmlns:p14="http://schemas.microsoft.com/office/powerpoint/2010/main" val="410263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Android</a:t>
            </a:r>
            <a:endParaRPr lang="en-IN" dirty="0"/>
          </a:p>
        </p:txBody>
      </p:sp>
      <p:sp>
        <p:nvSpPr>
          <p:cNvPr id="3" name="Content Placeholder 2"/>
          <p:cNvSpPr>
            <a:spLocks noGrp="1"/>
          </p:cNvSpPr>
          <p:nvPr>
            <p:ph idx="1"/>
          </p:nvPr>
        </p:nvSpPr>
        <p:spPr/>
        <p:txBody>
          <a:bodyPr>
            <a:normAutofit fontScale="92500" lnSpcReduction="20000"/>
          </a:bodyPr>
          <a:lstStyle/>
          <a:p>
            <a:r>
              <a:rPr lang="en-IN" dirty="0"/>
              <a:t>Android is an open source and Linux-based </a:t>
            </a:r>
            <a:r>
              <a:rPr lang="en-IN" b="1" dirty="0"/>
              <a:t>Operating System</a:t>
            </a:r>
            <a:r>
              <a:rPr lang="en-IN" dirty="0"/>
              <a:t> for mobile devices such as smartphones and tablet computers.</a:t>
            </a:r>
          </a:p>
          <a:p>
            <a:r>
              <a:rPr lang="en-IN" dirty="0"/>
              <a:t> Android was developed by the </a:t>
            </a:r>
            <a:r>
              <a:rPr lang="en-IN" i="1" dirty="0"/>
              <a:t>Open Handset Alliance</a:t>
            </a:r>
          </a:p>
          <a:p>
            <a:r>
              <a:rPr lang="en-IN" i="1" dirty="0"/>
              <a:t>OHA :  (</a:t>
            </a:r>
            <a:r>
              <a:rPr lang="en-US" dirty="0"/>
              <a:t>The Open Handset Alliance ) is a business alliance that was created for the purpose of developing open mobile device standards.</a:t>
            </a:r>
          </a:p>
          <a:p>
            <a:pPr lvl="1"/>
            <a:r>
              <a:rPr lang="en-US" dirty="0"/>
              <a:t>Is a group of more than 80 companies including Dell , Google, HTC</a:t>
            </a:r>
            <a:r>
              <a:rPr lang="en-IN" dirty="0"/>
              <a:t> </a:t>
            </a:r>
          </a:p>
          <a:p>
            <a:pPr marL="457200" lvl="1" indent="0">
              <a:buNone/>
            </a:pPr>
            <a:endParaRPr lang="en-IN" dirty="0"/>
          </a:p>
          <a:p>
            <a:r>
              <a:rPr lang="en-IN" dirty="0"/>
              <a:t>The first beta version of the Android Software Development Kit (SDK) was released by Google in 2007 where as the first commercial version, Android 1.0, was released in September 2008.</a:t>
            </a:r>
          </a:p>
          <a:p>
            <a:r>
              <a:rPr lang="en-IN" dirty="0"/>
              <a:t>On June 27, 2012, at the Google I/O conference, Google announced the next Android version, 4.1 </a:t>
            </a:r>
            <a:r>
              <a:rPr lang="en-IN" b="1" dirty="0"/>
              <a:t>Jelly Bean</a:t>
            </a:r>
            <a:r>
              <a:rPr lang="en-IN" dirty="0"/>
              <a:t>. </a:t>
            </a:r>
            <a:endParaRPr lang="en-US" dirty="0"/>
          </a:p>
          <a:p>
            <a:endParaRPr lang="en-US" dirty="0"/>
          </a:p>
          <a:p>
            <a:endParaRPr lang="en-IN" dirty="0"/>
          </a:p>
        </p:txBody>
      </p:sp>
    </p:spTree>
    <p:extLst>
      <p:ext uri="{BB962C8B-B14F-4D97-AF65-F5344CB8AC3E}">
        <p14:creationId xmlns:p14="http://schemas.microsoft.com/office/powerpoint/2010/main" val="338676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versions</a:t>
            </a:r>
            <a:endParaRPr lang="en-IN" dirty="0"/>
          </a:p>
        </p:txBody>
      </p:sp>
      <p:sp>
        <p:nvSpPr>
          <p:cNvPr id="3" name="Content Placeholder 2"/>
          <p:cNvSpPr>
            <a:spLocks noGrp="1"/>
          </p:cNvSpPr>
          <p:nvPr>
            <p:ph idx="1"/>
          </p:nvPr>
        </p:nvSpPr>
        <p:spPr/>
        <p:txBody>
          <a:bodyPr/>
          <a:lstStyle/>
          <a:p>
            <a:endParaRPr lang="en-IN"/>
          </a:p>
        </p:txBody>
      </p:sp>
      <p:pic>
        <p:nvPicPr>
          <p:cNvPr id="3074" name="Picture 2" descr="J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1" y="1543903"/>
            <a:ext cx="9812740" cy="491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9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Android Applications</a:t>
            </a:r>
            <a:br>
              <a:rPr lang="en-IN" dirty="0"/>
            </a:br>
            <a:endParaRPr lang="en-IN" dirty="0"/>
          </a:p>
        </p:txBody>
      </p:sp>
      <p:sp>
        <p:nvSpPr>
          <p:cNvPr id="3" name="Content Placeholder 2"/>
          <p:cNvSpPr>
            <a:spLocks noGrp="1"/>
          </p:cNvSpPr>
          <p:nvPr>
            <p:ph idx="1"/>
          </p:nvPr>
        </p:nvSpPr>
        <p:spPr/>
        <p:txBody>
          <a:bodyPr/>
          <a:lstStyle/>
          <a:p>
            <a:r>
              <a:rPr lang="en-IN" dirty="0"/>
              <a:t>Android applications are usually developed in the Java language using the Android Software Development Kit.</a:t>
            </a:r>
          </a:p>
          <a:p>
            <a:r>
              <a:rPr lang="en-IN" dirty="0"/>
              <a:t>Once developed, Android applications can be packaged easily and sold out either through a store such as </a:t>
            </a:r>
            <a:r>
              <a:rPr lang="en-IN" b="1" dirty="0"/>
              <a:t>Google Play</a:t>
            </a:r>
            <a:r>
              <a:rPr lang="en-IN" dirty="0"/>
              <a:t>, </a:t>
            </a:r>
            <a:r>
              <a:rPr lang="en-IN" b="1" dirty="0" err="1"/>
              <a:t>SlideME</a:t>
            </a:r>
            <a:r>
              <a:rPr lang="en-IN" dirty="0"/>
              <a:t>, </a:t>
            </a:r>
            <a:r>
              <a:rPr lang="en-IN" b="1" dirty="0"/>
              <a:t>Opera Mobile Store</a:t>
            </a:r>
            <a:r>
              <a:rPr lang="en-IN" dirty="0"/>
              <a:t> and the </a:t>
            </a:r>
            <a:r>
              <a:rPr lang="en-IN" b="1" dirty="0"/>
              <a:t>Amazon </a:t>
            </a:r>
            <a:r>
              <a:rPr lang="en-IN" b="1" dirty="0" err="1"/>
              <a:t>Appstore</a:t>
            </a:r>
            <a:r>
              <a:rPr lang="en-IN" dirty="0"/>
              <a:t>.</a:t>
            </a:r>
          </a:p>
          <a:p>
            <a:r>
              <a:rPr lang="en-US" dirty="0"/>
              <a:t>Android App categories:</a:t>
            </a:r>
            <a:endParaRPr lang="en-IN" dirty="0"/>
          </a:p>
        </p:txBody>
      </p:sp>
      <p:pic>
        <p:nvPicPr>
          <p:cNvPr id="2050" name="Picture 2" descr="Catego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934" y="4111624"/>
            <a:ext cx="6435536" cy="220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85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App development </a:t>
            </a:r>
            <a:endParaRPr lang="en-IN" dirty="0"/>
          </a:p>
        </p:txBody>
      </p:sp>
      <p:pic>
        <p:nvPicPr>
          <p:cNvPr id="4" name="Content Placeholder 3"/>
          <p:cNvPicPr>
            <a:picLocks noGrp="1" noChangeAspect="1"/>
          </p:cNvPicPr>
          <p:nvPr>
            <p:ph idx="1"/>
          </p:nvPr>
        </p:nvPicPr>
        <p:blipFill>
          <a:blip r:embed="rId2"/>
          <a:stretch>
            <a:fillRect/>
          </a:stretch>
        </p:blipFill>
        <p:spPr>
          <a:xfrm>
            <a:off x="600501" y="1551379"/>
            <a:ext cx="7997589" cy="3634770"/>
          </a:xfrm>
          <a:prstGeom prst="rect">
            <a:avLst/>
          </a:prstGeom>
        </p:spPr>
      </p:pic>
      <p:pic>
        <p:nvPicPr>
          <p:cNvPr id="5" name="Picture 4"/>
          <p:cNvPicPr>
            <a:picLocks noChangeAspect="1"/>
          </p:cNvPicPr>
          <p:nvPr/>
        </p:nvPicPr>
        <p:blipFill>
          <a:blip r:embed="rId3"/>
          <a:stretch>
            <a:fillRect/>
          </a:stretch>
        </p:blipFill>
        <p:spPr>
          <a:xfrm>
            <a:off x="8598090" y="1784806"/>
            <a:ext cx="1751461" cy="3307224"/>
          </a:xfrm>
          <a:prstGeom prst="rect">
            <a:avLst/>
          </a:prstGeom>
        </p:spPr>
      </p:pic>
    </p:spTree>
    <p:extLst>
      <p:ext uri="{BB962C8B-B14F-4D97-AF65-F5344CB8AC3E}">
        <p14:creationId xmlns:p14="http://schemas.microsoft.com/office/powerpoint/2010/main" val="374516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for Android Development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solidFill>
                  <a:srgbClr val="FF0000"/>
                </a:solidFill>
              </a:rPr>
              <a:t>1. Android Studio :</a:t>
            </a:r>
            <a:r>
              <a:rPr lang="en-IN" dirty="0"/>
              <a:t>Android Studio is the official IDE for Android development, and includes everything you need to build Android apps.</a:t>
            </a:r>
          </a:p>
          <a:p>
            <a:r>
              <a:rPr lang="en-US" dirty="0">
                <a:solidFill>
                  <a:srgbClr val="FF0000"/>
                </a:solidFill>
              </a:rPr>
              <a:t>2. </a:t>
            </a:r>
            <a:r>
              <a:rPr lang="en-IN" dirty="0">
                <a:solidFill>
                  <a:srgbClr val="FF0000"/>
                </a:solidFill>
              </a:rPr>
              <a:t>Eclipse</a:t>
            </a:r>
          </a:p>
          <a:p>
            <a:r>
              <a:rPr lang="en-IN" dirty="0"/>
              <a:t>There was Eclipse before there was Android Studio. For a long time, Eclipse was the officially preferred IDE for all Android application development.</a:t>
            </a:r>
          </a:p>
          <a:p>
            <a:r>
              <a:rPr lang="en-IN" dirty="0" err="1">
                <a:solidFill>
                  <a:srgbClr val="FF0000"/>
                </a:solidFill>
              </a:rPr>
              <a:t>Instabug</a:t>
            </a:r>
            <a:r>
              <a:rPr lang="en-IN" dirty="0">
                <a:solidFill>
                  <a:srgbClr val="FF0000"/>
                </a:solidFill>
              </a:rPr>
              <a:t>:</a:t>
            </a:r>
          </a:p>
          <a:p>
            <a:r>
              <a:rPr lang="en-IN" dirty="0" err="1"/>
              <a:t>Instabug</a:t>
            </a:r>
            <a:r>
              <a:rPr lang="en-IN" dirty="0"/>
              <a:t> allows beta testers and user groups to share screenshots and detailed error logs with developers during the QA</a:t>
            </a:r>
          </a:p>
          <a:p>
            <a:r>
              <a:rPr lang="en-IN" dirty="0" err="1">
                <a:solidFill>
                  <a:srgbClr val="FF0000"/>
                </a:solidFill>
              </a:rPr>
              <a:t>GameMaker</a:t>
            </a:r>
            <a:r>
              <a:rPr lang="en-IN" dirty="0">
                <a:solidFill>
                  <a:srgbClr val="FF0000"/>
                </a:solidFill>
              </a:rPr>
              <a:t>: Studio</a:t>
            </a:r>
            <a:r>
              <a:rPr lang="en-IN" dirty="0"/>
              <a:t>:</a:t>
            </a:r>
          </a:p>
          <a:p>
            <a:r>
              <a:rPr lang="en-IN" dirty="0" err="1"/>
              <a:t>GameMaker</a:t>
            </a:r>
            <a:r>
              <a:rPr lang="en-IN" dirty="0"/>
              <a:t> provides everything you need to create 2D games using very little code. </a:t>
            </a:r>
          </a:p>
          <a:p>
            <a:endParaRPr lang="en-IN" dirty="0"/>
          </a:p>
        </p:txBody>
      </p:sp>
    </p:spTree>
    <p:extLst>
      <p:ext uri="{BB962C8B-B14F-4D97-AF65-F5344CB8AC3E}">
        <p14:creationId xmlns:p14="http://schemas.microsoft.com/office/powerpoint/2010/main" val="303706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992571" y="1282890"/>
            <a:ext cx="8140473" cy="5043265"/>
          </a:xfrm>
          <a:prstGeom prst="rect">
            <a:avLst/>
          </a:prstGeom>
        </p:spPr>
      </p:pic>
    </p:spTree>
    <p:extLst>
      <p:ext uri="{BB962C8B-B14F-4D97-AF65-F5344CB8AC3E}">
        <p14:creationId xmlns:p14="http://schemas.microsoft.com/office/powerpoint/2010/main" val="76500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7"/>
          </a:xfrm>
        </p:spPr>
        <p:txBody>
          <a:bodyPr>
            <a:normAutofit fontScale="85000" lnSpcReduction="20000"/>
          </a:bodyPr>
          <a:lstStyle/>
          <a:p>
            <a:r>
              <a:rPr lang="en-US" dirty="0">
                <a:solidFill>
                  <a:srgbClr val="FF0000"/>
                </a:solidFill>
              </a:rPr>
              <a:t>1. Linux </a:t>
            </a:r>
            <a:r>
              <a:rPr lang="en-US" dirty="0" err="1">
                <a:solidFill>
                  <a:srgbClr val="FF0000"/>
                </a:solidFill>
              </a:rPr>
              <a:t>Kernal</a:t>
            </a:r>
            <a:r>
              <a:rPr lang="en-US" dirty="0">
                <a:solidFill>
                  <a:srgbClr val="FF0000"/>
                </a:solidFill>
              </a:rPr>
              <a:t>: </a:t>
            </a:r>
          </a:p>
          <a:p>
            <a:r>
              <a:rPr lang="en-IN" dirty="0"/>
              <a:t>This provides a level of abstraction between the device hardware and it contains all the essential hardware drivers like camera, keypad, display etc.</a:t>
            </a:r>
          </a:p>
          <a:p>
            <a:r>
              <a:rPr lang="en-US" dirty="0"/>
              <a:t>To run device app , it require CPU  , memory and device resource . </a:t>
            </a:r>
            <a:r>
              <a:rPr lang="en-US" dirty="0" err="1"/>
              <a:t>Kernal</a:t>
            </a:r>
            <a:r>
              <a:rPr lang="en-US" dirty="0"/>
              <a:t> manage these things.</a:t>
            </a:r>
          </a:p>
          <a:p>
            <a:r>
              <a:rPr lang="en-US" dirty="0">
                <a:solidFill>
                  <a:srgbClr val="FF0000"/>
                </a:solidFill>
              </a:rPr>
              <a:t>2. Libraries </a:t>
            </a:r>
            <a:r>
              <a:rPr lang="en-US" dirty="0"/>
              <a:t>: </a:t>
            </a:r>
          </a:p>
          <a:p>
            <a:r>
              <a:rPr lang="en-IN" dirty="0"/>
              <a:t>Is a collection of data which can do any number of things: set rules for app behaviour, graphic effects, pre-written code, templates, text, communication protocols.</a:t>
            </a:r>
            <a:endParaRPr lang="en-US" dirty="0"/>
          </a:p>
          <a:p>
            <a:r>
              <a:rPr lang="en-US" dirty="0"/>
              <a:t>Android support many libraries to build an app</a:t>
            </a:r>
          </a:p>
          <a:p>
            <a:r>
              <a:rPr lang="en-US" dirty="0" err="1"/>
              <a:t>Eg</a:t>
            </a:r>
            <a:r>
              <a:rPr lang="en-US" dirty="0"/>
              <a:t> : </a:t>
            </a:r>
            <a:r>
              <a:rPr lang="en-IN" dirty="0"/>
              <a:t>SQLite database which is a useful repository for storage and sharing of application data</a:t>
            </a:r>
          </a:p>
          <a:p>
            <a:r>
              <a:rPr lang="en-US" dirty="0" err="1"/>
              <a:t>Eg:Media</a:t>
            </a:r>
            <a:r>
              <a:rPr lang="en-US" dirty="0"/>
              <a:t> Framework to develop musical app </a:t>
            </a:r>
          </a:p>
          <a:p>
            <a:r>
              <a:rPr lang="en-US" dirty="0">
                <a:solidFill>
                  <a:srgbClr val="FF0000"/>
                </a:solidFill>
              </a:rPr>
              <a:t>3.Android Run time: </a:t>
            </a:r>
          </a:p>
          <a:p>
            <a:r>
              <a:rPr lang="en-IN" dirty="0"/>
              <a:t>This section provides a key component called </a:t>
            </a:r>
            <a:r>
              <a:rPr lang="en-IN" b="1" dirty="0" err="1"/>
              <a:t>Dalvik</a:t>
            </a:r>
            <a:r>
              <a:rPr lang="en-IN" b="1" dirty="0"/>
              <a:t> Virtual Machine</a:t>
            </a:r>
            <a:r>
              <a:rPr lang="en-IN" dirty="0"/>
              <a:t> which is a kind of Java Virtual Machine specially designed and optimized for Android.</a:t>
            </a:r>
            <a:endParaRPr lang="en-US" dirty="0"/>
          </a:p>
          <a:p>
            <a:endParaRPr lang="en-US" dirty="0"/>
          </a:p>
          <a:p>
            <a:endParaRPr lang="en-IN" dirty="0"/>
          </a:p>
        </p:txBody>
      </p:sp>
    </p:spTree>
    <p:extLst>
      <p:ext uri="{BB962C8B-B14F-4D97-AF65-F5344CB8AC3E}">
        <p14:creationId xmlns:p14="http://schemas.microsoft.com/office/powerpoint/2010/main" val="351265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5904575"/>
          </a:xfrm>
        </p:spPr>
        <p:txBody>
          <a:bodyPr>
            <a:normAutofit/>
          </a:bodyPr>
          <a:lstStyle/>
          <a:p>
            <a:r>
              <a:rPr lang="en-US" dirty="0">
                <a:solidFill>
                  <a:srgbClr val="FF0000"/>
                </a:solidFill>
              </a:rPr>
              <a:t>3.Android Run time: </a:t>
            </a:r>
          </a:p>
          <a:p>
            <a:r>
              <a:rPr lang="en-IN" sz="2400" dirty="0"/>
              <a:t>This section provides a key component called </a:t>
            </a:r>
            <a:r>
              <a:rPr lang="en-IN" sz="2400" b="1" dirty="0" err="1"/>
              <a:t>Dalvik</a:t>
            </a:r>
            <a:r>
              <a:rPr lang="en-IN" sz="2400" b="1" dirty="0"/>
              <a:t> Virtual Machine</a:t>
            </a:r>
            <a:r>
              <a:rPr lang="en-IN" sz="2400" dirty="0"/>
              <a:t> which is a kind of Java Virtual Machine specially designed and optimized for Android.</a:t>
            </a:r>
          </a:p>
          <a:p>
            <a:r>
              <a:rPr lang="en-IN" sz="2400" dirty="0"/>
              <a:t>The </a:t>
            </a:r>
            <a:r>
              <a:rPr lang="en-IN" sz="2400" dirty="0" err="1"/>
              <a:t>Dalvik</a:t>
            </a:r>
            <a:r>
              <a:rPr lang="en-IN" sz="2400" dirty="0"/>
              <a:t> VM makes use of Linux core features like memory management and multi-threading.</a:t>
            </a:r>
          </a:p>
          <a:p>
            <a:r>
              <a:rPr lang="en-US" sz="2400" dirty="0"/>
              <a:t>DVM (Dalvik Virtual Machine) which provide run time environment to run  android app. DVM build .DEX files.</a:t>
            </a:r>
          </a:p>
          <a:p>
            <a:r>
              <a:rPr lang="en-IN" sz="2400" dirty="0"/>
              <a:t>The Android runtime also provides a set of core libraries which enable Android application developers to write Android applications using standard Java programming language.</a:t>
            </a:r>
            <a:endParaRPr lang="en-US" sz="2400" dirty="0"/>
          </a:p>
          <a:p>
            <a:endParaRPr lang="en-US" dirty="0"/>
          </a:p>
          <a:p>
            <a:endParaRPr lang="en-IN" dirty="0"/>
          </a:p>
        </p:txBody>
      </p:sp>
      <p:sp>
        <p:nvSpPr>
          <p:cNvPr id="4" name="Rectangle 3"/>
          <p:cNvSpPr/>
          <p:nvPr/>
        </p:nvSpPr>
        <p:spPr>
          <a:xfrm>
            <a:off x="2197289" y="5622883"/>
            <a:ext cx="1624084" cy="777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Files</a:t>
            </a:r>
            <a:endParaRPr lang="en-IN" dirty="0"/>
          </a:p>
        </p:txBody>
      </p:sp>
      <p:sp>
        <p:nvSpPr>
          <p:cNvPr id="5" name="Rectangle 4"/>
          <p:cNvSpPr/>
          <p:nvPr/>
        </p:nvSpPr>
        <p:spPr>
          <a:xfrm>
            <a:off x="8138615" y="5643355"/>
            <a:ext cx="1624084" cy="777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APK</a:t>
            </a:r>
            <a:endParaRPr lang="en-IN" dirty="0"/>
          </a:p>
        </p:txBody>
      </p:sp>
      <p:sp>
        <p:nvSpPr>
          <p:cNvPr id="6" name="Rectangle 5"/>
          <p:cNvSpPr/>
          <p:nvPr/>
        </p:nvSpPr>
        <p:spPr>
          <a:xfrm>
            <a:off x="5167952" y="5636531"/>
            <a:ext cx="1624084" cy="777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Dex</a:t>
            </a:r>
            <a:r>
              <a:rPr lang="en-US" dirty="0"/>
              <a:t> Files</a:t>
            </a:r>
            <a:endParaRPr lang="en-IN" dirty="0"/>
          </a:p>
        </p:txBody>
      </p:sp>
      <p:sp>
        <p:nvSpPr>
          <p:cNvPr id="7" name="Right Arrow 6"/>
          <p:cNvSpPr/>
          <p:nvPr/>
        </p:nvSpPr>
        <p:spPr>
          <a:xfrm>
            <a:off x="3867718" y="5738464"/>
            <a:ext cx="1346579" cy="54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DX tool</a:t>
            </a:r>
            <a:endParaRPr lang="en-IN" dirty="0"/>
          </a:p>
        </p:txBody>
      </p:sp>
      <p:sp>
        <p:nvSpPr>
          <p:cNvPr id="8" name="Right Arrow 7"/>
          <p:cNvSpPr/>
          <p:nvPr/>
        </p:nvSpPr>
        <p:spPr>
          <a:xfrm>
            <a:off x="6792036" y="5854895"/>
            <a:ext cx="1346579" cy="54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AAPT tool</a:t>
            </a:r>
            <a:endParaRPr lang="en-IN" dirty="0"/>
          </a:p>
        </p:txBody>
      </p:sp>
      <p:sp>
        <p:nvSpPr>
          <p:cNvPr id="9" name="TextBox 8"/>
          <p:cNvSpPr txBox="1"/>
          <p:nvPr/>
        </p:nvSpPr>
        <p:spPr>
          <a:xfrm>
            <a:off x="2470244" y="6460956"/>
            <a:ext cx="1351129" cy="369332"/>
          </a:xfrm>
          <a:prstGeom prst="rect">
            <a:avLst/>
          </a:prstGeom>
          <a:noFill/>
        </p:spPr>
        <p:txBody>
          <a:bodyPr wrap="square" rtlCol="0">
            <a:spAutoFit/>
          </a:bodyPr>
          <a:lstStyle/>
          <a:p>
            <a:r>
              <a:rPr lang="en-US" dirty="0"/>
              <a:t>Java files</a:t>
            </a:r>
            <a:endParaRPr lang="en-IN" dirty="0"/>
          </a:p>
        </p:txBody>
      </p:sp>
      <p:sp>
        <p:nvSpPr>
          <p:cNvPr id="10" name="TextBox 9"/>
          <p:cNvSpPr txBox="1"/>
          <p:nvPr/>
        </p:nvSpPr>
        <p:spPr>
          <a:xfrm>
            <a:off x="5304429" y="6549389"/>
            <a:ext cx="1351129" cy="369332"/>
          </a:xfrm>
          <a:prstGeom prst="rect">
            <a:avLst/>
          </a:prstGeom>
          <a:noFill/>
        </p:spPr>
        <p:txBody>
          <a:bodyPr wrap="square" rtlCol="0">
            <a:spAutoFit/>
          </a:bodyPr>
          <a:lstStyle/>
          <a:p>
            <a:r>
              <a:rPr lang="en-US" dirty="0"/>
              <a:t>binary files</a:t>
            </a:r>
            <a:endParaRPr lang="en-IN" dirty="0"/>
          </a:p>
        </p:txBody>
      </p:sp>
    </p:spTree>
    <p:extLst>
      <p:ext uri="{BB962C8B-B14F-4D97-AF65-F5344CB8AC3E}">
        <p14:creationId xmlns:p14="http://schemas.microsoft.com/office/powerpoint/2010/main" val="219698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918"/>
            <a:ext cx="10515600" cy="5897045"/>
          </a:xfrm>
        </p:spPr>
        <p:txBody>
          <a:bodyPr>
            <a:normAutofit/>
          </a:bodyPr>
          <a:lstStyle/>
          <a:p>
            <a:endParaRPr lang="en-US" dirty="0"/>
          </a:p>
          <a:p>
            <a:r>
              <a:rPr lang="en-US" sz="2600" dirty="0"/>
              <a:t>In </a:t>
            </a:r>
            <a:r>
              <a:rPr lang="en-US" sz="2600" dirty="0" err="1"/>
              <a:t>Lolipop</a:t>
            </a:r>
            <a:r>
              <a:rPr lang="en-US" sz="2600" dirty="0"/>
              <a:t> version google introduce ART(Android runtime environment).</a:t>
            </a:r>
          </a:p>
          <a:p>
            <a:r>
              <a:rPr lang="en-US" sz="2600" dirty="0"/>
              <a:t>DVM is replaced by ART.</a:t>
            </a:r>
          </a:p>
          <a:p>
            <a:r>
              <a:rPr lang="en-US" sz="2600" dirty="0"/>
              <a:t>ART – performance is fast</a:t>
            </a:r>
          </a:p>
          <a:p>
            <a:r>
              <a:rPr lang="en-US" sz="2600" dirty="0"/>
              <a:t>     -  - Improved garbage collection</a:t>
            </a:r>
          </a:p>
          <a:p>
            <a:r>
              <a:rPr lang="en-US" sz="2600" dirty="0"/>
              <a:t>       -  introduce AOT (ahead of time )concept : compile the entire app at a time</a:t>
            </a:r>
          </a:p>
          <a:p>
            <a:r>
              <a:rPr lang="en-US" sz="2600" dirty="0"/>
              <a:t>AAPT (Android Asset Packaging tool)  </a:t>
            </a:r>
          </a:p>
          <a:p>
            <a:r>
              <a:rPr lang="en-US" sz="2600" dirty="0"/>
              <a:t>AAPT tool allow to view , create and update  inside app</a:t>
            </a:r>
          </a:p>
          <a:p>
            <a:r>
              <a:rPr lang="en-US" sz="2600" dirty="0"/>
              <a:t>AAPT compile the resource (XML code ) to binary format to store in to device</a:t>
            </a:r>
            <a:endParaRPr lang="en-IN" sz="2600" dirty="0"/>
          </a:p>
          <a:p>
            <a:endParaRPr lang="en-US" dirty="0"/>
          </a:p>
          <a:p>
            <a:endParaRPr lang="en-US" dirty="0"/>
          </a:p>
          <a:p>
            <a:endParaRPr lang="en-US" dirty="0"/>
          </a:p>
          <a:p>
            <a:endParaRPr lang="en-US" dirty="0"/>
          </a:p>
          <a:p>
            <a:endParaRPr lang="en-US" sz="2000" dirty="0"/>
          </a:p>
        </p:txBody>
      </p:sp>
    </p:spTree>
    <p:extLst>
      <p:ext uri="{BB962C8B-B14F-4D97-AF65-F5344CB8AC3E}">
        <p14:creationId xmlns:p14="http://schemas.microsoft.com/office/powerpoint/2010/main" val="259902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fontScale="77500" lnSpcReduction="20000"/>
          </a:bodyPr>
          <a:lstStyle/>
          <a:p>
            <a:r>
              <a:rPr lang="en-US" dirty="0">
                <a:solidFill>
                  <a:srgbClr val="FF0000"/>
                </a:solidFill>
              </a:rPr>
              <a:t>4. Application Framework</a:t>
            </a:r>
          </a:p>
          <a:p>
            <a:r>
              <a:rPr lang="en-US" dirty="0"/>
              <a:t>It manage basic function of our app</a:t>
            </a:r>
          </a:p>
          <a:p>
            <a:r>
              <a:rPr lang="en-US" dirty="0" err="1"/>
              <a:t>Eg</a:t>
            </a:r>
            <a:r>
              <a:rPr lang="en-US" dirty="0"/>
              <a:t> : Telephony Manager to provide call functionality  to  manages all  voice calls</a:t>
            </a:r>
          </a:p>
          <a:p>
            <a:r>
              <a:rPr lang="en-IN" dirty="0"/>
              <a:t>Application developers are allowed to make use of these services in their applications.</a:t>
            </a:r>
          </a:p>
          <a:p>
            <a:r>
              <a:rPr lang="en-IN" b="1" dirty="0"/>
              <a:t>Activity Manager</a:t>
            </a:r>
            <a:r>
              <a:rPr lang="en-IN" dirty="0"/>
              <a:t> − Controls all aspects of the application lifecycle and activity stack.</a:t>
            </a:r>
          </a:p>
          <a:p>
            <a:r>
              <a:rPr lang="en-IN" b="1" dirty="0"/>
              <a:t>Content Providers</a:t>
            </a:r>
            <a:r>
              <a:rPr lang="en-IN" dirty="0"/>
              <a:t> − Allows applications to publish and share data with other applications.</a:t>
            </a:r>
          </a:p>
          <a:p>
            <a:r>
              <a:rPr lang="en-IN" b="1" dirty="0"/>
              <a:t>Resource Manager</a:t>
            </a:r>
            <a:r>
              <a:rPr lang="en-IN" dirty="0"/>
              <a:t> − Provides access to non-code embedded resources such as strings, </a:t>
            </a:r>
            <a:r>
              <a:rPr lang="en-IN" dirty="0" err="1"/>
              <a:t>color</a:t>
            </a:r>
            <a:r>
              <a:rPr lang="en-IN" dirty="0"/>
              <a:t> settings and user interface layouts.</a:t>
            </a:r>
          </a:p>
          <a:p>
            <a:r>
              <a:rPr lang="en-IN" b="1" dirty="0"/>
              <a:t>Notifications Manager</a:t>
            </a:r>
            <a:r>
              <a:rPr lang="en-IN" dirty="0"/>
              <a:t> − Allows applications to display alerts and notifications to the user.</a:t>
            </a:r>
          </a:p>
          <a:p>
            <a:r>
              <a:rPr lang="en-IN" b="1" dirty="0"/>
              <a:t>View System</a:t>
            </a:r>
            <a:r>
              <a:rPr lang="en-IN" dirty="0"/>
              <a:t> − An extensible set of views used to create application user interfaces.</a:t>
            </a:r>
          </a:p>
          <a:p>
            <a:endParaRPr lang="en-US" dirty="0"/>
          </a:p>
          <a:p>
            <a:r>
              <a:rPr lang="en-US" dirty="0">
                <a:solidFill>
                  <a:srgbClr val="FF0000"/>
                </a:solidFill>
              </a:rPr>
              <a:t>5. Application : </a:t>
            </a:r>
            <a:r>
              <a:rPr lang="en-US" dirty="0" err="1"/>
              <a:t>eg</a:t>
            </a:r>
            <a:r>
              <a:rPr lang="en-US" dirty="0"/>
              <a:t> : Alarm , Calendar , Contact </a:t>
            </a:r>
            <a:r>
              <a:rPr lang="en-US" dirty="0" err="1"/>
              <a:t>etc</a:t>
            </a:r>
            <a:endParaRPr lang="en-US" dirty="0"/>
          </a:p>
          <a:p>
            <a:endParaRPr lang="en-IN" dirty="0">
              <a:solidFill>
                <a:srgbClr val="FF0000"/>
              </a:solidFill>
            </a:endParaRPr>
          </a:p>
        </p:txBody>
      </p:sp>
    </p:spTree>
    <p:extLst>
      <p:ext uri="{BB962C8B-B14F-4D97-AF65-F5344CB8AC3E}">
        <p14:creationId xmlns:p14="http://schemas.microsoft.com/office/powerpoint/2010/main" val="260690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AEE-7C98-4D54-AB79-2F74C2488F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44ED76-F509-4E57-B20C-7422C00D323E}"/>
              </a:ext>
            </a:extLst>
          </p:cNvPr>
          <p:cNvSpPr>
            <a:spLocks noGrp="1"/>
          </p:cNvSpPr>
          <p:nvPr>
            <p:ph idx="1"/>
          </p:nvPr>
        </p:nvSpPr>
        <p:spPr/>
        <p:txBody>
          <a:bodyPr/>
          <a:lstStyle/>
          <a:p>
            <a:r>
              <a:rPr lang="en-US" dirty="0"/>
              <a:t>Sites to visit:</a:t>
            </a:r>
          </a:p>
          <a:p>
            <a:endParaRPr lang="en-US" dirty="0"/>
          </a:p>
          <a:p>
            <a:r>
              <a:rPr lang="en-US" dirty="0">
                <a:hlinkClick r:id="rId2"/>
              </a:rPr>
              <a:t>https://www.tutorialspoint.com/android</a:t>
            </a:r>
            <a:endParaRPr lang="en-US" dirty="0"/>
          </a:p>
          <a:p>
            <a:r>
              <a:rPr lang="en-US" dirty="0"/>
              <a:t>https://www.tutlane.com/tutorial/android</a:t>
            </a:r>
          </a:p>
        </p:txBody>
      </p:sp>
    </p:spTree>
    <p:extLst>
      <p:ext uri="{BB962C8B-B14F-4D97-AF65-F5344CB8AC3E}">
        <p14:creationId xmlns:p14="http://schemas.microsoft.com/office/powerpoint/2010/main" val="412612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normAutofit fontScale="90000"/>
          </a:bodyPr>
          <a:lstStyle/>
          <a:p>
            <a:r>
              <a:rPr lang="en-IN" dirty="0"/>
              <a:t>Android - Application Components</a:t>
            </a:r>
            <a:br>
              <a:rPr lang="en-IN" dirty="0"/>
            </a:br>
            <a:endParaRPr lang="en-IN" dirty="0"/>
          </a:p>
        </p:txBody>
      </p:sp>
      <p:sp>
        <p:nvSpPr>
          <p:cNvPr id="3" name="Content Placeholder 2"/>
          <p:cNvSpPr>
            <a:spLocks noGrp="1"/>
          </p:cNvSpPr>
          <p:nvPr>
            <p:ph idx="1"/>
          </p:nvPr>
        </p:nvSpPr>
        <p:spPr>
          <a:xfrm>
            <a:off x="838200" y="1119116"/>
            <a:ext cx="10515600" cy="5057847"/>
          </a:xfrm>
        </p:spPr>
        <p:txBody>
          <a:bodyPr>
            <a:normAutofit fontScale="55000" lnSpcReduction="20000"/>
          </a:bodyPr>
          <a:lstStyle/>
          <a:p>
            <a:r>
              <a:rPr lang="en-IN" sz="3500" dirty="0"/>
              <a:t>Your app must declare all its components in  </a:t>
            </a:r>
            <a:r>
              <a:rPr lang="en-IN" sz="3500" b="1" i="1" dirty="0" err="1"/>
              <a:t>AndroidManifest</a:t>
            </a:r>
            <a:r>
              <a:rPr lang="en-IN" sz="3500" b="1" dirty="0"/>
              <a:t> </a:t>
            </a:r>
            <a:r>
              <a:rPr lang="en-IN" sz="3500" dirty="0"/>
              <a:t>file, which must be at the root of the app project directory.</a:t>
            </a:r>
          </a:p>
          <a:p>
            <a:r>
              <a:rPr lang="en-IN" sz="3500" dirty="0"/>
              <a:t>These components are loosely coupled by the application . Manifest file </a:t>
            </a:r>
            <a:r>
              <a:rPr lang="en-IN" sz="3500" i="1" dirty="0"/>
              <a:t>AndroidManifest.xml</a:t>
            </a:r>
            <a:r>
              <a:rPr lang="en-IN" sz="3500" dirty="0"/>
              <a:t> that describes each component of the application and how they interact.</a:t>
            </a:r>
          </a:p>
          <a:p>
            <a:r>
              <a:rPr lang="en-IN" sz="3500" dirty="0"/>
              <a:t>There are following four main components that can be used within an Android application −</a:t>
            </a:r>
          </a:p>
          <a:p>
            <a:r>
              <a:rPr lang="en-US" sz="3500" dirty="0">
                <a:solidFill>
                  <a:srgbClr val="FF0000"/>
                </a:solidFill>
              </a:rPr>
              <a:t>1.Activity : </a:t>
            </a:r>
            <a:r>
              <a:rPr lang="en-IN" sz="3500" dirty="0"/>
              <a:t>Activity performs actions on the screen.</a:t>
            </a:r>
          </a:p>
          <a:p>
            <a:pPr lvl="1"/>
            <a:r>
              <a:rPr lang="en-IN" sz="3500" dirty="0"/>
              <a:t>-For example, an email application might have one activity that shows a list of new emails, another activity to compose an email.</a:t>
            </a:r>
          </a:p>
          <a:p>
            <a:pPr lvl="1"/>
            <a:r>
              <a:rPr lang="en-IN" sz="3500" dirty="0"/>
              <a:t>If an application has more than one activity, then one of them should be marked as the activity that is presented when the application is launched.</a:t>
            </a:r>
          </a:p>
          <a:p>
            <a:pPr lvl="1"/>
            <a:r>
              <a:rPr lang="en-IN" sz="3500" dirty="0"/>
              <a:t>An activity is implemented as a subclass of </a:t>
            </a:r>
            <a:r>
              <a:rPr lang="en-IN" sz="3500" b="1" dirty="0"/>
              <a:t>Activity</a:t>
            </a:r>
            <a:r>
              <a:rPr lang="en-IN" sz="3500" dirty="0"/>
              <a:t> class as follows −</a:t>
            </a:r>
          </a:p>
          <a:p>
            <a:pPr lvl="1"/>
            <a:r>
              <a:rPr lang="en-US" sz="3500" dirty="0" err="1"/>
              <a:t>Eg</a:t>
            </a:r>
            <a:r>
              <a:rPr lang="en-US" sz="3500" dirty="0"/>
              <a:t> : Public class </a:t>
            </a:r>
            <a:r>
              <a:rPr lang="en-US" sz="3500" dirty="0" err="1"/>
              <a:t>MainActivity</a:t>
            </a:r>
            <a:r>
              <a:rPr lang="en-US" sz="3500" dirty="0"/>
              <a:t> extends Activity {   </a:t>
            </a:r>
          </a:p>
          <a:p>
            <a:pPr lvl="1"/>
            <a:endParaRPr lang="en-IN" sz="3500" dirty="0"/>
          </a:p>
          <a:p>
            <a:r>
              <a:rPr lang="en-IN" sz="3500" dirty="0">
                <a:solidFill>
                  <a:srgbClr val="FF0000"/>
                </a:solidFill>
              </a:rPr>
              <a:t>2. Service : </a:t>
            </a:r>
            <a:r>
              <a:rPr lang="en-IN" sz="3500" dirty="0"/>
              <a:t>is a component that runs in the background to perform long-running  operations. </a:t>
            </a:r>
          </a:p>
          <a:p>
            <a:r>
              <a:rPr lang="en-IN" sz="3500" dirty="0"/>
              <a:t>For example, a service might play music in the background while the user is in a different application, or</a:t>
            </a:r>
          </a:p>
          <a:p>
            <a:r>
              <a:rPr lang="en-IN" sz="3500" dirty="0"/>
              <a:t> it might fetch data over the network without blocking user interaction with an activity.</a:t>
            </a:r>
          </a:p>
          <a:p>
            <a:pPr marL="0" lvl="1" indent="0">
              <a:spcBef>
                <a:spcPts val="1000"/>
              </a:spcBef>
              <a:buNone/>
            </a:pPr>
            <a:r>
              <a:rPr lang="en-US" sz="3500" dirty="0"/>
              <a:t>  </a:t>
            </a:r>
            <a:r>
              <a:rPr lang="en-US" sz="3500" dirty="0" err="1"/>
              <a:t>eg</a:t>
            </a:r>
            <a:r>
              <a:rPr lang="en-US" sz="3500" dirty="0"/>
              <a:t> : Public class </a:t>
            </a:r>
            <a:r>
              <a:rPr lang="en-US" sz="3500" dirty="0" err="1"/>
              <a:t>MyService</a:t>
            </a:r>
            <a:r>
              <a:rPr lang="en-US" sz="3500" dirty="0"/>
              <a:t> extends Service {   </a:t>
            </a:r>
          </a:p>
          <a:p>
            <a:endParaRPr lang="en-IN" dirty="0"/>
          </a:p>
          <a:p>
            <a:endParaRPr lang="en-US" dirty="0"/>
          </a:p>
        </p:txBody>
      </p:sp>
    </p:spTree>
    <p:extLst>
      <p:ext uri="{BB962C8B-B14F-4D97-AF65-F5344CB8AC3E}">
        <p14:creationId xmlns:p14="http://schemas.microsoft.com/office/powerpoint/2010/main" val="1502333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94F2-BCC9-49A4-91DA-ECD2BAF7CF38}"/>
              </a:ext>
            </a:extLst>
          </p:cNvPr>
          <p:cNvSpPr>
            <a:spLocks noGrp="1"/>
          </p:cNvSpPr>
          <p:nvPr>
            <p:ph type="title"/>
          </p:nvPr>
        </p:nvSpPr>
        <p:spPr/>
        <p:txBody>
          <a:bodyPr/>
          <a:lstStyle/>
          <a:p>
            <a:r>
              <a:rPr lang="en-US" dirty="0"/>
              <a:t>Content Provider</a:t>
            </a:r>
          </a:p>
        </p:txBody>
      </p:sp>
      <p:sp>
        <p:nvSpPr>
          <p:cNvPr id="3" name="Content Placeholder 2">
            <a:extLst>
              <a:ext uri="{FF2B5EF4-FFF2-40B4-BE49-F238E27FC236}">
                <a16:creationId xmlns:a16="http://schemas.microsoft.com/office/drawing/2014/main" id="{7406814D-465E-4E48-811D-51972CCF8277}"/>
              </a:ext>
            </a:extLst>
          </p:cNvPr>
          <p:cNvSpPr>
            <a:spLocks noGrp="1"/>
          </p:cNvSpPr>
          <p:nvPr>
            <p:ph idx="1"/>
          </p:nvPr>
        </p:nvSpPr>
        <p:spPr/>
        <p:txBody>
          <a:bodyPr/>
          <a:lstStyle/>
          <a:p>
            <a:endParaRPr lang="en-US"/>
          </a:p>
        </p:txBody>
      </p:sp>
      <p:pic>
        <p:nvPicPr>
          <p:cNvPr id="1026" name="Picture 2" descr="content provider in android">
            <a:extLst>
              <a:ext uri="{FF2B5EF4-FFF2-40B4-BE49-F238E27FC236}">
                <a16:creationId xmlns:a16="http://schemas.microsoft.com/office/drawing/2014/main" id="{E16211E6-6E36-45C2-A00D-BEF4DE766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06" y="1894114"/>
            <a:ext cx="9066826" cy="390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7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7159"/>
            <a:ext cx="10515600" cy="5579804"/>
          </a:xfrm>
        </p:spPr>
        <p:txBody>
          <a:bodyPr>
            <a:normAutofit fontScale="92500" lnSpcReduction="10000"/>
          </a:bodyPr>
          <a:lstStyle/>
          <a:p>
            <a:r>
              <a:rPr lang="en-US" dirty="0">
                <a:solidFill>
                  <a:srgbClr val="FF0000"/>
                </a:solidFill>
              </a:rPr>
              <a:t>4.</a:t>
            </a:r>
            <a:r>
              <a:rPr lang="en-IN" dirty="0"/>
              <a:t> </a:t>
            </a:r>
            <a:r>
              <a:rPr lang="en-IN" dirty="0">
                <a:solidFill>
                  <a:srgbClr val="FF0000"/>
                </a:solidFill>
              </a:rPr>
              <a:t>Content Providers</a:t>
            </a:r>
          </a:p>
          <a:p>
            <a:pPr lvl="1"/>
            <a:r>
              <a:rPr lang="en-IN" dirty="0"/>
              <a:t>A content provider component supplies data from one application to others on request. </a:t>
            </a:r>
          </a:p>
          <a:p>
            <a:pPr marL="685800" lvl="2">
              <a:spcBef>
                <a:spcPts val="1000"/>
              </a:spcBef>
            </a:pPr>
            <a:r>
              <a:rPr lang="en-US" dirty="0" err="1"/>
              <a:t>Eg</a:t>
            </a:r>
            <a:r>
              <a:rPr lang="en-US" dirty="0"/>
              <a:t> : Public class </a:t>
            </a:r>
            <a:r>
              <a:rPr lang="en-US" dirty="0" err="1"/>
              <a:t>MyContentProvider</a:t>
            </a:r>
            <a:r>
              <a:rPr lang="en-US" dirty="0"/>
              <a:t> extends </a:t>
            </a:r>
            <a:r>
              <a:rPr lang="en-US" dirty="0" err="1"/>
              <a:t>ContentProvider</a:t>
            </a:r>
            <a:r>
              <a:rPr lang="en-US" dirty="0"/>
              <a:t>{  </a:t>
            </a:r>
          </a:p>
          <a:p>
            <a:pPr algn="l" fontAlgn="base">
              <a:buFont typeface="Arial" panose="020B0604020202020204" pitchFamily="34" charset="0"/>
              <a:buChar char="•"/>
            </a:pPr>
            <a:r>
              <a:rPr lang="en-US" dirty="0">
                <a:solidFill>
                  <a:srgbClr val="FF0000"/>
                </a:solidFill>
              </a:rPr>
              <a:t> </a:t>
            </a:r>
            <a:r>
              <a:rPr lang="en-US" dirty="0" err="1">
                <a:solidFill>
                  <a:srgbClr val="FF0000"/>
                </a:solidFill>
              </a:rPr>
              <a:t>eg</a:t>
            </a:r>
            <a:r>
              <a:rPr lang="en-US" dirty="0">
                <a:solidFill>
                  <a:srgbClr val="FF0000"/>
                </a:solidFill>
              </a:rPr>
              <a:t> : </a:t>
            </a:r>
            <a:r>
              <a:rPr lang="en-US" sz="2400" dirty="0"/>
              <a:t>The Gallery that contains images , Contact lists that contain Contact details.</a:t>
            </a:r>
          </a:p>
          <a:p>
            <a:r>
              <a:rPr lang="en-US" dirty="0">
                <a:solidFill>
                  <a:srgbClr val="FF0000"/>
                </a:solidFill>
              </a:rPr>
              <a:t>3.</a:t>
            </a:r>
            <a:r>
              <a:rPr lang="en-IN" dirty="0">
                <a:solidFill>
                  <a:srgbClr val="FF0000"/>
                </a:solidFill>
              </a:rPr>
              <a:t> Broadcast Receivers:</a:t>
            </a:r>
          </a:p>
          <a:p>
            <a:pPr lvl="1"/>
            <a:r>
              <a:rPr lang="en-IN" dirty="0"/>
              <a:t>A </a:t>
            </a:r>
            <a:r>
              <a:rPr lang="en-IN" i="1" dirty="0"/>
              <a:t>broadcast receiver</a:t>
            </a:r>
            <a:r>
              <a:rPr lang="en-IN" dirty="0"/>
              <a:t> is a component that enables the system to deliver events to the app outside of a regular user flow.</a:t>
            </a:r>
          </a:p>
          <a:p>
            <a:pPr lvl="1"/>
            <a:r>
              <a:rPr lang="en-US" dirty="0"/>
              <a:t>Broadcast receiver is an Android component which allows you to send or receive Android system or application events. All the registered application are notified by the Android runtime once event happens.</a:t>
            </a:r>
          </a:p>
          <a:p>
            <a:pPr lvl="1"/>
            <a:r>
              <a:rPr lang="en-US" dirty="0"/>
              <a:t>For example, applications can register for various system events like boot complete or battery low, and Android system sends broadcast when specific event occur. Any application can also create its own custom broadcasts.</a:t>
            </a:r>
            <a:endParaRPr lang="en-IN" dirty="0"/>
          </a:p>
          <a:p>
            <a:pPr lvl="1"/>
            <a:r>
              <a:rPr lang="en-US" dirty="0" err="1">
                <a:solidFill>
                  <a:srgbClr val="FF0000"/>
                </a:solidFill>
              </a:rPr>
              <a:t>Eg</a:t>
            </a:r>
            <a:r>
              <a:rPr lang="en-US" dirty="0">
                <a:solidFill>
                  <a:srgbClr val="FF0000"/>
                </a:solidFill>
              </a:rPr>
              <a:t> : </a:t>
            </a:r>
            <a:r>
              <a:rPr lang="en-IN" dirty="0"/>
              <a:t>an app can schedule an alarm to post a notification to tell the user about an upcoming event...  by delivering that alarm to a </a:t>
            </a:r>
            <a:r>
              <a:rPr lang="en-IN" dirty="0" err="1"/>
              <a:t>BroadcastReceiver</a:t>
            </a:r>
            <a:r>
              <a:rPr lang="en-IN" dirty="0"/>
              <a:t> of the app.</a:t>
            </a:r>
            <a:endParaRPr lang="en-IN" dirty="0">
              <a:solidFill>
                <a:srgbClr val="FF0000"/>
              </a:solidFill>
            </a:endParaRPr>
          </a:p>
          <a:p>
            <a:pPr lvl="1"/>
            <a:r>
              <a:rPr lang="en-US" dirty="0"/>
              <a:t>Public class </a:t>
            </a:r>
            <a:r>
              <a:rPr lang="en-US" dirty="0" err="1"/>
              <a:t>MyReceiver</a:t>
            </a:r>
            <a:r>
              <a:rPr lang="en-US" dirty="0"/>
              <a:t> extends </a:t>
            </a:r>
            <a:r>
              <a:rPr lang="en-US" dirty="0" err="1"/>
              <a:t>BroadcastReceiver</a:t>
            </a:r>
            <a:r>
              <a:rPr lang="en-US" dirty="0"/>
              <a:t> {  </a:t>
            </a:r>
          </a:p>
          <a:p>
            <a:pPr lvl="1"/>
            <a:endParaRPr lang="en-US" dirty="0"/>
          </a:p>
          <a:p>
            <a:pPr lvl="1"/>
            <a:endParaRPr lang="en-IN" dirty="0"/>
          </a:p>
        </p:txBody>
      </p:sp>
    </p:spTree>
    <p:extLst>
      <p:ext uri="{BB962C8B-B14F-4D97-AF65-F5344CB8AC3E}">
        <p14:creationId xmlns:p14="http://schemas.microsoft.com/office/powerpoint/2010/main" val="245970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(Application Programming Interface )level</a:t>
            </a:r>
            <a:endParaRPr lang="en-IN" dirty="0"/>
          </a:p>
        </p:txBody>
      </p:sp>
      <p:sp>
        <p:nvSpPr>
          <p:cNvPr id="3" name="Content Placeholder 2"/>
          <p:cNvSpPr>
            <a:spLocks noGrp="1"/>
          </p:cNvSpPr>
          <p:nvPr>
            <p:ph idx="1"/>
          </p:nvPr>
        </p:nvSpPr>
        <p:spPr/>
        <p:txBody>
          <a:bodyPr>
            <a:normAutofit/>
          </a:bodyPr>
          <a:lstStyle/>
          <a:p>
            <a:r>
              <a:rPr lang="en-IN" i="1" dirty="0"/>
              <a:t>Android API level settings that determine your app's compatibility with multiple versions of Android. </a:t>
            </a:r>
          </a:p>
          <a:p>
            <a:r>
              <a:rPr lang="en-IN" dirty="0"/>
              <a:t> each Android version is assigned a unique integer identifier, called the </a:t>
            </a:r>
            <a:r>
              <a:rPr lang="en-IN" i="1" dirty="0"/>
              <a:t>API Level</a:t>
            </a:r>
            <a:r>
              <a:rPr lang="en-IN" dirty="0"/>
              <a:t>. </a:t>
            </a:r>
          </a:p>
          <a:p>
            <a:r>
              <a:rPr lang="en-IN" dirty="0"/>
              <a:t>The API level precisely identifies the version of the API set that your app can call into</a:t>
            </a:r>
            <a:endParaRPr lang="en-IN" i="1" dirty="0"/>
          </a:p>
        </p:txBody>
      </p:sp>
    </p:spTree>
    <p:extLst>
      <p:ext uri="{BB962C8B-B14F-4D97-AF65-F5344CB8AC3E}">
        <p14:creationId xmlns:p14="http://schemas.microsoft.com/office/powerpoint/2010/main" val="204353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4393138"/>
              </p:ext>
            </p:extLst>
          </p:nvPr>
        </p:nvGraphicFramePr>
        <p:xfrm>
          <a:off x="817417" y="718458"/>
          <a:ext cx="9130146" cy="5324132"/>
        </p:xfrm>
        <a:graphic>
          <a:graphicData uri="http://schemas.openxmlformats.org/drawingml/2006/table">
            <a:tbl>
              <a:tblPr/>
              <a:tblGrid>
                <a:gridCol w="3043382">
                  <a:extLst>
                    <a:ext uri="{9D8B030D-6E8A-4147-A177-3AD203B41FA5}">
                      <a16:colId xmlns:a16="http://schemas.microsoft.com/office/drawing/2014/main" val="20000"/>
                    </a:ext>
                  </a:extLst>
                </a:gridCol>
                <a:gridCol w="3043382">
                  <a:extLst>
                    <a:ext uri="{9D8B030D-6E8A-4147-A177-3AD203B41FA5}">
                      <a16:colId xmlns:a16="http://schemas.microsoft.com/office/drawing/2014/main" val="20001"/>
                    </a:ext>
                  </a:extLst>
                </a:gridCol>
                <a:gridCol w="3043382">
                  <a:extLst>
                    <a:ext uri="{9D8B030D-6E8A-4147-A177-3AD203B41FA5}">
                      <a16:colId xmlns:a16="http://schemas.microsoft.com/office/drawing/2014/main" val="20002"/>
                    </a:ext>
                  </a:extLst>
                </a:gridCol>
              </a:tblGrid>
              <a:tr h="402718">
                <a:tc>
                  <a:txBody>
                    <a:bodyPr/>
                    <a:lstStyle/>
                    <a:p>
                      <a:pPr algn="ctr" fontAlgn="base"/>
                      <a:endParaRPr lang="en-US" sz="1600" dirty="0">
                        <a:solidFill>
                          <a:srgbClr val="000000"/>
                        </a:solidFill>
                      </a:endParaRP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b="1" dirty="0">
                          <a:solidFill>
                            <a:srgbClr val="000000"/>
                          </a:solidFill>
                          <a:latin typeface="inherit"/>
                        </a:rPr>
                        <a:t>Android</a:t>
                      </a:r>
                      <a:endParaRPr lang="en-US" sz="1600" dirty="0">
                        <a:solidFill>
                          <a:srgbClr val="000000"/>
                        </a:solidFill>
                      </a:endParaRP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b="1" dirty="0">
                          <a:solidFill>
                            <a:srgbClr val="000000"/>
                          </a:solidFill>
                          <a:latin typeface="inherit"/>
                        </a:rPr>
                        <a:t>Windows Phone</a:t>
                      </a:r>
                      <a:endParaRPr lang="en-US" sz="1600" dirty="0">
                        <a:solidFill>
                          <a:srgbClr val="000000"/>
                        </a:solidFill>
                      </a:endParaRPr>
                    </a:p>
                  </a:txBody>
                  <a:tcPr marL="58929" marR="58929" marT="58929" marB="58929" anchor="ctr">
                    <a:lnL w="9525" cap="flat" cmpd="sng" algn="ctr">
                      <a:solidFill>
                        <a:srgbClr val="DBDBDB"/>
                      </a:solidFill>
                      <a:prstDash val="solid"/>
                      <a:round/>
                      <a:headEnd type="none" w="med" len="med"/>
                      <a:tailEnd type="none" w="med" len="med"/>
                    </a:lnL>
                    <a:lnB w="9525" cap="flat" cmpd="sng" algn="ctr">
                      <a:solidFill>
                        <a:srgbClr val="DBDBDB"/>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02718">
                <a:tc>
                  <a:txBody>
                    <a:bodyPr/>
                    <a:lstStyle/>
                    <a:p>
                      <a:pPr algn="ctr" fontAlgn="base"/>
                      <a:r>
                        <a:rPr lang="en-US" sz="1600" dirty="0">
                          <a:solidFill>
                            <a:srgbClr val="000000"/>
                          </a:solidFill>
                        </a:rPr>
                        <a:t>Company/ Developer</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Google</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dirty="0">
                          <a:solidFill>
                            <a:srgbClr val="000000"/>
                          </a:solidFill>
                        </a:rPr>
                        <a:t>Microsoft</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2718">
                <a:tc>
                  <a:txBody>
                    <a:bodyPr/>
                    <a:lstStyle/>
                    <a:p>
                      <a:pPr algn="ctr" fontAlgn="base"/>
                      <a:r>
                        <a:rPr lang="en-US" sz="1600" dirty="0">
                          <a:solidFill>
                            <a:srgbClr val="000000"/>
                          </a:solidFill>
                        </a:rPr>
                        <a:t>Programmed in</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a:solidFill>
                            <a:srgbClr val="000000"/>
                          </a:solidFill>
                        </a:rPr>
                        <a:t>Java, C, C++</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a:solidFill>
                            <a:srgbClr val="000000"/>
                          </a:solidFill>
                        </a:rPr>
                        <a:t>C, C++</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02718">
                <a:tc>
                  <a:txBody>
                    <a:bodyPr/>
                    <a:lstStyle/>
                    <a:p>
                      <a:pPr algn="ctr" fontAlgn="base"/>
                      <a:r>
                        <a:rPr lang="en-US" sz="1600" dirty="0">
                          <a:solidFill>
                            <a:srgbClr val="000000"/>
                          </a:solidFill>
                        </a:rPr>
                        <a:t>OS family</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Unix-like</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a:solidFill>
                            <a:srgbClr val="000000"/>
                          </a:solidFill>
                        </a:rPr>
                        <a:t>Windows</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2718">
                <a:tc>
                  <a:txBody>
                    <a:bodyPr/>
                    <a:lstStyle/>
                    <a:p>
                      <a:pPr algn="ctr" fontAlgn="base"/>
                      <a:r>
                        <a:rPr lang="en-US" sz="1600" dirty="0">
                          <a:solidFill>
                            <a:srgbClr val="000000"/>
                          </a:solidFill>
                        </a:rPr>
                        <a:t>Initial release</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September 23, 2008</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a:solidFill>
                            <a:srgbClr val="000000"/>
                          </a:solidFill>
                        </a:rPr>
                        <a:t>October 21, 2010</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55093">
                <a:tc>
                  <a:txBody>
                    <a:bodyPr/>
                    <a:lstStyle/>
                    <a:p>
                      <a:pPr algn="ctr" fontAlgn="base"/>
                      <a:r>
                        <a:rPr lang="en-US" sz="1600" dirty="0">
                          <a:solidFill>
                            <a:srgbClr val="000000"/>
                          </a:solidFill>
                        </a:rPr>
                        <a:t>Applications</a:t>
                      </a:r>
                    </a:p>
                  </a:txBody>
                  <a:tcPr marL="95250" marR="95250" marT="95250" marB="95250"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a:solidFill>
                            <a:srgbClr val="000000"/>
                          </a:solidFill>
                        </a:rPr>
                        <a:t>Applications are created by an open community of developers.</a:t>
                      </a:r>
                    </a:p>
                  </a:txBody>
                  <a:tcPr marL="95250" marR="95250" marT="95250" marB="95250"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dirty="0">
                          <a:solidFill>
                            <a:srgbClr val="000000"/>
                          </a:solidFill>
                        </a:rPr>
                        <a:t>Applications are created by tie up companies and Microsoft.</a:t>
                      </a:r>
                    </a:p>
                  </a:txBody>
                  <a:tcPr marL="95250" marR="95250" marT="95250" marB="95250"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88742">
                <a:tc>
                  <a:txBody>
                    <a:bodyPr/>
                    <a:lstStyle/>
                    <a:p>
                      <a:pPr algn="ctr" fontAlgn="base"/>
                      <a:r>
                        <a:rPr lang="en-US" sz="1600" dirty="0">
                          <a:solidFill>
                            <a:srgbClr val="000000"/>
                          </a:solidFill>
                        </a:rPr>
                        <a:t>Number of applications</a:t>
                      </a:r>
                    </a:p>
                  </a:txBody>
                  <a:tcPr marL="95250" marR="95250" marT="95250" marB="95250"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Over 700,000 applications</a:t>
                      </a:r>
                    </a:p>
                  </a:txBody>
                  <a:tcPr marL="95250" marR="95250" marT="95250" marB="95250"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dirty="0">
                          <a:solidFill>
                            <a:srgbClr val="000000"/>
                          </a:solidFill>
                        </a:rPr>
                        <a:t>Limited number of applications.</a:t>
                      </a:r>
                    </a:p>
                  </a:txBody>
                  <a:tcPr marL="95250" marR="95250" marT="95250" marB="95250"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2718">
                <a:tc>
                  <a:txBody>
                    <a:bodyPr/>
                    <a:lstStyle/>
                    <a:p>
                      <a:pPr algn="ctr" fontAlgn="base"/>
                      <a:r>
                        <a:rPr lang="en-US" sz="1600" dirty="0">
                          <a:solidFill>
                            <a:srgbClr val="000000"/>
                          </a:solidFill>
                        </a:rPr>
                        <a:t>Working state</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Current</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dirty="0">
                          <a:solidFill>
                            <a:srgbClr val="000000"/>
                          </a:solidFill>
                        </a:rPr>
                        <a:t>Current</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75247">
                <a:tc>
                  <a:txBody>
                    <a:bodyPr/>
                    <a:lstStyle/>
                    <a:p>
                      <a:pPr algn="ctr" fontAlgn="base"/>
                      <a:r>
                        <a:rPr lang="en-US" sz="1600" dirty="0">
                          <a:solidFill>
                            <a:srgbClr val="000000"/>
                          </a:solidFill>
                        </a:rPr>
                        <a:t>Source model</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Open source software</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dirty="0">
                          <a:solidFill>
                            <a:srgbClr val="000000"/>
                          </a:solidFill>
                        </a:rPr>
                        <a:t>Closed-source</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88742">
                <a:tc>
                  <a:txBody>
                    <a:bodyPr/>
                    <a:lstStyle/>
                    <a:p>
                      <a:pPr algn="ctr" fontAlgn="base"/>
                      <a:r>
                        <a:rPr lang="en-US" sz="1600" dirty="0">
                          <a:solidFill>
                            <a:srgbClr val="000000"/>
                          </a:solidFill>
                        </a:rPr>
                        <a:t>Updates</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00B0F0"/>
                    </a:solidFill>
                  </a:tcPr>
                </a:tc>
                <a:tc>
                  <a:txBody>
                    <a:bodyPr/>
                    <a:lstStyle/>
                    <a:p>
                      <a:pPr algn="ctr" fontAlgn="base"/>
                      <a:r>
                        <a:rPr lang="en-US" sz="1600" dirty="0">
                          <a:solidFill>
                            <a:srgbClr val="000000"/>
                          </a:solidFill>
                        </a:rPr>
                        <a:t>Updates are provided by different parties </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tc>
                  <a:txBody>
                    <a:bodyPr/>
                    <a:lstStyle/>
                    <a:p>
                      <a:pPr algn="ctr" fontAlgn="base"/>
                      <a:r>
                        <a:rPr lang="en-US" sz="1600" dirty="0">
                          <a:solidFill>
                            <a:srgbClr val="000000"/>
                          </a:solidFill>
                        </a:rPr>
                        <a:t>Updates are only done by Microsoft.</a:t>
                      </a:r>
                    </a:p>
                  </a:txBody>
                  <a:tcPr marL="58929" marR="58929" marT="58929" marB="58929" anchor="ctr">
                    <a:lnL w="9525" cap="flat" cmpd="sng" algn="ctr">
                      <a:solidFill>
                        <a:srgbClr val="DBDBDB"/>
                      </a:solidFill>
                      <a:prstDash val="solid"/>
                      <a:round/>
                      <a:headEnd type="none" w="med" len="med"/>
                      <a:tailEnd type="none" w="med" len="med"/>
                    </a:lnL>
                    <a:lnR w="9525" cap="flat" cmpd="sng" algn="ctr">
                      <a:solidFill>
                        <a:srgbClr val="DBDBDB"/>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platform</a:t>
            </a:r>
            <a:endParaRPr lang="en-IN" dirty="0"/>
          </a:p>
        </p:txBody>
      </p:sp>
      <p:sp>
        <p:nvSpPr>
          <p:cNvPr id="3" name="Content Placeholder 2"/>
          <p:cNvSpPr>
            <a:spLocks noGrp="1"/>
          </p:cNvSpPr>
          <p:nvPr>
            <p:ph idx="1"/>
          </p:nvPr>
        </p:nvSpPr>
        <p:spPr/>
        <p:txBody>
          <a:bodyPr/>
          <a:lstStyle/>
          <a:p>
            <a:r>
              <a:rPr lang="en-IN" dirty="0"/>
              <a:t>Android is an open source and Linux-based operating system. It was first introduced on Nov 5, 2007. It was originally developed by Android Inc. and subsequently purchased by Google.</a:t>
            </a:r>
          </a:p>
          <a:p>
            <a:r>
              <a:rPr lang="en-IN" dirty="0"/>
              <a:t>it is not limited to mobile only. It is currently used in various devices such as mobiles, tablets, televisions etc.</a:t>
            </a:r>
          </a:p>
          <a:p>
            <a:r>
              <a:rPr lang="en-IN" dirty="0"/>
              <a:t>allows us to build innovative apps and games for mobile devices in a Java language environment.</a:t>
            </a:r>
          </a:p>
        </p:txBody>
      </p:sp>
    </p:spTree>
    <p:extLst>
      <p:ext uri="{BB962C8B-B14F-4D97-AF65-F5344CB8AC3E}">
        <p14:creationId xmlns:p14="http://schemas.microsoft.com/office/powerpoint/2010/main" val="2892725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Features….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Messaging :SMS and MMS </a:t>
            </a:r>
            <a:r>
              <a:rPr lang="en-IN" dirty="0"/>
              <a:t>are available forms of messaging , Android Cloud To Device Messaging (C2DM) and now, Android Google Cloud Messaging (GCM:</a:t>
            </a:r>
            <a:r>
              <a:rPr lang="en-US" b="0" i="0" dirty="0">
                <a:solidFill>
                  <a:srgbClr val="4D5156"/>
                </a:solidFill>
                <a:effectLst/>
                <a:latin typeface="arial" panose="020B0604020202020204" pitchFamily="34" charset="0"/>
              </a:rPr>
              <a:t> allows you to send push notifications from your server to your users' Android devices</a:t>
            </a:r>
            <a:r>
              <a:rPr lang="en-IN" dirty="0"/>
              <a:t>)</a:t>
            </a:r>
          </a:p>
          <a:p>
            <a:r>
              <a:rPr lang="en-IN" b="1" dirty="0"/>
              <a:t>Auto Correction and </a:t>
            </a:r>
            <a:r>
              <a:rPr lang="en-IN" b="1" dirty="0" err="1"/>
              <a:t>Dictionary:</a:t>
            </a:r>
            <a:r>
              <a:rPr lang="en-IN" dirty="0" err="1"/>
              <a:t>Android</a:t>
            </a:r>
            <a:r>
              <a:rPr lang="en-IN" dirty="0"/>
              <a:t> recommends the meaningful and correct words matching the words that are available in Dictionary</a:t>
            </a:r>
          </a:p>
          <a:p>
            <a:r>
              <a:rPr lang="en-IN" b="1" dirty="0"/>
              <a:t>Voice-based features</a:t>
            </a:r>
          </a:p>
          <a:p>
            <a:r>
              <a:rPr lang="en-IN" b="1" dirty="0"/>
              <a:t>Multi-touch : </a:t>
            </a:r>
            <a:r>
              <a:rPr lang="en-IN" dirty="0"/>
              <a:t>Android has native support for multi-touch</a:t>
            </a:r>
            <a:endParaRPr lang="en-IN" b="1" dirty="0"/>
          </a:p>
          <a:p>
            <a:r>
              <a:rPr lang="en-IN" b="1" dirty="0"/>
              <a:t>Multitasking: </a:t>
            </a:r>
            <a:r>
              <a:rPr lang="en-IN" dirty="0"/>
              <a:t>using this user can jump from one task to another and at the same time various application can run simultaneously</a:t>
            </a:r>
            <a:endParaRPr lang="en-IN" b="1" dirty="0"/>
          </a:p>
          <a:p>
            <a:r>
              <a:rPr lang="en-IN" b="1" dirty="0"/>
              <a:t>Screen capture :</a:t>
            </a:r>
            <a:r>
              <a:rPr lang="en-IN" dirty="0"/>
              <a:t>This features supports after Android 4.0</a:t>
            </a:r>
            <a:endParaRPr lang="en-IN" b="1" dirty="0"/>
          </a:p>
          <a:p>
            <a:r>
              <a:rPr lang="en-IN" b="1" dirty="0"/>
              <a:t>Media Support : </a:t>
            </a:r>
            <a:r>
              <a:rPr lang="en-IN" dirty="0"/>
              <a:t>Android supports various type of audio/video/still media formats like: H.263, H.264, MPEG-4 SP, AMR, AMR-WB, AAC, HE-AAC, AAC 5.1, MP3, MIDI, </a:t>
            </a:r>
            <a:r>
              <a:rPr lang="en-IN" dirty="0" err="1"/>
              <a:t>Ogg</a:t>
            </a:r>
            <a:r>
              <a:rPr lang="en-IN" dirty="0"/>
              <a:t> </a:t>
            </a:r>
            <a:r>
              <a:rPr lang="en-IN" dirty="0" err="1"/>
              <a:t>Vorbis</a:t>
            </a:r>
            <a:r>
              <a:rPr lang="en-IN" dirty="0"/>
              <a:t>, WAV, JPEG, PNG, GIF, BMP and </a:t>
            </a:r>
            <a:r>
              <a:rPr lang="en-IN" dirty="0" err="1"/>
              <a:t>WebP</a:t>
            </a:r>
            <a:endParaRPr lang="en-IN" b="1" dirty="0"/>
          </a:p>
          <a:p>
            <a:r>
              <a:rPr lang="en-IN" b="1" dirty="0"/>
              <a:t>Multiple language support</a:t>
            </a:r>
          </a:p>
          <a:p>
            <a:r>
              <a:rPr lang="en-US" b="1" dirty="0"/>
              <a:t>Storage : </a:t>
            </a:r>
            <a:r>
              <a:rPr lang="en-IN" dirty="0"/>
              <a:t>SQLite, a lightweight relational database, is used for data storage purposes</a:t>
            </a:r>
          </a:p>
        </p:txBody>
      </p:sp>
    </p:spTree>
    <p:extLst>
      <p:ext uri="{BB962C8B-B14F-4D97-AF65-F5344CB8AC3E}">
        <p14:creationId xmlns:p14="http://schemas.microsoft.com/office/powerpoint/2010/main" val="423746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Features….</a:t>
            </a:r>
            <a:endParaRPr lang="en-IN" dirty="0"/>
          </a:p>
        </p:txBody>
      </p:sp>
      <p:sp>
        <p:nvSpPr>
          <p:cNvPr id="3" name="Content Placeholder 2"/>
          <p:cNvSpPr>
            <a:spLocks noGrp="1"/>
          </p:cNvSpPr>
          <p:nvPr>
            <p:ph idx="1"/>
          </p:nvPr>
        </p:nvSpPr>
        <p:spPr/>
        <p:txBody>
          <a:bodyPr/>
          <a:lstStyle/>
          <a:p>
            <a:r>
              <a:rPr lang="en-US" dirty="0"/>
              <a:t>Web Browser : </a:t>
            </a:r>
            <a:r>
              <a:rPr lang="en-IN" dirty="0"/>
              <a:t>The web browser available in Android </a:t>
            </a:r>
          </a:p>
          <a:p>
            <a:r>
              <a:rPr lang="en-IN" dirty="0"/>
              <a:t>Resizable widgets :</a:t>
            </a:r>
          </a:p>
          <a:p>
            <a:r>
              <a:rPr lang="en-US" dirty="0"/>
              <a:t>Wi Fi : </a:t>
            </a:r>
            <a:r>
              <a:rPr lang="en-IN" dirty="0"/>
              <a:t>A technology that lets apps discover and pair directly, over a high-bandwidth peer-to-peer connection</a:t>
            </a:r>
          </a:p>
          <a:p>
            <a:r>
              <a:rPr lang="en-US" dirty="0"/>
              <a:t>Connectivity : A</a:t>
            </a:r>
            <a:r>
              <a:rPr lang="en-IN" dirty="0" err="1"/>
              <a:t>ndroid</a:t>
            </a:r>
            <a:r>
              <a:rPr lang="en-IN" dirty="0"/>
              <a:t> supports multiple connectivity technologies including GSM/EDGE, IDEN, CDMA, EV-DO, UMTS</a:t>
            </a:r>
          </a:p>
        </p:txBody>
      </p:sp>
    </p:spTree>
    <p:extLst>
      <p:ext uri="{BB962C8B-B14F-4D97-AF65-F5344CB8AC3E}">
        <p14:creationId xmlns:p14="http://schemas.microsoft.com/office/powerpoint/2010/main" val="178322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Android platform for mobile application development…..</a:t>
            </a:r>
          </a:p>
        </p:txBody>
      </p:sp>
      <p:sp>
        <p:nvSpPr>
          <p:cNvPr id="3" name="Content Placeholder 2"/>
          <p:cNvSpPr>
            <a:spLocks noGrp="1"/>
          </p:cNvSpPr>
          <p:nvPr>
            <p:ph idx="1"/>
          </p:nvPr>
        </p:nvSpPr>
        <p:spPr/>
        <p:txBody>
          <a:bodyPr/>
          <a:lstStyle/>
          <a:p>
            <a:r>
              <a:rPr lang="en-IN" dirty="0">
                <a:solidFill>
                  <a:srgbClr val="FF0000"/>
                </a:solidFill>
              </a:rPr>
              <a:t>Zero/negligible development cost : </a:t>
            </a:r>
            <a:r>
              <a:rPr lang="en-IN" dirty="0"/>
              <a:t>The development tools like Android SDK, JDK, and Eclipse IDE etc. are free to download for the android mobile application development</a:t>
            </a:r>
          </a:p>
          <a:p>
            <a:r>
              <a:rPr lang="en-IN" dirty="0"/>
              <a:t>. Also Google charge a small fee $25, to distribute your mobile app on the Android Market.</a:t>
            </a:r>
          </a:p>
          <a:p>
            <a:r>
              <a:rPr lang="en-IN" dirty="0">
                <a:solidFill>
                  <a:srgbClr val="FF0000"/>
                </a:solidFill>
              </a:rPr>
              <a:t>Open Source</a:t>
            </a:r>
          </a:p>
          <a:p>
            <a:pPr fontAlgn="t"/>
            <a:r>
              <a:rPr lang="en-IN" dirty="0"/>
              <a:t>The Android OS is an open-source platform based on the Linux kernel and multiple open-source libraries. In this way developers are free for building mobile apps </a:t>
            </a:r>
          </a:p>
          <a:p>
            <a:endParaRPr lang="en-IN" dirty="0"/>
          </a:p>
          <a:p>
            <a:endParaRPr lang="en-IN" dirty="0"/>
          </a:p>
        </p:txBody>
      </p:sp>
    </p:spTree>
    <p:extLst>
      <p:ext uri="{BB962C8B-B14F-4D97-AF65-F5344CB8AC3E}">
        <p14:creationId xmlns:p14="http://schemas.microsoft.com/office/powerpoint/2010/main" val="363239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Android platform for mobile application development…..</a:t>
            </a:r>
          </a:p>
        </p:txBody>
      </p:sp>
      <p:sp>
        <p:nvSpPr>
          <p:cNvPr id="3" name="Content Placeholder 2"/>
          <p:cNvSpPr>
            <a:spLocks noGrp="1"/>
          </p:cNvSpPr>
          <p:nvPr>
            <p:ph idx="1"/>
          </p:nvPr>
        </p:nvSpPr>
        <p:spPr/>
        <p:txBody>
          <a:bodyPr/>
          <a:lstStyle/>
          <a:p>
            <a:r>
              <a:rPr lang="en-IN" dirty="0">
                <a:solidFill>
                  <a:srgbClr val="FF0000"/>
                </a:solidFill>
              </a:rPr>
              <a:t>Multi-Platform Support : </a:t>
            </a:r>
            <a:r>
              <a:rPr lang="en-IN" dirty="0"/>
              <a:t>wide range of hardware devices powered by the Android OS.</a:t>
            </a:r>
          </a:p>
          <a:p>
            <a:r>
              <a:rPr lang="en-IN" dirty="0"/>
              <a:t>Even development of android mobile apps can occur on Windows, Mac OS or Linux.</a:t>
            </a:r>
          </a:p>
          <a:p>
            <a:r>
              <a:rPr lang="en-IN" dirty="0">
                <a:solidFill>
                  <a:srgbClr val="FF0000"/>
                </a:solidFill>
              </a:rPr>
              <a:t>Open Distribution Model</a:t>
            </a:r>
          </a:p>
          <a:p>
            <a:r>
              <a:rPr lang="en-IN" dirty="0"/>
              <a:t>Android Market place (Google Play store) has very few restrictions on the content or functionality of an android app. </a:t>
            </a:r>
          </a:p>
          <a:p>
            <a:r>
              <a:rPr lang="en-IN" dirty="0"/>
              <a:t>So the developer can distribute theirs app through Google Play store and as well other distribution channels like Amazon’s app store.</a:t>
            </a:r>
          </a:p>
        </p:txBody>
      </p:sp>
    </p:spTree>
    <p:extLst>
      <p:ext uri="{BB962C8B-B14F-4D97-AF65-F5344CB8AC3E}">
        <p14:creationId xmlns:p14="http://schemas.microsoft.com/office/powerpoint/2010/main" val="341093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mobile application</a:t>
            </a:r>
            <a:endParaRPr lang="en-IN" dirty="0"/>
          </a:p>
        </p:txBody>
      </p:sp>
      <p:sp>
        <p:nvSpPr>
          <p:cNvPr id="3" name="Content Placeholder 2"/>
          <p:cNvSpPr>
            <a:spLocks noGrp="1"/>
          </p:cNvSpPr>
          <p:nvPr>
            <p:ph idx="1"/>
          </p:nvPr>
        </p:nvSpPr>
        <p:spPr/>
        <p:txBody>
          <a:bodyPr/>
          <a:lstStyle/>
          <a:p>
            <a:r>
              <a:rPr lang="en-US" dirty="0"/>
              <a:t>Native : - Device oriented , app interact only with device through OS</a:t>
            </a:r>
          </a:p>
          <a:p>
            <a:pPr marL="0" indent="0">
              <a:buNone/>
            </a:pPr>
            <a:r>
              <a:rPr lang="en-US" dirty="0"/>
              <a:t>		- speedy </a:t>
            </a:r>
            <a:r>
              <a:rPr lang="en-US" dirty="0" err="1"/>
              <a:t>eg</a:t>
            </a:r>
            <a:r>
              <a:rPr lang="en-US" dirty="0"/>
              <a:t>: android based </a:t>
            </a:r>
            <a:r>
              <a:rPr lang="en-US" dirty="0" err="1"/>
              <a:t>Calc</a:t>
            </a:r>
            <a:r>
              <a:rPr lang="en-US" dirty="0"/>
              <a:t> , Calendar</a:t>
            </a:r>
          </a:p>
          <a:p>
            <a:r>
              <a:rPr lang="en-US" dirty="0"/>
              <a:t>Web: not a device oriented , app interact through web browser .example : access of Uber through web browser.</a:t>
            </a:r>
          </a:p>
          <a:p>
            <a:r>
              <a:rPr lang="en-US" dirty="0"/>
              <a:t>Hybrid : combination of both.</a:t>
            </a:r>
            <a:r>
              <a:rPr lang="en-US" b="1" i="0" dirty="0">
                <a:solidFill>
                  <a:srgbClr val="5F6368"/>
                </a:solidFill>
                <a:effectLst/>
                <a:latin typeface="arial" panose="020B0604020202020204" pitchFamily="34" charset="0"/>
              </a:rPr>
              <a:t> </a:t>
            </a:r>
            <a:r>
              <a:rPr lang="en-US" dirty="0"/>
              <a:t>Hybrid mobile apps require users to go to the app store, download the app and periodically get updated from the store.</a:t>
            </a:r>
          </a:p>
          <a:p>
            <a:r>
              <a:rPr lang="en-US" dirty="0" err="1"/>
              <a:t>eg</a:t>
            </a:r>
            <a:r>
              <a:rPr lang="en-US" dirty="0"/>
              <a:t> : Gmail , Instagram , twitter</a:t>
            </a:r>
            <a:endParaRPr lang="en-IN" dirty="0"/>
          </a:p>
        </p:txBody>
      </p:sp>
    </p:spTree>
    <p:extLst>
      <p:ext uri="{BB962C8B-B14F-4D97-AF65-F5344CB8AC3E}">
        <p14:creationId xmlns:p14="http://schemas.microsoft.com/office/powerpoint/2010/main" val="100131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1906</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vt:lpstr>
      <vt:lpstr>Calibri</vt:lpstr>
      <vt:lpstr>Calibri Light</vt:lpstr>
      <vt:lpstr>inherit</vt:lpstr>
      <vt:lpstr>Office Theme</vt:lpstr>
      <vt:lpstr>Unit I</vt:lpstr>
      <vt:lpstr>PowerPoint Presentation</vt:lpstr>
      <vt:lpstr>PowerPoint Presentation</vt:lpstr>
      <vt:lpstr>Android platform</vt:lpstr>
      <vt:lpstr>Android Features….</vt:lpstr>
      <vt:lpstr>Android Features….</vt:lpstr>
      <vt:lpstr>Why  Android platform for mobile application development…..</vt:lpstr>
      <vt:lpstr>Why  Android platform for mobile application development…..</vt:lpstr>
      <vt:lpstr>Types of mobile application</vt:lpstr>
      <vt:lpstr>What is Android</vt:lpstr>
      <vt:lpstr>Android versions</vt:lpstr>
      <vt:lpstr>Android Applications </vt:lpstr>
      <vt:lpstr>Tools for App development </vt:lpstr>
      <vt:lpstr>Tools for Android Development </vt:lpstr>
      <vt:lpstr>Android Architecture</vt:lpstr>
      <vt:lpstr>PowerPoint Presentation</vt:lpstr>
      <vt:lpstr>PowerPoint Presentation</vt:lpstr>
      <vt:lpstr>PowerPoint Presentation</vt:lpstr>
      <vt:lpstr>PowerPoint Presentation</vt:lpstr>
      <vt:lpstr>Android - Application Components </vt:lpstr>
      <vt:lpstr>Content Provider</vt:lpstr>
      <vt:lpstr>PowerPoint Presentation</vt:lpstr>
      <vt:lpstr>API (Application Programming Interface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dc:creator>
  <cp:lastModifiedBy>Shafaque Julaha</cp:lastModifiedBy>
  <cp:revision>74</cp:revision>
  <dcterms:created xsi:type="dcterms:W3CDTF">2019-11-25T05:15:18Z</dcterms:created>
  <dcterms:modified xsi:type="dcterms:W3CDTF">2022-02-21T05:31:34Z</dcterms:modified>
</cp:coreProperties>
</file>