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71" r:id="rId6"/>
    <p:sldId id="264" r:id="rId7"/>
    <p:sldId id="272" r:id="rId8"/>
    <p:sldId id="265" r:id="rId9"/>
    <p:sldId id="266" r:id="rId10"/>
    <p:sldId id="267" r:id="rId11"/>
    <p:sldId id="292" r:id="rId12"/>
    <p:sldId id="293" r:id="rId13"/>
    <p:sldId id="294" r:id="rId14"/>
    <p:sldId id="295" r:id="rId15"/>
    <p:sldId id="273" r:id="rId16"/>
    <p:sldId id="276" r:id="rId17"/>
    <p:sldId id="297" r:id="rId18"/>
    <p:sldId id="318" r:id="rId19"/>
    <p:sldId id="268" r:id="rId20"/>
    <p:sldId id="275" r:id="rId21"/>
    <p:sldId id="274" r:id="rId22"/>
    <p:sldId id="298" r:id="rId23"/>
    <p:sldId id="269" r:id="rId24"/>
    <p:sldId id="27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66DC-D136-48BC-8EFF-100896D10DEB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42D9-2AD5-4676-9067-43861C9878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4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66DC-D136-48BC-8EFF-100896D10DEB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42D9-2AD5-4676-9067-43861C9878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76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66DC-D136-48BC-8EFF-100896D10DEB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42D9-2AD5-4676-9067-43861C9878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0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66DC-D136-48BC-8EFF-100896D10DEB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42D9-2AD5-4676-9067-43861C9878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8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66DC-D136-48BC-8EFF-100896D10DEB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42D9-2AD5-4676-9067-43861C9878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1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66DC-D136-48BC-8EFF-100896D10DEB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42D9-2AD5-4676-9067-43861C9878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1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66DC-D136-48BC-8EFF-100896D10DEB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42D9-2AD5-4676-9067-43861C9878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66DC-D136-48BC-8EFF-100896D10DEB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42D9-2AD5-4676-9067-43861C9878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66DC-D136-48BC-8EFF-100896D10DEB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42D9-2AD5-4676-9067-43861C9878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12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66DC-D136-48BC-8EFF-100896D10DEB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42D9-2AD5-4676-9067-43861C9878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6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66DC-D136-48BC-8EFF-100896D10DEB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42D9-2AD5-4676-9067-43861C9878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04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266DC-D136-48BC-8EFF-100896D10DEB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42D9-2AD5-4676-9067-43861C9878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2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android.com/studio/run/managing-avd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xsoft.com/blog/engineering/the-good-and-the-bad-of-android-app-development/" TargetMode="External"/><Relationship Id="rId2" Type="http://schemas.openxmlformats.org/officeDocument/2006/relationships/hyperlink" Target="https://www.eclips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- 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Installation n Configuration of Android (6 </a:t>
            </a:r>
            <a:r>
              <a:rPr lang="en-US" dirty="0" err="1"/>
              <a:t>Hrs</a:t>
            </a:r>
            <a:r>
              <a:rPr lang="en-US" dirty="0"/>
              <a:t> – 6 marks)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04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r>
              <a:rPr lang="en-US" dirty="0"/>
              <a:t>Emulators…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057847"/>
          </a:xfrm>
        </p:spPr>
        <p:txBody>
          <a:bodyPr/>
          <a:lstStyle/>
          <a:p>
            <a:r>
              <a:rPr lang="en-US" dirty="0"/>
              <a:t>Emulator :</a:t>
            </a:r>
            <a:r>
              <a:rPr lang="en-IN" dirty="0"/>
              <a:t>An emulator is a software program that allows your mobile to imitate the features of another computer or mobile software </a:t>
            </a:r>
          </a:p>
          <a:p>
            <a:r>
              <a:rPr lang="en-IN" dirty="0"/>
              <a:t>An </a:t>
            </a:r>
            <a:r>
              <a:rPr lang="en-IN" b="1" dirty="0"/>
              <a:t>Android emulator</a:t>
            </a:r>
            <a:r>
              <a:rPr lang="en-IN" dirty="0"/>
              <a:t> is an </a:t>
            </a:r>
            <a:r>
              <a:rPr lang="en-IN" b="1" dirty="0"/>
              <a:t>Android</a:t>
            </a:r>
            <a:r>
              <a:rPr lang="en-IN" dirty="0"/>
              <a:t> Virtual Device (AVD) that represents a specific </a:t>
            </a:r>
            <a:r>
              <a:rPr lang="en-IN" b="1" dirty="0"/>
              <a:t>Android</a:t>
            </a:r>
            <a:r>
              <a:rPr lang="en-IN" dirty="0"/>
              <a:t> device. You can use an </a:t>
            </a:r>
            <a:r>
              <a:rPr lang="en-IN" b="1" dirty="0"/>
              <a:t>Android emulator</a:t>
            </a:r>
            <a:r>
              <a:rPr lang="en-IN" dirty="0"/>
              <a:t> as a target platform to run and test your </a:t>
            </a:r>
            <a:r>
              <a:rPr lang="en-IN" b="1" dirty="0"/>
              <a:t>Android</a:t>
            </a:r>
            <a:r>
              <a:rPr lang="en-IN" dirty="0"/>
              <a:t> applications on your PC. </a:t>
            </a:r>
          </a:p>
          <a:p>
            <a:r>
              <a:rPr lang="en-IN" dirty="0"/>
              <a:t>The Android emulator mimics all of the hardware and software features of a typical mobile device, except that it cannot place actual phone calls.</a:t>
            </a:r>
          </a:p>
        </p:txBody>
      </p:sp>
    </p:spTree>
    <p:extLst>
      <p:ext uri="{BB962C8B-B14F-4D97-AF65-F5344CB8AC3E}">
        <p14:creationId xmlns:p14="http://schemas.microsoft.com/office/powerpoint/2010/main" val="236789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/>
          <a:lstStyle/>
          <a:p>
            <a:r>
              <a:rPr lang="en-US" dirty="0"/>
              <a:t>Open the AVD Manager by clicking </a:t>
            </a:r>
            <a:r>
              <a:rPr lang="en-US" b="1" dirty="0"/>
              <a:t>Tools &gt; AVD Manager</a:t>
            </a:r>
            <a:endParaRPr lang="en-US" dirty="0"/>
          </a:p>
        </p:txBody>
      </p:sp>
      <p:pic>
        <p:nvPicPr>
          <p:cNvPr id="1026" name="Picture 2" descr="https://developer.android.com/studio/images/run/avd-manager_2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6" y="857250"/>
            <a:ext cx="8270874" cy="57790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596"/>
            <a:ext cx="10515600" cy="5789036"/>
          </a:xfrm>
        </p:spPr>
        <p:txBody>
          <a:bodyPr/>
          <a:lstStyle/>
          <a:p>
            <a:r>
              <a:rPr lang="en-US" dirty="0"/>
              <a:t>Click </a:t>
            </a:r>
            <a:r>
              <a:rPr lang="en-US" b="1" dirty="0"/>
              <a:t>Create Virtual Device</a:t>
            </a:r>
            <a:r>
              <a:rPr lang="en-US" dirty="0"/>
              <a:t>, at the bottom of the AVD Manager </a:t>
            </a:r>
            <a:r>
              <a:rPr lang="en-US" dirty="0" err="1"/>
              <a:t>dialog.The</a:t>
            </a:r>
            <a:r>
              <a:rPr lang="en-US" dirty="0"/>
              <a:t> </a:t>
            </a:r>
            <a:r>
              <a:rPr lang="en-US" b="1" dirty="0"/>
              <a:t>Select Hardware</a:t>
            </a:r>
            <a:r>
              <a:rPr lang="en-US" dirty="0"/>
              <a:t> page appears</a:t>
            </a:r>
          </a:p>
          <a:p>
            <a:endParaRPr lang="en-US" dirty="0"/>
          </a:p>
        </p:txBody>
      </p:sp>
      <p:pic>
        <p:nvPicPr>
          <p:cNvPr id="48130" name="Picture 2" descr="https://developer.android.com/studio/images/run/avd-manager-device_2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853" y="1190483"/>
            <a:ext cx="10116127" cy="5459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/>
          <a:lstStyle/>
          <a:p>
            <a:r>
              <a:rPr lang="en-US" dirty="0"/>
              <a:t>Select the system image for a particular API level, and then click 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</p:txBody>
      </p:sp>
      <p:pic>
        <p:nvPicPr>
          <p:cNvPr id="47106" name="Picture 2" descr="https://developer.android.com/studio/images/run/avd-manager-system_2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707" y="1316038"/>
            <a:ext cx="8318499" cy="4876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905"/>
            <a:ext cx="10515600" cy="5913727"/>
          </a:xfrm>
        </p:spPr>
        <p:txBody>
          <a:bodyPr/>
          <a:lstStyle/>
          <a:p>
            <a:r>
              <a:rPr lang="en-US" dirty="0"/>
              <a:t>Change </a:t>
            </a:r>
            <a:r>
              <a:rPr lang="en-US" dirty="0">
                <a:hlinkClick r:id="rId2"/>
              </a:rPr>
              <a:t>AVD properties</a:t>
            </a:r>
            <a:r>
              <a:rPr lang="en-US" dirty="0"/>
              <a:t> as needed, and then click </a:t>
            </a:r>
            <a:r>
              <a:rPr lang="en-US" b="1" dirty="0"/>
              <a:t>Finish</a:t>
            </a:r>
            <a:endParaRPr lang="en-US" dirty="0"/>
          </a:p>
        </p:txBody>
      </p:sp>
      <p:pic>
        <p:nvPicPr>
          <p:cNvPr id="49154" name="Picture 2" descr="https://developer.android.com/studio/images/run/avd-manager-verify_2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907" y="1103891"/>
            <a:ext cx="10361611" cy="51999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AVD and Emulator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An Android Virtual Device (AVD) </a:t>
            </a:r>
            <a:r>
              <a:rPr lang="en-IN" dirty="0"/>
              <a:t>is an emulator configuration that lets you model an actual device by defining hardware and software options to be emulated by the </a:t>
            </a:r>
            <a:r>
              <a:rPr lang="en-IN" dirty="0">
                <a:solidFill>
                  <a:srgbClr val="FF0000"/>
                </a:solidFill>
              </a:rPr>
              <a:t>Android Emulator</a:t>
            </a:r>
          </a:p>
        </p:txBody>
      </p:sp>
    </p:spTree>
    <p:extLst>
      <p:ext uri="{BB962C8B-B14F-4D97-AF65-F5344CB8AC3E}">
        <p14:creationId xmlns:p14="http://schemas.microsoft.com/office/powerpoint/2010/main" val="165873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Android use Virtual Machine?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Android makes use of a virtual machine as its runtime environment in order to run the APK files that constitute an Android application.</a:t>
            </a:r>
          </a:p>
          <a:p>
            <a:r>
              <a:rPr lang="en-IN" dirty="0"/>
              <a:t>The application code is isolated from the core OS : even if any code contains some malicious code won’t directly affect the system files.</a:t>
            </a:r>
          </a:p>
          <a:p>
            <a:r>
              <a:rPr lang="en-IN" dirty="0"/>
              <a:t>It provides cross compatibility or platform independency: even if an app is compiled on platform such as a PC, it can still be executed on the mobile platform using the virtual machine.</a:t>
            </a:r>
          </a:p>
        </p:txBody>
      </p:sp>
    </p:spTree>
    <p:extLst>
      <p:ext uri="{BB962C8B-B14F-4D97-AF65-F5344CB8AC3E}">
        <p14:creationId xmlns:p14="http://schemas.microsoft.com/office/powerpoint/2010/main" val="78514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A44F-2755-4824-9C90-83C0F76A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meant by runtime 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DC2B-C387-49A8-A721-ABF90D70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A runtime system provides an environment to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/>
              </a:rPr>
              <a:t>translate the code written in a high-level language like Java to machine code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 and understandable by the Central Process Unit (CPU).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5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AC8A-5CD5-4762-9727-0C4AFBC2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connect Mobile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4261-353F-4FDD-B38E-32BA9FBF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–DEVICE : </a:t>
            </a:r>
          </a:p>
          <a:p>
            <a:r>
              <a:rPr lang="en-US" dirty="0"/>
              <a:t>1. SETTING—ABOUT PHONE—BUILD NUMBER(IMUI)(7 TIMES TOUCH)</a:t>
            </a:r>
          </a:p>
          <a:p>
            <a:r>
              <a:rPr lang="en-US" dirty="0"/>
              <a:t>2. SETTIN -- ADDITIONAL SETTING ---DEVELOPER OPTION—</a:t>
            </a:r>
          </a:p>
          <a:p>
            <a:pPr marL="1371600" lvl="3" indent="0">
              <a:buNone/>
            </a:pPr>
            <a:r>
              <a:rPr lang="en-US" dirty="0"/>
              <a:t>						-USB DEBUUGING (ENABLED)</a:t>
            </a:r>
          </a:p>
          <a:p>
            <a:pPr marL="1371600" lvl="3" indent="0">
              <a:buNone/>
            </a:pPr>
            <a:r>
              <a:rPr lang="en-US" dirty="0"/>
              <a:t>						INSTALL VIA USB(ENABLED)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758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Dalvik</a:t>
            </a:r>
            <a:r>
              <a:rPr lang="en-US" dirty="0"/>
              <a:t> Virtual Machine….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6"/>
          </a:xfrm>
        </p:spPr>
        <p:txBody>
          <a:bodyPr>
            <a:normAutofit/>
          </a:bodyPr>
          <a:lstStyle/>
          <a:p>
            <a:r>
              <a:rPr lang="en-IN" dirty="0"/>
              <a:t>JVM is high performance and provides excellent memory management. But it needs to be optimized for low-powered handheld devices as well.</a:t>
            </a:r>
          </a:p>
          <a:p>
            <a:r>
              <a:rPr lang="en-IN" dirty="0"/>
              <a:t>The </a:t>
            </a:r>
            <a:r>
              <a:rPr lang="en-IN" b="1" dirty="0" err="1"/>
              <a:t>Dalvik</a:t>
            </a:r>
            <a:r>
              <a:rPr lang="en-IN" b="1" dirty="0"/>
              <a:t> Virtual Machine (DVM)</a:t>
            </a:r>
            <a:r>
              <a:rPr lang="en-IN" dirty="0"/>
              <a:t> is an android virtual machine optimized for mobile devices. It optimizes the virtual machine for </a:t>
            </a:r>
            <a:r>
              <a:rPr lang="en-IN" i="1" dirty="0"/>
              <a:t>memory</a:t>
            </a:r>
            <a:r>
              <a:rPr lang="en-IN" dirty="0"/>
              <a:t>, </a:t>
            </a:r>
            <a:r>
              <a:rPr lang="en-IN" i="1" dirty="0"/>
              <a:t>battery life</a:t>
            </a:r>
            <a:r>
              <a:rPr lang="en-IN" dirty="0"/>
              <a:t> and </a:t>
            </a:r>
            <a:r>
              <a:rPr lang="en-IN" i="1" dirty="0"/>
              <a:t>performance</a:t>
            </a:r>
            <a:r>
              <a:rPr lang="en-IN" dirty="0"/>
              <a:t>.</a:t>
            </a:r>
          </a:p>
          <a:p>
            <a:pPr algn="l"/>
            <a:r>
              <a:rPr lang="en-US" dirty="0"/>
              <a:t>The DVM is a virtual machine to run Android applications. The DVM executes Dalvik bytecode, which is compiled from programs written in the Java language. Note that the DVM is not a JVM.</a:t>
            </a:r>
          </a:p>
          <a:p>
            <a:pPr algn="l"/>
            <a:r>
              <a:rPr lang="en-US" dirty="0"/>
              <a:t>One of the key design principles of the DVM is that it should run on low memory mobile devices and loads quicker compared to any JVM.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16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windows 7/8/10 (32 or 64 bit)</a:t>
            </a:r>
          </a:p>
          <a:p>
            <a:r>
              <a:rPr lang="en-US" dirty="0"/>
              <a:t>4GB RAM minimum , 8GB RAM recommended.</a:t>
            </a:r>
          </a:p>
          <a:p>
            <a:r>
              <a:rPr lang="en-US" dirty="0"/>
              <a:t>2GB of available disk space  minimum , 4GB recommended (500MB for IDE + 1.5 GB –Android SDK  and emulator system image)</a:t>
            </a:r>
          </a:p>
          <a:p>
            <a:r>
              <a:rPr lang="en-US" dirty="0"/>
              <a:t>1280 X 800 minimum screen resolution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164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878"/>
            <a:ext cx="10515600" cy="5757085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With the </a:t>
            </a:r>
            <a:r>
              <a:rPr lang="en-IN" b="1" dirty="0" err="1"/>
              <a:t>Dalvik</a:t>
            </a:r>
            <a:r>
              <a:rPr lang="en-IN" b="1" dirty="0"/>
              <a:t> JIT (Just In Time)compiler</a:t>
            </a:r>
            <a:r>
              <a:rPr lang="en-IN" dirty="0"/>
              <a:t>, each time when the app is run, it dynamically translates a part of the </a:t>
            </a:r>
            <a:r>
              <a:rPr lang="en-IN" dirty="0" err="1"/>
              <a:t>Dalvik</a:t>
            </a:r>
            <a:r>
              <a:rPr lang="en-IN" dirty="0"/>
              <a:t> </a:t>
            </a:r>
            <a:r>
              <a:rPr lang="en-IN" dirty="0" err="1"/>
              <a:t>bytecode</a:t>
            </a:r>
            <a:r>
              <a:rPr lang="en-IN" dirty="0"/>
              <a:t> into machine code.</a:t>
            </a:r>
          </a:p>
          <a:p>
            <a:r>
              <a:rPr lang="en-IN" dirty="0"/>
              <a:t> As the execution progresses, more </a:t>
            </a:r>
            <a:r>
              <a:rPr lang="en-IN" dirty="0" err="1"/>
              <a:t>bytecode</a:t>
            </a:r>
            <a:r>
              <a:rPr lang="en-IN" dirty="0"/>
              <a:t> is compiled and cached.</a:t>
            </a:r>
          </a:p>
          <a:p>
            <a:r>
              <a:rPr lang="en-US" dirty="0"/>
              <a:t>In </a:t>
            </a:r>
            <a:r>
              <a:rPr lang="en-US" dirty="0" err="1"/>
              <a:t>Lolipop</a:t>
            </a:r>
            <a:r>
              <a:rPr lang="en-US" dirty="0"/>
              <a:t> version google introduce ART(Android runtime environment).</a:t>
            </a:r>
          </a:p>
          <a:p>
            <a:r>
              <a:rPr lang="en-US" b="1" dirty="0"/>
              <a:t>DVM is replaced by ART 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/>
              </a:rPr>
              <a:t>for improved application performance battery usage.</a:t>
            </a:r>
            <a:endParaRPr lang="en-US" dirty="0"/>
          </a:p>
          <a:p>
            <a:r>
              <a:rPr lang="en-IN" b="1" dirty="0"/>
              <a:t>ART</a:t>
            </a:r>
            <a:r>
              <a:rPr lang="en-IN" dirty="0"/>
              <a:t> is equipped with an </a:t>
            </a:r>
            <a:r>
              <a:rPr lang="en-IN" b="1" dirty="0"/>
              <a:t>Ahead-of-Time compiler. </a:t>
            </a:r>
            <a:r>
              <a:rPr lang="en-IN" dirty="0"/>
              <a:t>It statically translates the DEX </a:t>
            </a:r>
            <a:r>
              <a:rPr lang="en-IN" dirty="0" err="1"/>
              <a:t>bytecode</a:t>
            </a:r>
            <a:r>
              <a:rPr lang="en-IN" dirty="0"/>
              <a:t> into machine code </a:t>
            </a:r>
            <a:endParaRPr lang="en-US" dirty="0"/>
          </a:p>
          <a:p>
            <a:r>
              <a:rPr lang="en-US" dirty="0"/>
              <a:t>ART – performance is fast</a:t>
            </a:r>
          </a:p>
          <a:p>
            <a:r>
              <a:rPr lang="en-US" dirty="0"/>
              <a:t>     -  - Improved garbage collection</a:t>
            </a:r>
          </a:p>
          <a:p>
            <a:r>
              <a:rPr lang="en-US" dirty="0"/>
              <a:t>       -  introduce AOT (ahead of time )concept : compile the entire app at a time.</a:t>
            </a:r>
          </a:p>
          <a:p>
            <a:r>
              <a:rPr lang="en-US" sz="2800" b="1" dirty="0"/>
              <a:t>AAPT (Android Asset Packaging tool)  </a:t>
            </a:r>
          </a:p>
          <a:p>
            <a:r>
              <a:rPr lang="en-US" sz="2800" dirty="0"/>
              <a:t>AAPT tool allow to view , create and update  inside app</a:t>
            </a:r>
          </a:p>
          <a:p>
            <a:r>
              <a:rPr lang="en-US" sz="2800" dirty="0"/>
              <a:t>AAPT compile the resource (XML code ) to binary format to store in to device</a:t>
            </a:r>
            <a:endParaRPr lang="en-IN" sz="2800" dirty="0"/>
          </a:p>
          <a:p>
            <a:endParaRPr lang="en-US" dirty="0"/>
          </a:p>
          <a:p>
            <a:r>
              <a:rPr lang="en-US" b="1" dirty="0"/>
              <a:t>Note : </a:t>
            </a:r>
            <a:r>
              <a:rPr lang="en-US" dirty="0"/>
              <a:t>DVM has been replaced by ART. Because DVM converts bytecode every time you launch a specific app. But ART converts it just once during the installation of the app. That makes CPU execution easier.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989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Dalvik Virtual Machine Fl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59" y="1455576"/>
            <a:ext cx="6355165" cy="480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02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E5E6-6CF2-45AD-99C1-E69BEB85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>
            <a:normAutofit fontScale="90000"/>
          </a:bodyPr>
          <a:lstStyle/>
          <a:p>
            <a:r>
              <a:rPr lang="en-US" dirty="0"/>
              <a:t>JVM and DVM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81EB-0181-4C2F-9DB7-A1A4676E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633"/>
            <a:ext cx="10515600" cy="4926661"/>
          </a:xfrm>
        </p:spPr>
        <p:txBody>
          <a:bodyPr>
            <a:normAutofit fontScale="62500" lnSpcReduction="2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dirty="0">
                <a:solidFill>
                  <a:srgbClr val="2674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 is a stack-based VM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all the arithmetic and logic operations are carried out via push and pop operands and results are stored on the stack. 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DVM is a register-based VM. These registers located in the CPU carry out all the arithmetic and logic operations. 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Compilation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 code is compiled inside the JVM to an intermediary format called </a:t>
            </a:r>
            <a:r>
              <a:rPr lang="en-US" dirty="0">
                <a:solidFill>
                  <a:srgbClr val="2674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bytecode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(.class files). Then, the JVM parses the resulting Java bytecode and translates it to machine code.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an Android device, the DVM compiles the Java code to an intermediate format called Java bytecode (.class file) like the JVM. Then, with the help of a tool called Dalvik </a:t>
            </a:r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dx, it transforms Java bytecode to Dalvik bytecode. Finally, the DVM translates the Dalvik bytecode to binary machine code.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Stack-based VM bytecode is very compact because the location of operands is implicitly on the operand stack. Register-based VM bytecode requires all the implicit operands to be part of an instruction. That indicates that the Register-based code size will usually be much larger than Stack-based bytecode.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other hand, register-based VM's can express computations using fewer VM instructions than a corresponding stack-based VM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04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0" y="109183"/>
            <a:ext cx="10515600" cy="10355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Diffrence</a:t>
            </a:r>
            <a:r>
              <a:rPr lang="en-US" dirty="0"/>
              <a:t> between JVM n DVM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37535"/>
              </p:ext>
            </p:extLst>
          </p:nvPr>
        </p:nvGraphicFramePr>
        <p:xfrm>
          <a:off x="715370" y="467048"/>
          <a:ext cx="8879006" cy="6403783"/>
        </p:xfrm>
        <a:graphic>
          <a:graphicData uri="http://schemas.openxmlformats.org/drawingml/2006/table">
            <a:tbl>
              <a:tblPr/>
              <a:tblGrid>
                <a:gridCol w="43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98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</a:rPr>
                        <a:t>DVM (</a:t>
                      </a:r>
                      <a:r>
                        <a:rPr lang="en-IN" sz="1600" b="1" dirty="0" err="1"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</a:rPr>
                        <a:t>Dalvik</a:t>
                      </a:r>
                      <a:r>
                        <a:rPr lang="en-IN" sz="1600" b="1" dirty="0"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</a:rPr>
                        <a:t> Virtual Machine)</a:t>
                      </a:r>
                      <a:endParaRPr lang="en-IN" sz="1600" dirty="0">
                        <a:solidFill>
                          <a:srgbClr val="666666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solidFill>
                            <a:srgbClr val="FF6600"/>
                          </a:solidFill>
                          <a:effectLst/>
                          <a:latin typeface="Verdana" panose="020B0604030504040204" pitchFamily="34" charset="0"/>
                        </a:rPr>
                        <a:t>JVM (Java Virtual Machine)</a:t>
                      </a:r>
                      <a:endParaRPr lang="en-IN" sz="1600">
                        <a:solidFill>
                          <a:srgbClr val="666666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317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It is Register based which is designed to run on low memory.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is more efficient in terms of   memory usage and performance.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memory and power , low CPU speed)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It is Stack based.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JVM is less efficient than DVM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995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DVM uses its own byte code and runs “.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Dex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” file.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JVM uses java byte code and runs “.class” file having JIT (Just In Time).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8993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DVM has been designed so that a device can run multiple instances of the VM efficiently. Applications are given their own instance.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Single instance of JVM is shared with          multiple applications.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48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DVM supports Android operating system only.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JVM supports multiple operating systems.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98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99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DVM runs .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Dex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(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Dalvik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Executable File) 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JVM runs .class files.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98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Here the executable is APK.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Here the executable is JAR.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351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install Android Studio n SDK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Step – 1 :</a:t>
            </a:r>
            <a:br>
              <a:rPr lang="en-IN" dirty="0"/>
            </a:br>
            <a:r>
              <a:rPr lang="en-IN" dirty="0"/>
              <a:t>Head over to </a:t>
            </a:r>
            <a:r>
              <a:rPr lang="en-IN" b="1" dirty="0">
                <a:hlinkClick r:id="rId2"/>
              </a:rPr>
              <a:t>this link</a:t>
            </a:r>
            <a:r>
              <a:rPr lang="en-IN" dirty="0"/>
              <a:t> to get the Android Studio executable or zip file .</a:t>
            </a:r>
          </a:p>
          <a:p>
            <a:pPr fontAlgn="base"/>
            <a:r>
              <a:rPr lang="en-IN" b="1" dirty="0"/>
              <a:t>Step – 2 :</a:t>
            </a:r>
            <a:br>
              <a:rPr lang="en-IN" dirty="0"/>
            </a:br>
            <a:r>
              <a:rPr lang="en-IN" i="1" dirty="0"/>
              <a:t>Click on the download android studio button 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337" y="3551099"/>
            <a:ext cx="6142558" cy="345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1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/>
          <a:lstStyle/>
          <a:p>
            <a:r>
              <a:rPr lang="en-IN" b="1" dirty="0"/>
              <a:t>Step – 3:</a:t>
            </a:r>
            <a:r>
              <a:rPr lang="en-IN" dirty="0"/>
              <a:t>After the downloading has finished, open the file from downloads and run it .</a:t>
            </a:r>
            <a:br>
              <a:rPr lang="en-IN" dirty="0"/>
            </a:br>
            <a:r>
              <a:rPr lang="en-IN" dirty="0"/>
              <a:t>It will prompt the following dialogue box 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0" y="2407692"/>
            <a:ext cx="6673754" cy="42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23080"/>
            <a:ext cx="10515600" cy="5811838"/>
          </a:xfrm>
        </p:spPr>
        <p:txBody>
          <a:bodyPr/>
          <a:lstStyle/>
          <a:p>
            <a:pPr fontAlgn="base"/>
            <a:r>
              <a:rPr lang="en-IN" b="1" dirty="0"/>
              <a:t>Step – 4 :</a:t>
            </a:r>
            <a:r>
              <a:rPr lang="en-IN" dirty="0"/>
              <a:t>It will start the installation, and once it is completed, it will be like the image shown below .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700212"/>
            <a:ext cx="47434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0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i="1" dirty="0"/>
              <a:t>Click on next .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00" y="2243931"/>
            <a:ext cx="48196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31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7922"/>
            <a:ext cx="10515600" cy="539904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Step – 6 :</a:t>
            </a:r>
            <a:r>
              <a:rPr lang="en-IN" dirty="0"/>
              <a:t>This will start the Android Studio.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r>
              <a:rPr lang="en-IN" dirty="0"/>
              <a:t>Meanwhile it will be finding the available SDK components .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979" y="1168091"/>
            <a:ext cx="3957851" cy="3349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029" y="5338763"/>
            <a:ext cx="4533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71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093"/>
            <a:ext cx="10515600" cy="5521870"/>
          </a:xfrm>
        </p:spPr>
        <p:txBody>
          <a:bodyPr/>
          <a:lstStyle/>
          <a:p>
            <a:pPr fontAlgn="base"/>
            <a:r>
              <a:rPr lang="en-IN" b="1" dirty="0"/>
              <a:t>Step – 7:</a:t>
            </a:r>
            <a:r>
              <a:rPr lang="en-IN" dirty="0"/>
              <a:t>After it has found the SDK components, it will redirect to the Welcome dialog box .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980656"/>
            <a:ext cx="7429500" cy="41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9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Android application development  can be done on either of the following operating systems −</a:t>
            </a:r>
          </a:p>
          <a:p>
            <a:r>
              <a:rPr lang="en-IN" dirty="0"/>
              <a:t>-Microsoft Windows XP or later version.</a:t>
            </a:r>
          </a:p>
          <a:p>
            <a:r>
              <a:rPr lang="en-IN" dirty="0"/>
              <a:t>-Mac OS X 10.5.8 or later version with Intel chip.</a:t>
            </a:r>
          </a:p>
          <a:p>
            <a:r>
              <a:rPr lang="en-IN" dirty="0"/>
              <a:t>-Linux</a:t>
            </a:r>
          </a:p>
          <a:p>
            <a:r>
              <a:rPr lang="en-IN" dirty="0"/>
              <a:t>Following is the list of to start your Android application programming.</a:t>
            </a:r>
          </a:p>
          <a:p>
            <a:pPr lvl="1"/>
            <a:r>
              <a:rPr lang="en-IN" dirty="0"/>
              <a:t>-	Java JDK5 or later version</a:t>
            </a:r>
          </a:p>
          <a:p>
            <a:pPr lvl="1"/>
            <a:r>
              <a:rPr lang="en-IN" dirty="0"/>
              <a:t>-Android Studio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234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Click on next 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90" y="2238233"/>
            <a:ext cx="6098559" cy="38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23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/>
          <a:lstStyle/>
          <a:p>
            <a:r>
              <a:rPr lang="en-IN" dirty="0"/>
              <a:t>Now choose the theme, whether Light theme or the Dark one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542197"/>
            <a:ext cx="7343775" cy="44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IN" b="1" dirty="0"/>
              <a:t>Step – 8 :</a:t>
            </a:r>
            <a:r>
              <a:rPr lang="en-IN" dirty="0"/>
              <a:t>Now it is time to download the SDK components 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1290637"/>
            <a:ext cx="72485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11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/>
          <a:lstStyle/>
          <a:p>
            <a:r>
              <a:rPr lang="en-IN" dirty="0"/>
              <a:t> has started downloading the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487606"/>
            <a:ext cx="7362825" cy="45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27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/>
          <a:lstStyle/>
          <a:p>
            <a:r>
              <a:rPr lang="en-IN" dirty="0"/>
              <a:t>The Android Studio has been successfully configured.</a:t>
            </a:r>
          </a:p>
          <a:p>
            <a:r>
              <a:rPr lang="en-IN" i="1" dirty="0"/>
              <a:t>Click on ‘Start new android project’ to build a new app.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20" y="1690688"/>
            <a:ext cx="62960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89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4149"/>
            <a:ext cx="10515600" cy="5562814"/>
          </a:xfrm>
        </p:spPr>
        <p:txBody>
          <a:bodyPr/>
          <a:lstStyle/>
          <a:p>
            <a:r>
              <a:rPr lang="en-IN" dirty="0"/>
              <a:t>name your application in the ‘</a:t>
            </a:r>
            <a:r>
              <a:rPr lang="en-IN" b="1" dirty="0"/>
              <a:t>Application name</a:t>
            </a:r>
            <a:r>
              <a:rPr lang="en-IN" dirty="0"/>
              <a:t>‘ Text box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501254"/>
            <a:ext cx="8353425" cy="47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62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/>
          <a:lstStyle/>
          <a:p>
            <a:r>
              <a:rPr lang="en-IN" dirty="0"/>
              <a:t>select the </a:t>
            </a:r>
            <a:r>
              <a:rPr lang="en-IN" b="1" dirty="0"/>
              <a:t>Minimum SDK</a:t>
            </a:r>
            <a:r>
              <a:rPr lang="en-IN" dirty="0"/>
              <a:t> to select the operating system which must be least version to run your app, here “</a:t>
            </a:r>
            <a:r>
              <a:rPr lang="en-IN" b="1" dirty="0"/>
              <a:t>Jelly Bean</a:t>
            </a:r>
            <a:r>
              <a:rPr lang="en-IN" dirty="0"/>
              <a:t>” is made Minimum SDK,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62" y="1748656"/>
            <a:ext cx="7542875" cy="42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42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9558"/>
            <a:ext cx="10515600" cy="5617405"/>
          </a:xfrm>
        </p:spPr>
        <p:txBody>
          <a:bodyPr/>
          <a:lstStyle/>
          <a:p>
            <a:r>
              <a:rPr lang="en-IN" dirty="0"/>
              <a:t>The next step is to choose the Activity to mobile. Activity in Android refers to a single screen with a user interface. For Beginners, “</a:t>
            </a:r>
            <a:r>
              <a:rPr lang="en-IN" b="1" dirty="0"/>
              <a:t>Empty Activity</a:t>
            </a:r>
            <a:r>
              <a:rPr lang="en-IN" dirty="0"/>
              <a:t>” is recommended.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02" y="2115403"/>
            <a:ext cx="8502341" cy="385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0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Development Kit (JDK)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the latest version of Java JDK from Oracle's Java site − </a:t>
            </a:r>
            <a:r>
              <a:rPr lang="en-IN" dirty="0">
                <a:hlinkClick r:id="rId2"/>
              </a:rPr>
              <a:t>Java SE Download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56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SDK (Software development kit)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SDK provides a selection of tools required to build Android apps or to ensure the process goes as smoothly as possible.</a:t>
            </a:r>
          </a:p>
          <a:p>
            <a:r>
              <a:rPr lang="en-IN" dirty="0"/>
              <a:t>SDK  provide a kind of bridge between Android Studio and a physical device or emulator so that app can be appropriately packaged and then tested.</a:t>
            </a:r>
          </a:p>
          <a:p>
            <a:r>
              <a:rPr lang="en-IN" dirty="0"/>
              <a:t>creating an app with Java, </a:t>
            </a:r>
            <a:r>
              <a:rPr lang="en-IN" dirty="0" err="1"/>
              <a:t>Kotlin</a:t>
            </a:r>
            <a:r>
              <a:rPr lang="en-IN" dirty="0"/>
              <a:t> or C#, you need the SDK to get it to run on an Android device.</a:t>
            </a:r>
          </a:p>
        </p:txBody>
      </p:sp>
    </p:spTree>
    <p:extLst>
      <p:ext uri="{BB962C8B-B14F-4D97-AF65-F5344CB8AC3E}">
        <p14:creationId xmlns:p14="http://schemas.microsoft.com/office/powerpoint/2010/main" val="183030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SDK (Software development kit)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Android SDK (software development kit) is a set of development tools used to develop applications for Android platform. The Android SDK includes the following:</a:t>
            </a:r>
          </a:p>
          <a:p>
            <a:r>
              <a:rPr lang="en-IN" dirty="0"/>
              <a:t>Required libraries</a:t>
            </a:r>
          </a:p>
          <a:p>
            <a:r>
              <a:rPr lang="en-IN" dirty="0"/>
              <a:t>Debugger</a:t>
            </a:r>
          </a:p>
          <a:p>
            <a:r>
              <a:rPr lang="en-IN" dirty="0"/>
              <a:t>An emulator</a:t>
            </a:r>
          </a:p>
          <a:p>
            <a:r>
              <a:rPr lang="en-IN" dirty="0"/>
              <a:t>Relevant documentation for the Android application program interfaces (APIs)</a:t>
            </a:r>
          </a:p>
          <a:p>
            <a:r>
              <a:rPr lang="en-IN" dirty="0"/>
              <a:t>Sample source code</a:t>
            </a:r>
          </a:p>
          <a:p>
            <a:r>
              <a:rPr lang="en-IN" dirty="0"/>
              <a:t>Tutorials for the Android OS</a:t>
            </a:r>
          </a:p>
          <a:p>
            <a:r>
              <a:rPr lang="en-IN" dirty="0"/>
              <a:t>when the SDK Tools are updated or a new version of the Android platform is released, you can use the SDK Manager to quickly download them to your environment.</a:t>
            </a:r>
          </a:p>
        </p:txBody>
      </p:sp>
    </p:spTree>
    <p:extLst>
      <p:ext uri="{BB962C8B-B14F-4D97-AF65-F5344CB8AC3E}">
        <p14:creationId xmlns:p14="http://schemas.microsoft.com/office/powerpoint/2010/main" val="198121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SDK Components….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Platform-tools :</a:t>
            </a:r>
            <a:r>
              <a:rPr lang="en-IN" dirty="0"/>
              <a:t>It includes tools that interface with the Android platform.</a:t>
            </a:r>
          </a:p>
          <a:p>
            <a:r>
              <a:rPr lang="en-IN" dirty="0">
                <a:solidFill>
                  <a:srgbClr val="FF0000"/>
                </a:solidFill>
              </a:rPr>
              <a:t>Build-tools : </a:t>
            </a:r>
            <a:r>
              <a:rPr lang="en-IN" dirty="0"/>
              <a:t>Android SDK Build-Tools is a component of the Android SDK required for building Android apps. </a:t>
            </a:r>
          </a:p>
          <a:p>
            <a:r>
              <a:rPr lang="en-IN" dirty="0">
                <a:solidFill>
                  <a:srgbClr val="FF0000"/>
                </a:solidFill>
              </a:rPr>
              <a:t>SDK-tools :</a:t>
            </a:r>
            <a:r>
              <a:rPr lang="en-IN" dirty="0"/>
              <a:t> It includes the complete set of development and debugging tools for Android. It is included with Android Studio.</a:t>
            </a:r>
          </a:p>
          <a:p>
            <a:r>
              <a:rPr lang="en-IN" dirty="0">
                <a:solidFill>
                  <a:srgbClr val="FF0000"/>
                </a:solidFill>
              </a:rPr>
              <a:t>The Android Debug Bridge (ADB) : </a:t>
            </a:r>
            <a:r>
              <a:rPr lang="en-IN" dirty="0"/>
              <a:t>“bridge” of communication between Android devices and computers that can be used during development.</a:t>
            </a:r>
          </a:p>
          <a:p>
            <a:r>
              <a:rPr lang="en-IN" dirty="0"/>
              <a:t>connecting an Android device to the development PC .</a:t>
            </a:r>
          </a:p>
          <a:p>
            <a:r>
              <a:rPr lang="en-IN" dirty="0">
                <a:solidFill>
                  <a:srgbClr val="FF0000"/>
                </a:solidFill>
              </a:rPr>
              <a:t>Android Emulator : </a:t>
            </a:r>
            <a:r>
              <a:rPr lang="en-IN" dirty="0"/>
              <a:t>The Android Emulator simulates Android devices on your computer so that you can test your application on a variety of devices without needing to have each physical device.</a:t>
            </a:r>
          </a:p>
          <a:p>
            <a:r>
              <a:rPr lang="en-IN" dirty="0"/>
              <a:t>Use the Android Virtual Device manager in order to choose which version of Android you want to emulate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3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development tools (ADT)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1. Android Studio :</a:t>
            </a:r>
          </a:p>
          <a:p>
            <a:r>
              <a:rPr lang="en-IN" b="1" dirty="0"/>
              <a:t>Android</a:t>
            </a:r>
            <a:r>
              <a:rPr lang="en-IN" dirty="0"/>
              <a:t> Studio provides code editing, debugging, and testing </a:t>
            </a:r>
            <a:r>
              <a:rPr lang="en-IN" b="1" dirty="0"/>
              <a:t>tools</a:t>
            </a:r>
            <a:r>
              <a:rPr lang="en-IN" dirty="0"/>
              <a:t> all within an easy-to-use drag-and-drop interface.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Android Studio is the official IDE for Android development, and includes everything you need to build Android apps.</a:t>
            </a:r>
          </a:p>
          <a:p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IN" dirty="0">
                <a:solidFill>
                  <a:srgbClr val="FF0000"/>
                </a:solidFill>
              </a:rPr>
              <a:t>Eclipse</a:t>
            </a:r>
          </a:p>
          <a:p>
            <a:r>
              <a:rPr lang="en-IN" dirty="0"/>
              <a:t>There was </a:t>
            </a:r>
            <a:r>
              <a:rPr lang="en-IN" dirty="0">
                <a:hlinkClick r:id="rId2"/>
              </a:rPr>
              <a:t>Eclipse</a:t>
            </a:r>
            <a:r>
              <a:rPr lang="en-IN" dirty="0"/>
              <a:t> before there was Android Studio. For a long time, Eclipse was the officially preferred IDE for all </a:t>
            </a:r>
            <a:r>
              <a:rPr lang="en-IN" dirty="0">
                <a:hlinkClick r:id="rId3"/>
              </a:rPr>
              <a:t>Android application development</a:t>
            </a:r>
            <a:r>
              <a:rPr lang="en-IN" dirty="0"/>
              <a:t>.</a:t>
            </a:r>
          </a:p>
          <a:p>
            <a:r>
              <a:rPr lang="en-IN" dirty="0" err="1">
                <a:solidFill>
                  <a:srgbClr val="FF0000"/>
                </a:solidFill>
              </a:rPr>
              <a:t>Instabug</a:t>
            </a:r>
            <a:r>
              <a:rPr lang="en-IN" dirty="0">
                <a:solidFill>
                  <a:srgbClr val="FF0000"/>
                </a:solidFill>
              </a:rPr>
              <a:t>:</a:t>
            </a:r>
          </a:p>
          <a:p>
            <a:r>
              <a:rPr lang="en-IN" dirty="0" err="1"/>
              <a:t>Instabug</a:t>
            </a:r>
            <a:r>
              <a:rPr lang="en-IN" dirty="0"/>
              <a:t> allows beta testers and user groups to share screenshots and detailed error logs with developers during the QA</a:t>
            </a:r>
          </a:p>
          <a:p>
            <a:r>
              <a:rPr lang="en-IN" dirty="0" err="1">
                <a:solidFill>
                  <a:srgbClr val="FF0000"/>
                </a:solidFill>
              </a:rPr>
              <a:t>GameMaker</a:t>
            </a:r>
            <a:r>
              <a:rPr lang="en-IN" dirty="0">
                <a:solidFill>
                  <a:srgbClr val="FF0000"/>
                </a:solidFill>
              </a:rPr>
              <a:t>: Studio</a:t>
            </a:r>
            <a:r>
              <a:rPr lang="en-IN" dirty="0"/>
              <a:t>:</a:t>
            </a:r>
          </a:p>
          <a:p>
            <a:r>
              <a:rPr lang="en-IN" dirty="0" err="1"/>
              <a:t>GameMaker</a:t>
            </a:r>
            <a:r>
              <a:rPr lang="en-IN" dirty="0"/>
              <a:t> provides everything you need to create 2D games using very little code.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59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Virtual devices (AVD)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An Android Virtual Device (AVD) is a configuration that defines the characteristics of an Android phone, tablet, Android TV ,  that you want to simulate in the Android Emulator.</a:t>
            </a:r>
          </a:p>
          <a:p>
            <a:r>
              <a:rPr lang="en-IN" dirty="0"/>
              <a:t>AVD manager enables an easy way of creating and managing the AVD with its graphical interface.</a:t>
            </a:r>
          </a:p>
          <a:p>
            <a:r>
              <a:rPr lang="en-IN" dirty="0"/>
              <a:t>To open AVD manager, go to </a:t>
            </a:r>
            <a:r>
              <a:rPr lang="en-IN" b="1" dirty="0"/>
              <a:t>Tools → Android → AVD Manager</a:t>
            </a:r>
            <a:r>
              <a:rPr lang="en-IN" dirty="0"/>
              <a:t> </a:t>
            </a:r>
          </a:p>
          <a:p>
            <a:r>
              <a:rPr lang="en-US" dirty="0"/>
              <a:t>1.</a:t>
            </a:r>
            <a:r>
              <a:rPr lang="en-IN" dirty="0"/>
              <a:t> Hardware profile :</a:t>
            </a:r>
            <a:r>
              <a:rPr lang="en-IN" b="1" dirty="0"/>
              <a:t>Select Hardware</a:t>
            </a:r>
            <a:r>
              <a:rPr lang="en-IN" dirty="0"/>
              <a:t> type for your virtual device. This list contains almost all the Android devices with their respective settings. </a:t>
            </a:r>
          </a:p>
          <a:p>
            <a:r>
              <a:rPr lang="en-US" dirty="0"/>
              <a:t>2. System Image :  selecting </a:t>
            </a:r>
            <a:r>
              <a:rPr lang="en-IN" b="1" dirty="0"/>
              <a:t>Android Version</a:t>
            </a:r>
            <a:r>
              <a:rPr lang="en-IN" dirty="0"/>
              <a:t> for your newly created virtual device or Download the one you want, by clicking on the </a:t>
            </a:r>
            <a:r>
              <a:rPr lang="en-IN" b="1" dirty="0"/>
              <a:t>Download</a:t>
            </a:r>
            <a:r>
              <a:rPr lang="en-IN" dirty="0"/>
              <a:t> option</a:t>
            </a:r>
          </a:p>
        </p:txBody>
      </p:sp>
    </p:spTree>
    <p:extLst>
      <p:ext uri="{BB962C8B-B14F-4D97-AF65-F5344CB8AC3E}">
        <p14:creationId xmlns:p14="http://schemas.microsoft.com/office/powerpoint/2010/main" val="27589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2039</Words>
  <Application>Microsoft Office PowerPoint</Application>
  <PresentationFormat>Widescreen</PresentationFormat>
  <Paragraphs>156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raleway</vt:lpstr>
      <vt:lpstr>Verdana</vt:lpstr>
      <vt:lpstr>Office Theme</vt:lpstr>
      <vt:lpstr>UNIT - II</vt:lpstr>
      <vt:lpstr>System Requirement</vt:lpstr>
      <vt:lpstr>Android Setup</vt:lpstr>
      <vt:lpstr>Java Development Kit (JDK) </vt:lpstr>
      <vt:lpstr>Android SDK (Software development kit)</vt:lpstr>
      <vt:lpstr>Android SDK (Software development kit)</vt:lpstr>
      <vt:lpstr>Android SDK Components….</vt:lpstr>
      <vt:lpstr>Android development tools (ADT)</vt:lpstr>
      <vt:lpstr>Android Virtual devices (AVD)</vt:lpstr>
      <vt:lpstr>Emulators…</vt:lpstr>
      <vt:lpstr>PowerPoint Presentation</vt:lpstr>
      <vt:lpstr>PowerPoint Presentation</vt:lpstr>
      <vt:lpstr>PowerPoint Presentation</vt:lpstr>
      <vt:lpstr>PowerPoint Presentation</vt:lpstr>
      <vt:lpstr>Difference between AVD and Emulator</vt:lpstr>
      <vt:lpstr>Why Android use Virtual Machine? </vt:lpstr>
      <vt:lpstr>What is meant by runtime environment</vt:lpstr>
      <vt:lpstr>How to connect Mobile device</vt:lpstr>
      <vt:lpstr>Dalvik Virtual Machine….</vt:lpstr>
      <vt:lpstr>PowerPoint Presentation</vt:lpstr>
      <vt:lpstr>PowerPoint Presentation</vt:lpstr>
      <vt:lpstr>JVM and DVM</vt:lpstr>
      <vt:lpstr>Diffrence between JVM n DVM </vt:lpstr>
      <vt:lpstr>Steps to install Android Studio n SDK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II</dc:title>
  <dc:creator>Zaid</dc:creator>
  <cp:lastModifiedBy>Shafaque Julaha</cp:lastModifiedBy>
  <cp:revision>39</cp:revision>
  <dcterms:created xsi:type="dcterms:W3CDTF">2019-11-28T06:36:19Z</dcterms:created>
  <dcterms:modified xsi:type="dcterms:W3CDTF">2022-02-21T05:31:36Z</dcterms:modified>
</cp:coreProperties>
</file>