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6" r:id="rId6"/>
    <p:sldId id="285" r:id="rId7"/>
    <p:sldId id="275" r:id="rId8"/>
    <p:sldId id="286" r:id="rId9"/>
    <p:sldId id="257" r:id="rId10"/>
    <p:sldId id="258" r:id="rId11"/>
    <p:sldId id="266" r:id="rId12"/>
    <p:sldId id="268" r:id="rId13"/>
    <p:sldId id="260" r:id="rId14"/>
    <p:sldId id="267" r:id="rId15"/>
    <p:sldId id="261" r:id="rId16"/>
    <p:sldId id="269" r:id="rId17"/>
    <p:sldId id="280" r:id="rId18"/>
    <p:sldId id="316" r:id="rId19"/>
    <p:sldId id="297" r:id="rId20"/>
    <p:sldId id="298" r:id="rId21"/>
    <p:sldId id="299" r:id="rId22"/>
    <p:sldId id="281" r:id="rId23"/>
    <p:sldId id="282" r:id="rId24"/>
    <p:sldId id="270" r:id="rId25"/>
    <p:sldId id="262" r:id="rId26"/>
    <p:sldId id="279" r:id="rId27"/>
    <p:sldId id="271" r:id="rId28"/>
    <p:sldId id="287" r:id="rId29"/>
    <p:sldId id="319" r:id="rId30"/>
    <p:sldId id="292" r:id="rId31"/>
    <p:sldId id="293" r:id="rId32"/>
    <p:sldId id="294" r:id="rId33"/>
    <p:sldId id="288" r:id="rId34"/>
    <p:sldId id="289" r:id="rId35"/>
    <p:sldId id="290" r:id="rId36"/>
    <p:sldId id="291" r:id="rId37"/>
    <p:sldId id="264" r:id="rId38"/>
    <p:sldId id="307" r:id="rId39"/>
    <p:sldId id="320" r:id="rId40"/>
    <p:sldId id="305" r:id="rId41"/>
    <p:sldId id="306" r:id="rId42"/>
    <p:sldId id="308" r:id="rId43"/>
    <p:sldId id="309" r:id="rId44"/>
    <p:sldId id="310" r:id="rId45"/>
    <p:sldId id="311" r:id="rId46"/>
    <p:sldId id="312" r:id="rId47"/>
    <p:sldId id="313" r:id="rId48"/>
    <p:sldId id="263" r:id="rId49"/>
    <p:sldId id="317" r:id="rId50"/>
    <p:sldId id="301" r:id="rId51"/>
    <p:sldId id="315" r:id="rId52"/>
    <p:sldId id="302" r:id="rId53"/>
    <p:sldId id="321" r:id="rId54"/>
    <p:sldId id="303" r:id="rId55"/>
    <p:sldId id="296" r:id="rId56"/>
    <p:sldId id="324" r:id="rId57"/>
    <p:sldId id="322" r:id="rId58"/>
    <p:sldId id="32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60A4E19-96DB-49F8-BCF6-93695B9D10AB}" type="datetimeFigureOut">
              <a:rPr lang="en-IN" smtClean="0"/>
              <a:pPr/>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1D03AA-7C27-4AAF-BC28-838FE423BECE}" type="slidenum">
              <a:rPr lang="en-IN" smtClean="0"/>
              <a:pPr/>
              <a:t>‹#›</a:t>
            </a:fld>
            <a:endParaRPr lang="en-IN"/>
          </a:p>
        </p:txBody>
      </p:sp>
    </p:spTree>
    <p:extLst>
      <p:ext uri="{BB962C8B-B14F-4D97-AF65-F5344CB8AC3E}">
        <p14:creationId xmlns:p14="http://schemas.microsoft.com/office/powerpoint/2010/main" val="3500855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0A4E19-96DB-49F8-BCF6-93695B9D10AB}" type="datetimeFigureOut">
              <a:rPr lang="en-IN" smtClean="0"/>
              <a:pPr/>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1D03AA-7C27-4AAF-BC28-838FE423BECE}" type="slidenum">
              <a:rPr lang="en-IN" smtClean="0"/>
              <a:pPr/>
              <a:t>‹#›</a:t>
            </a:fld>
            <a:endParaRPr lang="en-IN"/>
          </a:p>
        </p:txBody>
      </p:sp>
    </p:spTree>
    <p:extLst>
      <p:ext uri="{BB962C8B-B14F-4D97-AF65-F5344CB8AC3E}">
        <p14:creationId xmlns:p14="http://schemas.microsoft.com/office/powerpoint/2010/main" val="273313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0A4E19-96DB-49F8-BCF6-93695B9D10AB}" type="datetimeFigureOut">
              <a:rPr lang="en-IN" smtClean="0"/>
              <a:pPr/>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1D03AA-7C27-4AAF-BC28-838FE423BECE}" type="slidenum">
              <a:rPr lang="en-IN" smtClean="0"/>
              <a:pPr/>
              <a:t>‹#›</a:t>
            </a:fld>
            <a:endParaRPr lang="en-IN"/>
          </a:p>
        </p:txBody>
      </p:sp>
    </p:spTree>
    <p:extLst>
      <p:ext uri="{BB962C8B-B14F-4D97-AF65-F5344CB8AC3E}">
        <p14:creationId xmlns:p14="http://schemas.microsoft.com/office/powerpoint/2010/main" val="3910908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0A4E19-96DB-49F8-BCF6-93695B9D10AB}" type="datetimeFigureOut">
              <a:rPr lang="en-IN" smtClean="0"/>
              <a:pPr/>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1D03AA-7C27-4AAF-BC28-838FE423BECE}" type="slidenum">
              <a:rPr lang="en-IN" smtClean="0"/>
              <a:pPr/>
              <a:t>‹#›</a:t>
            </a:fld>
            <a:endParaRPr lang="en-IN"/>
          </a:p>
        </p:txBody>
      </p:sp>
    </p:spTree>
    <p:extLst>
      <p:ext uri="{BB962C8B-B14F-4D97-AF65-F5344CB8AC3E}">
        <p14:creationId xmlns:p14="http://schemas.microsoft.com/office/powerpoint/2010/main" val="4191515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A4E19-96DB-49F8-BCF6-93695B9D10AB}" type="datetimeFigureOut">
              <a:rPr lang="en-IN" smtClean="0"/>
              <a:pPr/>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1D03AA-7C27-4AAF-BC28-838FE423BECE}" type="slidenum">
              <a:rPr lang="en-IN" smtClean="0"/>
              <a:pPr/>
              <a:t>‹#›</a:t>
            </a:fld>
            <a:endParaRPr lang="en-IN"/>
          </a:p>
        </p:txBody>
      </p:sp>
    </p:spTree>
    <p:extLst>
      <p:ext uri="{BB962C8B-B14F-4D97-AF65-F5344CB8AC3E}">
        <p14:creationId xmlns:p14="http://schemas.microsoft.com/office/powerpoint/2010/main" val="236877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60A4E19-96DB-49F8-BCF6-93695B9D10AB}" type="datetimeFigureOut">
              <a:rPr lang="en-IN" smtClean="0"/>
              <a:pPr/>
              <a:t>03-03-2022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1D03AA-7C27-4AAF-BC28-838FE423BECE}" type="slidenum">
              <a:rPr lang="en-IN" smtClean="0"/>
              <a:pPr/>
              <a:t>‹#›</a:t>
            </a:fld>
            <a:endParaRPr lang="en-IN"/>
          </a:p>
        </p:txBody>
      </p:sp>
    </p:spTree>
    <p:extLst>
      <p:ext uri="{BB962C8B-B14F-4D97-AF65-F5344CB8AC3E}">
        <p14:creationId xmlns:p14="http://schemas.microsoft.com/office/powerpoint/2010/main" val="182121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60A4E19-96DB-49F8-BCF6-93695B9D10AB}" type="datetimeFigureOut">
              <a:rPr lang="en-IN" smtClean="0"/>
              <a:pPr/>
              <a:t>03-03-2022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1D03AA-7C27-4AAF-BC28-838FE423BECE}" type="slidenum">
              <a:rPr lang="en-IN" smtClean="0"/>
              <a:pPr/>
              <a:t>‹#›</a:t>
            </a:fld>
            <a:endParaRPr lang="en-IN"/>
          </a:p>
        </p:txBody>
      </p:sp>
    </p:spTree>
    <p:extLst>
      <p:ext uri="{BB962C8B-B14F-4D97-AF65-F5344CB8AC3E}">
        <p14:creationId xmlns:p14="http://schemas.microsoft.com/office/powerpoint/2010/main" val="288715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60A4E19-96DB-49F8-BCF6-93695B9D10AB}" type="datetimeFigureOut">
              <a:rPr lang="en-IN" smtClean="0"/>
              <a:pPr/>
              <a:t>03-03-2022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1D03AA-7C27-4AAF-BC28-838FE423BECE}" type="slidenum">
              <a:rPr lang="en-IN" smtClean="0"/>
              <a:pPr/>
              <a:t>‹#›</a:t>
            </a:fld>
            <a:endParaRPr lang="en-IN"/>
          </a:p>
        </p:txBody>
      </p:sp>
    </p:spTree>
    <p:extLst>
      <p:ext uri="{BB962C8B-B14F-4D97-AF65-F5344CB8AC3E}">
        <p14:creationId xmlns:p14="http://schemas.microsoft.com/office/powerpoint/2010/main" val="3800267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0A4E19-96DB-49F8-BCF6-93695B9D10AB}" type="datetimeFigureOut">
              <a:rPr lang="en-IN" smtClean="0"/>
              <a:pPr/>
              <a:t>03-03-2022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1D03AA-7C27-4AAF-BC28-838FE423BECE}" type="slidenum">
              <a:rPr lang="en-IN" smtClean="0"/>
              <a:pPr/>
              <a:t>‹#›</a:t>
            </a:fld>
            <a:endParaRPr lang="en-IN"/>
          </a:p>
        </p:txBody>
      </p:sp>
    </p:spTree>
    <p:extLst>
      <p:ext uri="{BB962C8B-B14F-4D97-AF65-F5344CB8AC3E}">
        <p14:creationId xmlns:p14="http://schemas.microsoft.com/office/powerpoint/2010/main" val="3746457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0A4E19-96DB-49F8-BCF6-93695B9D10AB}" type="datetimeFigureOut">
              <a:rPr lang="en-IN" smtClean="0"/>
              <a:pPr/>
              <a:t>03-03-2022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1D03AA-7C27-4AAF-BC28-838FE423BECE}" type="slidenum">
              <a:rPr lang="en-IN" smtClean="0"/>
              <a:pPr/>
              <a:t>‹#›</a:t>
            </a:fld>
            <a:endParaRPr lang="en-IN"/>
          </a:p>
        </p:txBody>
      </p:sp>
    </p:spTree>
    <p:extLst>
      <p:ext uri="{BB962C8B-B14F-4D97-AF65-F5344CB8AC3E}">
        <p14:creationId xmlns:p14="http://schemas.microsoft.com/office/powerpoint/2010/main" val="528455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0A4E19-96DB-49F8-BCF6-93695B9D10AB}" type="datetimeFigureOut">
              <a:rPr lang="en-IN" smtClean="0"/>
              <a:pPr/>
              <a:t>03-03-2022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1D03AA-7C27-4AAF-BC28-838FE423BECE}" type="slidenum">
              <a:rPr lang="en-IN" smtClean="0"/>
              <a:pPr/>
              <a:t>‹#›</a:t>
            </a:fld>
            <a:endParaRPr lang="en-IN"/>
          </a:p>
        </p:txBody>
      </p:sp>
    </p:spTree>
    <p:extLst>
      <p:ext uri="{BB962C8B-B14F-4D97-AF65-F5344CB8AC3E}">
        <p14:creationId xmlns:p14="http://schemas.microsoft.com/office/powerpoint/2010/main" val="210252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A4E19-96DB-49F8-BCF6-93695B9D10AB}" type="datetimeFigureOut">
              <a:rPr lang="en-IN" smtClean="0"/>
              <a:pPr/>
              <a:t>03-03-2022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D03AA-7C27-4AAF-BC28-838FE423BECE}" type="slidenum">
              <a:rPr lang="en-IN" smtClean="0"/>
              <a:pPr/>
              <a:t>‹#›</a:t>
            </a:fld>
            <a:endParaRPr lang="en-IN"/>
          </a:p>
        </p:txBody>
      </p:sp>
    </p:spTree>
    <p:extLst>
      <p:ext uri="{BB962C8B-B14F-4D97-AF65-F5344CB8AC3E}">
        <p14:creationId xmlns:p14="http://schemas.microsoft.com/office/powerpoint/2010/main" val="2833745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tutorialspoint.com/android/android_radiobutton_control.htm" TargetMode="External"/><Relationship Id="rId3" Type="http://schemas.openxmlformats.org/officeDocument/2006/relationships/hyperlink" Target="https://www.tutorialspoint.com/android/android_edittext_control.htm" TargetMode="External"/><Relationship Id="rId7" Type="http://schemas.openxmlformats.org/officeDocument/2006/relationships/hyperlink" Target="https://www.tutorialspoint.com/android/android_togglebutton_control.htm" TargetMode="External"/><Relationship Id="rId2" Type="http://schemas.openxmlformats.org/officeDocument/2006/relationships/hyperlink" Target="https://www.tutorialspoint.com/android/android_textview_control.htm" TargetMode="External"/><Relationship Id="rId1" Type="http://schemas.openxmlformats.org/officeDocument/2006/relationships/slideLayout" Target="../slideLayouts/slideLayout2.xml"/><Relationship Id="rId6" Type="http://schemas.openxmlformats.org/officeDocument/2006/relationships/hyperlink" Target="https://www.tutorialspoint.com/android/android_checkbox_control.htm" TargetMode="External"/><Relationship Id="rId5" Type="http://schemas.openxmlformats.org/officeDocument/2006/relationships/hyperlink" Target="https://www.tutorialspoint.com/android/android_imagebutton_control.htm" TargetMode="External"/><Relationship Id="rId4" Type="http://schemas.openxmlformats.org/officeDocument/2006/relationships/hyperlink" Target="https://www.tutorialspoint.com/android/android_button_control.htm" TargetMode="External"/><Relationship Id="rId9" Type="http://schemas.openxmlformats.org/officeDocument/2006/relationships/hyperlink" Target="https://www.tutorialspoint.com/android/android_radiogroup_control.ht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point.com/android/android_relative_layout.htm" TargetMode="External"/><Relationship Id="rId2" Type="http://schemas.openxmlformats.org/officeDocument/2006/relationships/hyperlink" Target="https://www.tutorialspoint.com/android/android_linear_layout.htm" TargetMode="External"/><Relationship Id="rId1" Type="http://schemas.openxmlformats.org/officeDocument/2006/relationships/slideLayout" Target="../slideLayouts/slideLayout2.xml"/><Relationship Id="rId6" Type="http://schemas.openxmlformats.org/officeDocument/2006/relationships/hyperlink" Target="https://www.tutorialspoint.com/android/android_frame_layout.htm" TargetMode="External"/><Relationship Id="rId5" Type="http://schemas.openxmlformats.org/officeDocument/2006/relationships/hyperlink" Target="https://www.tutorialspoint.com/android/android_absolute_layout.htm" TargetMode="External"/><Relationship Id="rId4" Type="http://schemas.openxmlformats.org/officeDocument/2006/relationships/hyperlink" Target="https://www.tutorialspoint.com/android/android_table_layout.ht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abhiandroid.com/ui/textview/" TargetMode="External"/><Relationship Id="rId2" Type="http://schemas.openxmlformats.org/officeDocument/2006/relationships/hyperlink" Target="https://abhiandroid.com/ui/imageview/"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abhiandroid.com/ui/butt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abhiandroid.com/ui/framelayou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abhiandroid.com/ui/textview/"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III</a:t>
            </a:r>
            <a:endParaRPr lang="en-IN" dirty="0"/>
          </a:p>
        </p:txBody>
      </p:sp>
      <p:sp>
        <p:nvSpPr>
          <p:cNvPr id="3" name="Subtitle 2"/>
          <p:cNvSpPr>
            <a:spLocks noGrp="1"/>
          </p:cNvSpPr>
          <p:nvPr>
            <p:ph type="subTitle" idx="1"/>
          </p:nvPr>
        </p:nvSpPr>
        <p:spPr/>
        <p:txBody>
          <a:bodyPr/>
          <a:lstStyle/>
          <a:p>
            <a:r>
              <a:rPr lang="en-US" dirty="0"/>
              <a:t>Components and Layout</a:t>
            </a:r>
          </a:p>
          <a:p>
            <a:r>
              <a:rPr lang="en-US" dirty="0"/>
              <a:t>(8 </a:t>
            </a:r>
            <a:r>
              <a:rPr lang="en-US" dirty="0" err="1"/>
              <a:t>Hrs</a:t>
            </a:r>
            <a:r>
              <a:rPr lang="en-US" dirty="0"/>
              <a:t> – 8 Marks)</a:t>
            </a:r>
            <a:endParaRPr lang="en-IN" dirty="0"/>
          </a:p>
        </p:txBody>
      </p:sp>
    </p:spTree>
    <p:extLst>
      <p:ext uri="{BB962C8B-B14F-4D97-AF65-F5344CB8AC3E}">
        <p14:creationId xmlns:p14="http://schemas.microsoft.com/office/powerpoint/2010/main" val="457148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a:bodyPr>
          <a:lstStyle/>
          <a:p>
            <a:pPr fontAlgn="base"/>
            <a:r>
              <a:rPr lang="en-US" dirty="0"/>
              <a:t>.All resource files are combined together by AAP[Android Asset Packing Tool]. Resource files are like audio video images other asset related files. </a:t>
            </a:r>
          </a:p>
          <a:p>
            <a:pPr fontAlgn="base"/>
            <a:r>
              <a:rPr lang="en-US" dirty="0"/>
              <a:t>.Java files converted into .class files by </a:t>
            </a:r>
            <a:r>
              <a:rPr lang="en-US" dirty="0" err="1"/>
              <a:t>JVM.So</a:t>
            </a:r>
            <a:r>
              <a:rPr lang="en-US" dirty="0"/>
              <a:t>, the out of the </a:t>
            </a:r>
            <a:r>
              <a:rPr lang="en-US" dirty="0" err="1"/>
              <a:t>jvm</a:t>
            </a:r>
            <a:r>
              <a:rPr lang="en-US" dirty="0"/>
              <a:t> will be .class files</a:t>
            </a:r>
          </a:p>
          <a:p>
            <a:pPr fontAlgn="base"/>
            <a:r>
              <a:rPr lang="en-US" dirty="0"/>
              <a:t>Class files are entered as input to DX tool. Basically, this is a tool which will convert .class files to .</a:t>
            </a:r>
            <a:r>
              <a:rPr lang="en-US" dirty="0" err="1"/>
              <a:t>dex</a:t>
            </a:r>
            <a:r>
              <a:rPr lang="en-US" dirty="0"/>
              <a:t> files. That mean </a:t>
            </a:r>
            <a:r>
              <a:rPr lang="en-US" dirty="0" err="1"/>
              <a:t>Dalvik</a:t>
            </a:r>
            <a:r>
              <a:rPr lang="en-US" dirty="0"/>
              <a:t> executable file. Those files are eligible to execute on DVM (</a:t>
            </a:r>
            <a:r>
              <a:rPr lang="en-US" dirty="0" err="1"/>
              <a:t>Dalvik</a:t>
            </a:r>
            <a:r>
              <a:rPr lang="en-US" dirty="0"/>
              <a:t> Virtual Machine)</a:t>
            </a:r>
          </a:p>
          <a:p>
            <a:pPr fontAlgn="base"/>
            <a:r>
              <a:rPr lang="en-US" dirty="0"/>
              <a:t>After getting .</a:t>
            </a:r>
            <a:r>
              <a:rPr lang="en-US" dirty="0" err="1"/>
              <a:t>dex</a:t>
            </a:r>
            <a:r>
              <a:rPr lang="en-US" dirty="0"/>
              <a:t> files, packed them APK builder. Which is basically, Application Packaging. So, this packed files kept into devices and that will be executed by DVM.</a:t>
            </a:r>
          </a:p>
          <a:p>
            <a:endParaRPr lang="en-IN" dirty="0"/>
          </a:p>
        </p:txBody>
      </p:sp>
    </p:spTree>
    <p:extLst>
      <p:ext uri="{BB962C8B-B14F-4D97-AF65-F5344CB8AC3E}">
        <p14:creationId xmlns:p14="http://schemas.microsoft.com/office/powerpoint/2010/main" val="686248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UI design</a:t>
            </a:r>
          </a:p>
        </p:txBody>
      </p:sp>
      <p:sp>
        <p:nvSpPr>
          <p:cNvPr id="3" name="Content Placeholder 2"/>
          <p:cNvSpPr>
            <a:spLocks noGrp="1"/>
          </p:cNvSpPr>
          <p:nvPr>
            <p:ph idx="1"/>
          </p:nvPr>
        </p:nvSpPr>
        <p:spPr/>
        <p:txBody>
          <a:bodyPr>
            <a:normAutofit fontScale="92500"/>
          </a:bodyPr>
          <a:lstStyle/>
          <a:p>
            <a:r>
              <a:rPr lang="en-US" dirty="0"/>
              <a:t>A </a:t>
            </a:r>
            <a:r>
              <a:rPr lang="en-US" b="1" dirty="0">
                <a:solidFill>
                  <a:srgbClr val="FF0000"/>
                </a:solidFill>
              </a:rPr>
              <a:t>View</a:t>
            </a:r>
            <a:r>
              <a:rPr lang="en-US" dirty="0"/>
              <a:t> is an object that draws something on the screen that the user can interact with and a </a:t>
            </a:r>
            <a:r>
              <a:rPr lang="en-US" b="1" dirty="0" err="1">
                <a:solidFill>
                  <a:srgbClr val="FF0000"/>
                </a:solidFill>
              </a:rPr>
              <a:t>ViewGroup</a:t>
            </a:r>
            <a:r>
              <a:rPr lang="en-US" dirty="0">
                <a:solidFill>
                  <a:srgbClr val="FF0000"/>
                </a:solidFill>
              </a:rPr>
              <a:t> </a:t>
            </a:r>
            <a:r>
              <a:rPr lang="en-US" dirty="0"/>
              <a:t>is an object that holds other View (and </a:t>
            </a:r>
            <a:r>
              <a:rPr lang="en-US" dirty="0" err="1"/>
              <a:t>ViewGroup</a:t>
            </a:r>
            <a:r>
              <a:rPr lang="en-US" dirty="0"/>
              <a:t>) objects in order to define the layout of the user interface.</a:t>
            </a:r>
          </a:p>
          <a:p>
            <a:endParaRPr lang="en-US" dirty="0"/>
          </a:p>
          <a:p>
            <a:r>
              <a:rPr lang="en-US" dirty="0"/>
              <a:t>The basic building block for user interface is a </a:t>
            </a:r>
            <a:r>
              <a:rPr lang="en-US" b="1" dirty="0"/>
              <a:t>View</a:t>
            </a:r>
            <a:r>
              <a:rPr lang="en-US" dirty="0"/>
              <a:t> object which is created from the View class and occupies a rectangular area on the screen </a:t>
            </a:r>
          </a:p>
          <a:p>
            <a:r>
              <a:rPr lang="en-US" dirty="0">
                <a:solidFill>
                  <a:srgbClr val="FF0000"/>
                </a:solidFill>
              </a:rPr>
              <a:t>View</a:t>
            </a:r>
            <a:r>
              <a:rPr lang="en-US" dirty="0"/>
              <a:t> is the base class for widgets, which are used to create interactive UI components like buttons, text fields, etc.</a:t>
            </a:r>
          </a:p>
          <a:p>
            <a:r>
              <a:rPr lang="en-US" dirty="0"/>
              <a:t>You define your layout in an XML file which offers a human-readable structure for the layout, similar to HTML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UI Controls</a:t>
            </a:r>
            <a:br>
              <a:rPr lang="en-US" dirty="0"/>
            </a:br>
            <a:endParaRPr lang="en-US" dirty="0"/>
          </a:p>
        </p:txBody>
      </p:sp>
      <p:sp>
        <p:nvSpPr>
          <p:cNvPr id="3" name="Content Placeholder 2"/>
          <p:cNvSpPr>
            <a:spLocks noGrp="1"/>
          </p:cNvSpPr>
          <p:nvPr>
            <p:ph idx="1"/>
          </p:nvPr>
        </p:nvSpPr>
        <p:spPr>
          <a:xfrm>
            <a:off x="838200" y="1080655"/>
            <a:ext cx="10515600" cy="5096308"/>
          </a:xfrm>
        </p:spPr>
        <p:txBody>
          <a:bodyPr>
            <a:normAutofit fontScale="85000" lnSpcReduction="20000"/>
          </a:bodyPr>
          <a:lstStyle/>
          <a:p>
            <a:pPr fontAlgn="t"/>
            <a:r>
              <a:rPr lang="en-US" dirty="0"/>
              <a:t>1</a:t>
            </a:r>
            <a:r>
              <a:rPr lang="en-US" dirty="0">
                <a:hlinkClick r:id="rId2"/>
              </a:rPr>
              <a:t>TextView</a:t>
            </a:r>
            <a:r>
              <a:rPr lang="en-US" dirty="0"/>
              <a:t>This control is used to display text to the user.</a:t>
            </a:r>
          </a:p>
          <a:p>
            <a:pPr fontAlgn="t"/>
            <a:r>
              <a:rPr lang="en-US" dirty="0"/>
              <a:t>2</a:t>
            </a:r>
            <a:r>
              <a:rPr lang="en-US" dirty="0">
                <a:hlinkClick r:id="rId3"/>
              </a:rPr>
              <a:t>EditText</a:t>
            </a:r>
            <a:r>
              <a:rPr lang="en-US" dirty="0"/>
              <a:t>EditText is a predefined subclass of </a:t>
            </a:r>
            <a:r>
              <a:rPr lang="en-US" dirty="0" err="1"/>
              <a:t>TextView</a:t>
            </a:r>
            <a:r>
              <a:rPr lang="en-US" dirty="0"/>
              <a:t> that includes rich editing capabilities.</a:t>
            </a:r>
          </a:p>
          <a:p>
            <a:pPr fontAlgn="t"/>
            <a:endParaRPr lang="en-US" dirty="0"/>
          </a:p>
          <a:p>
            <a:pPr fontAlgn="t"/>
            <a:r>
              <a:rPr lang="en-US" dirty="0"/>
              <a:t>4</a:t>
            </a:r>
            <a:r>
              <a:rPr lang="en-US" dirty="0">
                <a:hlinkClick r:id="rId4"/>
              </a:rPr>
              <a:t>Button</a:t>
            </a:r>
            <a:r>
              <a:rPr lang="en-US" dirty="0"/>
              <a:t>A push-button that can be pressed, or clicked, by the user to perform an action.</a:t>
            </a:r>
          </a:p>
          <a:p>
            <a:pPr fontAlgn="t"/>
            <a:r>
              <a:rPr lang="en-US" dirty="0"/>
              <a:t>5</a:t>
            </a:r>
            <a:r>
              <a:rPr lang="en-US" dirty="0">
                <a:hlinkClick r:id="rId5"/>
              </a:rPr>
              <a:t>ImageButton</a:t>
            </a:r>
            <a:r>
              <a:rPr lang="en-US" dirty="0"/>
              <a:t>An </a:t>
            </a:r>
            <a:r>
              <a:rPr lang="en-US" dirty="0" err="1"/>
              <a:t>ImageButton</a:t>
            </a:r>
            <a:r>
              <a:rPr lang="en-US" dirty="0"/>
              <a:t> is an </a:t>
            </a:r>
            <a:r>
              <a:rPr lang="en-US" dirty="0" err="1"/>
              <a:t>AbsoluteLayout</a:t>
            </a:r>
            <a:r>
              <a:rPr lang="en-US" dirty="0"/>
              <a:t> which enables you to specify the exact location of its children. This shows a button with an image (instead of text) that can be pressed or clicked by the user.</a:t>
            </a:r>
          </a:p>
          <a:p>
            <a:pPr fontAlgn="t"/>
            <a:r>
              <a:rPr lang="en-US" dirty="0"/>
              <a:t>6</a:t>
            </a:r>
            <a:r>
              <a:rPr lang="en-US" dirty="0">
                <a:hlinkClick r:id="rId6"/>
              </a:rPr>
              <a:t>CheckBox</a:t>
            </a:r>
            <a:r>
              <a:rPr lang="en-US" dirty="0"/>
              <a:t>An on/off switch that can be toggled by the user. You should use check box when presenting users with a group of selectable options that are not mutually exclusive.</a:t>
            </a:r>
          </a:p>
          <a:p>
            <a:pPr fontAlgn="t"/>
            <a:r>
              <a:rPr lang="en-US" dirty="0"/>
              <a:t>7</a:t>
            </a:r>
            <a:r>
              <a:rPr lang="en-US" dirty="0">
                <a:hlinkClick r:id="rId7"/>
              </a:rPr>
              <a:t>ToggleButton</a:t>
            </a:r>
            <a:r>
              <a:rPr lang="en-US" dirty="0"/>
              <a:t>An on/off button with a light indicator.</a:t>
            </a:r>
          </a:p>
          <a:p>
            <a:pPr fontAlgn="t"/>
            <a:r>
              <a:rPr lang="en-US" dirty="0"/>
              <a:t>8</a:t>
            </a:r>
            <a:r>
              <a:rPr lang="en-US" dirty="0">
                <a:hlinkClick r:id="rId8"/>
              </a:rPr>
              <a:t>RadioButton</a:t>
            </a:r>
            <a:r>
              <a:rPr lang="en-US" dirty="0"/>
              <a:t>The </a:t>
            </a:r>
            <a:r>
              <a:rPr lang="en-US" dirty="0" err="1"/>
              <a:t>RadioButton</a:t>
            </a:r>
            <a:r>
              <a:rPr lang="en-US" dirty="0"/>
              <a:t> has two states: either checked or unchecked.</a:t>
            </a:r>
          </a:p>
          <a:p>
            <a:pPr fontAlgn="t"/>
            <a:r>
              <a:rPr lang="en-US" dirty="0"/>
              <a:t>9</a:t>
            </a:r>
            <a:r>
              <a:rPr lang="en-US" dirty="0">
                <a:hlinkClick r:id="rId9"/>
              </a:rPr>
              <a:t>RadioGroup</a:t>
            </a:r>
            <a:r>
              <a:rPr lang="en-US" dirty="0"/>
              <a:t>A </a:t>
            </a:r>
            <a:r>
              <a:rPr lang="en-US" dirty="0" err="1"/>
              <a:t>RadioGroup</a:t>
            </a:r>
            <a:r>
              <a:rPr lang="en-US" dirty="0"/>
              <a:t> is used to group together one or more </a:t>
            </a:r>
            <a:r>
              <a:rPr lang="en-US" dirty="0" err="1"/>
              <a:t>RadioButtons</a:t>
            </a:r>
            <a:r>
              <a:rPr lang="en-US" dirty="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for UI design</a:t>
            </a:r>
            <a:endParaRPr lang="en-IN" dirty="0"/>
          </a:p>
        </p:txBody>
      </p:sp>
      <p:sp>
        <p:nvSpPr>
          <p:cNvPr id="3" name="Content Placeholder 2"/>
          <p:cNvSpPr>
            <a:spLocks noGrp="1"/>
          </p:cNvSpPr>
          <p:nvPr>
            <p:ph idx="1"/>
          </p:nvPr>
        </p:nvSpPr>
        <p:spPr/>
        <p:txBody>
          <a:bodyPr>
            <a:normAutofit fontScale="92500" lnSpcReduction="20000"/>
          </a:bodyPr>
          <a:lstStyle/>
          <a:p>
            <a:pPr fontAlgn="t"/>
            <a:r>
              <a:rPr lang="en-US" dirty="0"/>
              <a:t>There are number of Layouts provided by Android which you will use in almost all the Android applications to provide different view, look</a:t>
            </a:r>
          </a:p>
          <a:p>
            <a:pPr fontAlgn="t"/>
            <a:r>
              <a:rPr lang="en-US" dirty="0"/>
              <a:t>1</a:t>
            </a:r>
            <a:r>
              <a:rPr lang="en-US" dirty="0">
                <a:hlinkClick r:id="rId2"/>
              </a:rPr>
              <a:t>Linear </a:t>
            </a:r>
            <a:r>
              <a:rPr lang="en-US" dirty="0" err="1">
                <a:hlinkClick r:id="rId2"/>
              </a:rPr>
              <a:t>Layout</a:t>
            </a:r>
            <a:r>
              <a:rPr lang="en-US" dirty="0" err="1"/>
              <a:t>LinearLayout</a:t>
            </a:r>
            <a:r>
              <a:rPr lang="en-US" dirty="0"/>
              <a:t> is a view group that aligns all children in a single direction, vertically or horizontally.</a:t>
            </a:r>
          </a:p>
          <a:p>
            <a:pPr fontAlgn="t"/>
            <a:r>
              <a:rPr lang="en-US" dirty="0"/>
              <a:t>2</a:t>
            </a:r>
            <a:r>
              <a:rPr lang="en-US" dirty="0">
                <a:hlinkClick r:id="rId3"/>
              </a:rPr>
              <a:t>Relative </a:t>
            </a:r>
            <a:r>
              <a:rPr lang="en-US" dirty="0" err="1">
                <a:hlinkClick r:id="rId3"/>
              </a:rPr>
              <a:t>Layout</a:t>
            </a:r>
            <a:r>
              <a:rPr lang="en-US" dirty="0" err="1"/>
              <a:t>RelativeLayout</a:t>
            </a:r>
            <a:r>
              <a:rPr lang="en-US" dirty="0"/>
              <a:t> is a view group that displays child views in relative positions.</a:t>
            </a:r>
          </a:p>
          <a:p>
            <a:pPr fontAlgn="t"/>
            <a:r>
              <a:rPr lang="en-US" dirty="0"/>
              <a:t>3</a:t>
            </a:r>
            <a:r>
              <a:rPr lang="en-US" dirty="0">
                <a:hlinkClick r:id="rId4"/>
              </a:rPr>
              <a:t>Table </a:t>
            </a:r>
            <a:r>
              <a:rPr lang="en-US" dirty="0" err="1">
                <a:hlinkClick r:id="rId4"/>
              </a:rPr>
              <a:t>Layout</a:t>
            </a:r>
            <a:r>
              <a:rPr lang="en-US" dirty="0" err="1"/>
              <a:t>TableLayout</a:t>
            </a:r>
            <a:r>
              <a:rPr lang="en-US" dirty="0"/>
              <a:t> is a view that groups views into rows and columns.</a:t>
            </a:r>
          </a:p>
          <a:p>
            <a:pPr fontAlgn="t"/>
            <a:r>
              <a:rPr lang="en-US" dirty="0"/>
              <a:t>4</a:t>
            </a:r>
            <a:r>
              <a:rPr lang="en-US" dirty="0">
                <a:hlinkClick r:id="rId5"/>
              </a:rPr>
              <a:t>Absolute </a:t>
            </a:r>
            <a:r>
              <a:rPr lang="en-US" dirty="0" err="1">
                <a:hlinkClick r:id="rId5"/>
              </a:rPr>
              <a:t>Layout</a:t>
            </a:r>
            <a:r>
              <a:rPr lang="en-US" dirty="0" err="1"/>
              <a:t>AbsoluteLayout</a:t>
            </a:r>
            <a:r>
              <a:rPr lang="en-US" dirty="0"/>
              <a:t> enables you to specify the exact location of its children.</a:t>
            </a:r>
          </a:p>
          <a:p>
            <a:pPr fontAlgn="t"/>
            <a:r>
              <a:rPr lang="en-US" dirty="0"/>
              <a:t>5</a:t>
            </a:r>
            <a:r>
              <a:rPr lang="en-US" dirty="0">
                <a:hlinkClick r:id="rId6"/>
              </a:rPr>
              <a:t>Frame </a:t>
            </a:r>
            <a:r>
              <a:rPr lang="en-US" dirty="0" err="1">
                <a:hlinkClick r:id="rId6"/>
              </a:rPr>
              <a:t>Layout</a:t>
            </a:r>
            <a:r>
              <a:rPr lang="en-US" dirty="0" err="1"/>
              <a:t>The</a:t>
            </a:r>
            <a:r>
              <a:rPr lang="en-US" dirty="0"/>
              <a:t> </a:t>
            </a:r>
            <a:r>
              <a:rPr lang="en-US" dirty="0" err="1"/>
              <a:t>FrameLayout</a:t>
            </a:r>
            <a:r>
              <a:rPr lang="en-US" dirty="0"/>
              <a:t> is a placeholder on screen that you can use to display a single view.</a:t>
            </a:r>
          </a:p>
          <a:p>
            <a:endParaRPr lang="en-IN" dirty="0"/>
          </a:p>
        </p:txBody>
      </p:sp>
    </p:spTree>
    <p:extLst>
      <p:ext uri="{BB962C8B-B14F-4D97-AF65-F5344CB8AC3E}">
        <p14:creationId xmlns:p14="http://schemas.microsoft.com/office/powerpoint/2010/main" val="3671118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attributes…</a:t>
            </a:r>
          </a:p>
        </p:txBody>
      </p:sp>
      <p:sp>
        <p:nvSpPr>
          <p:cNvPr id="3" name="Content Placeholder 2"/>
          <p:cNvSpPr>
            <a:spLocks noGrp="1"/>
          </p:cNvSpPr>
          <p:nvPr>
            <p:ph idx="1"/>
          </p:nvPr>
        </p:nvSpPr>
        <p:spPr/>
        <p:txBody>
          <a:bodyPr>
            <a:normAutofit fontScale="92500" lnSpcReduction="10000"/>
          </a:bodyPr>
          <a:lstStyle/>
          <a:p>
            <a:r>
              <a:rPr lang="en-US" dirty="0"/>
              <a:t>Each layout has a set of attributes which define the visual properties of that layout.</a:t>
            </a:r>
          </a:p>
          <a:p>
            <a:pPr fontAlgn="t"/>
            <a:r>
              <a:rPr lang="en-US" b="1" dirty="0"/>
              <a:t>1.android:id</a:t>
            </a:r>
            <a:endParaRPr lang="en-US" dirty="0"/>
          </a:p>
          <a:p>
            <a:pPr fontAlgn="t"/>
            <a:r>
              <a:rPr lang="en-US" dirty="0"/>
              <a:t>This is the ID which uniquely identifies the view.</a:t>
            </a:r>
          </a:p>
          <a:p>
            <a:pPr fontAlgn="t"/>
            <a:r>
              <a:rPr lang="en-US" dirty="0"/>
              <a:t>2</a:t>
            </a:r>
            <a:r>
              <a:rPr lang="en-US" b="1" dirty="0"/>
              <a:t>android:layout_width</a:t>
            </a:r>
            <a:endParaRPr lang="en-US" dirty="0"/>
          </a:p>
          <a:p>
            <a:pPr fontAlgn="t"/>
            <a:r>
              <a:rPr lang="en-US" dirty="0"/>
              <a:t>This is the width of the layout.</a:t>
            </a:r>
          </a:p>
          <a:p>
            <a:pPr fontAlgn="t"/>
            <a:r>
              <a:rPr lang="en-US" dirty="0"/>
              <a:t>3</a:t>
            </a:r>
            <a:r>
              <a:rPr lang="en-US" b="1" dirty="0"/>
              <a:t>android:layout_height</a:t>
            </a:r>
            <a:endParaRPr lang="en-US" dirty="0"/>
          </a:p>
          <a:p>
            <a:pPr fontAlgn="t"/>
            <a:r>
              <a:rPr lang="en-US" dirty="0"/>
              <a:t>This is the height of the layout</a:t>
            </a:r>
          </a:p>
          <a:p>
            <a:pPr fontAlgn="t"/>
            <a:r>
              <a:rPr lang="en-US" dirty="0"/>
              <a:t>4</a:t>
            </a:r>
            <a:r>
              <a:rPr lang="en-US" b="1" dirty="0"/>
              <a:t>android:layout_marginTop</a:t>
            </a:r>
            <a:endParaRPr lang="en-US" dirty="0"/>
          </a:p>
          <a:p>
            <a:pPr fontAlgn="t"/>
            <a:r>
              <a:rPr lang="en-US" dirty="0"/>
              <a:t>This is the extra space on the top side of the layout.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3" y="0"/>
            <a:ext cx="10515600" cy="983673"/>
          </a:xfrm>
        </p:spPr>
        <p:txBody>
          <a:bodyPr/>
          <a:lstStyle/>
          <a:p>
            <a:r>
              <a:rPr lang="en-US" dirty="0"/>
              <a:t>Linear Layout</a:t>
            </a:r>
            <a:endParaRPr lang="en-IN" dirty="0"/>
          </a:p>
        </p:txBody>
      </p:sp>
      <p:sp>
        <p:nvSpPr>
          <p:cNvPr id="3" name="Content Placeholder 2"/>
          <p:cNvSpPr>
            <a:spLocks noGrp="1"/>
          </p:cNvSpPr>
          <p:nvPr>
            <p:ph idx="1"/>
          </p:nvPr>
        </p:nvSpPr>
        <p:spPr>
          <a:xfrm>
            <a:off x="838200" y="817418"/>
            <a:ext cx="10515600" cy="5359545"/>
          </a:xfrm>
        </p:spPr>
        <p:txBody>
          <a:bodyPr>
            <a:normAutofit fontScale="92500"/>
          </a:bodyPr>
          <a:lstStyle/>
          <a:p>
            <a:r>
              <a:rPr lang="en-US" dirty="0"/>
              <a:t>is a view group that aligns all children in a single direction, vertically or horizontally. You can specify the layout direction with the </a:t>
            </a:r>
            <a:r>
              <a:rPr lang="en-US" dirty="0" err="1"/>
              <a:t>android:orientation</a:t>
            </a:r>
            <a:r>
              <a:rPr lang="en-US" dirty="0"/>
              <a:t> attribute</a:t>
            </a:r>
          </a:p>
          <a:p>
            <a:r>
              <a:rPr lang="en-US" b="1" dirty="0"/>
              <a:t>1.Vertical:</a:t>
            </a:r>
            <a:r>
              <a:rPr lang="en-US" dirty="0"/>
              <a:t>In this all the child are arranged vertically in a line one after the other.</a:t>
            </a:r>
          </a:p>
          <a:p>
            <a:r>
              <a:rPr lang="en-US" dirty="0"/>
              <a:t>&lt;</a:t>
            </a:r>
            <a:r>
              <a:rPr lang="en-US" dirty="0" err="1"/>
              <a:t>LinearLayout</a:t>
            </a:r>
            <a:r>
              <a:rPr lang="en-US" dirty="0"/>
              <a:t> </a:t>
            </a:r>
            <a:r>
              <a:rPr lang="en-US" dirty="0" err="1"/>
              <a:t>xmlns:android</a:t>
            </a:r>
            <a:r>
              <a:rPr lang="en-US" dirty="0"/>
              <a:t>="http://schemas.android.com/apk/res/android" </a:t>
            </a:r>
            <a:r>
              <a:rPr lang="en-US" dirty="0" err="1"/>
              <a:t>android:layout_width</a:t>
            </a:r>
            <a:r>
              <a:rPr lang="en-US" dirty="0"/>
              <a:t>="</a:t>
            </a:r>
            <a:r>
              <a:rPr lang="en-US" dirty="0" err="1"/>
              <a:t>fill_parent</a:t>
            </a:r>
            <a:r>
              <a:rPr lang="en-US" dirty="0"/>
              <a:t>" </a:t>
            </a:r>
            <a:r>
              <a:rPr lang="en-US" dirty="0" err="1"/>
              <a:t>android:layout_height</a:t>
            </a:r>
            <a:r>
              <a:rPr lang="en-US" dirty="0"/>
              <a:t>="</a:t>
            </a:r>
            <a:r>
              <a:rPr lang="en-US" dirty="0" err="1"/>
              <a:t>wrap_content</a:t>
            </a:r>
            <a:r>
              <a:rPr lang="en-US" dirty="0"/>
              <a:t>" </a:t>
            </a:r>
            <a:r>
              <a:rPr lang="en-US" dirty="0" err="1">
                <a:solidFill>
                  <a:srgbClr val="FF0000"/>
                </a:solidFill>
              </a:rPr>
              <a:t>android:orientation</a:t>
            </a:r>
            <a:r>
              <a:rPr lang="en-US" dirty="0">
                <a:solidFill>
                  <a:srgbClr val="FF0000"/>
                </a:solidFill>
              </a:rPr>
              <a:t>="vertical"&gt; </a:t>
            </a:r>
            <a:r>
              <a:rPr lang="en-US" dirty="0"/>
              <a:t>&lt;!-- Vertical Orientation set --&gt;</a:t>
            </a:r>
          </a:p>
          <a:p>
            <a:r>
              <a:rPr lang="en-US" dirty="0"/>
              <a:t> </a:t>
            </a:r>
            <a:r>
              <a:rPr lang="en-US" b="1" dirty="0"/>
              <a:t>1.Horizontal:</a:t>
            </a:r>
            <a:r>
              <a:rPr lang="en-US" dirty="0"/>
              <a:t>In this all the child  are arranged horizontally in a line one after the other.</a:t>
            </a:r>
          </a:p>
          <a:p>
            <a:br>
              <a:rPr lang="en-US" dirty="0"/>
            </a:br>
            <a:endParaRPr lang="en-IN" dirty="0"/>
          </a:p>
        </p:txBody>
      </p:sp>
      <p:pic>
        <p:nvPicPr>
          <p:cNvPr id="10242" name="Picture 2" descr="LinearLayout could arrange element horizontally from left to right or vertically from top to bottom (Android Studio)."/>
          <p:cNvPicPr>
            <a:picLocks noChangeAspect="1" noChangeArrowheads="1"/>
          </p:cNvPicPr>
          <p:nvPr/>
        </p:nvPicPr>
        <p:blipFill>
          <a:blip r:embed="rId2"/>
          <a:srcRect/>
          <a:stretch>
            <a:fillRect/>
          </a:stretch>
        </p:blipFill>
        <p:spPr bwMode="auto">
          <a:xfrm>
            <a:off x="4142509" y="4790210"/>
            <a:ext cx="4073236" cy="2667970"/>
          </a:xfrm>
          <a:prstGeom prst="rect">
            <a:avLst/>
          </a:prstGeom>
          <a:noFill/>
        </p:spPr>
      </p:pic>
    </p:spTree>
    <p:extLst>
      <p:ext uri="{BB962C8B-B14F-4D97-AF65-F5344CB8AC3E}">
        <p14:creationId xmlns:p14="http://schemas.microsoft.com/office/powerpoint/2010/main" val="1881223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Attributes In Linear Layout</a:t>
            </a:r>
            <a:br>
              <a:rPr lang="en-US" dirty="0"/>
            </a:br>
            <a:endParaRPr lang="en-US" dirty="0"/>
          </a:p>
        </p:txBody>
      </p:sp>
      <p:sp>
        <p:nvSpPr>
          <p:cNvPr id="3" name="Content Placeholder 2"/>
          <p:cNvSpPr>
            <a:spLocks noGrp="1"/>
          </p:cNvSpPr>
          <p:nvPr>
            <p:ph idx="1"/>
          </p:nvPr>
        </p:nvSpPr>
        <p:spPr>
          <a:xfrm>
            <a:off x="838200" y="1334278"/>
            <a:ext cx="10515600" cy="4842685"/>
          </a:xfrm>
        </p:spPr>
        <p:txBody>
          <a:bodyPr>
            <a:normAutofit fontScale="62500" lnSpcReduction="20000"/>
          </a:bodyPr>
          <a:lstStyle/>
          <a:p>
            <a:r>
              <a:rPr lang="en-US" b="1" dirty="0"/>
              <a:t>android: orientation:</a:t>
            </a:r>
            <a:r>
              <a:rPr lang="en-US" dirty="0"/>
              <a:t> The orientation attribute used to set the </a:t>
            </a:r>
            <a:r>
              <a:rPr lang="en-US" dirty="0" err="1"/>
              <a:t>childs</a:t>
            </a:r>
            <a:r>
              <a:rPr lang="en-US" dirty="0"/>
              <a:t>/views horizontally or vertically. In Linear layout default orientation is vertical.</a:t>
            </a:r>
          </a:p>
          <a:p>
            <a:r>
              <a:rPr lang="en-US" b="1" dirty="0" err="1"/>
              <a:t>android:layout_width</a:t>
            </a:r>
            <a:r>
              <a:rPr lang="en-US" b="1" dirty="0"/>
              <a:t> : </a:t>
            </a:r>
            <a:r>
              <a:rPr lang="en-US" dirty="0"/>
              <a:t>specify width of the layout.</a:t>
            </a:r>
          </a:p>
          <a:p>
            <a:r>
              <a:rPr lang="en-US" b="1" dirty="0" err="1"/>
              <a:t>android:layout_height</a:t>
            </a:r>
            <a:r>
              <a:rPr lang="en-US" dirty="0" err="1"/>
              <a:t>:specify</a:t>
            </a:r>
            <a:r>
              <a:rPr lang="en-US" dirty="0"/>
              <a:t> height of the layout</a:t>
            </a:r>
          </a:p>
          <a:p>
            <a:r>
              <a:rPr lang="en-US" b="1" dirty="0"/>
              <a:t>     a. </a:t>
            </a:r>
            <a:r>
              <a:rPr lang="en-US" b="1" dirty="0" err="1"/>
              <a:t>android:layout_width</a:t>
            </a:r>
            <a:r>
              <a:rPr lang="en-US" b="1" dirty="0"/>
              <a:t>=“</a:t>
            </a:r>
            <a:r>
              <a:rPr lang="en-US" b="1" dirty="0" err="1"/>
              <a:t>wrap_content</a:t>
            </a:r>
            <a:r>
              <a:rPr lang="en-US" b="1" dirty="0"/>
              <a:t>”</a:t>
            </a:r>
          </a:p>
          <a:p>
            <a:r>
              <a:rPr lang="en-US" dirty="0"/>
              <a:t>      If you set layout width or height as </a:t>
            </a:r>
            <a:r>
              <a:rPr lang="en-US" dirty="0" err="1"/>
              <a:t>wrap_content</a:t>
            </a:r>
            <a:r>
              <a:rPr lang="en-US" dirty="0"/>
              <a:t> it will use space big enough for its contents to   	get enclosed. </a:t>
            </a:r>
          </a:p>
          <a:p>
            <a:r>
              <a:rPr lang="en-US" b="1" dirty="0"/>
              <a:t>       b. </a:t>
            </a:r>
            <a:r>
              <a:rPr lang="en-US" b="1" dirty="0" err="1"/>
              <a:t>android:layout_height</a:t>
            </a:r>
            <a:r>
              <a:rPr lang="en-US" b="1" dirty="0"/>
              <a:t>=“ </a:t>
            </a:r>
            <a:r>
              <a:rPr lang="en-US" b="1" dirty="0" err="1"/>
              <a:t>match_parent</a:t>
            </a:r>
            <a:r>
              <a:rPr lang="en-US" b="1" dirty="0"/>
              <a:t>”  / “</a:t>
            </a:r>
            <a:r>
              <a:rPr lang="en-US" b="1" dirty="0" err="1"/>
              <a:t>fill_parent</a:t>
            </a:r>
            <a:r>
              <a:rPr lang="en-US" b="1" dirty="0"/>
              <a:t>”</a:t>
            </a:r>
          </a:p>
          <a:p>
            <a:r>
              <a:rPr lang="en-US" dirty="0"/>
              <a:t>         When you set layout width and height as </a:t>
            </a:r>
            <a:r>
              <a:rPr lang="en-US" dirty="0" err="1"/>
              <a:t>match_parent</a:t>
            </a:r>
            <a:r>
              <a:rPr lang="en-US" dirty="0"/>
              <a:t>, it will occupy the complete  area that   	the parent view has, i.e. it will be as big as the parent. </a:t>
            </a:r>
          </a:p>
          <a:p>
            <a:endParaRPr lang="en-IN" b="1" dirty="0"/>
          </a:p>
          <a:p>
            <a:r>
              <a:rPr lang="en-IN" b="1" dirty="0"/>
              <a:t>Note : </a:t>
            </a:r>
          </a:p>
          <a:p>
            <a:r>
              <a:rPr lang="en-IN" b="1" dirty="0" err="1"/>
              <a:t>fill_parent</a:t>
            </a:r>
            <a:r>
              <a:rPr lang="en-IN" dirty="0"/>
              <a:t> was used in previous versions, but now it has been deprecated and replaced by </a:t>
            </a:r>
            <a:r>
              <a:rPr lang="en-IN" b="1" dirty="0" err="1"/>
              <a:t>match_parent</a:t>
            </a:r>
            <a:r>
              <a:rPr lang="en-IN" dirty="0"/>
              <a:t> .</a:t>
            </a:r>
          </a:p>
          <a:p>
            <a:r>
              <a:rPr lang="en-US" dirty="0"/>
              <a:t>our parent view in a Layout with height and width set as </a:t>
            </a:r>
            <a:r>
              <a:rPr lang="en-US" dirty="0" err="1"/>
              <a:t>match_parent</a:t>
            </a:r>
            <a:r>
              <a:rPr lang="en-US" dirty="0"/>
              <a:t> therefore it will cover the whole screen of mobile. So the complete screen is our parent view. </a:t>
            </a:r>
            <a:br>
              <a:rPr lang="en-US" dirty="0"/>
            </a:br>
            <a:endParaRPr lang="en-US" dirty="0"/>
          </a:p>
          <a:p>
            <a:endParaRPr lang="en-US" dirty="0"/>
          </a:p>
          <a:p>
            <a:endParaRPr lang="en-US" dirty="0"/>
          </a:p>
          <a:p>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3731"/>
            <a:ext cx="10515600" cy="5253232"/>
          </a:xfrm>
        </p:spPr>
        <p:txBody>
          <a:bodyPr>
            <a:normAutofit fontScale="62500" lnSpcReduction="20000"/>
          </a:bodyPr>
          <a:lstStyle/>
          <a:p>
            <a:r>
              <a:rPr lang="en-US" b="1" dirty="0"/>
              <a:t> </a:t>
            </a:r>
            <a:r>
              <a:rPr lang="en-US" b="1" dirty="0" err="1"/>
              <a:t>android:layout_gravity</a:t>
            </a:r>
            <a:r>
              <a:rPr lang="en-US" dirty="0"/>
              <a:t> is used to specify how the control(view) object is aligned in the layout.</a:t>
            </a:r>
          </a:p>
          <a:p>
            <a:r>
              <a:rPr lang="en-US" dirty="0"/>
              <a:t> </a:t>
            </a:r>
            <a:r>
              <a:rPr lang="en-US" b="1" dirty="0" err="1"/>
              <a:t>android:gravity</a:t>
            </a:r>
            <a:r>
              <a:rPr lang="en-US" b="1" dirty="0"/>
              <a:t> </a:t>
            </a:r>
            <a:r>
              <a:rPr lang="en-US" dirty="0"/>
              <a:t>is used to specify how the text in the control (view) is aligned.</a:t>
            </a:r>
          </a:p>
          <a:p>
            <a:r>
              <a:rPr lang="en-US" dirty="0" err="1"/>
              <a:t>Eg</a:t>
            </a:r>
            <a:r>
              <a:rPr lang="en-US" dirty="0"/>
              <a:t> : </a:t>
            </a:r>
            <a:r>
              <a:rPr lang="en-US" dirty="0" err="1"/>
              <a:t>android:gravity</a:t>
            </a:r>
            <a:r>
              <a:rPr lang="en-US" dirty="0"/>
              <a:t>="right“</a:t>
            </a:r>
          </a:p>
          <a:p>
            <a:endParaRPr lang="en-US" b="1" dirty="0"/>
          </a:p>
          <a:p>
            <a:r>
              <a:rPr lang="en-US" b="1" dirty="0"/>
              <a:t>android : </a:t>
            </a:r>
            <a:r>
              <a:rPr lang="en-US" b="1" dirty="0" err="1"/>
              <a:t>layout_weight</a:t>
            </a:r>
            <a:r>
              <a:rPr lang="en-US" b="1" dirty="0"/>
              <a:t>:</a:t>
            </a:r>
            <a:r>
              <a:rPr lang="en-US" dirty="0"/>
              <a:t> specifies how much of the extra space in the layout to be allocated to the View.</a:t>
            </a:r>
          </a:p>
          <a:p>
            <a:r>
              <a:rPr lang="en-US" dirty="0"/>
              <a:t>defines the weight of each control occupying the remaining screen space.</a:t>
            </a:r>
          </a:p>
          <a:p>
            <a:r>
              <a:rPr lang="en-US" dirty="0"/>
              <a:t> means the child with larger weight will be allow to expand more.</a:t>
            </a:r>
          </a:p>
          <a:p>
            <a:r>
              <a:rPr lang="en-US" dirty="0" err="1"/>
              <a:t>Eg</a:t>
            </a:r>
            <a:r>
              <a:rPr lang="en-US" dirty="0"/>
              <a:t> : </a:t>
            </a:r>
          </a:p>
          <a:p>
            <a:r>
              <a:rPr lang="en-US" dirty="0"/>
              <a:t>&lt;Button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r>
              <a:rPr lang="en-US" dirty="0" err="1"/>
              <a:t>android:text</a:t>
            </a:r>
            <a:r>
              <a:rPr lang="en-US" dirty="0"/>
              <a:t>="Weight 2" </a:t>
            </a:r>
            <a:r>
              <a:rPr lang="en-US" dirty="0" err="1"/>
              <a:t>android:background</a:t>
            </a:r>
            <a:r>
              <a:rPr lang="en-US" dirty="0"/>
              <a:t>="#761212" </a:t>
            </a:r>
            <a:r>
              <a:rPr lang="en-US" dirty="0" err="1"/>
              <a:t>android:layout_margin</a:t>
            </a:r>
            <a:r>
              <a:rPr lang="en-US" dirty="0"/>
              <a:t>="5dp" </a:t>
            </a:r>
            <a:r>
              <a:rPr lang="en-US" dirty="0" err="1"/>
              <a:t>android:id</a:t>
            </a:r>
            <a:r>
              <a:rPr lang="en-US" dirty="0"/>
              <a:t>="@+id/button</a:t>
            </a:r>
            <a:r>
              <a:rPr lang="en-US" dirty="0">
                <a:highlight>
                  <a:srgbClr val="FFFF00"/>
                </a:highlight>
              </a:rPr>
              <a:t>" </a:t>
            </a:r>
            <a:r>
              <a:rPr lang="en-US" dirty="0" err="1">
                <a:highlight>
                  <a:srgbClr val="FFFF00"/>
                </a:highlight>
              </a:rPr>
              <a:t>android:layout_weight</a:t>
            </a:r>
            <a:r>
              <a:rPr lang="en-US" dirty="0">
                <a:highlight>
                  <a:srgbClr val="FFFF00"/>
                </a:highlight>
              </a:rPr>
              <a:t>="2" </a:t>
            </a:r>
            <a:r>
              <a:rPr lang="en-US" dirty="0"/>
              <a:t>/&gt;</a:t>
            </a:r>
          </a:p>
          <a:p>
            <a:endParaRPr lang="en-US" b="1" dirty="0"/>
          </a:p>
          <a:p>
            <a:r>
              <a:rPr lang="en-IN" b="1" dirty="0" err="1"/>
              <a:t>android:weightSum</a:t>
            </a:r>
            <a:r>
              <a:rPr lang="en-IN" dirty="0"/>
              <a:t> defines the maximum weight </a:t>
            </a:r>
            <a:r>
              <a:rPr lang="en-IN" b="1" dirty="0"/>
              <a:t>sum</a:t>
            </a:r>
            <a:r>
              <a:rPr lang="en-IN" dirty="0"/>
              <a:t>, </a:t>
            </a:r>
          </a:p>
          <a:p>
            <a:r>
              <a:rPr lang="en-US" dirty="0"/>
              <a:t>It is generally defined in the parent layout to constrain the </a:t>
            </a:r>
            <a:r>
              <a:rPr lang="en-US" dirty="0" err="1"/>
              <a:t>layout_weight</a:t>
            </a:r>
            <a:r>
              <a:rPr lang="en-US" dirty="0"/>
              <a:t> attribute of the child layout.</a:t>
            </a:r>
            <a:endParaRPr lang="en-IN" dirty="0"/>
          </a:p>
          <a:p>
            <a:r>
              <a:rPr lang="en-IN" dirty="0"/>
              <a:t>it is calculated as the </a:t>
            </a:r>
            <a:r>
              <a:rPr lang="en-IN" b="1" dirty="0"/>
              <a:t>sum</a:t>
            </a:r>
            <a:r>
              <a:rPr lang="en-IN" dirty="0"/>
              <a:t> of the </a:t>
            </a:r>
            <a:r>
              <a:rPr lang="en-IN" b="1" dirty="0" err="1"/>
              <a:t>layout_weight</a:t>
            </a:r>
            <a:r>
              <a:rPr lang="en-IN" dirty="0"/>
              <a:t> of all the children if not specified explicitly.</a:t>
            </a:r>
          </a:p>
        </p:txBody>
      </p:sp>
    </p:spTree>
    <p:extLst>
      <p:ext uri="{BB962C8B-B14F-4D97-AF65-F5344CB8AC3E}">
        <p14:creationId xmlns:p14="http://schemas.microsoft.com/office/powerpoint/2010/main" val="3614660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 of</a:t>
            </a:r>
          </a:p>
          <a:p>
            <a:r>
              <a:rPr lang="en-US" dirty="0"/>
              <a:t> gravity and </a:t>
            </a:r>
            <a:r>
              <a:rPr lang="en-US" dirty="0" err="1"/>
              <a:t>layout_gravity</a:t>
            </a:r>
            <a:endParaRPr lang="en-US" dirty="0"/>
          </a:p>
        </p:txBody>
      </p:sp>
      <p:pic>
        <p:nvPicPr>
          <p:cNvPr id="4" name="Picture 2" descr="enter image description here"/>
          <p:cNvPicPr>
            <a:picLocks noChangeAspect="1" noChangeArrowheads="1"/>
          </p:cNvPicPr>
          <p:nvPr/>
        </p:nvPicPr>
        <p:blipFill rotWithShape="1">
          <a:blip r:embed="rId2"/>
          <a:srcRect r="54538"/>
          <a:stretch/>
        </p:blipFill>
        <p:spPr bwMode="auto">
          <a:xfrm>
            <a:off x="6685383" y="365125"/>
            <a:ext cx="4156788" cy="5630311"/>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6"/>
            <a:ext cx="10515600" cy="5811838"/>
          </a:xfrm>
        </p:spPr>
        <p:txBody>
          <a:bodyPr>
            <a:normAutofit fontScale="25000" lnSpcReduction="20000"/>
          </a:bodyPr>
          <a:lstStyle/>
          <a:p>
            <a:r>
              <a:rPr lang="en-IN" sz="6400" dirty="0"/>
              <a:t>&lt;</a:t>
            </a:r>
            <a:r>
              <a:rPr lang="en-IN" sz="6400" dirty="0" err="1"/>
              <a:t>LinearLayout</a:t>
            </a:r>
            <a:r>
              <a:rPr lang="en-IN" sz="6400" dirty="0"/>
              <a:t> </a:t>
            </a:r>
            <a:r>
              <a:rPr lang="en-IN" sz="6400" dirty="0" err="1"/>
              <a:t>xmlns:android</a:t>
            </a:r>
            <a:r>
              <a:rPr lang="en-IN" sz="6400" dirty="0"/>
              <a:t>="http://schemas.android.com/</a:t>
            </a:r>
            <a:r>
              <a:rPr lang="en-IN" sz="6400" dirty="0" err="1"/>
              <a:t>apk</a:t>
            </a:r>
            <a:r>
              <a:rPr lang="en-IN" sz="6400" dirty="0"/>
              <a:t>/res/android"</a:t>
            </a:r>
          </a:p>
          <a:p>
            <a:r>
              <a:rPr lang="en-IN" sz="6400" dirty="0"/>
              <a:t>    </a:t>
            </a:r>
            <a:r>
              <a:rPr lang="en-IN" sz="6400" dirty="0" err="1"/>
              <a:t>android:layout_width</a:t>
            </a:r>
            <a:r>
              <a:rPr lang="en-IN" sz="6400" dirty="0"/>
              <a:t>="</a:t>
            </a:r>
            <a:r>
              <a:rPr lang="en-IN" sz="6400" dirty="0" err="1"/>
              <a:t>match_parent</a:t>
            </a:r>
            <a:r>
              <a:rPr lang="en-IN" sz="6400" dirty="0"/>
              <a:t>"</a:t>
            </a:r>
          </a:p>
          <a:p>
            <a:r>
              <a:rPr lang="en-IN" sz="6400" dirty="0"/>
              <a:t>    </a:t>
            </a:r>
            <a:r>
              <a:rPr lang="en-IN" sz="6400" dirty="0" err="1"/>
              <a:t>android:layout_height</a:t>
            </a:r>
            <a:r>
              <a:rPr lang="en-IN" sz="6400" dirty="0"/>
              <a:t>="</a:t>
            </a:r>
            <a:r>
              <a:rPr lang="en-IN" sz="6400" dirty="0" err="1"/>
              <a:t>match_parent</a:t>
            </a:r>
            <a:r>
              <a:rPr lang="en-IN" sz="6400" dirty="0"/>
              <a:t>"</a:t>
            </a:r>
          </a:p>
          <a:p>
            <a:r>
              <a:rPr lang="en-IN" sz="6400" dirty="0"/>
              <a:t>    </a:t>
            </a:r>
            <a:r>
              <a:rPr lang="en-IN" sz="6400" dirty="0" err="1"/>
              <a:t>android:background</a:t>
            </a:r>
            <a:r>
              <a:rPr lang="en-IN" sz="6400" dirty="0"/>
              <a:t>="@</a:t>
            </a:r>
            <a:r>
              <a:rPr lang="en-IN" sz="6400" dirty="0" err="1"/>
              <a:t>color</a:t>
            </a:r>
            <a:r>
              <a:rPr lang="en-IN" sz="6400" dirty="0"/>
              <a:t>/</a:t>
            </a:r>
            <a:r>
              <a:rPr lang="en-IN" sz="6400" dirty="0" err="1"/>
              <a:t>slate_blue</a:t>
            </a:r>
            <a:r>
              <a:rPr lang="en-IN" sz="6400" dirty="0"/>
              <a:t>"</a:t>
            </a:r>
          </a:p>
          <a:p>
            <a:r>
              <a:rPr lang="en-IN" sz="6400" dirty="0"/>
              <a:t>    </a:t>
            </a:r>
            <a:r>
              <a:rPr lang="en-IN" sz="6400" dirty="0" err="1"/>
              <a:t>android:orientation</a:t>
            </a:r>
            <a:r>
              <a:rPr lang="en-IN" sz="6400" dirty="0"/>
              <a:t>="horizontal"</a:t>
            </a:r>
          </a:p>
          <a:p>
            <a:r>
              <a:rPr lang="en-IN" sz="6400" dirty="0">
                <a:solidFill>
                  <a:srgbClr val="00B050"/>
                </a:solidFill>
              </a:rPr>
              <a:t>    </a:t>
            </a:r>
            <a:r>
              <a:rPr lang="en-IN" sz="6400" dirty="0" err="1">
                <a:highlight>
                  <a:srgbClr val="FFFF00"/>
                </a:highlight>
              </a:rPr>
              <a:t>android:weightSum</a:t>
            </a:r>
            <a:r>
              <a:rPr lang="en-IN" sz="6400" dirty="0">
                <a:highlight>
                  <a:srgbClr val="FFFF00"/>
                </a:highlight>
              </a:rPr>
              <a:t>="5"&gt;</a:t>
            </a:r>
          </a:p>
          <a:p>
            <a:endParaRPr lang="en-IN" sz="6400" dirty="0"/>
          </a:p>
          <a:p>
            <a:r>
              <a:rPr lang="en-IN" sz="6400" dirty="0"/>
              <a:t>    &lt;Button</a:t>
            </a:r>
          </a:p>
          <a:p>
            <a:r>
              <a:rPr lang="en-IN" sz="6400" dirty="0"/>
              <a:t>        </a:t>
            </a:r>
            <a:r>
              <a:rPr lang="en-IN" sz="6400" dirty="0" err="1"/>
              <a:t>android:id</a:t>
            </a:r>
            <a:r>
              <a:rPr lang="en-IN" sz="6400" dirty="0"/>
              <a:t>="@+id/button1"</a:t>
            </a:r>
          </a:p>
          <a:p>
            <a:r>
              <a:rPr lang="en-IN" sz="6400" dirty="0"/>
              <a:t>        </a:t>
            </a:r>
            <a:r>
              <a:rPr lang="en-IN" sz="6400" dirty="0" err="1"/>
              <a:t>android:layout_width</a:t>
            </a:r>
            <a:r>
              <a:rPr lang="en-IN" sz="6400" dirty="0"/>
              <a:t>=“</a:t>
            </a:r>
            <a:r>
              <a:rPr lang="en-IN" sz="6400" dirty="0" err="1"/>
              <a:t>wrap_content</a:t>
            </a:r>
            <a:r>
              <a:rPr lang="en-IN" sz="6400" dirty="0"/>
              <a:t>"</a:t>
            </a:r>
          </a:p>
          <a:p>
            <a:r>
              <a:rPr lang="en-IN" sz="6400" dirty="0"/>
              <a:t>        </a:t>
            </a:r>
            <a:r>
              <a:rPr lang="en-IN" sz="6400" dirty="0" err="1"/>
              <a:t>android:layout_height</a:t>
            </a:r>
            <a:r>
              <a:rPr lang="en-IN" sz="6400" dirty="0"/>
              <a:t>="</a:t>
            </a:r>
            <a:r>
              <a:rPr lang="en-IN" sz="6400" dirty="0" err="1"/>
              <a:t>wrap_content</a:t>
            </a:r>
            <a:r>
              <a:rPr lang="en-IN" sz="6400" dirty="0"/>
              <a:t>"</a:t>
            </a:r>
          </a:p>
          <a:p>
            <a:r>
              <a:rPr lang="en-IN" sz="6400" dirty="0"/>
              <a:t>        </a:t>
            </a:r>
            <a:r>
              <a:rPr lang="en-IN" sz="6400" dirty="0" err="1">
                <a:highlight>
                  <a:srgbClr val="FFFF00"/>
                </a:highlight>
              </a:rPr>
              <a:t>android:layout_weight</a:t>
            </a:r>
            <a:r>
              <a:rPr lang="en-IN" sz="6400" dirty="0">
                <a:highlight>
                  <a:srgbClr val="FFFF00"/>
                </a:highlight>
              </a:rPr>
              <a:t>="2“</a:t>
            </a:r>
          </a:p>
          <a:p>
            <a:r>
              <a:rPr lang="en-IN" sz="6400" dirty="0"/>
              <a:t>         </a:t>
            </a:r>
            <a:r>
              <a:rPr lang="en-IN" sz="6400" dirty="0" err="1"/>
              <a:t>anroid:layout_margin</a:t>
            </a:r>
            <a:r>
              <a:rPr lang="en-IN" sz="6400" dirty="0"/>
              <a:t>=“5dp”</a:t>
            </a:r>
            <a:endParaRPr lang="en-IN" sz="6400" dirty="0">
              <a:solidFill>
                <a:srgbClr val="00B050"/>
              </a:solidFill>
            </a:endParaRPr>
          </a:p>
          <a:p>
            <a:r>
              <a:rPr lang="en-IN" sz="6400" dirty="0"/>
              <a:t>        </a:t>
            </a:r>
            <a:r>
              <a:rPr lang="en-IN" sz="6400" dirty="0" err="1">
                <a:solidFill>
                  <a:srgbClr val="FF0000"/>
                </a:solidFill>
              </a:rPr>
              <a:t>android:text</a:t>
            </a:r>
            <a:r>
              <a:rPr lang="en-IN" sz="6400" dirty="0">
                <a:solidFill>
                  <a:srgbClr val="FF0000"/>
                </a:solidFill>
              </a:rPr>
              <a:t>="B 1" /&gt;</a:t>
            </a:r>
          </a:p>
          <a:p>
            <a:endParaRPr lang="en-IN" sz="6400" dirty="0"/>
          </a:p>
          <a:p>
            <a:r>
              <a:rPr lang="en-IN" sz="6400" dirty="0"/>
              <a:t>    &lt;Button</a:t>
            </a:r>
          </a:p>
          <a:p>
            <a:r>
              <a:rPr lang="en-IN" sz="6400" dirty="0"/>
              <a:t>        </a:t>
            </a:r>
            <a:r>
              <a:rPr lang="en-IN" sz="6400" dirty="0" err="1"/>
              <a:t>android:id</a:t>
            </a:r>
            <a:r>
              <a:rPr lang="en-IN" sz="6400" dirty="0"/>
              <a:t>="@+id/button2“        </a:t>
            </a:r>
          </a:p>
          <a:p>
            <a:r>
              <a:rPr lang="en-IN" sz="6400" dirty="0"/>
              <a:t>        </a:t>
            </a:r>
            <a:r>
              <a:rPr lang="en-IN" sz="6400" dirty="0" err="1"/>
              <a:t>android:layout_width</a:t>
            </a:r>
            <a:r>
              <a:rPr lang="en-IN" sz="6400" dirty="0"/>
              <a:t>=“</a:t>
            </a:r>
            <a:r>
              <a:rPr lang="en-IN" sz="6400" dirty="0" err="1"/>
              <a:t>wrap_content</a:t>
            </a:r>
            <a:r>
              <a:rPr lang="en-IN" sz="6400" dirty="0"/>
              <a:t>"</a:t>
            </a:r>
          </a:p>
          <a:p>
            <a:r>
              <a:rPr lang="en-IN" sz="6400" dirty="0"/>
              <a:t>        </a:t>
            </a:r>
            <a:r>
              <a:rPr lang="en-IN" sz="6400" dirty="0" err="1"/>
              <a:t>android:layout_height</a:t>
            </a:r>
            <a:r>
              <a:rPr lang="en-IN" sz="6400" dirty="0"/>
              <a:t>="</a:t>
            </a:r>
            <a:r>
              <a:rPr lang="en-IN" sz="6400" dirty="0" err="1"/>
              <a:t>wrap_content</a:t>
            </a:r>
            <a:r>
              <a:rPr lang="en-IN" sz="6400" dirty="0"/>
              <a:t>“</a:t>
            </a:r>
          </a:p>
          <a:p>
            <a:r>
              <a:rPr lang="en-IN" sz="6400" dirty="0"/>
              <a:t>        </a:t>
            </a:r>
            <a:r>
              <a:rPr lang="en-IN" sz="6400" dirty="0" err="1"/>
              <a:t>anroid:layout_margin</a:t>
            </a:r>
            <a:r>
              <a:rPr lang="en-IN" sz="6400" dirty="0"/>
              <a:t>=“5dp”    </a:t>
            </a:r>
          </a:p>
          <a:p>
            <a:r>
              <a:rPr lang="en-IN" sz="6400" dirty="0"/>
              <a:t>        </a:t>
            </a:r>
            <a:r>
              <a:rPr lang="en-IN" sz="6400" dirty="0" err="1">
                <a:highlight>
                  <a:srgbClr val="FFFF00"/>
                </a:highlight>
              </a:rPr>
              <a:t>android:layout_weight</a:t>
            </a:r>
            <a:r>
              <a:rPr lang="en-IN" sz="6400" dirty="0">
                <a:highlight>
                  <a:srgbClr val="FFFF00"/>
                </a:highlight>
              </a:rPr>
              <a:t>="1"</a:t>
            </a:r>
          </a:p>
          <a:p>
            <a:r>
              <a:rPr lang="en-IN" sz="6400" dirty="0"/>
              <a:t>        </a:t>
            </a:r>
            <a:r>
              <a:rPr lang="en-IN" sz="6400" dirty="0" err="1">
                <a:solidFill>
                  <a:srgbClr val="FF0000"/>
                </a:solidFill>
              </a:rPr>
              <a:t>android:text</a:t>
            </a:r>
            <a:r>
              <a:rPr lang="en-IN" sz="6400" dirty="0">
                <a:solidFill>
                  <a:srgbClr val="FF0000"/>
                </a:solidFill>
              </a:rPr>
              <a:t>="B 2" /&gt;</a:t>
            </a:r>
          </a:p>
          <a:p>
            <a:endParaRPr lang="en-IN" dirty="0"/>
          </a:p>
        </p:txBody>
      </p:sp>
      <p:pic>
        <p:nvPicPr>
          <p:cNvPr id="1027" name="Picture 3" descr="Android Layout with WeightSum and We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423" y="1327507"/>
            <a:ext cx="3188126" cy="56188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3940" y="203982"/>
            <a:ext cx="4217158" cy="954107"/>
          </a:xfrm>
          <a:prstGeom prst="rect">
            <a:avLst/>
          </a:prstGeom>
          <a:noFill/>
        </p:spPr>
        <p:txBody>
          <a:bodyPr wrap="square" rtlCol="0">
            <a:spAutoFit/>
          </a:bodyPr>
          <a:lstStyle/>
          <a:p>
            <a:r>
              <a:rPr lang="en-US" sz="2800" dirty="0"/>
              <a:t>Weight and </a:t>
            </a:r>
            <a:r>
              <a:rPr lang="en-US" sz="2800" dirty="0" err="1"/>
              <a:t>WeightSum</a:t>
            </a:r>
            <a:r>
              <a:rPr lang="en-US" sz="2800" dirty="0"/>
              <a:t> example</a:t>
            </a:r>
            <a:endParaRPr lang="en-IN" sz="2800" dirty="0"/>
          </a:p>
        </p:txBody>
      </p:sp>
    </p:spTree>
    <p:extLst>
      <p:ext uri="{BB962C8B-B14F-4D97-AF65-F5344CB8AC3E}">
        <p14:creationId xmlns:p14="http://schemas.microsoft.com/office/powerpoint/2010/main" val="335739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Android Application</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Hello Android Project"/>
          <p:cNvPicPr>
            <a:picLocks noChangeAspect="1" noChangeArrowheads="1"/>
          </p:cNvPicPr>
          <p:nvPr/>
        </p:nvPicPr>
        <p:blipFill>
          <a:blip r:embed="rId2"/>
          <a:srcRect/>
          <a:stretch>
            <a:fillRect/>
          </a:stretch>
        </p:blipFill>
        <p:spPr bwMode="auto">
          <a:xfrm>
            <a:off x="531845" y="1136073"/>
            <a:ext cx="11299371" cy="5356801"/>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5912"/>
          </a:xfrm>
        </p:spPr>
        <p:txBody>
          <a:bodyPr>
            <a:normAutofit fontScale="90000"/>
          </a:bodyPr>
          <a:lstStyle/>
          <a:p>
            <a:r>
              <a:rPr lang="en-US" dirty="0"/>
              <a:t>Continue…</a:t>
            </a:r>
            <a:endParaRPr lang="en-IN" dirty="0"/>
          </a:p>
        </p:txBody>
      </p:sp>
      <p:sp>
        <p:nvSpPr>
          <p:cNvPr id="3" name="Content Placeholder 2"/>
          <p:cNvSpPr>
            <a:spLocks noGrp="1"/>
          </p:cNvSpPr>
          <p:nvPr>
            <p:ph idx="1"/>
          </p:nvPr>
        </p:nvSpPr>
        <p:spPr>
          <a:xfrm>
            <a:off x="838200" y="867747"/>
            <a:ext cx="10515600" cy="5309216"/>
          </a:xfrm>
        </p:spPr>
        <p:txBody>
          <a:bodyPr>
            <a:normAutofit fontScale="62500" lnSpcReduction="20000"/>
          </a:bodyPr>
          <a:lstStyle/>
          <a:p>
            <a:r>
              <a:rPr lang="en-IN" dirty="0"/>
              <a:t> &lt;Button</a:t>
            </a:r>
          </a:p>
          <a:p>
            <a:r>
              <a:rPr lang="en-IN" dirty="0"/>
              <a:t>        </a:t>
            </a:r>
            <a:r>
              <a:rPr lang="en-IN" dirty="0" err="1"/>
              <a:t>android:id</a:t>
            </a:r>
            <a:r>
              <a:rPr lang="en-IN" dirty="0"/>
              <a:t>="@+id/button3"</a:t>
            </a:r>
          </a:p>
          <a:p>
            <a:r>
              <a:rPr lang="en-IN" dirty="0"/>
              <a:t>        </a:t>
            </a:r>
            <a:r>
              <a:rPr lang="en-IN" dirty="0" err="1"/>
              <a:t>android:layout_width</a:t>
            </a:r>
            <a:r>
              <a:rPr lang="en-IN" dirty="0"/>
              <a:t>="0dp"</a:t>
            </a:r>
          </a:p>
          <a:p>
            <a:r>
              <a:rPr lang="en-IN" dirty="0"/>
              <a:t>        </a:t>
            </a:r>
            <a:r>
              <a:rPr lang="en-IN" dirty="0" err="1"/>
              <a:t>android:layout_height</a:t>
            </a:r>
            <a:r>
              <a:rPr lang="en-IN" dirty="0"/>
              <a:t>="</a:t>
            </a:r>
            <a:r>
              <a:rPr lang="en-IN" dirty="0" err="1"/>
              <a:t>wrap_content</a:t>
            </a:r>
            <a:r>
              <a:rPr lang="en-IN" dirty="0"/>
              <a:t>"</a:t>
            </a:r>
          </a:p>
          <a:p>
            <a:r>
              <a:rPr lang="en-IN" dirty="0"/>
              <a:t>        </a:t>
            </a:r>
            <a:r>
              <a:rPr lang="en-IN" dirty="0" err="1">
                <a:highlight>
                  <a:srgbClr val="FFFF00"/>
                </a:highlight>
              </a:rPr>
              <a:t>android:layout_weight</a:t>
            </a:r>
            <a:r>
              <a:rPr lang="en-IN" dirty="0">
                <a:highlight>
                  <a:srgbClr val="FFFF00"/>
                </a:highlight>
              </a:rPr>
              <a:t>="1“</a:t>
            </a:r>
          </a:p>
          <a:p>
            <a:pPr lvl="1">
              <a:buNone/>
            </a:pPr>
            <a:r>
              <a:rPr lang="en-IN" dirty="0"/>
              <a:t>   </a:t>
            </a:r>
            <a:r>
              <a:rPr lang="en-IN" dirty="0" err="1"/>
              <a:t>anroid:layout_margin</a:t>
            </a:r>
            <a:r>
              <a:rPr lang="en-IN" dirty="0"/>
              <a:t>=“5dp”</a:t>
            </a:r>
          </a:p>
          <a:p>
            <a:r>
              <a:rPr lang="en-IN" dirty="0"/>
              <a:t>        </a:t>
            </a:r>
            <a:r>
              <a:rPr lang="en-IN" dirty="0" err="1">
                <a:solidFill>
                  <a:srgbClr val="FF0000"/>
                </a:solidFill>
              </a:rPr>
              <a:t>android:text</a:t>
            </a:r>
            <a:r>
              <a:rPr lang="en-IN" dirty="0">
                <a:solidFill>
                  <a:srgbClr val="FF0000"/>
                </a:solidFill>
              </a:rPr>
              <a:t>="B 3" /&gt;</a:t>
            </a:r>
          </a:p>
          <a:p>
            <a:endParaRPr lang="en-IN" dirty="0"/>
          </a:p>
          <a:p>
            <a:r>
              <a:rPr lang="en-IN" dirty="0"/>
              <a:t>    &lt;Button</a:t>
            </a:r>
          </a:p>
          <a:p>
            <a:r>
              <a:rPr lang="en-IN" dirty="0"/>
              <a:t>        </a:t>
            </a:r>
            <a:r>
              <a:rPr lang="en-IN" dirty="0" err="1"/>
              <a:t>android:id</a:t>
            </a:r>
            <a:r>
              <a:rPr lang="en-IN" dirty="0"/>
              <a:t>="@+id/button4"</a:t>
            </a:r>
          </a:p>
          <a:p>
            <a:r>
              <a:rPr lang="en-IN" dirty="0"/>
              <a:t>        </a:t>
            </a:r>
            <a:r>
              <a:rPr lang="en-IN" dirty="0" err="1"/>
              <a:t>android:layout_width</a:t>
            </a:r>
            <a:r>
              <a:rPr lang="en-IN" dirty="0"/>
              <a:t>="0dp"</a:t>
            </a:r>
          </a:p>
          <a:p>
            <a:r>
              <a:rPr lang="en-IN" dirty="0"/>
              <a:t>        </a:t>
            </a:r>
            <a:r>
              <a:rPr lang="en-IN" dirty="0" err="1"/>
              <a:t>android:layout_height</a:t>
            </a:r>
            <a:r>
              <a:rPr lang="en-IN" dirty="0"/>
              <a:t>="</a:t>
            </a:r>
            <a:r>
              <a:rPr lang="en-IN" dirty="0" err="1"/>
              <a:t>wrap_content</a:t>
            </a:r>
            <a:r>
              <a:rPr lang="en-IN" dirty="0"/>
              <a:t>“</a:t>
            </a:r>
          </a:p>
          <a:p>
            <a:r>
              <a:rPr lang="en-IN" dirty="0">
                <a:solidFill>
                  <a:srgbClr val="00B050"/>
                </a:solidFill>
              </a:rPr>
              <a:t>        </a:t>
            </a:r>
            <a:r>
              <a:rPr lang="en-IN" dirty="0" err="1"/>
              <a:t>anroid:layout_margin</a:t>
            </a:r>
            <a:r>
              <a:rPr lang="en-IN" dirty="0"/>
              <a:t>=“5dp”</a:t>
            </a:r>
          </a:p>
          <a:p>
            <a:r>
              <a:rPr lang="en-IN" dirty="0"/>
              <a:t>       </a:t>
            </a:r>
            <a:r>
              <a:rPr lang="en-IN" dirty="0">
                <a:solidFill>
                  <a:srgbClr val="00B050"/>
                </a:solidFill>
              </a:rPr>
              <a:t> </a:t>
            </a:r>
            <a:r>
              <a:rPr lang="en-IN" dirty="0" err="1">
                <a:highlight>
                  <a:srgbClr val="FFFF00"/>
                </a:highlight>
              </a:rPr>
              <a:t>android:layout_weight</a:t>
            </a:r>
            <a:r>
              <a:rPr lang="en-IN" dirty="0">
                <a:highlight>
                  <a:srgbClr val="FFFF00"/>
                </a:highlight>
              </a:rPr>
              <a:t>="1"</a:t>
            </a:r>
          </a:p>
          <a:p>
            <a:r>
              <a:rPr lang="en-IN" dirty="0"/>
              <a:t>        </a:t>
            </a:r>
            <a:r>
              <a:rPr lang="en-IN" dirty="0" err="1">
                <a:solidFill>
                  <a:srgbClr val="FF0000"/>
                </a:solidFill>
              </a:rPr>
              <a:t>android:text</a:t>
            </a:r>
            <a:r>
              <a:rPr lang="en-IN" dirty="0">
                <a:solidFill>
                  <a:srgbClr val="FF0000"/>
                </a:solidFill>
              </a:rPr>
              <a:t>="B 4" /&gt;</a:t>
            </a:r>
          </a:p>
          <a:p>
            <a:r>
              <a:rPr lang="en-IN" dirty="0"/>
              <a:t>&lt;/</a:t>
            </a:r>
            <a:r>
              <a:rPr lang="en-IN" dirty="0" err="1"/>
              <a:t>LinearLayout</a:t>
            </a:r>
            <a:r>
              <a:rPr lang="en-IN" dirty="0"/>
              <a:t>&gt;</a:t>
            </a:r>
          </a:p>
        </p:txBody>
      </p:sp>
      <p:sp>
        <p:nvSpPr>
          <p:cNvPr id="4" name="TextBox 3"/>
          <p:cNvSpPr txBox="1"/>
          <p:nvPr/>
        </p:nvSpPr>
        <p:spPr>
          <a:xfrm>
            <a:off x="7030268" y="1972354"/>
            <a:ext cx="3603009" cy="1477328"/>
          </a:xfrm>
          <a:prstGeom prst="rect">
            <a:avLst/>
          </a:prstGeom>
          <a:noFill/>
        </p:spPr>
        <p:txBody>
          <a:bodyPr wrap="square" rtlCol="0">
            <a:spAutoFit/>
          </a:bodyPr>
          <a:lstStyle/>
          <a:p>
            <a:r>
              <a:rPr lang="en-IN" dirty="0"/>
              <a:t> button B1 is given a weight of 2 such that it occupies 2/5 of the screen width. The others, with a weight of 1, occupy 1/5 of the screen each.</a:t>
            </a:r>
          </a:p>
        </p:txBody>
      </p:sp>
    </p:spTree>
    <p:extLst>
      <p:ext uri="{BB962C8B-B14F-4D97-AF65-F5344CB8AC3E}">
        <p14:creationId xmlns:p14="http://schemas.microsoft.com/office/powerpoint/2010/main" val="1469221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idx="1"/>
          </p:nvPr>
        </p:nvSpPr>
        <p:spPr/>
        <p:txBody>
          <a:bodyPr/>
          <a:lstStyle/>
          <a:p>
            <a:r>
              <a:rPr lang="en-IN" dirty="0">
                <a:solidFill>
                  <a:srgbClr val="FF0000"/>
                </a:solidFill>
              </a:rPr>
              <a:t>NOTE : </a:t>
            </a:r>
            <a:r>
              <a:rPr lang="en-IN" dirty="0"/>
              <a:t>The sum of the weights, does not </a:t>
            </a:r>
          </a:p>
          <a:p>
            <a:r>
              <a:rPr lang="en-IN" dirty="0"/>
              <a:t>have to equal the </a:t>
            </a:r>
            <a:r>
              <a:rPr lang="en-IN" dirty="0" err="1"/>
              <a:t>weightsum</a:t>
            </a:r>
            <a:r>
              <a:rPr lang="en-IN" dirty="0"/>
              <a:t>.</a:t>
            </a:r>
          </a:p>
          <a:p>
            <a:r>
              <a:rPr lang="en-IN" dirty="0"/>
              <a:t> In the example above, if the first button is </a:t>
            </a:r>
          </a:p>
          <a:p>
            <a:r>
              <a:rPr lang="en-IN" dirty="0"/>
              <a:t>given the weight of one, then it will occupy </a:t>
            </a:r>
          </a:p>
          <a:p>
            <a:r>
              <a:rPr lang="en-IN" dirty="0"/>
              <a:t>1/5 of the screen and all four buttons will </a:t>
            </a:r>
          </a:p>
          <a:p>
            <a:r>
              <a:rPr lang="en-IN" dirty="0"/>
              <a:t>occupy 4/5 of the screen</a:t>
            </a:r>
          </a:p>
        </p:txBody>
      </p:sp>
      <p:pic>
        <p:nvPicPr>
          <p:cNvPr id="2050" name="Picture 2" descr="Android Layout with WeightSum and We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2094" y="1548109"/>
            <a:ext cx="3024354" cy="4906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033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layout with weight example…</a:t>
            </a:r>
            <a:endParaRPr lang="en-IN" dirty="0"/>
          </a:p>
        </p:txBody>
      </p:sp>
      <p:sp>
        <p:nvSpPr>
          <p:cNvPr id="3" name="Content Placeholder 2"/>
          <p:cNvSpPr>
            <a:spLocks noGrp="1"/>
          </p:cNvSpPr>
          <p:nvPr>
            <p:ph idx="1"/>
          </p:nvPr>
        </p:nvSpPr>
        <p:spPr>
          <a:xfrm>
            <a:off x="729018" y="1446662"/>
            <a:ext cx="10515600" cy="6168788"/>
          </a:xfrm>
        </p:spPr>
        <p:txBody>
          <a:bodyPr>
            <a:noAutofit/>
          </a:bodyPr>
          <a:lstStyle/>
          <a:p>
            <a:r>
              <a:rPr lang="en-IN" sz="1600" dirty="0">
                <a:solidFill>
                  <a:srgbClr val="FF0000"/>
                </a:solidFill>
              </a:rPr>
              <a:t>&lt;!-- Horizontal Orientation is set  with </a:t>
            </a:r>
            <a:r>
              <a:rPr lang="en-IN" sz="1600" dirty="0" err="1">
                <a:solidFill>
                  <a:srgbClr val="FF0000"/>
                </a:solidFill>
              </a:rPr>
              <a:t>weightSum</a:t>
            </a:r>
            <a:r>
              <a:rPr lang="en-IN" sz="1600" dirty="0">
                <a:solidFill>
                  <a:srgbClr val="FF0000"/>
                </a:solidFill>
              </a:rPr>
              <a:t>--&gt;</a:t>
            </a:r>
          </a:p>
          <a:p>
            <a:r>
              <a:rPr lang="en-IN" sz="1600" dirty="0"/>
              <a:t>&lt;</a:t>
            </a:r>
            <a:r>
              <a:rPr lang="en-IN" sz="1600" dirty="0" err="1"/>
              <a:t>LinearLayout</a:t>
            </a:r>
            <a:r>
              <a:rPr lang="en-IN" sz="1600" dirty="0"/>
              <a:t> </a:t>
            </a:r>
            <a:r>
              <a:rPr lang="en-IN" sz="1600" dirty="0" err="1"/>
              <a:t>xmlns:android</a:t>
            </a:r>
            <a:r>
              <a:rPr lang="en-IN" sz="1600" dirty="0"/>
              <a:t>="http://schemas.android.com/</a:t>
            </a:r>
            <a:r>
              <a:rPr lang="en-IN" sz="1600" dirty="0" err="1"/>
              <a:t>apk</a:t>
            </a:r>
            <a:r>
              <a:rPr lang="en-IN" sz="1600" dirty="0"/>
              <a:t>/res/android"</a:t>
            </a:r>
          </a:p>
          <a:p>
            <a:r>
              <a:rPr lang="en-IN" sz="1600" dirty="0"/>
              <a:t>    </a:t>
            </a:r>
            <a:r>
              <a:rPr lang="en-IN" sz="1600" dirty="0" err="1"/>
              <a:t>android:layout_width</a:t>
            </a:r>
            <a:r>
              <a:rPr lang="en-IN" sz="1600" dirty="0"/>
              <a:t>="</a:t>
            </a:r>
            <a:r>
              <a:rPr lang="en-IN" sz="1600" dirty="0" err="1"/>
              <a:t>match_parent</a:t>
            </a:r>
            <a:r>
              <a:rPr lang="en-IN" sz="1600" dirty="0"/>
              <a:t>"</a:t>
            </a:r>
          </a:p>
          <a:p>
            <a:r>
              <a:rPr lang="en-IN" sz="1600" dirty="0"/>
              <a:t>    </a:t>
            </a:r>
            <a:r>
              <a:rPr lang="en-IN" sz="1600" dirty="0" err="1"/>
              <a:t>android:layout_height</a:t>
            </a:r>
            <a:r>
              <a:rPr lang="en-IN" sz="1600" dirty="0"/>
              <a:t>="</a:t>
            </a:r>
            <a:r>
              <a:rPr lang="en-IN" sz="1600" dirty="0" err="1"/>
              <a:t>match_parent</a:t>
            </a:r>
            <a:r>
              <a:rPr lang="en-IN" sz="1600" dirty="0"/>
              <a:t>"</a:t>
            </a:r>
          </a:p>
          <a:p>
            <a:r>
              <a:rPr lang="en-IN" sz="1600" dirty="0"/>
              <a:t>    </a:t>
            </a:r>
            <a:r>
              <a:rPr lang="en-IN" sz="1600" dirty="0" err="1"/>
              <a:t>android:weightSum</a:t>
            </a:r>
            <a:r>
              <a:rPr lang="en-IN" sz="1600" dirty="0"/>
              <a:t>="5"</a:t>
            </a:r>
          </a:p>
          <a:p>
            <a:r>
              <a:rPr lang="en-IN" sz="1600" dirty="0"/>
              <a:t>    </a:t>
            </a:r>
            <a:r>
              <a:rPr lang="en-IN" sz="1600" dirty="0" err="1"/>
              <a:t>android:orientation</a:t>
            </a:r>
            <a:r>
              <a:rPr lang="en-IN" sz="1600" dirty="0"/>
              <a:t>=“horizontal"&gt;</a:t>
            </a:r>
          </a:p>
          <a:p>
            <a:r>
              <a:rPr lang="en-IN" sz="1600" dirty="0"/>
              <a:t>    </a:t>
            </a:r>
            <a:r>
              <a:rPr lang="en-IN" sz="1600" dirty="0">
                <a:solidFill>
                  <a:srgbClr val="FF0000"/>
                </a:solidFill>
              </a:rPr>
              <a:t>&lt;!-- Text Displayed At Top --&gt;</a:t>
            </a:r>
          </a:p>
          <a:p>
            <a:r>
              <a:rPr lang="en-IN" sz="1600" dirty="0"/>
              <a:t>    &lt;</a:t>
            </a:r>
            <a:r>
              <a:rPr lang="en-IN" sz="1600" dirty="0" err="1"/>
              <a:t>TextView</a:t>
            </a:r>
            <a:endParaRPr lang="en-IN" sz="1600" dirty="0"/>
          </a:p>
          <a:p>
            <a:r>
              <a:rPr lang="en-IN" sz="1600" dirty="0"/>
              <a:t>        </a:t>
            </a:r>
            <a:r>
              <a:rPr lang="en-IN" sz="1600" dirty="0" err="1"/>
              <a:t>android:layout_width</a:t>
            </a:r>
            <a:r>
              <a:rPr lang="en-IN" sz="1600" dirty="0"/>
              <a:t>=“</a:t>
            </a:r>
            <a:r>
              <a:rPr lang="en-IN" sz="1600" dirty="0" err="1"/>
              <a:t>match_parent</a:t>
            </a:r>
            <a:r>
              <a:rPr lang="en-IN" sz="1600" dirty="0"/>
              <a:t>"</a:t>
            </a:r>
          </a:p>
          <a:p>
            <a:r>
              <a:rPr lang="en-IN" sz="1600" dirty="0"/>
              <a:t>        </a:t>
            </a:r>
            <a:r>
              <a:rPr lang="en-IN" sz="1600" dirty="0" err="1"/>
              <a:t>android:layout_height</a:t>
            </a:r>
            <a:r>
              <a:rPr lang="en-IN" sz="1600" dirty="0"/>
              <a:t>="</a:t>
            </a:r>
            <a:r>
              <a:rPr lang="en-IN" sz="1600" dirty="0" err="1"/>
              <a:t>wrap_content</a:t>
            </a:r>
            <a:r>
              <a:rPr lang="en-IN" sz="1600" dirty="0"/>
              <a:t>"</a:t>
            </a:r>
          </a:p>
          <a:p>
            <a:r>
              <a:rPr lang="en-IN" sz="1600" dirty="0"/>
              <a:t>                </a:t>
            </a:r>
            <a:r>
              <a:rPr lang="en-IN" sz="1600" dirty="0" err="1"/>
              <a:t>android:text</a:t>
            </a:r>
            <a:r>
              <a:rPr lang="en-IN" sz="1600" dirty="0"/>
              <a:t>="Linear Layout (With Weight)"</a:t>
            </a:r>
          </a:p>
          <a:p>
            <a:r>
              <a:rPr lang="en-IN" sz="1600" dirty="0"/>
              <a:t>        </a:t>
            </a:r>
            <a:r>
              <a:rPr lang="en-IN" sz="1600" dirty="0" err="1"/>
              <a:t>android:id</a:t>
            </a:r>
            <a:r>
              <a:rPr lang="en-IN" sz="1600" dirty="0"/>
              <a:t>="@+id/</a:t>
            </a:r>
            <a:r>
              <a:rPr lang="en-IN" sz="1600" dirty="0" err="1"/>
              <a:t>textView</a:t>
            </a:r>
            <a:r>
              <a:rPr lang="en-IN" sz="1600" dirty="0"/>
              <a:t>"</a:t>
            </a:r>
          </a:p>
          <a:p>
            <a:r>
              <a:rPr lang="en-IN" sz="1600" dirty="0"/>
              <a:t>        </a:t>
            </a:r>
            <a:r>
              <a:rPr lang="en-IN" sz="1600" dirty="0" err="1"/>
              <a:t>android:layout_gravity</a:t>
            </a:r>
            <a:r>
              <a:rPr lang="en-IN" sz="1600" dirty="0"/>
              <a:t>="</a:t>
            </a:r>
            <a:r>
              <a:rPr lang="en-IN" sz="1600" dirty="0" err="1"/>
              <a:t>center_horizontal</a:t>
            </a:r>
            <a:r>
              <a:rPr lang="en-IN" sz="1600" dirty="0"/>
              <a:t>"</a:t>
            </a:r>
          </a:p>
          <a:p>
            <a:r>
              <a:rPr lang="en-IN" sz="1600" dirty="0"/>
              <a:t>        </a:t>
            </a:r>
            <a:r>
              <a:rPr lang="en-IN" sz="1600" dirty="0" err="1"/>
              <a:t>android:layout_weight</a:t>
            </a:r>
            <a:r>
              <a:rPr lang="en-IN" sz="1600" dirty="0"/>
              <a:t>="0"/&gt;</a:t>
            </a:r>
          </a:p>
          <a:p>
            <a:r>
              <a:rPr lang="en-IN" sz="1600" dirty="0">
                <a:solidFill>
                  <a:srgbClr val="FF0000"/>
                </a:solidFill>
              </a:rPr>
              <a:t>    </a:t>
            </a:r>
            <a:endParaRPr lang="en-IN" sz="1600" dirty="0"/>
          </a:p>
        </p:txBody>
      </p:sp>
      <p:pic>
        <p:nvPicPr>
          <p:cNvPr id="6" name="Picture 5"/>
          <p:cNvPicPr>
            <a:picLocks noChangeAspect="1"/>
          </p:cNvPicPr>
          <p:nvPr/>
        </p:nvPicPr>
        <p:blipFill>
          <a:blip r:embed="rId2"/>
          <a:stretch>
            <a:fillRect/>
          </a:stretch>
        </p:blipFill>
        <p:spPr>
          <a:xfrm>
            <a:off x="7916981" y="1690688"/>
            <a:ext cx="2990850" cy="4694901"/>
          </a:xfrm>
          <a:prstGeom prst="rect">
            <a:avLst/>
          </a:prstGeom>
        </p:spPr>
      </p:pic>
    </p:spTree>
    <p:extLst>
      <p:ext uri="{BB962C8B-B14F-4D97-AF65-F5344CB8AC3E}">
        <p14:creationId xmlns:p14="http://schemas.microsoft.com/office/powerpoint/2010/main" val="3262623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3331"/>
            <a:ext cx="10515600" cy="5453632"/>
          </a:xfrm>
        </p:spPr>
        <p:txBody>
          <a:bodyPr>
            <a:normAutofit fontScale="77500" lnSpcReduction="20000"/>
          </a:bodyPr>
          <a:lstStyle/>
          <a:p>
            <a:r>
              <a:rPr lang="en-IN" dirty="0">
                <a:solidFill>
                  <a:srgbClr val="FF0000"/>
                </a:solidFill>
              </a:rPr>
              <a:t>&lt;!-- Button Used --&gt;</a:t>
            </a:r>
          </a:p>
          <a:p>
            <a:endParaRPr lang="en-IN" dirty="0"/>
          </a:p>
          <a:p>
            <a:r>
              <a:rPr lang="en-IN" dirty="0"/>
              <a:t>    &lt;Button</a:t>
            </a:r>
          </a:p>
          <a:p>
            <a:r>
              <a:rPr lang="en-IN" dirty="0"/>
              <a:t>        </a:t>
            </a:r>
            <a:r>
              <a:rPr lang="en-IN" dirty="0" err="1"/>
              <a:t>android:layout_width</a:t>
            </a:r>
            <a:r>
              <a:rPr lang="en-IN" dirty="0"/>
              <a:t>="</a:t>
            </a:r>
            <a:r>
              <a:rPr lang="en-IN" dirty="0" err="1"/>
              <a:t>fill_parent</a:t>
            </a:r>
            <a:r>
              <a:rPr lang="en-IN" dirty="0"/>
              <a:t>"</a:t>
            </a:r>
          </a:p>
          <a:p>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android:text</a:t>
            </a:r>
            <a:r>
              <a:rPr lang="en-IN" dirty="0"/>
              <a:t>="Button 1"</a:t>
            </a:r>
          </a:p>
          <a:p>
            <a:r>
              <a:rPr lang="en-IN" dirty="0"/>
              <a:t>        </a:t>
            </a:r>
            <a:r>
              <a:rPr lang="en-IN" dirty="0" err="1"/>
              <a:t>android:background</a:t>
            </a:r>
            <a:r>
              <a:rPr lang="en-IN" dirty="0"/>
              <a:t>="#009300"</a:t>
            </a:r>
          </a:p>
          <a:p>
            <a:r>
              <a:rPr lang="en-IN" dirty="0"/>
              <a:t>        </a:t>
            </a:r>
            <a:r>
              <a:rPr lang="en-IN" dirty="0" err="1"/>
              <a:t>android:layout_weight</a:t>
            </a:r>
            <a:r>
              <a:rPr lang="en-IN" dirty="0"/>
              <a:t>="1"/&gt;</a:t>
            </a:r>
          </a:p>
          <a:p>
            <a:endParaRPr lang="en-IN" dirty="0"/>
          </a:p>
          <a:p>
            <a:r>
              <a:rPr lang="en-IN" dirty="0"/>
              <a:t>    &lt;Button</a:t>
            </a:r>
          </a:p>
          <a:p>
            <a:r>
              <a:rPr lang="en-IN" dirty="0"/>
              <a:t>        </a:t>
            </a:r>
            <a:r>
              <a:rPr lang="en-IN" dirty="0" err="1"/>
              <a:t>android:layout_width</a:t>
            </a:r>
            <a:r>
              <a:rPr lang="en-IN" dirty="0"/>
              <a:t>="</a:t>
            </a:r>
            <a:r>
              <a:rPr lang="en-IN" dirty="0" err="1"/>
              <a:t>fill_parent</a:t>
            </a:r>
            <a:r>
              <a:rPr lang="en-IN" dirty="0"/>
              <a:t>"</a:t>
            </a:r>
          </a:p>
          <a:p>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android:text</a:t>
            </a:r>
            <a:r>
              <a:rPr lang="en-IN" dirty="0"/>
              <a:t>="Button 2"</a:t>
            </a:r>
          </a:p>
          <a:p>
            <a:r>
              <a:rPr lang="en-IN" dirty="0"/>
              <a:t>        </a:t>
            </a:r>
            <a:r>
              <a:rPr lang="en-IN" dirty="0" err="1"/>
              <a:t>android:background</a:t>
            </a:r>
            <a:r>
              <a:rPr lang="en-IN" dirty="0"/>
              <a:t>="#e6cf00"</a:t>
            </a:r>
          </a:p>
          <a:p>
            <a:r>
              <a:rPr lang="en-IN" dirty="0"/>
              <a:t>        </a:t>
            </a:r>
            <a:r>
              <a:rPr lang="en-IN" dirty="0" err="1"/>
              <a:t>android:layout_weight</a:t>
            </a:r>
            <a:r>
              <a:rPr lang="en-IN" dirty="0"/>
              <a:t>="1"/&gt;</a:t>
            </a:r>
          </a:p>
        </p:txBody>
      </p:sp>
      <p:pic>
        <p:nvPicPr>
          <p:cNvPr id="4" name="Picture 3">
            <a:extLst>
              <a:ext uri="{FF2B5EF4-FFF2-40B4-BE49-F238E27FC236}">
                <a16:creationId xmlns:a16="http://schemas.microsoft.com/office/drawing/2014/main" id="{7F3793E4-7FB0-47AC-AA15-D0D98B75F054}"/>
              </a:ext>
            </a:extLst>
          </p:cNvPr>
          <p:cNvPicPr>
            <a:picLocks noChangeAspect="1"/>
          </p:cNvPicPr>
          <p:nvPr/>
        </p:nvPicPr>
        <p:blipFill>
          <a:blip r:embed="rId2"/>
          <a:stretch>
            <a:fillRect/>
          </a:stretch>
        </p:blipFill>
        <p:spPr>
          <a:xfrm>
            <a:off x="7916981" y="1690688"/>
            <a:ext cx="2990850" cy="4694901"/>
          </a:xfrm>
          <a:prstGeom prst="rect">
            <a:avLst/>
          </a:prstGeom>
        </p:spPr>
      </p:pic>
    </p:spTree>
    <p:extLst>
      <p:ext uri="{BB962C8B-B14F-4D97-AF65-F5344CB8AC3E}">
        <p14:creationId xmlns:p14="http://schemas.microsoft.com/office/powerpoint/2010/main" val="2033833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layout without Weight example…</a:t>
            </a:r>
          </a:p>
        </p:txBody>
      </p:sp>
      <p:sp>
        <p:nvSpPr>
          <p:cNvPr id="3" name="Content Placeholder 2"/>
          <p:cNvSpPr>
            <a:spLocks noGrp="1"/>
          </p:cNvSpPr>
          <p:nvPr>
            <p:ph idx="1"/>
          </p:nvPr>
        </p:nvSpPr>
        <p:spPr>
          <a:xfrm>
            <a:off x="838200" y="1323833"/>
            <a:ext cx="10515600" cy="4853130"/>
          </a:xfrm>
        </p:spPr>
        <p:txBody>
          <a:bodyPr>
            <a:noAutofit/>
          </a:bodyPr>
          <a:lstStyle/>
          <a:p>
            <a:r>
              <a:rPr lang="en-IN" sz="1400" dirty="0"/>
              <a:t>&lt;!-- Horizontal Orientation is set  without weight--&gt;</a:t>
            </a:r>
          </a:p>
          <a:p>
            <a:r>
              <a:rPr lang="en-IN" sz="1400" dirty="0"/>
              <a:t>&lt;</a:t>
            </a:r>
            <a:r>
              <a:rPr lang="en-IN" sz="1400" dirty="0" err="1"/>
              <a:t>LinearLayout</a:t>
            </a:r>
            <a:r>
              <a:rPr lang="en-IN" sz="1400" dirty="0"/>
              <a:t> </a:t>
            </a:r>
            <a:r>
              <a:rPr lang="en-IN" sz="1400" dirty="0" err="1"/>
              <a:t>xmlns:android</a:t>
            </a:r>
            <a:r>
              <a:rPr lang="en-IN" sz="1400" dirty="0"/>
              <a:t>="http://schemas.android.com/</a:t>
            </a:r>
            <a:r>
              <a:rPr lang="en-IN" sz="1400" dirty="0" err="1"/>
              <a:t>apk</a:t>
            </a:r>
            <a:r>
              <a:rPr lang="en-IN" sz="1400" dirty="0"/>
              <a:t>/res/android"</a:t>
            </a:r>
          </a:p>
          <a:p>
            <a:r>
              <a:rPr lang="en-IN" sz="1400" dirty="0"/>
              <a:t>    </a:t>
            </a:r>
            <a:r>
              <a:rPr lang="en-IN" sz="1400" dirty="0" err="1"/>
              <a:t>android:layout_width</a:t>
            </a:r>
            <a:r>
              <a:rPr lang="en-IN" sz="1400" dirty="0"/>
              <a:t>="</a:t>
            </a:r>
            <a:r>
              <a:rPr lang="en-IN" sz="1400" dirty="0" err="1"/>
              <a:t>match_parent</a:t>
            </a:r>
            <a:r>
              <a:rPr lang="en-IN" sz="1400" dirty="0"/>
              <a:t>"</a:t>
            </a:r>
          </a:p>
          <a:p>
            <a:r>
              <a:rPr lang="en-IN" sz="1400" dirty="0"/>
              <a:t>    </a:t>
            </a:r>
            <a:r>
              <a:rPr lang="en-IN" sz="1400" dirty="0" err="1"/>
              <a:t>android:layout_height</a:t>
            </a:r>
            <a:r>
              <a:rPr lang="en-IN" sz="1400" dirty="0"/>
              <a:t>="</a:t>
            </a:r>
            <a:r>
              <a:rPr lang="en-IN" sz="1400" dirty="0" err="1"/>
              <a:t>match_parent</a:t>
            </a:r>
            <a:r>
              <a:rPr lang="en-IN" sz="1400" dirty="0"/>
              <a:t>"</a:t>
            </a:r>
          </a:p>
          <a:p>
            <a:r>
              <a:rPr lang="en-IN" sz="1400" dirty="0"/>
              <a:t>        </a:t>
            </a:r>
            <a:r>
              <a:rPr lang="en-IN" sz="1400" dirty="0" err="1"/>
              <a:t>android:orientation</a:t>
            </a:r>
            <a:r>
              <a:rPr lang="en-IN" sz="1400" dirty="0"/>
              <a:t>=“</a:t>
            </a:r>
            <a:r>
              <a:rPr lang="en-IN" sz="1400" dirty="0" err="1"/>
              <a:t>horizontall</a:t>
            </a:r>
            <a:r>
              <a:rPr lang="en-IN" sz="1400" dirty="0"/>
              <a:t>"&gt;</a:t>
            </a:r>
          </a:p>
          <a:p>
            <a:r>
              <a:rPr lang="en-IN" sz="1400" dirty="0">
                <a:solidFill>
                  <a:srgbClr val="FF0000"/>
                </a:solidFill>
              </a:rPr>
              <a:t>&lt;!-- Text Displayed At Top --&gt;</a:t>
            </a:r>
          </a:p>
          <a:p>
            <a:r>
              <a:rPr lang="en-IN" sz="1400" dirty="0"/>
              <a:t>    &lt;</a:t>
            </a:r>
            <a:r>
              <a:rPr lang="en-IN" sz="1400" dirty="0" err="1"/>
              <a:t>TextView</a:t>
            </a:r>
            <a:endParaRPr lang="en-IN" sz="1400" dirty="0"/>
          </a:p>
          <a:p>
            <a:r>
              <a:rPr lang="en-IN" sz="1400" dirty="0"/>
              <a:t>        </a:t>
            </a:r>
            <a:r>
              <a:rPr lang="en-IN" sz="1400" dirty="0" err="1"/>
              <a:t>android:layout_width</a:t>
            </a:r>
            <a:r>
              <a:rPr lang="en-IN" sz="1400" dirty="0"/>
              <a:t>="</a:t>
            </a:r>
            <a:r>
              <a:rPr lang="en-IN" sz="1400" dirty="0" err="1"/>
              <a:t>wrap_content</a:t>
            </a:r>
            <a:r>
              <a:rPr lang="en-IN" sz="1400" dirty="0"/>
              <a:t>"</a:t>
            </a:r>
          </a:p>
          <a:p>
            <a:r>
              <a:rPr lang="en-IN" sz="1400" dirty="0"/>
              <a:t>        </a:t>
            </a:r>
            <a:r>
              <a:rPr lang="en-IN" sz="1400" dirty="0" err="1"/>
              <a:t>android:layout_height</a:t>
            </a:r>
            <a:r>
              <a:rPr lang="en-IN" sz="1400" dirty="0"/>
              <a:t>="</a:t>
            </a:r>
            <a:r>
              <a:rPr lang="en-IN" sz="1400" dirty="0" err="1"/>
              <a:t>wrap_content</a:t>
            </a:r>
            <a:r>
              <a:rPr lang="en-IN" sz="1400" dirty="0"/>
              <a:t>"</a:t>
            </a:r>
          </a:p>
          <a:p>
            <a:r>
              <a:rPr lang="en-IN" sz="1400" dirty="0"/>
              <a:t>                </a:t>
            </a:r>
            <a:r>
              <a:rPr lang="en-IN" sz="1400" dirty="0" err="1"/>
              <a:t>android:text</a:t>
            </a:r>
            <a:r>
              <a:rPr lang="en-IN" sz="1400" dirty="0"/>
              <a:t>="Linear Layout (Without Weight)"</a:t>
            </a:r>
          </a:p>
          <a:p>
            <a:r>
              <a:rPr lang="en-IN" sz="1400" dirty="0"/>
              <a:t>        </a:t>
            </a:r>
            <a:r>
              <a:rPr lang="en-IN" sz="1400" dirty="0" err="1"/>
              <a:t>android:id</a:t>
            </a:r>
            <a:r>
              <a:rPr lang="en-IN" sz="1400" dirty="0"/>
              <a:t>="@+id/</a:t>
            </a:r>
            <a:r>
              <a:rPr lang="en-IN" sz="1400" dirty="0" err="1"/>
              <a:t>textView</a:t>
            </a:r>
            <a:r>
              <a:rPr lang="en-IN" sz="1400" dirty="0"/>
              <a:t>"</a:t>
            </a:r>
          </a:p>
          <a:p>
            <a:r>
              <a:rPr lang="en-IN" sz="1400" dirty="0"/>
              <a:t>        </a:t>
            </a:r>
            <a:r>
              <a:rPr lang="en-IN" sz="1400" dirty="0" err="1"/>
              <a:t>android:layout_gravity</a:t>
            </a:r>
            <a:r>
              <a:rPr lang="en-IN" sz="1400" dirty="0"/>
              <a:t>="</a:t>
            </a:r>
            <a:r>
              <a:rPr lang="en-IN" sz="1400" dirty="0" err="1"/>
              <a:t>center_horizontal</a:t>
            </a:r>
            <a:r>
              <a:rPr lang="en-IN" sz="1400" dirty="0"/>
              <a:t>“/&gt;</a:t>
            </a:r>
          </a:p>
          <a:p>
            <a:r>
              <a:rPr lang="en-US" sz="1400" dirty="0"/>
              <a:t>&lt;Button</a:t>
            </a:r>
          </a:p>
          <a:p>
            <a:r>
              <a:rPr lang="en-US" sz="1400" dirty="0"/>
              <a:t>        </a:t>
            </a:r>
            <a:r>
              <a:rPr lang="en-US" sz="1400" dirty="0" err="1"/>
              <a:t>android:layout_width</a:t>
            </a:r>
            <a:r>
              <a:rPr lang="en-US" sz="1400" dirty="0"/>
              <a:t>="</a:t>
            </a:r>
            <a:r>
              <a:rPr lang="en-US" sz="1400" dirty="0" err="1"/>
              <a:t>fill_parent</a:t>
            </a:r>
            <a:r>
              <a:rPr lang="en-US" sz="1400" dirty="0"/>
              <a:t>"</a:t>
            </a:r>
          </a:p>
          <a:p>
            <a:r>
              <a:rPr lang="en-US" sz="1400" dirty="0"/>
              <a:t>        </a:t>
            </a:r>
            <a:r>
              <a:rPr lang="en-US" sz="1400" dirty="0" err="1"/>
              <a:t>android:layout_height</a:t>
            </a:r>
            <a:r>
              <a:rPr lang="en-US" sz="1400" dirty="0"/>
              <a:t>="</a:t>
            </a:r>
            <a:r>
              <a:rPr lang="en-US" sz="1400" dirty="0" err="1"/>
              <a:t>wrap_content</a:t>
            </a:r>
            <a:r>
              <a:rPr lang="en-US" sz="1400" dirty="0"/>
              <a:t>"</a:t>
            </a:r>
          </a:p>
          <a:p>
            <a:r>
              <a:rPr lang="en-US" sz="1400" dirty="0"/>
              <a:t>        </a:t>
            </a:r>
            <a:r>
              <a:rPr lang="en-US" sz="1400" dirty="0" err="1"/>
              <a:t>android:text</a:t>
            </a:r>
            <a:r>
              <a:rPr lang="en-US" sz="1400" dirty="0"/>
              <a:t>="Button 1"</a:t>
            </a:r>
          </a:p>
          <a:p>
            <a:r>
              <a:rPr lang="en-US" sz="1400" dirty="0"/>
              <a:t>        </a:t>
            </a:r>
            <a:r>
              <a:rPr lang="en-US" sz="1400" dirty="0" err="1"/>
              <a:t>android:background</a:t>
            </a:r>
            <a:r>
              <a:rPr lang="en-US" sz="1400" dirty="0"/>
              <a:t>="#009300“ /&gt;</a:t>
            </a:r>
          </a:p>
          <a:p>
            <a:r>
              <a:rPr lang="en-US" sz="1400" dirty="0"/>
              <a:t>        </a:t>
            </a:r>
          </a:p>
        </p:txBody>
      </p:sp>
      <p:sp>
        <p:nvSpPr>
          <p:cNvPr id="8194" name="AutoShape 2" descr="Linear Layout in Android Outpu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7654109" y="1767113"/>
            <a:ext cx="3911600" cy="43688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layout</a:t>
            </a:r>
            <a:endParaRPr lang="en-IN" dirty="0"/>
          </a:p>
        </p:txBody>
      </p:sp>
      <p:sp>
        <p:nvSpPr>
          <p:cNvPr id="3" name="Content Placeholder 2"/>
          <p:cNvSpPr>
            <a:spLocks noGrp="1"/>
          </p:cNvSpPr>
          <p:nvPr>
            <p:ph idx="1"/>
          </p:nvPr>
        </p:nvSpPr>
        <p:spPr/>
        <p:txBody>
          <a:bodyPr>
            <a:normAutofit lnSpcReduction="10000"/>
          </a:bodyPr>
          <a:lstStyle/>
          <a:p>
            <a:r>
              <a:rPr lang="en-US" dirty="0"/>
              <a:t>An Absolute Layout lets you specify exact locations (x/y coordinates) of its children. </a:t>
            </a:r>
          </a:p>
          <a:p>
            <a:r>
              <a:rPr lang="en-US" dirty="0"/>
              <a:t>Absolute layouts are less flexible and harder to maintain than other types of layouts without absolute positioning</a:t>
            </a:r>
          </a:p>
          <a:p>
            <a:r>
              <a:rPr lang="en-US" dirty="0"/>
              <a:t>Absolute layout are harder to maintain for different </a:t>
            </a:r>
          </a:p>
          <a:p>
            <a:r>
              <a:rPr lang="en-US" dirty="0"/>
              <a:t>mobile screen sizes because  we set the exact location of a</a:t>
            </a:r>
          </a:p>
          <a:p>
            <a:r>
              <a:rPr lang="en-US" dirty="0"/>
              <a:t> child view or called  component. The positioning is based on</a:t>
            </a:r>
          </a:p>
          <a:p>
            <a:r>
              <a:rPr lang="en-US" dirty="0"/>
              <a:t> x(top) and y(left)  coordinates and that positioning is not</a:t>
            </a:r>
          </a:p>
          <a:p>
            <a:r>
              <a:rPr lang="en-US" dirty="0"/>
              <a:t>as useful on different mobile devices  of various screen resolutions(sizes) </a:t>
            </a:r>
            <a:endParaRPr lang="en-IN" dirty="0"/>
          </a:p>
        </p:txBody>
      </p:sp>
      <p:pic>
        <p:nvPicPr>
          <p:cNvPr id="9218" name="Picture 2" descr="Absolute Layout"/>
          <p:cNvPicPr>
            <a:picLocks noChangeAspect="1" noChangeArrowheads="1"/>
          </p:cNvPicPr>
          <p:nvPr/>
        </p:nvPicPr>
        <p:blipFill>
          <a:blip r:embed="rId2"/>
          <a:srcRect/>
          <a:stretch>
            <a:fillRect/>
          </a:stretch>
        </p:blipFill>
        <p:spPr bwMode="auto">
          <a:xfrm>
            <a:off x="10281945" y="3225994"/>
            <a:ext cx="2609850" cy="3533776"/>
          </a:xfrm>
          <a:prstGeom prst="rect">
            <a:avLst/>
          </a:prstGeom>
          <a:noFill/>
        </p:spPr>
      </p:pic>
    </p:spTree>
    <p:extLst>
      <p:ext uri="{BB962C8B-B14F-4D97-AF65-F5344CB8AC3E}">
        <p14:creationId xmlns:p14="http://schemas.microsoft.com/office/powerpoint/2010/main" val="3510553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try opening the same layout in different size Emulator and you will see it doesn’t fit in different size device. That’s why Android has depreciated the use of Absolute Layout.</a:t>
            </a:r>
          </a:p>
        </p:txBody>
      </p:sp>
      <p:pic>
        <p:nvPicPr>
          <p:cNvPr id="36867" name="Picture 3"/>
          <p:cNvPicPr>
            <a:picLocks noChangeAspect="1" noChangeArrowheads="1"/>
          </p:cNvPicPr>
          <p:nvPr/>
        </p:nvPicPr>
        <p:blipFill>
          <a:blip r:embed="rId2"/>
          <a:srcRect/>
          <a:stretch>
            <a:fillRect/>
          </a:stretch>
        </p:blipFill>
        <p:spPr bwMode="auto">
          <a:xfrm>
            <a:off x="3592643" y="3220873"/>
            <a:ext cx="4610100" cy="3405116"/>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Layout Attributes</a:t>
            </a:r>
            <a:br>
              <a:rPr lang="en-US" dirty="0"/>
            </a:br>
            <a:endParaRPr lang="en-US" dirty="0"/>
          </a:p>
        </p:txBody>
      </p:sp>
      <p:sp>
        <p:nvSpPr>
          <p:cNvPr id="3" name="Content Placeholder 2"/>
          <p:cNvSpPr>
            <a:spLocks noGrp="1"/>
          </p:cNvSpPr>
          <p:nvPr>
            <p:ph idx="1"/>
          </p:nvPr>
        </p:nvSpPr>
        <p:spPr/>
        <p:txBody>
          <a:bodyPr/>
          <a:lstStyle/>
          <a:p>
            <a:pPr fontAlgn="t"/>
            <a:r>
              <a:rPr lang="en-US" dirty="0"/>
              <a:t>1</a:t>
            </a:r>
            <a:r>
              <a:rPr lang="en-US" b="1" dirty="0"/>
              <a:t>android:id</a:t>
            </a:r>
            <a:endParaRPr lang="en-US" dirty="0"/>
          </a:p>
          <a:p>
            <a:pPr fontAlgn="t"/>
            <a:r>
              <a:rPr lang="en-US" dirty="0"/>
              <a:t>This is the ID which uniquely identifies the layout.</a:t>
            </a:r>
          </a:p>
          <a:p>
            <a:pPr fontAlgn="t"/>
            <a:r>
              <a:rPr lang="en-US" dirty="0"/>
              <a:t>2</a:t>
            </a:r>
            <a:r>
              <a:rPr lang="en-US" b="1" dirty="0"/>
              <a:t>android:layout_x</a:t>
            </a:r>
            <a:endParaRPr lang="en-US" dirty="0"/>
          </a:p>
          <a:p>
            <a:pPr fontAlgn="t"/>
            <a:r>
              <a:rPr lang="en-US" dirty="0"/>
              <a:t>This specifies the x-coordinate of the view.</a:t>
            </a:r>
          </a:p>
          <a:p>
            <a:pPr fontAlgn="t"/>
            <a:r>
              <a:rPr lang="en-US" dirty="0"/>
              <a:t>3</a:t>
            </a:r>
            <a:r>
              <a:rPr lang="en-US" b="1" dirty="0"/>
              <a:t>android:layout_y</a:t>
            </a:r>
            <a:endParaRPr lang="en-US" dirty="0"/>
          </a:p>
          <a:p>
            <a:pPr fontAlgn="t"/>
            <a:r>
              <a:rPr lang="en-US" dirty="0"/>
              <a:t>This specifies the y-coordinate of the view.</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Layout…</a:t>
            </a:r>
            <a:endParaRPr lang="en-IN" dirty="0"/>
          </a:p>
        </p:txBody>
      </p:sp>
      <p:sp>
        <p:nvSpPr>
          <p:cNvPr id="3" name="Content Placeholder 2"/>
          <p:cNvSpPr>
            <a:spLocks noGrp="1"/>
          </p:cNvSpPr>
          <p:nvPr>
            <p:ph idx="1"/>
          </p:nvPr>
        </p:nvSpPr>
        <p:spPr/>
        <p:txBody>
          <a:bodyPr/>
          <a:lstStyle/>
          <a:p>
            <a:r>
              <a:rPr lang="en-IN" dirty="0"/>
              <a:t>It gives us the flexibility to position our component/view based on the relative or sibling component’s position. </a:t>
            </a:r>
          </a:p>
          <a:p>
            <a:r>
              <a:rPr lang="en-IN" b="1" dirty="0"/>
              <a:t>Attributes of Relative layout:</a:t>
            </a:r>
            <a:endParaRPr lang="en-IN" dirty="0"/>
          </a:p>
          <a:p>
            <a:endParaRPr lang="en-IN" dirty="0"/>
          </a:p>
        </p:txBody>
      </p:sp>
    </p:spTree>
    <p:extLst>
      <p:ext uri="{BB962C8B-B14F-4D97-AF65-F5344CB8AC3E}">
        <p14:creationId xmlns:p14="http://schemas.microsoft.com/office/powerpoint/2010/main" val="233436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8F3A-3B1D-4FC8-B804-527B5BB3E0A2}"/>
              </a:ext>
            </a:extLst>
          </p:cNvPr>
          <p:cNvSpPr>
            <a:spLocks noGrp="1"/>
          </p:cNvSpPr>
          <p:nvPr>
            <p:ph type="title"/>
          </p:nvPr>
        </p:nvSpPr>
        <p:spPr>
          <a:xfrm>
            <a:off x="838200" y="365125"/>
            <a:ext cx="10515600" cy="620747"/>
          </a:xfrm>
        </p:spPr>
        <p:txBody>
          <a:bodyPr>
            <a:normAutofit fontScale="90000"/>
          </a:bodyPr>
          <a:lstStyle/>
          <a:p>
            <a:r>
              <a:rPr lang="en-US" dirty="0"/>
              <a:t>Relative Layout</a:t>
            </a:r>
          </a:p>
        </p:txBody>
      </p:sp>
      <p:sp>
        <p:nvSpPr>
          <p:cNvPr id="3" name="Content Placeholder 2">
            <a:extLst>
              <a:ext uri="{FF2B5EF4-FFF2-40B4-BE49-F238E27FC236}">
                <a16:creationId xmlns:a16="http://schemas.microsoft.com/office/drawing/2014/main" id="{304A238F-F383-4652-97A6-FC5B6FE79BA0}"/>
              </a:ext>
            </a:extLst>
          </p:cNvPr>
          <p:cNvSpPr>
            <a:spLocks noGrp="1"/>
          </p:cNvSpPr>
          <p:nvPr>
            <p:ph idx="1"/>
          </p:nvPr>
        </p:nvSpPr>
        <p:spPr>
          <a:xfrm>
            <a:off x="838200" y="1138335"/>
            <a:ext cx="10515600" cy="5038628"/>
          </a:xfrm>
        </p:spPr>
        <p:txBody>
          <a:bodyPr/>
          <a:lstStyle/>
          <a:p>
            <a:endParaRPr lang="en-US" dirty="0"/>
          </a:p>
        </p:txBody>
      </p:sp>
      <p:sp>
        <p:nvSpPr>
          <p:cNvPr id="4" name="Rectangle: Rounded Corners 3">
            <a:extLst>
              <a:ext uri="{FF2B5EF4-FFF2-40B4-BE49-F238E27FC236}">
                <a16:creationId xmlns:a16="http://schemas.microsoft.com/office/drawing/2014/main" id="{B9603DCC-D43F-4FFA-AF7F-D6157AA3F160}"/>
              </a:ext>
            </a:extLst>
          </p:cNvPr>
          <p:cNvSpPr/>
          <p:nvPr/>
        </p:nvSpPr>
        <p:spPr>
          <a:xfrm>
            <a:off x="980491" y="2216013"/>
            <a:ext cx="1371600" cy="66247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Relative to</a:t>
            </a:r>
          </a:p>
          <a:p>
            <a:pPr algn="ctr"/>
            <a:r>
              <a:rPr lang="en-US" dirty="0">
                <a:solidFill>
                  <a:schemeClr val="tx1"/>
                </a:solidFill>
              </a:rPr>
              <a:t>Parent View</a:t>
            </a:r>
          </a:p>
        </p:txBody>
      </p:sp>
      <p:sp>
        <p:nvSpPr>
          <p:cNvPr id="5" name="Rectangle: Rounded Corners 4">
            <a:extLst>
              <a:ext uri="{FF2B5EF4-FFF2-40B4-BE49-F238E27FC236}">
                <a16:creationId xmlns:a16="http://schemas.microsoft.com/office/drawing/2014/main" id="{F62B95D2-C50A-410F-A47A-948679FA9A6D}"/>
              </a:ext>
            </a:extLst>
          </p:cNvPr>
          <p:cNvSpPr/>
          <p:nvPr/>
        </p:nvSpPr>
        <p:spPr>
          <a:xfrm>
            <a:off x="2659224" y="1147664"/>
            <a:ext cx="1082351" cy="66247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Center</a:t>
            </a:r>
          </a:p>
        </p:txBody>
      </p:sp>
      <p:sp>
        <p:nvSpPr>
          <p:cNvPr id="6" name="Rectangle: Rounded Corners 5">
            <a:extLst>
              <a:ext uri="{FF2B5EF4-FFF2-40B4-BE49-F238E27FC236}">
                <a16:creationId xmlns:a16="http://schemas.microsoft.com/office/drawing/2014/main" id="{C1182ACD-1CAB-4D13-80CD-3104168A5791}"/>
              </a:ext>
            </a:extLst>
          </p:cNvPr>
          <p:cNvSpPr/>
          <p:nvPr/>
        </p:nvSpPr>
        <p:spPr>
          <a:xfrm>
            <a:off x="7850932" y="1138335"/>
            <a:ext cx="1082351" cy="66247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Align By</a:t>
            </a:r>
          </a:p>
        </p:txBody>
      </p:sp>
      <p:sp>
        <p:nvSpPr>
          <p:cNvPr id="7" name="Rectangle: Rounded Corners 6">
            <a:extLst>
              <a:ext uri="{FF2B5EF4-FFF2-40B4-BE49-F238E27FC236}">
                <a16:creationId xmlns:a16="http://schemas.microsoft.com/office/drawing/2014/main" id="{339F2124-B882-4BFA-BC80-050F245A36BD}"/>
              </a:ext>
            </a:extLst>
          </p:cNvPr>
          <p:cNvSpPr/>
          <p:nvPr/>
        </p:nvSpPr>
        <p:spPr>
          <a:xfrm>
            <a:off x="838200" y="3727836"/>
            <a:ext cx="2118049" cy="139035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CenterHorizontal</a:t>
            </a:r>
            <a:r>
              <a:rPr lang="en-US" dirty="0">
                <a:solidFill>
                  <a:schemeClr val="tx1"/>
                </a:solidFill>
              </a:rPr>
              <a:t> </a:t>
            </a:r>
          </a:p>
          <a:p>
            <a:pPr algn="ctr"/>
            <a:r>
              <a:rPr lang="en-US" dirty="0" err="1">
                <a:solidFill>
                  <a:schemeClr val="tx1"/>
                </a:solidFill>
              </a:rPr>
              <a:t>CenterVertical</a:t>
            </a:r>
            <a:endParaRPr lang="en-US" dirty="0">
              <a:solidFill>
                <a:schemeClr val="tx1"/>
              </a:solidFill>
            </a:endParaRPr>
          </a:p>
          <a:p>
            <a:pPr algn="ctr"/>
            <a:r>
              <a:rPr lang="en-US" dirty="0" err="1">
                <a:solidFill>
                  <a:schemeClr val="tx1"/>
                </a:solidFill>
              </a:rPr>
              <a:t>CenterInParent</a:t>
            </a:r>
            <a:endParaRPr lang="en-US" dirty="0">
              <a:solidFill>
                <a:schemeClr val="tx1"/>
              </a:solidFill>
            </a:endParaRPr>
          </a:p>
        </p:txBody>
      </p:sp>
      <p:sp>
        <p:nvSpPr>
          <p:cNvPr id="8" name="Rectangle: Rounded Corners 7">
            <a:extLst>
              <a:ext uri="{FF2B5EF4-FFF2-40B4-BE49-F238E27FC236}">
                <a16:creationId xmlns:a16="http://schemas.microsoft.com/office/drawing/2014/main" id="{FA4088D7-51CA-45A3-9FD2-E87ECDFBD134}"/>
              </a:ext>
            </a:extLst>
          </p:cNvPr>
          <p:cNvSpPr/>
          <p:nvPr/>
        </p:nvSpPr>
        <p:spPr>
          <a:xfrm>
            <a:off x="6479332" y="2183363"/>
            <a:ext cx="1371600" cy="66247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Parent View</a:t>
            </a:r>
          </a:p>
        </p:txBody>
      </p:sp>
      <p:sp>
        <p:nvSpPr>
          <p:cNvPr id="9" name="Rectangle: Rounded Corners 8">
            <a:extLst>
              <a:ext uri="{FF2B5EF4-FFF2-40B4-BE49-F238E27FC236}">
                <a16:creationId xmlns:a16="http://schemas.microsoft.com/office/drawing/2014/main" id="{19AC9E3D-56CA-4512-8D04-1F83A6420111}"/>
              </a:ext>
            </a:extLst>
          </p:cNvPr>
          <p:cNvSpPr/>
          <p:nvPr/>
        </p:nvSpPr>
        <p:spPr>
          <a:xfrm>
            <a:off x="6334708" y="3690515"/>
            <a:ext cx="2397968" cy="139035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AlignParentTop</a:t>
            </a:r>
            <a:endParaRPr lang="en-US" dirty="0">
              <a:solidFill>
                <a:schemeClr val="tx1"/>
              </a:solidFill>
            </a:endParaRPr>
          </a:p>
          <a:p>
            <a:pPr algn="ctr"/>
            <a:r>
              <a:rPr lang="en-US" dirty="0" err="1">
                <a:solidFill>
                  <a:schemeClr val="tx1"/>
                </a:solidFill>
              </a:rPr>
              <a:t>AlignParentBottom</a:t>
            </a:r>
            <a:endParaRPr lang="en-US" dirty="0">
              <a:solidFill>
                <a:schemeClr val="tx1"/>
              </a:solidFill>
            </a:endParaRPr>
          </a:p>
          <a:p>
            <a:pPr algn="ctr"/>
            <a:r>
              <a:rPr lang="en-US" dirty="0" err="1">
                <a:solidFill>
                  <a:schemeClr val="tx1"/>
                </a:solidFill>
              </a:rPr>
              <a:t>AlignParentRight</a:t>
            </a:r>
            <a:endParaRPr lang="en-US" dirty="0">
              <a:solidFill>
                <a:schemeClr val="tx1"/>
              </a:solidFill>
            </a:endParaRPr>
          </a:p>
          <a:p>
            <a:pPr algn="ctr"/>
            <a:r>
              <a:rPr lang="en-US" dirty="0" err="1">
                <a:solidFill>
                  <a:schemeClr val="tx1"/>
                </a:solidFill>
              </a:rPr>
              <a:t>AlignParentLeft</a:t>
            </a:r>
            <a:endParaRPr lang="en-US" dirty="0">
              <a:solidFill>
                <a:schemeClr val="tx1"/>
              </a:solidFill>
            </a:endParaRPr>
          </a:p>
        </p:txBody>
      </p:sp>
      <p:sp>
        <p:nvSpPr>
          <p:cNvPr id="10" name="Rectangle: Rounded Corners 9">
            <a:extLst>
              <a:ext uri="{FF2B5EF4-FFF2-40B4-BE49-F238E27FC236}">
                <a16:creationId xmlns:a16="http://schemas.microsoft.com/office/drawing/2014/main" id="{AD9EC65E-87A5-4020-90BC-76EBD9E1970D}"/>
              </a:ext>
            </a:extLst>
          </p:cNvPr>
          <p:cNvSpPr/>
          <p:nvPr/>
        </p:nvSpPr>
        <p:spPr>
          <a:xfrm>
            <a:off x="3907971" y="2276664"/>
            <a:ext cx="1371600" cy="66247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Relative to</a:t>
            </a:r>
          </a:p>
          <a:p>
            <a:pPr algn="ctr"/>
            <a:r>
              <a:rPr lang="en-US" dirty="0">
                <a:solidFill>
                  <a:schemeClr val="tx1"/>
                </a:solidFill>
              </a:rPr>
              <a:t>Sibling View</a:t>
            </a:r>
          </a:p>
        </p:txBody>
      </p:sp>
      <p:sp>
        <p:nvSpPr>
          <p:cNvPr id="11" name="Rectangle: Rounded Corners 10">
            <a:extLst>
              <a:ext uri="{FF2B5EF4-FFF2-40B4-BE49-F238E27FC236}">
                <a16:creationId xmlns:a16="http://schemas.microsoft.com/office/drawing/2014/main" id="{F8BBD0FE-C6BA-49D1-86F4-AA19949F99B7}"/>
              </a:ext>
            </a:extLst>
          </p:cNvPr>
          <p:cNvSpPr/>
          <p:nvPr/>
        </p:nvSpPr>
        <p:spPr>
          <a:xfrm>
            <a:off x="9406812" y="2094722"/>
            <a:ext cx="1371600" cy="66247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Sibling View</a:t>
            </a:r>
          </a:p>
        </p:txBody>
      </p:sp>
      <p:sp>
        <p:nvSpPr>
          <p:cNvPr id="12" name="Rectangle: Rounded Corners 11">
            <a:extLst>
              <a:ext uri="{FF2B5EF4-FFF2-40B4-BE49-F238E27FC236}">
                <a16:creationId xmlns:a16="http://schemas.microsoft.com/office/drawing/2014/main" id="{FD2BA261-013F-487C-821F-7FB876123DDC}"/>
              </a:ext>
            </a:extLst>
          </p:cNvPr>
          <p:cNvSpPr/>
          <p:nvPr/>
        </p:nvSpPr>
        <p:spPr>
          <a:xfrm>
            <a:off x="3741575" y="3793151"/>
            <a:ext cx="1923662" cy="13250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ToLeftOf</a:t>
            </a:r>
            <a:endParaRPr lang="en-US" dirty="0">
              <a:solidFill>
                <a:schemeClr val="tx1"/>
              </a:solidFill>
            </a:endParaRPr>
          </a:p>
          <a:p>
            <a:pPr algn="ctr"/>
            <a:r>
              <a:rPr lang="en-US" dirty="0" err="1">
                <a:solidFill>
                  <a:schemeClr val="tx1"/>
                </a:solidFill>
              </a:rPr>
              <a:t>TorightOf</a:t>
            </a:r>
            <a:endParaRPr lang="en-US" dirty="0">
              <a:solidFill>
                <a:schemeClr val="tx1"/>
              </a:solidFill>
            </a:endParaRPr>
          </a:p>
          <a:p>
            <a:pPr algn="ctr"/>
            <a:r>
              <a:rPr lang="en-US" dirty="0">
                <a:solidFill>
                  <a:schemeClr val="tx1"/>
                </a:solidFill>
              </a:rPr>
              <a:t>Above</a:t>
            </a:r>
          </a:p>
          <a:p>
            <a:pPr algn="ctr"/>
            <a:r>
              <a:rPr lang="en-US" dirty="0">
                <a:solidFill>
                  <a:schemeClr val="tx1"/>
                </a:solidFill>
              </a:rPr>
              <a:t>Below</a:t>
            </a:r>
          </a:p>
        </p:txBody>
      </p:sp>
      <p:sp>
        <p:nvSpPr>
          <p:cNvPr id="13" name="Rectangle: Rounded Corners 12">
            <a:extLst>
              <a:ext uri="{FF2B5EF4-FFF2-40B4-BE49-F238E27FC236}">
                <a16:creationId xmlns:a16="http://schemas.microsoft.com/office/drawing/2014/main" id="{46235ACD-A682-4A2D-AD0D-486A4C9C1635}"/>
              </a:ext>
            </a:extLst>
          </p:cNvPr>
          <p:cNvSpPr/>
          <p:nvPr/>
        </p:nvSpPr>
        <p:spPr>
          <a:xfrm>
            <a:off x="9360160" y="3634016"/>
            <a:ext cx="1801585" cy="153083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AlignTop</a:t>
            </a:r>
            <a:endParaRPr lang="en-US" dirty="0">
              <a:solidFill>
                <a:schemeClr val="tx1"/>
              </a:solidFill>
            </a:endParaRPr>
          </a:p>
          <a:p>
            <a:pPr algn="ctr"/>
            <a:r>
              <a:rPr lang="en-US" dirty="0" err="1">
                <a:solidFill>
                  <a:schemeClr val="tx1"/>
                </a:solidFill>
              </a:rPr>
              <a:t>AlignBottom</a:t>
            </a:r>
            <a:endParaRPr lang="en-US" dirty="0">
              <a:solidFill>
                <a:schemeClr val="tx1"/>
              </a:solidFill>
            </a:endParaRPr>
          </a:p>
          <a:p>
            <a:pPr algn="ctr"/>
            <a:r>
              <a:rPr lang="en-US" dirty="0" err="1">
                <a:solidFill>
                  <a:schemeClr val="tx1"/>
                </a:solidFill>
              </a:rPr>
              <a:t>AlignLeft</a:t>
            </a:r>
            <a:endParaRPr lang="en-US" dirty="0">
              <a:solidFill>
                <a:schemeClr val="tx1"/>
              </a:solidFill>
            </a:endParaRPr>
          </a:p>
          <a:p>
            <a:pPr algn="ctr"/>
            <a:r>
              <a:rPr lang="en-US" dirty="0" err="1">
                <a:solidFill>
                  <a:schemeClr val="tx1"/>
                </a:solidFill>
              </a:rPr>
              <a:t>AlignRight</a:t>
            </a:r>
            <a:endParaRPr lang="en-US" dirty="0">
              <a:solidFill>
                <a:schemeClr val="tx1"/>
              </a:solidFill>
            </a:endParaRPr>
          </a:p>
          <a:p>
            <a:pPr algn="ctr"/>
            <a:r>
              <a:rPr lang="en-US" dirty="0" err="1">
                <a:solidFill>
                  <a:schemeClr val="tx1"/>
                </a:solidFill>
              </a:rPr>
              <a:t>AlignBaseLine</a:t>
            </a:r>
            <a:endParaRPr lang="en-US" dirty="0">
              <a:solidFill>
                <a:schemeClr val="tx1"/>
              </a:solidFill>
            </a:endParaRPr>
          </a:p>
          <a:p>
            <a:pPr algn="ctr"/>
            <a:endParaRPr lang="en-US" dirty="0">
              <a:solidFill>
                <a:schemeClr val="tx1"/>
              </a:solidFill>
            </a:endParaRPr>
          </a:p>
        </p:txBody>
      </p:sp>
      <p:cxnSp>
        <p:nvCxnSpPr>
          <p:cNvPr id="15" name="Straight Arrow Connector 14">
            <a:extLst>
              <a:ext uri="{FF2B5EF4-FFF2-40B4-BE49-F238E27FC236}">
                <a16:creationId xmlns:a16="http://schemas.microsoft.com/office/drawing/2014/main" id="{6301F367-D2CB-4E4E-B59D-DB08F4D3FE61}"/>
              </a:ext>
            </a:extLst>
          </p:cNvPr>
          <p:cNvCxnSpPr>
            <a:cxnSpLocks/>
            <a:endCxn id="4" idx="0"/>
          </p:cNvCxnSpPr>
          <p:nvPr/>
        </p:nvCxnSpPr>
        <p:spPr>
          <a:xfrm flipH="1">
            <a:off x="1666291" y="1604865"/>
            <a:ext cx="992933" cy="6111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6B35F3AC-C796-45D9-B86C-DC24DA9CE0CE}"/>
              </a:ext>
            </a:extLst>
          </p:cNvPr>
          <p:cNvCxnSpPr>
            <a:cxnSpLocks/>
          </p:cNvCxnSpPr>
          <p:nvPr/>
        </p:nvCxnSpPr>
        <p:spPr>
          <a:xfrm flipH="1">
            <a:off x="6857999" y="1604865"/>
            <a:ext cx="992933" cy="6111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1AC1AA03-AF86-42E5-86DA-F074B35ABE47}"/>
              </a:ext>
            </a:extLst>
          </p:cNvPr>
          <p:cNvCxnSpPr>
            <a:cxnSpLocks/>
            <a:stCxn id="5" idx="3"/>
          </p:cNvCxnSpPr>
          <p:nvPr/>
        </p:nvCxnSpPr>
        <p:spPr>
          <a:xfrm>
            <a:off x="3741575" y="1478901"/>
            <a:ext cx="866191" cy="8459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61D8106C-94F4-4807-A0FA-C9D5CB5999FE}"/>
              </a:ext>
            </a:extLst>
          </p:cNvPr>
          <p:cNvCxnSpPr>
            <a:cxnSpLocks/>
          </p:cNvCxnSpPr>
          <p:nvPr/>
        </p:nvCxnSpPr>
        <p:spPr>
          <a:xfrm>
            <a:off x="8927064" y="1416694"/>
            <a:ext cx="888740" cy="6780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5A61126A-4D49-4930-B1B6-A86AF1854258}"/>
              </a:ext>
            </a:extLst>
          </p:cNvPr>
          <p:cNvCxnSpPr>
            <a:cxnSpLocks/>
          </p:cNvCxnSpPr>
          <p:nvPr/>
        </p:nvCxnSpPr>
        <p:spPr>
          <a:xfrm>
            <a:off x="1595535" y="2903571"/>
            <a:ext cx="0" cy="7540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0A6AD596-C415-470D-BDE3-8FF593CC71B2}"/>
              </a:ext>
            </a:extLst>
          </p:cNvPr>
          <p:cNvCxnSpPr>
            <a:cxnSpLocks/>
            <a:endCxn id="12" idx="0"/>
          </p:cNvCxnSpPr>
          <p:nvPr/>
        </p:nvCxnSpPr>
        <p:spPr>
          <a:xfrm>
            <a:off x="4629538" y="2936437"/>
            <a:ext cx="73868" cy="8567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82F4F1D5-417C-486A-B55D-79BC8B7BE633}"/>
              </a:ext>
            </a:extLst>
          </p:cNvPr>
          <p:cNvCxnSpPr>
            <a:cxnSpLocks/>
          </p:cNvCxnSpPr>
          <p:nvPr/>
        </p:nvCxnSpPr>
        <p:spPr>
          <a:xfrm>
            <a:off x="7165132" y="2903571"/>
            <a:ext cx="73868" cy="8567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1BAD673C-A36A-40EE-A767-F93387693D73}"/>
              </a:ext>
            </a:extLst>
          </p:cNvPr>
          <p:cNvCxnSpPr>
            <a:cxnSpLocks/>
          </p:cNvCxnSpPr>
          <p:nvPr/>
        </p:nvCxnSpPr>
        <p:spPr>
          <a:xfrm>
            <a:off x="10224018" y="2757195"/>
            <a:ext cx="73868" cy="8567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8413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36" y="166255"/>
            <a:ext cx="10515600" cy="1011815"/>
          </a:xfrm>
        </p:spPr>
        <p:txBody>
          <a:bodyPr/>
          <a:lstStyle/>
          <a:p>
            <a:r>
              <a:rPr lang="en-US" dirty="0"/>
              <a:t>Directory Structure….</a:t>
            </a:r>
          </a:p>
        </p:txBody>
      </p:sp>
      <p:sp>
        <p:nvSpPr>
          <p:cNvPr id="3" name="Content Placeholder 2"/>
          <p:cNvSpPr>
            <a:spLocks noGrp="1"/>
          </p:cNvSpPr>
          <p:nvPr>
            <p:ph idx="1"/>
          </p:nvPr>
        </p:nvSpPr>
        <p:spPr/>
        <p:txBody>
          <a:bodyPr/>
          <a:lstStyle/>
          <a:p>
            <a:endParaRPr lang="en-US" dirty="0"/>
          </a:p>
        </p:txBody>
      </p:sp>
      <p:pic>
        <p:nvPicPr>
          <p:cNvPr id="30722" name="Picture 2" descr="Android Directory Structure"/>
          <p:cNvPicPr>
            <a:picLocks noChangeAspect="1" noChangeArrowheads="1"/>
          </p:cNvPicPr>
          <p:nvPr/>
        </p:nvPicPr>
        <p:blipFill>
          <a:blip r:embed="rId2"/>
          <a:srcRect/>
          <a:stretch>
            <a:fillRect/>
          </a:stretch>
        </p:blipFill>
        <p:spPr bwMode="auto">
          <a:xfrm>
            <a:off x="2483138" y="1191492"/>
            <a:ext cx="5621771" cy="5954714"/>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 relative to Parent View</a:t>
            </a:r>
            <a:br>
              <a:rPr lang="en-US" dirty="0"/>
            </a:br>
            <a:endParaRPr lang="en-US" dirty="0"/>
          </a:p>
        </p:txBody>
      </p:sp>
      <p:sp>
        <p:nvSpPr>
          <p:cNvPr id="3" name="Content Placeholder 2"/>
          <p:cNvSpPr>
            <a:spLocks noGrp="1"/>
          </p:cNvSpPr>
          <p:nvPr>
            <p:ph idx="1"/>
          </p:nvPr>
        </p:nvSpPr>
        <p:spPr/>
        <p:txBody>
          <a:bodyPr/>
          <a:lstStyle/>
          <a:p>
            <a:r>
              <a:rPr lang="en-US" b="1" dirty="0" err="1"/>
              <a:t>android:layout_centerHorizontal</a:t>
            </a:r>
            <a:r>
              <a:rPr lang="en-US" b="1" dirty="0"/>
              <a:t>="</a:t>
            </a:r>
            <a:r>
              <a:rPr lang="en-US" b="1" dirty="0" err="1"/>
              <a:t>true"</a:t>
            </a:r>
            <a:r>
              <a:rPr lang="en-US" dirty="0" err="1"/>
              <a:t>This</a:t>
            </a:r>
            <a:r>
              <a:rPr lang="en-US" dirty="0"/>
              <a:t> places </a:t>
            </a:r>
          </a:p>
          <a:p>
            <a:r>
              <a:rPr lang="en-US" dirty="0"/>
              <a:t>the view horizontally in the center of the parent.</a:t>
            </a:r>
          </a:p>
          <a:p>
            <a:r>
              <a:rPr lang="en-US" b="1" dirty="0" err="1"/>
              <a:t>android:layout_centerVertical</a:t>
            </a:r>
            <a:r>
              <a:rPr lang="en-US" b="1" dirty="0"/>
              <a:t>="</a:t>
            </a:r>
            <a:r>
              <a:rPr lang="en-US" b="1" dirty="0" err="1"/>
              <a:t>true"</a:t>
            </a:r>
            <a:r>
              <a:rPr lang="en-US" dirty="0" err="1"/>
              <a:t>This</a:t>
            </a:r>
            <a:r>
              <a:rPr lang="en-US" dirty="0"/>
              <a:t> places</a:t>
            </a:r>
          </a:p>
          <a:p>
            <a:r>
              <a:rPr lang="en-US" dirty="0"/>
              <a:t> the view vertically in the center of the parent.</a:t>
            </a:r>
          </a:p>
          <a:p>
            <a:r>
              <a:rPr lang="en-US" b="1" dirty="0" err="1"/>
              <a:t>android:layout_centerInParent</a:t>
            </a:r>
            <a:r>
              <a:rPr lang="en-US" b="1" dirty="0"/>
              <a:t>="</a:t>
            </a:r>
            <a:r>
              <a:rPr lang="en-US" b="1" dirty="0" err="1"/>
              <a:t>true"</a:t>
            </a:r>
            <a:r>
              <a:rPr lang="en-US" dirty="0" err="1"/>
              <a:t>This</a:t>
            </a:r>
            <a:r>
              <a:rPr lang="en-US" dirty="0"/>
              <a:t> </a:t>
            </a:r>
          </a:p>
          <a:p>
            <a:r>
              <a:rPr lang="en-US" dirty="0"/>
              <a:t>attribute will place the view in the center</a:t>
            </a:r>
          </a:p>
          <a:p>
            <a:r>
              <a:rPr lang="en-US" dirty="0"/>
              <a:t> of the parent.</a:t>
            </a:r>
          </a:p>
          <a:p>
            <a:endParaRPr lang="en-US" dirty="0"/>
          </a:p>
        </p:txBody>
      </p:sp>
      <p:pic>
        <p:nvPicPr>
          <p:cNvPr id="50178" name="Picture 2" descr="Relative Layout in Android"/>
          <p:cNvPicPr>
            <a:picLocks noChangeAspect="1" noChangeArrowheads="1"/>
          </p:cNvPicPr>
          <p:nvPr/>
        </p:nvPicPr>
        <p:blipFill>
          <a:blip r:embed="rId2"/>
          <a:srcRect/>
          <a:stretch>
            <a:fillRect/>
          </a:stretch>
        </p:blipFill>
        <p:spPr bwMode="auto">
          <a:xfrm>
            <a:off x="8673737" y="951722"/>
            <a:ext cx="3518263" cy="5488267"/>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Align by the parent view</a:t>
            </a:r>
            <a:br>
              <a:rPr lang="en-US" dirty="0"/>
            </a:br>
            <a:r>
              <a:rPr lang="en-US" dirty="0"/>
              <a:t> </a:t>
            </a:r>
            <a:r>
              <a:rPr lang="en-US" sz="2200" dirty="0"/>
              <a:t>These type of attributes make the view act like a chewing gum as it can be fixed to any side of the parent view using these attributes.</a:t>
            </a:r>
          </a:p>
        </p:txBody>
      </p:sp>
      <p:sp>
        <p:nvSpPr>
          <p:cNvPr id="3" name="Content Placeholder 2"/>
          <p:cNvSpPr>
            <a:spLocks noGrp="1"/>
          </p:cNvSpPr>
          <p:nvPr>
            <p:ph idx="1"/>
          </p:nvPr>
        </p:nvSpPr>
        <p:spPr/>
        <p:txBody>
          <a:bodyPr>
            <a:normAutofit fontScale="92500" lnSpcReduction="20000"/>
          </a:bodyPr>
          <a:lstStyle/>
          <a:p>
            <a:r>
              <a:rPr lang="en-US" b="1" dirty="0" err="1"/>
              <a:t>android:layout_alignParentTop</a:t>
            </a:r>
            <a:r>
              <a:rPr lang="en-US" b="1" dirty="0"/>
              <a:t>="true“</a:t>
            </a:r>
          </a:p>
          <a:p>
            <a:r>
              <a:rPr lang="en-US" dirty="0"/>
              <a:t>If you write this attribute for a View, </a:t>
            </a:r>
          </a:p>
          <a:p>
            <a:r>
              <a:rPr lang="en-US" dirty="0"/>
              <a:t>then that view will stick to the top of its parent. </a:t>
            </a:r>
          </a:p>
          <a:p>
            <a:r>
              <a:rPr lang="en-US" b="1" dirty="0" err="1"/>
              <a:t>android:layout_alignParentBottom</a:t>
            </a:r>
            <a:r>
              <a:rPr lang="en-US" b="1" dirty="0"/>
              <a:t>="true“</a:t>
            </a:r>
          </a:p>
          <a:p>
            <a:r>
              <a:rPr lang="en-US" dirty="0"/>
              <a:t>If you write this attribute for a View, </a:t>
            </a:r>
          </a:p>
          <a:p>
            <a:r>
              <a:rPr lang="en-US" dirty="0"/>
              <a:t>then that view will stick to the bottom of its parent. </a:t>
            </a:r>
          </a:p>
          <a:p>
            <a:r>
              <a:rPr lang="en-US" b="1" dirty="0" err="1"/>
              <a:t>android:layout_alignParentLeft</a:t>
            </a:r>
            <a:r>
              <a:rPr lang="en-US" b="1" dirty="0"/>
              <a:t>="true“</a:t>
            </a:r>
          </a:p>
          <a:p>
            <a:r>
              <a:rPr lang="en-US" dirty="0"/>
              <a:t>If you write this attribute for a View, </a:t>
            </a:r>
          </a:p>
          <a:p>
            <a:r>
              <a:rPr lang="en-US" dirty="0"/>
              <a:t>then that view will stick to the left of its parent. </a:t>
            </a:r>
          </a:p>
          <a:p>
            <a:r>
              <a:rPr lang="en-US" b="1" dirty="0" err="1"/>
              <a:t>android:layout_alignParentRight</a:t>
            </a:r>
            <a:r>
              <a:rPr lang="en-US" b="1" dirty="0"/>
              <a:t>="</a:t>
            </a:r>
            <a:r>
              <a:rPr lang="en-US" b="1" dirty="0" err="1"/>
              <a:t>true"</a:t>
            </a:r>
            <a:r>
              <a:rPr lang="en-US" dirty="0" err="1"/>
              <a:t>If</a:t>
            </a:r>
            <a:r>
              <a:rPr lang="en-US" dirty="0"/>
              <a:t> you write this attribute for a View, then that view will stick to the right of its parent.</a:t>
            </a:r>
          </a:p>
        </p:txBody>
      </p:sp>
      <p:pic>
        <p:nvPicPr>
          <p:cNvPr id="4" name="Picture 2" descr="Relative Layout in Android">
            <a:extLst>
              <a:ext uri="{FF2B5EF4-FFF2-40B4-BE49-F238E27FC236}">
                <a16:creationId xmlns:a16="http://schemas.microsoft.com/office/drawing/2014/main" id="{440B7031-1D5A-405D-982C-2B48215702AB}"/>
              </a:ext>
            </a:extLst>
          </p:cNvPr>
          <p:cNvPicPr>
            <a:picLocks noChangeAspect="1" noChangeArrowheads="1"/>
          </p:cNvPicPr>
          <p:nvPr/>
        </p:nvPicPr>
        <p:blipFill>
          <a:blip r:embed="rId2"/>
          <a:srcRect/>
          <a:stretch>
            <a:fillRect/>
          </a:stretch>
        </p:blipFill>
        <p:spPr bwMode="auto">
          <a:xfrm>
            <a:off x="8075334" y="539323"/>
            <a:ext cx="3958045" cy="4704579"/>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Align by the parent view</a:t>
            </a:r>
          </a:p>
        </p:txBody>
      </p:sp>
      <p:sp>
        <p:nvSpPr>
          <p:cNvPr id="3" name="Content Placeholder 2"/>
          <p:cNvSpPr>
            <a:spLocks noGrp="1"/>
          </p:cNvSpPr>
          <p:nvPr>
            <p:ph idx="1"/>
          </p:nvPr>
        </p:nvSpPr>
        <p:spPr/>
        <p:txBody>
          <a:bodyPr/>
          <a:lstStyle/>
          <a:p>
            <a:r>
              <a:rPr lang="en-US" b="1" dirty="0"/>
              <a:t>Note</a:t>
            </a:r>
            <a:r>
              <a:rPr lang="en-US" dirty="0"/>
              <a:t>: You can always use more than one of</a:t>
            </a:r>
          </a:p>
          <a:p>
            <a:r>
              <a:rPr lang="en-US" dirty="0"/>
              <a:t> these attributes. </a:t>
            </a:r>
          </a:p>
          <a:p>
            <a:r>
              <a:rPr lang="en-US" dirty="0" err="1"/>
              <a:t>eg</a:t>
            </a:r>
            <a:endParaRPr lang="en-US" dirty="0"/>
          </a:p>
          <a:p>
            <a:pPr>
              <a:buNone/>
            </a:pPr>
            <a:r>
              <a:rPr lang="en-US" dirty="0" err="1"/>
              <a:t>eandroid:layout_alignParentLeft</a:t>
            </a:r>
            <a:r>
              <a:rPr lang="en-US" dirty="0"/>
              <a:t>="true“</a:t>
            </a:r>
          </a:p>
          <a:p>
            <a:r>
              <a:rPr lang="en-US" dirty="0"/>
              <a:t> and </a:t>
            </a:r>
            <a:r>
              <a:rPr lang="en-US" dirty="0" err="1"/>
              <a:t>android:layout_alignParentBottom</a:t>
            </a:r>
            <a:r>
              <a:rPr lang="en-US" dirty="0"/>
              <a:t>="true“</a:t>
            </a:r>
          </a:p>
          <a:p>
            <a:r>
              <a:rPr lang="en-US" dirty="0"/>
              <a:t>then the view will stick to </a:t>
            </a:r>
          </a:p>
          <a:p>
            <a:r>
              <a:rPr lang="en-US" dirty="0"/>
              <a:t>the bottom-left corner of the screen</a:t>
            </a:r>
          </a:p>
          <a:p>
            <a:endParaRPr lang="en-US" dirty="0"/>
          </a:p>
        </p:txBody>
      </p:sp>
      <p:pic>
        <p:nvPicPr>
          <p:cNvPr id="51202" name="Picture 2" descr="Relative Layout in Android"/>
          <p:cNvPicPr>
            <a:picLocks noChangeAspect="1" noChangeArrowheads="1"/>
          </p:cNvPicPr>
          <p:nvPr/>
        </p:nvPicPr>
        <p:blipFill>
          <a:blip r:embed="rId2"/>
          <a:srcRect/>
          <a:stretch>
            <a:fillRect/>
          </a:stretch>
        </p:blipFill>
        <p:spPr bwMode="auto">
          <a:xfrm>
            <a:off x="7968343" y="1410789"/>
            <a:ext cx="3958045" cy="4704579"/>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8943"/>
            <a:ext cx="10515600" cy="1325563"/>
          </a:xfrm>
        </p:spPr>
        <p:txBody>
          <a:bodyPr>
            <a:normAutofit fontScale="90000"/>
          </a:bodyPr>
          <a:lstStyle/>
          <a:p>
            <a:r>
              <a:rPr lang="en-US" dirty="0"/>
              <a:t>Relative layout….</a:t>
            </a:r>
            <a:br>
              <a:rPr lang="en-US" dirty="0"/>
            </a:br>
            <a:r>
              <a:rPr lang="en-US" dirty="0"/>
              <a:t>Place new View relative to existing sibling View</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err="1">
                <a:solidFill>
                  <a:srgbClr val="FF0000"/>
                </a:solidFill>
              </a:rPr>
              <a:t>android:layout_toLeftOf</a:t>
            </a:r>
            <a:r>
              <a:rPr lang="en-US" b="1" dirty="0">
                <a:solidFill>
                  <a:srgbClr val="FF0000"/>
                </a:solidFill>
              </a:rPr>
              <a:t>="@id/</a:t>
            </a:r>
            <a:r>
              <a:rPr lang="en-US" b="1" dirty="0" err="1">
                <a:solidFill>
                  <a:srgbClr val="FF0000"/>
                </a:solidFill>
              </a:rPr>
              <a:t>main"</a:t>
            </a:r>
            <a:r>
              <a:rPr lang="en-US" dirty="0" err="1"/>
              <a:t>This</a:t>
            </a:r>
            <a:r>
              <a:rPr lang="en-US" dirty="0"/>
              <a:t> tells the new view that you have to be on the left side of the view whose id is main</a:t>
            </a:r>
          </a:p>
          <a:p>
            <a:r>
              <a:rPr lang="en-US" b="1" dirty="0" err="1">
                <a:solidFill>
                  <a:srgbClr val="FF0000"/>
                </a:solidFill>
              </a:rPr>
              <a:t>android:layout_toRightOf</a:t>
            </a:r>
            <a:r>
              <a:rPr lang="en-US" b="1" dirty="0">
                <a:solidFill>
                  <a:srgbClr val="FF0000"/>
                </a:solidFill>
              </a:rPr>
              <a:t>="@id/</a:t>
            </a:r>
            <a:r>
              <a:rPr lang="en-US" b="1" dirty="0" err="1">
                <a:solidFill>
                  <a:srgbClr val="FF0000"/>
                </a:solidFill>
              </a:rPr>
              <a:t>main"</a:t>
            </a:r>
            <a:r>
              <a:rPr lang="en-US" dirty="0" err="1"/>
              <a:t>This</a:t>
            </a:r>
            <a:r>
              <a:rPr lang="en-US" dirty="0"/>
              <a:t> tells the new view that you have to be on the right side of the view whose is main</a:t>
            </a:r>
          </a:p>
          <a:p>
            <a:r>
              <a:rPr lang="en-US" b="1" dirty="0" err="1">
                <a:solidFill>
                  <a:srgbClr val="FF0000"/>
                </a:solidFill>
              </a:rPr>
              <a:t>android:layout_above</a:t>
            </a:r>
            <a:r>
              <a:rPr lang="en-US" b="1" dirty="0">
                <a:solidFill>
                  <a:srgbClr val="FF0000"/>
                </a:solidFill>
              </a:rPr>
              <a:t>="@id/</a:t>
            </a:r>
            <a:r>
              <a:rPr lang="en-US" b="1" dirty="0" err="1">
                <a:solidFill>
                  <a:srgbClr val="FF0000"/>
                </a:solidFill>
              </a:rPr>
              <a:t>main"</a:t>
            </a:r>
            <a:r>
              <a:rPr lang="en-US" dirty="0" err="1"/>
              <a:t>This</a:t>
            </a:r>
            <a:r>
              <a:rPr lang="en-US" dirty="0"/>
              <a:t> tells the new view that you have to be above the view whose id is main</a:t>
            </a:r>
          </a:p>
          <a:p>
            <a:r>
              <a:rPr lang="en-US" b="1" dirty="0" err="1">
                <a:solidFill>
                  <a:srgbClr val="FF0000"/>
                </a:solidFill>
              </a:rPr>
              <a:t>android:layout_below</a:t>
            </a:r>
            <a:r>
              <a:rPr lang="en-US" b="1" dirty="0">
                <a:solidFill>
                  <a:srgbClr val="FF0000"/>
                </a:solidFill>
              </a:rPr>
              <a:t>="@id/</a:t>
            </a:r>
            <a:r>
              <a:rPr lang="en-US" b="1" dirty="0" err="1">
                <a:solidFill>
                  <a:srgbClr val="FF0000"/>
                </a:solidFill>
              </a:rPr>
              <a:t>main"</a:t>
            </a:r>
            <a:r>
              <a:rPr lang="en-US" dirty="0" err="1"/>
              <a:t>This</a:t>
            </a:r>
            <a:r>
              <a:rPr lang="en-US" dirty="0"/>
              <a:t> tells the new view that you have to be below the view whose id is main</a:t>
            </a:r>
          </a:p>
          <a:p>
            <a:r>
              <a:rPr lang="en-US" b="1" dirty="0">
                <a:solidFill>
                  <a:srgbClr val="FF0000"/>
                </a:solidFill>
              </a:rPr>
              <a:t>Note</a:t>
            </a:r>
            <a:r>
              <a:rPr lang="en-US" dirty="0">
                <a:solidFill>
                  <a:srgbClr val="FF0000"/>
                </a:solidFill>
              </a:rPr>
              <a:t>: </a:t>
            </a:r>
            <a:r>
              <a:rPr lang="en-US" dirty="0"/>
              <a:t>When you assign an id to the View, you write </a:t>
            </a:r>
            <a:r>
              <a:rPr lang="en-US" b="1" dirty="0" err="1"/>
              <a:t>android:id</a:t>
            </a:r>
            <a:r>
              <a:rPr lang="en-US" b="1" dirty="0"/>
              <a:t>="@+id/main"</a:t>
            </a:r>
            <a:r>
              <a:rPr lang="en-US" dirty="0"/>
              <a:t> </a:t>
            </a:r>
            <a:r>
              <a:rPr lang="en-US" dirty="0" err="1"/>
              <a:t>i.e</a:t>
            </a:r>
            <a:r>
              <a:rPr lang="en-US" dirty="0"/>
              <a:t> you write a + sign after the @ symbol, indicating you are assigning an id to that view. </a:t>
            </a:r>
          </a:p>
          <a:p>
            <a:r>
              <a:rPr lang="en-US" dirty="0"/>
              <a:t>But when you use that id for other purpose, like above, you are adding a new view relative to an existing view having the specified value of id, hence we do not have to mention the + sign.</a:t>
            </a:r>
          </a:p>
          <a:p>
            <a:endParaRPr lang="en-US" dirty="0"/>
          </a:p>
          <a:p>
            <a:endParaRPr lang="en-US" dirty="0"/>
          </a:p>
          <a:p>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Relative layout….</a:t>
            </a:r>
            <a:br>
              <a:rPr lang="en-US" dirty="0"/>
            </a:br>
            <a:r>
              <a:rPr lang="en-US" dirty="0"/>
              <a:t>Place new View relative to existing sibling View</a:t>
            </a:r>
            <a:br>
              <a:rPr lang="en-US" dirty="0"/>
            </a:br>
            <a:endParaRPr lang="en-US" dirty="0"/>
          </a:p>
        </p:txBody>
      </p:sp>
      <p:sp>
        <p:nvSpPr>
          <p:cNvPr id="3" name="Content Placeholder 2"/>
          <p:cNvSpPr>
            <a:spLocks noGrp="1"/>
          </p:cNvSpPr>
          <p:nvPr>
            <p:ph idx="1"/>
          </p:nvPr>
        </p:nvSpPr>
        <p:spPr>
          <a:xfrm>
            <a:off x="838200" y="1825625"/>
            <a:ext cx="10515600" cy="4866120"/>
          </a:xfrm>
        </p:spPr>
        <p:txBody>
          <a:bodyPr/>
          <a:lstStyle/>
          <a:p>
            <a:endParaRPr lang="en-US" dirty="0"/>
          </a:p>
        </p:txBody>
      </p:sp>
      <p:pic>
        <p:nvPicPr>
          <p:cNvPr id="1026" name="Picture 2" descr="Relative Layout in Android"/>
          <p:cNvPicPr>
            <a:picLocks noChangeAspect="1" noChangeArrowheads="1"/>
          </p:cNvPicPr>
          <p:nvPr/>
        </p:nvPicPr>
        <p:blipFill>
          <a:blip r:embed="rId2"/>
          <a:srcRect/>
          <a:stretch>
            <a:fillRect/>
          </a:stretch>
        </p:blipFill>
        <p:spPr bwMode="auto">
          <a:xfrm>
            <a:off x="3383684" y="1427584"/>
            <a:ext cx="5004536" cy="5045233"/>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Relative Layout….</a:t>
            </a:r>
            <a:br>
              <a:rPr lang="en-US" dirty="0"/>
            </a:br>
            <a:r>
              <a:rPr lang="en-US" dirty="0"/>
              <a:t>Align new View relative to existing sibling View</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err="1"/>
              <a:t>android:layout_alignTop</a:t>
            </a:r>
            <a:r>
              <a:rPr lang="en-US" b="1" dirty="0"/>
              <a:t>="@id/</a:t>
            </a:r>
            <a:r>
              <a:rPr lang="en-US" b="1" dirty="0" err="1"/>
              <a:t>a"</a:t>
            </a:r>
            <a:r>
              <a:rPr lang="en-US" dirty="0" err="1"/>
              <a:t>This</a:t>
            </a:r>
            <a:r>
              <a:rPr lang="en-US" dirty="0"/>
              <a:t> aligns the top margin of the new view with the top margin of the view having id as a.</a:t>
            </a:r>
          </a:p>
          <a:p>
            <a:r>
              <a:rPr lang="en-US" b="1" dirty="0" err="1"/>
              <a:t>android:layout_alignBottom</a:t>
            </a:r>
            <a:r>
              <a:rPr lang="en-US" b="1" dirty="0"/>
              <a:t>="@id/</a:t>
            </a:r>
            <a:r>
              <a:rPr lang="en-US" b="1" dirty="0" err="1"/>
              <a:t>a"</a:t>
            </a:r>
            <a:r>
              <a:rPr lang="en-US" dirty="0" err="1"/>
              <a:t>This</a:t>
            </a:r>
            <a:r>
              <a:rPr lang="en-US" dirty="0"/>
              <a:t> aligns the bottom margin of the new view with the bottom margin of the view having id as a.</a:t>
            </a:r>
          </a:p>
          <a:p>
            <a:r>
              <a:rPr lang="en-US" b="1" dirty="0" err="1"/>
              <a:t>android:layout_alignLeft</a:t>
            </a:r>
            <a:r>
              <a:rPr lang="en-US" b="1" dirty="0"/>
              <a:t>="@id/</a:t>
            </a:r>
            <a:r>
              <a:rPr lang="en-US" b="1" dirty="0" err="1"/>
              <a:t>a"</a:t>
            </a:r>
            <a:r>
              <a:rPr lang="en-US" dirty="0" err="1"/>
              <a:t>This</a:t>
            </a:r>
            <a:r>
              <a:rPr lang="en-US" dirty="0"/>
              <a:t> aligns the left margin of the new view with the left margin of the view having id as a.</a:t>
            </a:r>
          </a:p>
          <a:p>
            <a:r>
              <a:rPr lang="en-US" b="1" dirty="0" err="1"/>
              <a:t>android:layout_alignRight</a:t>
            </a:r>
            <a:r>
              <a:rPr lang="en-US" b="1" dirty="0"/>
              <a:t>="@id/</a:t>
            </a:r>
            <a:r>
              <a:rPr lang="en-US" b="1" dirty="0" err="1"/>
              <a:t>a"</a:t>
            </a:r>
            <a:r>
              <a:rPr lang="en-US" dirty="0" err="1"/>
              <a:t>This</a:t>
            </a:r>
            <a:r>
              <a:rPr lang="en-US" dirty="0"/>
              <a:t> aligns the right margin of the new view with the right margin of the view having id as a</a:t>
            </a:r>
          </a:p>
          <a:p>
            <a:r>
              <a:rPr lang="en-US" b="1" dirty="0" err="1"/>
              <a:t>android:layout_alignBaseLine</a:t>
            </a:r>
            <a:r>
              <a:rPr lang="en-US" b="1" dirty="0"/>
              <a:t>="@id/</a:t>
            </a:r>
            <a:r>
              <a:rPr lang="en-US" b="1" dirty="0" err="1"/>
              <a:t>a"</a:t>
            </a:r>
            <a:r>
              <a:rPr lang="en-US" dirty="0" err="1"/>
              <a:t>This</a:t>
            </a:r>
            <a:r>
              <a:rPr lang="en-US" dirty="0"/>
              <a:t> aligns the text2 of the new view with the text1 of the view having id as a. </a:t>
            </a:r>
          </a:p>
          <a:p>
            <a:endParaRPr lang="en-US" dirty="0"/>
          </a:p>
          <a:p>
            <a:endParaRPr lang="en-US" dirty="0"/>
          </a:p>
          <a:p>
            <a:endParaRPr lang="en-US" dirty="0"/>
          </a:p>
          <a:p>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224" y="224743"/>
            <a:ext cx="10515600" cy="1009651"/>
          </a:xfrm>
        </p:spPr>
        <p:txBody>
          <a:bodyPr>
            <a:normAutofit fontScale="90000"/>
          </a:bodyPr>
          <a:lstStyle/>
          <a:p>
            <a:r>
              <a:rPr lang="en-US" dirty="0"/>
              <a:t>Relative Layout….</a:t>
            </a:r>
            <a:br>
              <a:rPr lang="en-US" dirty="0"/>
            </a:br>
            <a:r>
              <a:rPr lang="en-US" dirty="0"/>
              <a:t>Align new View relative to existing sibling View</a:t>
            </a:r>
          </a:p>
        </p:txBody>
      </p:sp>
      <p:sp>
        <p:nvSpPr>
          <p:cNvPr id="3" name="Content Placeholder 2"/>
          <p:cNvSpPr>
            <a:spLocks noGrp="1"/>
          </p:cNvSpPr>
          <p:nvPr>
            <p:ph idx="1"/>
          </p:nvPr>
        </p:nvSpPr>
        <p:spPr/>
        <p:txBody>
          <a:bodyPr/>
          <a:lstStyle/>
          <a:p>
            <a:endParaRPr lang="en-US" dirty="0"/>
          </a:p>
        </p:txBody>
      </p:sp>
      <p:pic>
        <p:nvPicPr>
          <p:cNvPr id="48130" name="Picture 2" descr="Relative Layout in Android"/>
          <p:cNvPicPr>
            <a:picLocks noChangeAspect="1" noChangeArrowheads="1"/>
          </p:cNvPicPr>
          <p:nvPr/>
        </p:nvPicPr>
        <p:blipFill>
          <a:blip r:embed="rId2"/>
          <a:srcRect/>
          <a:stretch>
            <a:fillRect/>
          </a:stretch>
        </p:blipFill>
        <p:spPr bwMode="auto">
          <a:xfrm>
            <a:off x="3982992" y="1243725"/>
            <a:ext cx="4741130" cy="4942569"/>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Layout</a:t>
            </a:r>
            <a:endParaRPr lang="en-IN" dirty="0"/>
          </a:p>
        </p:txBody>
      </p:sp>
      <p:sp>
        <p:nvSpPr>
          <p:cNvPr id="3" name="Content Placeholder 2"/>
          <p:cNvSpPr>
            <a:spLocks noGrp="1"/>
          </p:cNvSpPr>
          <p:nvPr>
            <p:ph idx="1"/>
          </p:nvPr>
        </p:nvSpPr>
        <p:spPr/>
        <p:txBody>
          <a:bodyPr>
            <a:normAutofit fontScale="92500" lnSpcReduction="10000"/>
          </a:bodyPr>
          <a:lstStyle/>
          <a:p>
            <a:r>
              <a:rPr lang="en-IN" dirty="0"/>
              <a:t>It  is used to arrange the group of views into rows and</a:t>
            </a:r>
          </a:p>
          <a:p>
            <a:r>
              <a:rPr lang="en-IN" dirty="0"/>
              <a:t> columns.</a:t>
            </a:r>
          </a:p>
          <a:p>
            <a:r>
              <a:rPr lang="en-IN" dirty="0"/>
              <a:t>For building a row in a table we will use the &lt;</a:t>
            </a:r>
            <a:r>
              <a:rPr lang="en-IN" dirty="0" err="1"/>
              <a:t>TableRow</a:t>
            </a:r>
            <a:r>
              <a:rPr lang="en-IN" dirty="0"/>
              <a:t>&gt; element.</a:t>
            </a:r>
          </a:p>
          <a:p>
            <a:r>
              <a:rPr lang="en-IN" dirty="0"/>
              <a:t>Table row objects are the child views of a table layout.</a:t>
            </a:r>
          </a:p>
          <a:p>
            <a:r>
              <a:rPr lang="en-IN" dirty="0"/>
              <a:t>Each row of the table has zero or more cells and each cell can hold only one view object like </a:t>
            </a:r>
            <a:r>
              <a:rPr lang="en-IN" dirty="0" err="1">
                <a:hlinkClick r:id="rId2" tooltip="ImageView"/>
              </a:rPr>
              <a:t>ImageView</a:t>
            </a:r>
            <a:r>
              <a:rPr lang="en-IN" dirty="0"/>
              <a:t>, </a:t>
            </a:r>
            <a:r>
              <a:rPr lang="en-IN" dirty="0" err="1">
                <a:hlinkClick r:id="rId3" tooltip="TextView"/>
              </a:rPr>
              <a:t>TextView</a:t>
            </a:r>
            <a:r>
              <a:rPr lang="en-IN" dirty="0"/>
              <a:t> </a:t>
            </a:r>
          </a:p>
          <a:p>
            <a:r>
              <a:rPr lang="en-IN" dirty="0"/>
              <a:t>Total width of a table is defined by its parent container.</a:t>
            </a:r>
          </a:p>
          <a:p>
            <a:r>
              <a:rPr lang="en-IN" dirty="0"/>
              <a:t>Column can be both stretchable and shrinkable. If shrinkable then the width of column can be shrunk to fit the table into its parent object and </a:t>
            </a:r>
          </a:p>
          <a:p>
            <a:r>
              <a:rPr lang="en-IN" dirty="0"/>
              <a:t>if stretchable then it can expand in width to fit any extra space available.</a:t>
            </a:r>
          </a:p>
        </p:txBody>
      </p:sp>
      <p:pic>
        <p:nvPicPr>
          <p:cNvPr id="4" name="Picture 3"/>
          <p:cNvPicPr>
            <a:picLocks noChangeAspect="1" noChangeArrowheads="1"/>
          </p:cNvPicPr>
          <p:nvPr/>
        </p:nvPicPr>
        <p:blipFill>
          <a:blip r:embed="rId4"/>
          <a:srcRect/>
          <a:stretch>
            <a:fillRect/>
          </a:stretch>
        </p:blipFill>
        <p:spPr bwMode="auto">
          <a:xfrm>
            <a:off x="8734425" y="201951"/>
            <a:ext cx="3457575" cy="2209800"/>
          </a:xfrm>
          <a:prstGeom prst="rect">
            <a:avLst/>
          </a:prstGeom>
          <a:noFill/>
          <a:ln w="9525">
            <a:noFill/>
            <a:miter lim="800000"/>
            <a:headEnd/>
            <a:tailEnd/>
          </a:ln>
          <a:effectLst/>
        </p:spPr>
      </p:pic>
    </p:spTree>
    <p:extLst>
      <p:ext uri="{BB962C8B-B14F-4D97-AF65-F5344CB8AC3E}">
        <p14:creationId xmlns:p14="http://schemas.microsoft.com/office/powerpoint/2010/main" val="2004455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Layout attributes…</a:t>
            </a:r>
            <a:endParaRPr lang="en-IN" dirty="0"/>
          </a:p>
        </p:txBody>
      </p:sp>
      <p:sp>
        <p:nvSpPr>
          <p:cNvPr id="3" name="Content Placeholder 2"/>
          <p:cNvSpPr>
            <a:spLocks noGrp="1"/>
          </p:cNvSpPr>
          <p:nvPr>
            <p:ph idx="1"/>
          </p:nvPr>
        </p:nvSpPr>
        <p:spPr>
          <a:xfrm>
            <a:off x="838200" y="1455576"/>
            <a:ext cx="10515600" cy="4721387"/>
          </a:xfrm>
        </p:spPr>
        <p:txBody>
          <a:bodyPr>
            <a:normAutofit fontScale="92500" lnSpcReduction="20000"/>
          </a:bodyPr>
          <a:lstStyle/>
          <a:p>
            <a:r>
              <a:rPr lang="en-IN" b="1" dirty="0" err="1"/>
              <a:t>StretchColumns</a:t>
            </a:r>
            <a:r>
              <a:rPr lang="en-IN" b="1" dirty="0"/>
              <a:t>: </a:t>
            </a:r>
            <a:r>
              <a:rPr lang="en-IN" dirty="0"/>
              <a:t>Stretch column attribute is used in Table Layout to Stretch width of a column.</a:t>
            </a:r>
          </a:p>
          <a:p>
            <a:r>
              <a:rPr lang="en-IN" dirty="0"/>
              <a:t>The value that assigned to this attribute can be a single column number or a comma delimited list of column numbers (1, 2, 3…n).</a:t>
            </a:r>
          </a:p>
          <a:p>
            <a:r>
              <a:rPr lang="en-IN" dirty="0"/>
              <a:t>If the value is 1 then the second column is stretched to take up any available space in the row, because of the column numbers are started from 0.</a:t>
            </a:r>
          </a:p>
          <a:p>
            <a:r>
              <a:rPr lang="en-IN" dirty="0"/>
              <a:t>If the value is 0,1 then both the first and second columns of table are stretched </a:t>
            </a:r>
          </a:p>
          <a:p>
            <a:r>
              <a:rPr lang="en-IN" dirty="0"/>
              <a:t>If the value is ‘*’ then all the columns are stretched to take up the available space.</a:t>
            </a:r>
          </a:p>
          <a:p>
            <a:endParaRPr lang="en-IN" dirty="0"/>
          </a:p>
          <a:p>
            <a:r>
              <a:rPr lang="en-IN" b="1" dirty="0"/>
              <a:t> </a:t>
            </a:r>
            <a:endParaRPr lang="en-IN" dirty="0"/>
          </a:p>
          <a:p>
            <a:endParaRPr lang="en-IN" dirty="0"/>
          </a:p>
        </p:txBody>
      </p:sp>
    </p:spTree>
    <p:extLst>
      <p:ext uri="{BB962C8B-B14F-4D97-AF65-F5344CB8AC3E}">
        <p14:creationId xmlns:p14="http://schemas.microsoft.com/office/powerpoint/2010/main" val="4039392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C96D-ABF1-4941-BAE5-9C453E0016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75C225-8D5F-415E-B1BB-9868EA7AF255}"/>
              </a:ext>
            </a:extLst>
          </p:cNvPr>
          <p:cNvSpPr>
            <a:spLocks noGrp="1"/>
          </p:cNvSpPr>
          <p:nvPr>
            <p:ph idx="1"/>
          </p:nvPr>
        </p:nvSpPr>
        <p:spPr/>
        <p:txBody>
          <a:bodyPr/>
          <a:lstStyle/>
          <a:p>
            <a:r>
              <a:rPr lang="en-IN" b="1" dirty="0" err="1"/>
              <a:t>collapseColumns</a:t>
            </a:r>
            <a:r>
              <a:rPr lang="en-IN" b="1" dirty="0"/>
              <a:t>: </a:t>
            </a:r>
            <a:r>
              <a:rPr lang="en-IN" dirty="0"/>
              <a:t>collapse columns attribute is used to collapse or invisible the column’s of a table layout. These columns are the part of the table information but are invisible.</a:t>
            </a:r>
          </a:p>
          <a:p>
            <a:r>
              <a:rPr lang="en-IN" dirty="0"/>
              <a:t>If the values is 0 then the first column appears collapsed, </a:t>
            </a:r>
            <a:r>
              <a:rPr lang="en-IN" dirty="0" err="1"/>
              <a:t>i.e</a:t>
            </a:r>
            <a:r>
              <a:rPr lang="en-IN" dirty="0"/>
              <a:t> it is the part of table but it is invisible.</a:t>
            </a:r>
          </a:p>
          <a:p>
            <a:r>
              <a:rPr lang="en-IN" dirty="0" err="1"/>
              <a:t>Layout_column</a:t>
            </a:r>
            <a:r>
              <a:rPr lang="en-IN" dirty="0"/>
              <a:t> : represent </a:t>
            </a:r>
            <a:r>
              <a:rPr lang="en-US" dirty="0"/>
              <a:t>index of the column in which the child should be</a:t>
            </a:r>
            <a:endParaRPr lang="en-IN" dirty="0"/>
          </a:p>
          <a:p>
            <a:endParaRPr lang="en-US" dirty="0"/>
          </a:p>
        </p:txBody>
      </p:sp>
    </p:spTree>
    <p:extLst>
      <p:ext uri="{BB962C8B-B14F-4D97-AF65-F5344CB8AC3E}">
        <p14:creationId xmlns:p14="http://schemas.microsoft.com/office/powerpoint/2010/main" val="528240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2618"/>
            <a:ext cx="10515600" cy="6133842"/>
          </a:xfrm>
        </p:spPr>
        <p:txBody>
          <a:bodyPr>
            <a:noAutofit/>
          </a:bodyPr>
          <a:lstStyle/>
          <a:p>
            <a:pPr fontAlgn="t"/>
            <a:r>
              <a:rPr lang="en-US" sz="1600" b="1" dirty="0">
                <a:solidFill>
                  <a:srgbClr val="FF0000"/>
                </a:solidFill>
              </a:rPr>
              <a:t>1.Java folder</a:t>
            </a:r>
          </a:p>
          <a:p>
            <a:pPr fontAlgn="t"/>
            <a:r>
              <a:rPr lang="en-US" sz="1600" dirty="0"/>
              <a:t>storing all of the source code files written in Java programming language.</a:t>
            </a:r>
          </a:p>
          <a:p>
            <a:pPr fontAlgn="t"/>
            <a:r>
              <a:rPr lang="en-US" sz="1600" dirty="0"/>
              <a:t>A MainActivity.java is automatically created in this folder by Android Studio. All of your classes will be available here</a:t>
            </a:r>
          </a:p>
          <a:p>
            <a:pPr fontAlgn="t"/>
            <a:r>
              <a:rPr lang="en-US" sz="1600" b="1" dirty="0">
                <a:solidFill>
                  <a:srgbClr val="FF0000"/>
                </a:solidFill>
              </a:rPr>
              <a:t>2.Res folder :</a:t>
            </a:r>
          </a:p>
          <a:p>
            <a:pPr fontAlgn="t"/>
            <a:r>
              <a:rPr lang="en-US" sz="1600" dirty="0"/>
              <a:t>Resources basically mean all the needed files except the source code. For example, while developing an app, you need to include resource files such as the app-logo, photos, sounds, videos</a:t>
            </a:r>
          </a:p>
          <a:p>
            <a:pPr fontAlgn="t"/>
            <a:r>
              <a:rPr lang="en-US" sz="1600" dirty="0"/>
              <a:t>For every resource that you include in your Android project, the SDK build tools define a unique integer ID, which you can use to reference the resource</a:t>
            </a:r>
          </a:p>
          <a:p>
            <a:r>
              <a:rPr lang="en-IN" sz="1600" b="1" dirty="0">
                <a:solidFill>
                  <a:srgbClr val="FF0000"/>
                </a:solidFill>
              </a:rPr>
              <a:t>R.java file</a:t>
            </a:r>
          </a:p>
          <a:p>
            <a:r>
              <a:rPr lang="en-IN" sz="1600" dirty="0"/>
              <a:t>It is the auto-generated file that contains IDs for all the resources of res directory. It is generated by </a:t>
            </a:r>
            <a:r>
              <a:rPr lang="en-IN" sz="1600" dirty="0" err="1"/>
              <a:t>aapt</a:t>
            </a:r>
            <a:r>
              <a:rPr lang="en-IN" sz="1600" dirty="0"/>
              <a:t>(Android Asset Packaging Tool). </a:t>
            </a:r>
          </a:p>
          <a:p>
            <a:r>
              <a:rPr lang="en-IN" sz="1600" dirty="0"/>
              <a:t>Whenever you create any component on </a:t>
            </a:r>
            <a:r>
              <a:rPr lang="en-IN" sz="1600" dirty="0" err="1"/>
              <a:t>activity_main</a:t>
            </a:r>
            <a:r>
              <a:rPr lang="en-IN" sz="1600" dirty="0"/>
              <a:t>, a corresponding ID is created in the R.java file which can be used in the Java Source file later.</a:t>
            </a:r>
          </a:p>
          <a:p>
            <a:pPr fontAlgn="t"/>
            <a:r>
              <a:rPr lang="en-US" sz="1600" dirty="0"/>
              <a:t>For example, if your app contains an image file named logo.png(saved in res/</a:t>
            </a:r>
            <a:r>
              <a:rPr lang="en-US" sz="1600" dirty="0" err="1"/>
              <a:t>drawable</a:t>
            </a:r>
            <a:r>
              <a:rPr lang="en-US" sz="1600" dirty="0"/>
              <a:t> / directory) SDK  tools generate  a resource ID named </a:t>
            </a:r>
            <a:r>
              <a:rPr lang="en-US" sz="1600" dirty="0" err="1"/>
              <a:t>R.drawable.logo</a:t>
            </a:r>
            <a:endParaRPr lang="en-US" sz="1600" dirty="0"/>
          </a:p>
          <a:p>
            <a:pPr fontAlgn="t"/>
            <a:r>
              <a:rPr lang="en-US" sz="1600" b="1" dirty="0"/>
              <a:t>Reason </a:t>
            </a:r>
            <a:r>
              <a:rPr lang="en-US" sz="1600" dirty="0"/>
              <a:t>of providing resources separate from your source code is the ability to provide alternative resources for different device configurations.</a:t>
            </a:r>
          </a:p>
          <a:p>
            <a:pPr fontAlgn="t"/>
            <a:r>
              <a:rPr lang="en-US" sz="1600" dirty="0" err="1"/>
              <a:t>Eg</a:t>
            </a:r>
            <a:r>
              <a:rPr lang="en-US" sz="1600" dirty="0"/>
              <a:t>  : For example, by defining UI strings in XML, you can translate the strings into other languages and save those strings in separate files. </a:t>
            </a:r>
          </a:p>
          <a:p>
            <a:pPr fontAlgn="t"/>
            <a:r>
              <a:rPr lang="en-US" sz="1600" dirty="0"/>
              <a:t>The following are the folders that can be used inside of the res folder:</a:t>
            </a:r>
          </a:p>
          <a:p>
            <a:pPr fontAlgn="t"/>
            <a:endParaRPr lang="en-US" sz="1600" dirty="0"/>
          </a:p>
          <a:p>
            <a:endParaRPr lang="en-US" sz="1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8331"/>
          </a:xfrm>
        </p:spPr>
        <p:txBody>
          <a:bodyPr>
            <a:normAutofit fontScale="90000"/>
          </a:bodyPr>
          <a:lstStyle/>
          <a:p>
            <a:r>
              <a:rPr lang="en-US" b="1" dirty="0"/>
              <a:t>Table layout  StretchCoulmn example  ……</a:t>
            </a:r>
            <a:endParaRPr lang="en-IN" b="1" dirty="0"/>
          </a:p>
        </p:txBody>
      </p:sp>
      <p:sp>
        <p:nvSpPr>
          <p:cNvPr id="3" name="Content Placeholder 2"/>
          <p:cNvSpPr>
            <a:spLocks noGrp="1"/>
          </p:cNvSpPr>
          <p:nvPr>
            <p:ph idx="1"/>
          </p:nvPr>
        </p:nvSpPr>
        <p:spPr>
          <a:xfrm>
            <a:off x="292290" y="873456"/>
            <a:ext cx="10515600" cy="6257499"/>
          </a:xfrm>
        </p:spPr>
        <p:txBody>
          <a:bodyPr>
            <a:normAutofit lnSpcReduction="10000"/>
          </a:bodyPr>
          <a:lstStyle/>
          <a:p>
            <a:r>
              <a:rPr lang="en-IN" sz="1800" dirty="0"/>
              <a:t>&lt;</a:t>
            </a:r>
            <a:r>
              <a:rPr lang="en-IN" sz="1800" dirty="0" err="1"/>
              <a:t>TableLayout</a:t>
            </a:r>
            <a:r>
              <a:rPr lang="en-IN" sz="1800" dirty="0"/>
              <a:t> </a:t>
            </a:r>
            <a:r>
              <a:rPr lang="en-IN" sz="1800" dirty="0" err="1"/>
              <a:t>xmlns:android</a:t>
            </a:r>
            <a:r>
              <a:rPr lang="en-IN" sz="1800" dirty="0"/>
              <a:t>="http://schemas.android.com/</a:t>
            </a:r>
            <a:r>
              <a:rPr lang="en-IN" sz="1800" dirty="0" err="1"/>
              <a:t>apk</a:t>
            </a:r>
            <a:r>
              <a:rPr lang="en-IN" sz="1800" dirty="0"/>
              <a:t>/res/android"</a:t>
            </a:r>
          </a:p>
          <a:p>
            <a:r>
              <a:rPr lang="en-IN" sz="1800" dirty="0"/>
              <a:t>        </a:t>
            </a:r>
            <a:r>
              <a:rPr lang="en-IN" sz="1800" dirty="0" err="1"/>
              <a:t>android:id</a:t>
            </a:r>
            <a:r>
              <a:rPr lang="en-IN" sz="1800" dirty="0"/>
              <a:t>="@+id/</a:t>
            </a:r>
            <a:r>
              <a:rPr lang="en-IN" sz="1800" dirty="0" err="1"/>
              <a:t>simpleTableLayout</a:t>
            </a:r>
            <a:r>
              <a:rPr lang="en-IN" sz="1800" dirty="0"/>
              <a:t>"</a:t>
            </a:r>
          </a:p>
          <a:p>
            <a:r>
              <a:rPr lang="en-IN" sz="1800" dirty="0"/>
              <a:t>        </a:t>
            </a:r>
            <a:r>
              <a:rPr lang="en-IN" sz="1800" dirty="0" err="1"/>
              <a:t>android:layout_width</a:t>
            </a:r>
            <a:r>
              <a:rPr lang="en-IN" sz="1800" dirty="0"/>
              <a:t>="</a:t>
            </a:r>
            <a:r>
              <a:rPr lang="en-IN" sz="1800" dirty="0" err="1"/>
              <a:t>match_parent</a:t>
            </a:r>
            <a:r>
              <a:rPr lang="en-IN" sz="1800" dirty="0"/>
              <a:t>"</a:t>
            </a:r>
          </a:p>
          <a:p>
            <a:r>
              <a:rPr lang="en-IN" sz="1800" dirty="0"/>
              <a:t>        </a:t>
            </a:r>
            <a:r>
              <a:rPr lang="en-IN" sz="1800" dirty="0" err="1"/>
              <a:t>android:layout_height</a:t>
            </a:r>
            <a:r>
              <a:rPr lang="en-IN" sz="1800" dirty="0"/>
              <a:t>="</a:t>
            </a:r>
            <a:r>
              <a:rPr lang="en-IN" sz="1800" dirty="0" err="1"/>
              <a:t>match_parent</a:t>
            </a:r>
            <a:r>
              <a:rPr lang="en-IN" sz="1800" dirty="0"/>
              <a:t>"</a:t>
            </a:r>
          </a:p>
          <a:p>
            <a:r>
              <a:rPr lang="en-IN" sz="1800" dirty="0">
                <a:highlight>
                  <a:srgbClr val="FFFF00"/>
                </a:highlight>
              </a:rPr>
              <a:t>        </a:t>
            </a:r>
            <a:r>
              <a:rPr lang="en-IN" sz="1800" dirty="0" err="1">
                <a:highlight>
                  <a:srgbClr val="FFFF00"/>
                </a:highlight>
              </a:rPr>
              <a:t>android:stretchColumns</a:t>
            </a:r>
            <a:r>
              <a:rPr lang="en-IN" sz="1800" dirty="0">
                <a:highlight>
                  <a:srgbClr val="FFFF00"/>
                </a:highlight>
              </a:rPr>
              <a:t>="1"&gt;</a:t>
            </a:r>
            <a:r>
              <a:rPr lang="en-IN" sz="1800" dirty="0">
                <a:solidFill>
                  <a:srgbClr val="00B0F0"/>
                </a:solidFill>
              </a:rPr>
              <a:t> </a:t>
            </a:r>
            <a:r>
              <a:rPr lang="en-IN" sz="1800" dirty="0">
                <a:solidFill>
                  <a:srgbClr val="FF0000"/>
                </a:solidFill>
              </a:rPr>
              <a:t>&lt;!-- stretch the second column of the layout--&gt;</a:t>
            </a:r>
          </a:p>
          <a:p>
            <a:r>
              <a:rPr lang="en-IN" sz="1800" dirty="0">
                <a:solidFill>
                  <a:srgbClr val="FF0000"/>
                </a:solidFill>
              </a:rPr>
              <a:t>&lt;!-- first row of the table layout--&gt;</a:t>
            </a:r>
          </a:p>
          <a:p>
            <a:r>
              <a:rPr lang="en-IN" sz="1800" dirty="0">
                <a:solidFill>
                  <a:srgbClr val="FF0000"/>
                </a:solidFill>
              </a:rPr>
              <a:t>        </a:t>
            </a:r>
            <a:r>
              <a:rPr lang="en-IN" sz="1800" b="1" dirty="0"/>
              <a:t>&lt;</a:t>
            </a:r>
            <a:r>
              <a:rPr lang="en-IN" sz="1800" b="1" dirty="0" err="1"/>
              <a:t>TableRow</a:t>
            </a:r>
            <a:endParaRPr lang="en-IN" sz="1800" b="1" dirty="0"/>
          </a:p>
          <a:p>
            <a:r>
              <a:rPr lang="en-IN" sz="1800" dirty="0"/>
              <a:t>            </a:t>
            </a:r>
            <a:r>
              <a:rPr lang="en-IN" sz="1800" dirty="0" err="1"/>
              <a:t>android:id</a:t>
            </a:r>
            <a:r>
              <a:rPr lang="en-IN" sz="1800" dirty="0"/>
              <a:t>="@+id/</a:t>
            </a:r>
            <a:r>
              <a:rPr lang="en-IN" sz="1800" dirty="0" err="1"/>
              <a:t>firstRow</a:t>
            </a:r>
            <a:r>
              <a:rPr lang="en-IN" sz="1800" dirty="0"/>
              <a:t>"</a:t>
            </a:r>
          </a:p>
          <a:p>
            <a:r>
              <a:rPr lang="en-IN" sz="1800" dirty="0"/>
              <a:t>            </a:t>
            </a:r>
            <a:r>
              <a:rPr lang="en-IN" sz="1800" dirty="0" err="1"/>
              <a:t>android:layout_width</a:t>
            </a:r>
            <a:r>
              <a:rPr lang="en-IN" sz="1800" dirty="0"/>
              <a:t>=“</a:t>
            </a:r>
            <a:r>
              <a:rPr lang="en-IN" sz="1800" dirty="0" err="1"/>
              <a:t>match_parent</a:t>
            </a:r>
            <a:r>
              <a:rPr lang="en-IN" sz="1800" dirty="0"/>
              <a:t>"</a:t>
            </a:r>
          </a:p>
          <a:p>
            <a:r>
              <a:rPr lang="en-IN" sz="1800" dirty="0"/>
              <a:t>            </a:t>
            </a:r>
            <a:r>
              <a:rPr lang="en-IN" sz="1800" dirty="0" err="1"/>
              <a:t>android:layout_height</a:t>
            </a:r>
            <a:r>
              <a:rPr lang="en-IN" sz="1800" dirty="0"/>
              <a:t>="</a:t>
            </a:r>
            <a:r>
              <a:rPr lang="en-IN" sz="1800" dirty="0" err="1"/>
              <a:t>wrap_content</a:t>
            </a:r>
            <a:r>
              <a:rPr lang="en-IN" sz="1800" dirty="0"/>
              <a:t>"&gt;</a:t>
            </a:r>
          </a:p>
          <a:p>
            <a:r>
              <a:rPr lang="en-IN" sz="1800" dirty="0">
                <a:solidFill>
                  <a:srgbClr val="FF0000"/>
                </a:solidFill>
              </a:rPr>
              <a:t>&lt;!-- first element of the row--&gt;</a:t>
            </a:r>
          </a:p>
          <a:p>
            <a:r>
              <a:rPr lang="en-IN" sz="1800" dirty="0"/>
              <a:t>            &lt;</a:t>
            </a:r>
            <a:r>
              <a:rPr lang="en-IN" sz="1800" dirty="0" err="1"/>
              <a:t>TextView</a:t>
            </a:r>
            <a:endParaRPr lang="en-IN" sz="1800" dirty="0"/>
          </a:p>
          <a:p>
            <a:r>
              <a:rPr lang="en-IN" sz="1800" dirty="0"/>
              <a:t>                 </a:t>
            </a:r>
            <a:r>
              <a:rPr lang="en-IN" sz="1800" dirty="0" err="1"/>
              <a:t>android:id</a:t>
            </a:r>
            <a:r>
              <a:rPr lang="en-IN" sz="1800" dirty="0"/>
              <a:t>="@+id/</a:t>
            </a:r>
            <a:r>
              <a:rPr lang="en-IN" sz="1800" dirty="0" err="1"/>
              <a:t>simpleTextView</a:t>
            </a:r>
            <a:r>
              <a:rPr lang="en-IN" sz="1800" dirty="0"/>
              <a:t>"</a:t>
            </a:r>
          </a:p>
          <a:p>
            <a:r>
              <a:rPr lang="en-IN" sz="1800" dirty="0"/>
              <a:t>                </a:t>
            </a:r>
            <a:r>
              <a:rPr lang="en-IN" sz="1800" dirty="0" err="1"/>
              <a:t>android:layout_width</a:t>
            </a:r>
            <a:r>
              <a:rPr lang="en-IN" sz="1800" dirty="0"/>
              <a:t>="</a:t>
            </a:r>
            <a:r>
              <a:rPr lang="en-IN" sz="1800" dirty="0" err="1"/>
              <a:t>wrap_content</a:t>
            </a:r>
            <a:r>
              <a:rPr lang="en-IN" sz="1800" dirty="0"/>
              <a:t>"</a:t>
            </a:r>
          </a:p>
          <a:p>
            <a:r>
              <a:rPr lang="en-IN" sz="1800" dirty="0"/>
              <a:t>                </a:t>
            </a:r>
            <a:r>
              <a:rPr lang="en-IN" sz="1800" dirty="0" err="1"/>
              <a:t>android:layout_height</a:t>
            </a:r>
            <a:r>
              <a:rPr lang="en-IN" sz="1800" dirty="0"/>
              <a:t>="</a:t>
            </a:r>
            <a:r>
              <a:rPr lang="en-IN" sz="1800" dirty="0" err="1"/>
              <a:t>wrap_content</a:t>
            </a:r>
            <a:r>
              <a:rPr lang="en-IN" sz="1800" dirty="0"/>
              <a:t>“</a:t>
            </a:r>
          </a:p>
          <a:p>
            <a:r>
              <a:rPr lang="en-IN" sz="1800" dirty="0"/>
              <a:t>                </a:t>
            </a:r>
            <a:r>
              <a:rPr lang="en-IN" sz="1800" dirty="0" err="1"/>
              <a:t>android:text</a:t>
            </a:r>
            <a:r>
              <a:rPr lang="en-IN" sz="1800" dirty="0"/>
              <a:t>="Text 1“</a:t>
            </a:r>
          </a:p>
          <a:p>
            <a:r>
              <a:rPr lang="en-IN" sz="1800" dirty="0"/>
              <a:t>                </a:t>
            </a:r>
            <a:r>
              <a:rPr lang="en-IN" sz="1800" dirty="0" err="1"/>
              <a:t>android:layout_column</a:t>
            </a:r>
            <a:r>
              <a:rPr lang="en-IN" sz="1800" dirty="0"/>
              <a:t>=1</a:t>
            </a:r>
            <a:r>
              <a:rPr lang="en-IN" sz="1400" dirty="0"/>
              <a:t> / &gt; </a:t>
            </a:r>
          </a:p>
        </p:txBody>
      </p:sp>
    </p:spTree>
    <p:extLst>
      <p:ext uri="{BB962C8B-B14F-4D97-AF65-F5344CB8AC3E}">
        <p14:creationId xmlns:p14="http://schemas.microsoft.com/office/powerpoint/2010/main" val="635638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r>
              <a:rPr lang="en-US" b="1" dirty="0"/>
              <a:t>Table layout  StretchCoulmn example </a:t>
            </a:r>
            <a:endParaRPr lang="en-IN" dirty="0"/>
          </a:p>
        </p:txBody>
      </p:sp>
      <p:sp>
        <p:nvSpPr>
          <p:cNvPr id="3" name="Content Placeholder 2"/>
          <p:cNvSpPr>
            <a:spLocks noGrp="1"/>
          </p:cNvSpPr>
          <p:nvPr>
            <p:ph idx="1"/>
          </p:nvPr>
        </p:nvSpPr>
        <p:spPr>
          <a:xfrm>
            <a:off x="838200" y="1825624"/>
            <a:ext cx="10515600" cy="5032375"/>
          </a:xfrm>
        </p:spPr>
        <p:txBody>
          <a:bodyPr/>
          <a:lstStyle/>
          <a:p>
            <a:r>
              <a:rPr lang="en-IN" sz="2000" dirty="0">
                <a:solidFill>
                  <a:srgbClr val="FF0000"/>
                </a:solidFill>
              </a:rPr>
              <a:t>&lt;!-- second element of the row--&gt;</a:t>
            </a:r>
          </a:p>
          <a:p>
            <a:r>
              <a:rPr lang="en-IN" sz="2000" dirty="0"/>
              <a:t>            &lt;</a:t>
            </a:r>
            <a:r>
              <a:rPr lang="en-IN" sz="2000" dirty="0" err="1"/>
              <a:t>TextView</a:t>
            </a:r>
            <a:endParaRPr lang="en-IN" sz="2000" dirty="0"/>
          </a:p>
          <a:p>
            <a:r>
              <a:rPr lang="en-IN" sz="2000" dirty="0"/>
              <a:t>                 </a:t>
            </a:r>
            <a:r>
              <a:rPr lang="en-IN" sz="2000" dirty="0" err="1"/>
              <a:t>android:id</a:t>
            </a:r>
            <a:r>
              <a:rPr lang="en-IN" sz="2000" dirty="0"/>
              <a:t>="@+id/</a:t>
            </a:r>
            <a:r>
              <a:rPr lang="en-IN" sz="2000" dirty="0" err="1"/>
              <a:t>simpleTextView</a:t>
            </a:r>
            <a:r>
              <a:rPr lang="en-IN" sz="2000" dirty="0"/>
              <a:t>"</a:t>
            </a:r>
          </a:p>
          <a:p>
            <a:r>
              <a:rPr lang="en-IN" sz="2000" dirty="0"/>
              <a:t>                </a:t>
            </a:r>
            <a:r>
              <a:rPr lang="en-IN" sz="2000" dirty="0" err="1"/>
              <a:t>android:layout_width</a:t>
            </a:r>
            <a:r>
              <a:rPr lang="en-IN" sz="2000" dirty="0"/>
              <a:t>="</a:t>
            </a:r>
            <a:r>
              <a:rPr lang="en-IN" sz="2000" dirty="0" err="1"/>
              <a:t>wrap_content</a:t>
            </a:r>
            <a:r>
              <a:rPr lang="en-IN" sz="2000" dirty="0"/>
              <a:t>"</a:t>
            </a:r>
          </a:p>
          <a:p>
            <a:r>
              <a:rPr lang="en-IN" sz="2000" dirty="0"/>
              <a:t>                </a:t>
            </a:r>
            <a:r>
              <a:rPr lang="en-IN" sz="2000" dirty="0" err="1"/>
              <a:t>android:layout_height</a:t>
            </a:r>
            <a:r>
              <a:rPr lang="en-IN" sz="2000" dirty="0"/>
              <a:t>="</a:t>
            </a:r>
            <a:r>
              <a:rPr lang="en-IN" sz="2000" dirty="0" err="1"/>
              <a:t>wrap_content</a:t>
            </a:r>
            <a:r>
              <a:rPr lang="en-IN" sz="2000" dirty="0"/>
              <a:t>“</a:t>
            </a:r>
          </a:p>
          <a:p>
            <a:r>
              <a:rPr lang="en-IN" sz="2000" dirty="0"/>
              <a:t>                </a:t>
            </a:r>
            <a:r>
              <a:rPr lang="en-IN" sz="2000" dirty="0" err="1"/>
              <a:t>android:text</a:t>
            </a:r>
            <a:r>
              <a:rPr lang="en-IN" sz="2000" dirty="0"/>
              <a:t>="Text 2“ </a:t>
            </a:r>
          </a:p>
          <a:p>
            <a:r>
              <a:rPr lang="en-IN" sz="2000" dirty="0"/>
              <a:t>                </a:t>
            </a:r>
            <a:r>
              <a:rPr lang="en-IN" sz="2000" dirty="0" err="1"/>
              <a:t>android:layout_column</a:t>
            </a:r>
            <a:r>
              <a:rPr lang="en-IN" sz="2000" dirty="0"/>
              <a:t>=2/ &gt; </a:t>
            </a:r>
          </a:p>
          <a:p>
            <a:r>
              <a:rPr lang="en-IN" sz="2000" b="1" dirty="0"/>
              <a:t>&lt;/</a:t>
            </a:r>
            <a:r>
              <a:rPr lang="en-IN" sz="2000" b="1" dirty="0" err="1"/>
              <a:t>TableRow</a:t>
            </a:r>
            <a:r>
              <a:rPr lang="en-IN" sz="2000" b="1" dirty="0"/>
              <a:t>&gt;</a:t>
            </a:r>
          </a:p>
          <a:p>
            <a:endParaRPr lang="en-IN" sz="2000" dirty="0"/>
          </a:p>
          <a:p>
            <a:r>
              <a:rPr lang="en-IN" sz="2000" dirty="0"/>
              <a:t> </a:t>
            </a:r>
          </a:p>
          <a:p>
            <a:r>
              <a:rPr lang="en-IN" sz="2000" dirty="0"/>
              <a:t>    &lt;/</a:t>
            </a:r>
            <a:r>
              <a:rPr lang="en-IN" sz="2000" dirty="0" err="1"/>
              <a:t>TableLayout</a:t>
            </a:r>
            <a:r>
              <a:rPr lang="en-IN" sz="2000" dirty="0"/>
              <a:t>&gt;</a:t>
            </a:r>
          </a:p>
        </p:txBody>
      </p:sp>
      <p:pic>
        <p:nvPicPr>
          <p:cNvPr id="6" name="Picture 5"/>
          <p:cNvPicPr>
            <a:picLocks noChangeAspect="1"/>
          </p:cNvPicPr>
          <p:nvPr/>
        </p:nvPicPr>
        <p:blipFill>
          <a:blip r:embed="rId2"/>
          <a:stretch>
            <a:fillRect/>
          </a:stretch>
        </p:blipFill>
        <p:spPr>
          <a:xfrm>
            <a:off x="5415915" y="3990335"/>
            <a:ext cx="7221229" cy="2867665"/>
          </a:xfrm>
          <a:prstGeom prst="rect">
            <a:avLst/>
          </a:prstGeom>
        </p:spPr>
      </p:pic>
    </p:spTree>
    <p:extLst>
      <p:ext uri="{BB962C8B-B14F-4D97-AF65-F5344CB8AC3E}">
        <p14:creationId xmlns:p14="http://schemas.microsoft.com/office/powerpoint/2010/main" val="3648294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lstStyle/>
          <a:p>
            <a:r>
              <a:rPr lang="en-US" b="1" dirty="0"/>
              <a:t>Table layout  </a:t>
            </a:r>
            <a:r>
              <a:rPr lang="en-US" b="1" dirty="0" err="1"/>
              <a:t>ShrinkColumn</a:t>
            </a:r>
            <a:r>
              <a:rPr lang="en-US" b="1" dirty="0"/>
              <a:t> example  ……</a:t>
            </a:r>
            <a:endParaRPr lang="en-IN" dirty="0"/>
          </a:p>
        </p:txBody>
      </p:sp>
      <p:sp>
        <p:nvSpPr>
          <p:cNvPr id="3" name="Content Placeholder 2"/>
          <p:cNvSpPr>
            <a:spLocks noGrp="1"/>
          </p:cNvSpPr>
          <p:nvPr>
            <p:ph idx="1"/>
          </p:nvPr>
        </p:nvSpPr>
        <p:spPr>
          <a:xfrm>
            <a:off x="838200" y="1078173"/>
            <a:ext cx="10515600" cy="5098790"/>
          </a:xfrm>
        </p:spPr>
        <p:txBody>
          <a:bodyPr>
            <a:normAutofit fontScale="70000" lnSpcReduction="20000"/>
          </a:bodyPr>
          <a:lstStyle/>
          <a:p>
            <a:r>
              <a:rPr lang="en-IN" dirty="0"/>
              <a:t>&lt;</a:t>
            </a:r>
            <a:r>
              <a:rPr lang="en-IN" dirty="0" err="1"/>
              <a:t>TableLayout</a:t>
            </a:r>
            <a:r>
              <a:rPr lang="en-IN" dirty="0"/>
              <a:t> </a:t>
            </a:r>
            <a:r>
              <a:rPr lang="en-IN" dirty="0" err="1"/>
              <a:t>xmlns:android</a:t>
            </a:r>
            <a:r>
              <a:rPr lang="en-IN" dirty="0"/>
              <a:t>="http://schemas.android.com/</a:t>
            </a:r>
            <a:r>
              <a:rPr lang="en-IN" dirty="0" err="1"/>
              <a:t>apk</a:t>
            </a:r>
            <a:r>
              <a:rPr lang="en-IN" dirty="0"/>
              <a:t>/res/android"</a:t>
            </a:r>
          </a:p>
          <a:p>
            <a:r>
              <a:rPr lang="en-IN" dirty="0"/>
              <a:t>        </a:t>
            </a:r>
            <a:r>
              <a:rPr lang="en-IN" dirty="0" err="1"/>
              <a:t>android:id</a:t>
            </a:r>
            <a:r>
              <a:rPr lang="en-IN" dirty="0"/>
              <a:t>="@+id/</a:t>
            </a:r>
            <a:r>
              <a:rPr lang="en-IN" dirty="0" err="1"/>
              <a:t>simpleTableLayout</a:t>
            </a:r>
            <a:r>
              <a:rPr lang="en-IN" dirty="0"/>
              <a:t>"</a:t>
            </a:r>
          </a:p>
          <a:p>
            <a:r>
              <a:rPr lang="en-IN" dirty="0"/>
              <a:t>        </a:t>
            </a:r>
            <a:r>
              <a:rPr lang="en-IN" dirty="0" err="1"/>
              <a:t>android:layout_width</a:t>
            </a:r>
            <a:r>
              <a:rPr lang="en-IN" dirty="0"/>
              <a:t>="</a:t>
            </a:r>
            <a:r>
              <a:rPr lang="en-IN" dirty="0" err="1"/>
              <a:t>match_parent</a:t>
            </a:r>
            <a:r>
              <a:rPr lang="en-IN" dirty="0"/>
              <a:t>"</a:t>
            </a:r>
          </a:p>
          <a:p>
            <a:r>
              <a:rPr lang="en-IN" dirty="0"/>
              <a:t>        </a:t>
            </a:r>
            <a:r>
              <a:rPr lang="en-IN" dirty="0" err="1"/>
              <a:t>android:layout_height</a:t>
            </a:r>
            <a:r>
              <a:rPr lang="en-IN" dirty="0"/>
              <a:t>="</a:t>
            </a:r>
            <a:r>
              <a:rPr lang="en-IN" dirty="0" err="1"/>
              <a:t>match_parent</a:t>
            </a:r>
            <a:r>
              <a:rPr lang="en-IN" dirty="0"/>
              <a:t>"</a:t>
            </a:r>
          </a:p>
          <a:p>
            <a:r>
              <a:rPr lang="en-IN" dirty="0">
                <a:solidFill>
                  <a:srgbClr val="00B0F0"/>
                </a:solidFill>
              </a:rPr>
              <a:t>        </a:t>
            </a:r>
            <a:r>
              <a:rPr lang="en-IN" dirty="0" err="1">
                <a:highlight>
                  <a:srgbClr val="FFFF00"/>
                </a:highlight>
              </a:rPr>
              <a:t>android:shrinkColumns</a:t>
            </a:r>
            <a:r>
              <a:rPr lang="en-IN" dirty="0">
                <a:highlight>
                  <a:srgbClr val="FFFF00"/>
                </a:highlight>
              </a:rPr>
              <a:t>=“0"&gt; </a:t>
            </a:r>
            <a:r>
              <a:rPr lang="en-IN" dirty="0">
                <a:solidFill>
                  <a:srgbClr val="FF0000"/>
                </a:solidFill>
              </a:rPr>
              <a:t>&lt;!– shrink the first column of the layout--&gt;</a:t>
            </a:r>
          </a:p>
          <a:p>
            <a:r>
              <a:rPr lang="en-IN" dirty="0"/>
              <a:t>&lt;</a:t>
            </a:r>
            <a:r>
              <a:rPr lang="en-IN" dirty="0" err="1"/>
              <a:t>TableRow</a:t>
            </a:r>
            <a:endParaRPr lang="en-IN" dirty="0"/>
          </a:p>
          <a:p>
            <a:r>
              <a:rPr lang="en-IN" dirty="0"/>
              <a:t>            </a:t>
            </a:r>
            <a:r>
              <a:rPr lang="en-IN" dirty="0" err="1"/>
              <a:t>android:id</a:t>
            </a:r>
            <a:r>
              <a:rPr lang="en-IN" dirty="0"/>
              <a:t>="@+id/</a:t>
            </a:r>
            <a:r>
              <a:rPr lang="en-IN" dirty="0" err="1"/>
              <a:t>firstRow</a:t>
            </a:r>
            <a:r>
              <a:rPr lang="en-IN" dirty="0"/>
              <a:t>"</a:t>
            </a:r>
          </a:p>
          <a:p>
            <a:r>
              <a:rPr lang="en-IN" dirty="0"/>
              <a:t>            </a:t>
            </a:r>
            <a:r>
              <a:rPr lang="en-IN" dirty="0" err="1"/>
              <a:t>android:layout_width</a:t>
            </a:r>
            <a:r>
              <a:rPr lang="en-IN" dirty="0"/>
              <a:t>="</a:t>
            </a:r>
            <a:r>
              <a:rPr lang="en-IN" dirty="0" err="1"/>
              <a:t>fill_parent</a:t>
            </a:r>
            <a:r>
              <a:rPr lang="en-IN" dirty="0"/>
              <a:t>"</a:t>
            </a:r>
          </a:p>
          <a:p>
            <a:r>
              <a:rPr lang="en-IN" dirty="0"/>
              <a:t>            </a:t>
            </a:r>
            <a:r>
              <a:rPr lang="en-IN" dirty="0" err="1"/>
              <a:t>android:layout_height</a:t>
            </a:r>
            <a:r>
              <a:rPr lang="en-IN" dirty="0"/>
              <a:t>="</a:t>
            </a:r>
            <a:r>
              <a:rPr lang="en-IN" dirty="0" err="1"/>
              <a:t>wrap_content</a:t>
            </a:r>
            <a:r>
              <a:rPr lang="en-IN" dirty="0"/>
              <a:t>"&gt;</a:t>
            </a:r>
          </a:p>
          <a:p>
            <a:r>
              <a:rPr lang="en-IN" dirty="0"/>
              <a:t>            </a:t>
            </a:r>
            <a:r>
              <a:rPr lang="en-IN" dirty="0">
                <a:solidFill>
                  <a:srgbClr val="FF0000"/>
                </a:solidFill>
              </a:rPr>
              <a:t>&lt;!-- first element of the row--&gt;</a:t>
            </a:r>
          </a:p>
          <a:p>
            <a:r>
              <a:rPr lang="en-IN" dirty="0"/>
              <a:t>            &lt;</a:t>
            </a:r>
            <a:r>
              <a:rPr lang="en-IN" dirty="0" err="1"/>
              <a:t>TextView</a:t>
            </a:r>
            <a:endParaRPr lang="en-IN" dirty="0"/>
          </a:p>
          <a:p>
            <a:r>
              <a:rPr lang="en-IN" dirty="0"/>
              <a:t>                </a:t>
            </a:r>
            <a:r>
              <a:rPr lang="en-IN" dirty="0" err="1"/>
              <a:t>android:id</a:t>
            </a:r>
            <a:r>
              <a:rPr lang="en-IN" dirty="0"/>
              <a:t>="@+id/</a:t>
            </a:r>
            <a:r>
              <a:rPr lang="en-IN" dirty="0" err="1"/>
              <a:t>simpleTextView</a:t>
            </a:r>
            <a:r>
              <a:rPr lang="en-IN" dirty="0"/>
              <a:t>"</a:t>
            </a:r>
          </a:p>
          <a:p>
            <a:r>
              <a:rPr lang="en-IN" dirty="0"/>
              <a:t>                </a:t>
            </a:r>
            <a:r>
              <a:rPr lang="en-IN" dirty="0" err="1"/>
              <a:t>android:layout_width</a:t>
            </a:r>
            <a:r>
              <a:rPr lang="en-IN" dirty="0"/>
              <a:t>="</a:t>
            </a:r>
            <a:r>
              <a:rPr lang="en-IN" dirty="0" err="1"/>
              <a:t>wrap_content</a:t>
            </a:r>
            <a:r>
              <a:rPr lang="en-IN" dirty="0"/>
              <a:t>"</a:t>
            </a:r>
          </a:p>
          <a:p>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android:text</a:t>
            </a:r>
            <a:r>
              <a:rPr lang="en-IN" dirty="0"/>
              <a:t>="Shrink Column Example"/ &gt; </a:t>
            </a:r>
          </a:p>
        </p:txBody>
      </p:sp>
      <p:pic>
        <p:nvPicPr>
          <p:cNvPr id="9" name="Picture 8"/>
          <p:cNvPicPr>
            <a:picLocks noChangeAspect="1"/>
          </p:cNvPicPr>
          <p:nvPr/>
        </p:nvPicPr>
        <p:blipFill>
          <a:blip r:embed="rId2"/>
          <a:stretch>
            <a:fillRect/>
          </a:stretch>
        </p:blipFill>
        <p:spPr>
          <a:xfrm>
            <a:off x="7561001" y="2897092"/>
            <a:ext cx="2947774" cy="3053332"/>
          </a:xfrm>
          <a:prstGeom prst="rect">
            <a:avLst/>
          </a:prstGeom>
        </p:spPr>
      </p:pic>
    </p:spTree>
    <p:extLst>
      <p:ext uri="{BB962C8B-B14F-4D97-AF65-F5344CB8AC3E}">
        <p14:creationId xmlns:p14="http://schemas.microsoft.com/office/powerpoint/2010/main" val="2131601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949" y="0"/>
            <a:ext cx="10515600" cy="808582"/>
          </a:xfrm>
        </p:spPr>
        <p:txBody>
          <a:bodyPr/>
          <a:lstStyle/>
          <a:p>
            <a:r>
              <a:rPr lang="en-US" b="1" dirty="0"/>
              <a:t>Table layout  </a:t>
            </a:r>
            <a:r>
              <a:rPr lang="en-US" b="1" dirty="0" err="1"/>
              <a:t>collapsCoulmn</a:t>
            </a:r>
            <a:r>
              <a:rPr lang="en-US" b="1" dirty="0"/>
              <a:t> example  ……</a:t>
            </a:r>
            <a:endParaRPr lang="en-IN" dirty="0"/>
          </a:p>
        </p:txBody>
      </p:sp>
      <p:sp>
        <p:nvSpPr>
          <p:cNvPr id="3" name="Content Placeholder 2"/>
          <p:cNvSpPr>
            <a:spLocks noGrp="1"/>
          </p:cNvSpPr>
          <p:nvPr>
            <p:ph idx="1"/>
          </p:nvPr>
        </p:nvSpPr>
        <p:spPr>
          <a:xfrm>
            <a:off x="838200" y="982639"/>
            <a:ext cx="10515600" cy="5718412"/>
          </a:xfrm>
        </p:spPr>
        <p:txBody>
          <a:bodyPr>
            <a:noAutofit/>
          </a:bodyPr>
          <a:lstStyle/>
          <a:p>
            <a:r>
              <a:rPr lang="en-IN" sz="1600" dirty="0"/>
              <a:t>&lt;</a:t>
            </a:r>
            <a:r>
              <a:rPr lang="en-IN" sz="1600" dirty="0" err="1"/>
              <a:t>TableLayout</a:t>
            </a:r>
            <a:r>
              <a:rPr lang="en-IN" sz="1600" dirty="0"/>
              <a:t> </a:t>
            </a:r>
            <a:r>
              <a:rPr lang="en-IN" sz="1600" dirty="0" err="1"/>
              <a:t>xmlns:android</a:t>
            </a:r>
            <a:r>
              <a:rPr lang="en-IN" sz="1600" dirty="0"/>
              <a:t>="http://schemas.android.com/</a:t>
            </a:r>
            <a:r>
              <a:rPr lang="en-IN" sz="1600" dirty="0" err="1"/>
              <a:t>apk</a:t>
            </a:r>
            <a:r>
              <a:rPr lang="en-IN" sz="1600" dirty="0"/>
              <a:t>/res/android</a:t>
            </a:r>
            <a:r>
              <a:rPr lang="en-IN" sz="1400" dirty="0"/>
              <a:t>"</a:t>
            </a:r>
          </a:p>
          <a:p>
            <a:r>
              <a:rPr lang="en-IN" sz="1600" dirty="0"/>
              <a:t>    </a:t>
            </a:r>
            <a:r>
              <a:rPr lang="en-IN" sz="1600" dirty="0" err="1"/>
              <a:t>android:layout_width</a:t>
            </a:r>
            <a:r>
              <a:rPr lang="en-IN" sz="1600" dirty="0"/>
              <a:t>="</a:t>
            </a:r>
            <a:r>
              <a:rPr lang="en-IN" sz="1600" dirty="0" err="1"/>
              <a:t>match_parent</a:t>
            </a:r>
            <a:r>
              <a:rPr lang="en-IN" sz="1600" dirty="0"/>
              <a:t>"</a:t>
            </a:r>
          </a:p>
          <a:p>
            <a:r>
              <a:rPr lang="en-IN" sz="1600" dirty="0"/>
              <a:t>    </a:t>
            </a:r>
            <a:r>
              <a:rPr lang="en-IN" sz="1600" dirty="0" err="1"/>
              <a:t>android:layout_height</a:t>
            </a:r>
            <a:r>
              <a:rPr lang="en-IN" sz="1600" dirty="0"/>
              <a:t>="</a:t>
            </a:r>
            <a:r>
              <a:rPr lang="en-IN" sz="1600" dirty="0" err="1"/>
              <a:t>match_parent</a:t>
            </a:r>
            <a:r>
              <a:rPr lang="en-IN" sz="1600" dirty="0"/>
              <a:t>"</a:t>
            </a:r>
          </a:p>
          <a:p>
            <a:r>
              <a:rPr lang="en-IN" sz="1600" dirty="0">
                <a:solidFill>
                  <a:srgbClr val="00B0F0"/>
                </a:solidFill>
              </a:rPr>
              <a:t>    </a:t>
            </a:r>
            <a:r>
              <a:rPr lang="en-IN" sz="1600" dirty="0" err="1">
                <a:highlight>
                  <a:srgbClr val="FFFF00"/>
                </a:highlight>
              </a:rPr>
              <a:t>android:collapseColumns</a:t>
            </a:r>
            <a:r>
              <a:rPr lang="en-IN" sz="1600" dirty="0">
                <a:highlight>
                  <a:srgbClr val="FFFF00"/>
                </a:highlight>
              </a:rPr>
              <a:t>="0"&gt; </a:t>
            </a:r>
            <a:r>
              <a:rPr lang="en-IN" sz="1600" dirty="0">
                <a:solidFill>
                  <a:srgbClr val="FF0000"/>
                </a:solidFill>
              </a:rPr>
              <a:t>&lt;!-- collapse the first column of the table row--&gt;</a:t>
            </a:r>
          </a:p>
          <a:p>
            <a:r>
              <a:rPr lang="en-IN" sz="1600" dirty="0">
                <a:solidFill>
                  <a:srgbClr val="FF0000"/>
                </a:solidFill>
              </a:rPr>
              <a:t>&lt;!-- first row of the table layout--&gt;</a:t>
            </a:r>
          </a:p>
          <a:p>
            <a:r>
              <a:rPr lang="en-IN" sz="1600" b="1" dirty="0"/>
              <a:t>    &lt;</a:t>
            </a:r>
            <a:r>
              <a:rPr lang="en-IN" sz="1600" b="1" dirty="0" err="1"/>
              <a:t>TableRow</a:t>
            </a:r>
            <a:endParaRPr lang="en-IN" sz="1600" b="1" dirty="0"/>
          </a:p>
          <a:p>
            <a:r>
              <a:rPr lang="en-IN" sz="1600" dirty="0"/>
              <a:t>        </a:t>
            </a:r>
            <a:r>
              <a:rPr lang="en-IN" sz="1600" dirty="0" err="1"/>
              <a:t>android:id</a:t>
            </a:r>
            <a:r>
              <a:rPr lang="en-IN" sz="1600" dirty="0"/>
              <a:t>="@+id/</a:t>
            </a:r>
            <a:r>
              <a:rPr lang="en-IN" sz="1600" dirty="0" err="1"/>
              <a:t>simpleTableLayout</a:t>
            </a:r>
            <a:r>
              <a:rPr lang="en-IN" sz="1600" dirty="0"/>
              <a:t>"</a:t>
            </a:r>
          </a:p>
          <a:p>
            <a:r>
              <a:rPr lang="en-IN" sz="1600" dirty="0"/>
              <a:t>        </a:t>
            </a:r>
            <a:r>
              <a:rPr lang="en-IN" sz="1600" dirty="0" err="1"/>
              <a:t>android:layout_width</a:t>
            </a:r>
            <a:r>
              <a:rPr lang="en-IN" sz="1600" dirty="0"/>
              <a:t>="</a:t>
            </a:r>
            <a:r>
              <a:rPr lang="en-IN" sz="1600" dirty="0" err="1"/>
              <a:t>fill_parent</a:t>
            </a:r>
            <a:r>
              <a:rPr lang="en-IN" sz="1600" dirty="0"/>
              <a:t>"</a:t>
            </a:r>
          </a:p>
          <a:p>
            <a:r>
              <a:rPr lang="en-IN" sz="1600" dirty="0"/>
              <a:t>        </a:t>
            </a:r>
            <a:r>
              <a:rPr lang="en-IN" sz="1600" dirty="0" err="1"/>
              <a:t>android:layout_height</a:t>
            </a:r>
            <a:r>
              <a:rPr lang="en-IN" sz="1600" dirty="0"/>
              <a:t>="</a:t>
            </a:r>
            <a:r>
              <a:rPr lang="en-IN" sz="1600" dirty="0" err="1"/>
              <a:t>wrap_content</a:t>
            </a:r>
            <a:r>
              <a:rPr lang="en-IN" sz="1600" dirty="0"/>
              <a:t>"&gt;</a:t>
            </a:r>
          </a:p>
          <a:p>
            <a:r>
              <a:rPr lang="en-IN" sz="1600" dirty="0">
                <a:solidFill>
                  <a:srgbClr val="FF0000"/>
                </a:solidFill>
              </a:rPr>
              <a:t>&lt;!-- first element of the row that is the part of table but it is invisible--&gt;</a:t>
            </a:r>
          </a:p>
          <a:p>
            <a:r>
              <a:rPr lang="en-IN" sz="1600" dirty="0"/>
              <a:t>        &lt;</a:t>
            </a:r>
            <a:r>
              <a:rPr lang="en-IN" sz="1600" dirty="0" err="1"/>
              <a:t>TextView</a:t>
            </a:r>
            <a:endParaRPr lang="en-IN" sz="1600" dirty="0"/>
          </a:p>
          <a:p>
            <a:r>
              <a:rPr lang="en-IN" sz="1600" dirty="0"/>
              <a:t>         </a:t>
            </a:r>
            <a:r>
              <a:rPr lang="en-IN" sz="1600" dirty="0" err="1"/>
              <a:t>android:text</a:t>
            </a:r>
            <a:r>
              <a:rPr lang="en-IN" sz="1600" dirty="0"/>
              <a:t>="Columns 1“</a:t>
            </a:r>
          </a:p>
          <a:p>
            <a:r>
              <a:rPr lang="en-IN" sz="1600" dirty="0">
                <a:solidFill>
                  <a:srgbClr val="FF0000"/>
                </a:solidFill>
              </a:rPr>
              <a:t>&lt;!-- second element of the row that is shown in the screenshot--&gt;</a:t>
            </a:r>
          </a:p>
          <a:p>
            <a:r>
              <a:rPr lang="en-IN" sz="1600" dirty="0"/>
              <a:t>        &lt;</a:t>
            </a:r>
            <a:r>
              <a:rPr lang="en-IN" sz="1600" dirty="0" err="1"/>
              <a:t>TextView</a:t>
            </a:r>
            <a:endParaRPr lang="en-IN" sz="1600" dirty="0"/>
          </a:p>
          <a:p>
            <a:r>
              <a:rPr lang="en-IN" sz="1600" dirty="0"/>
              <a:t>          </a:t>
            </a:r>
            <a:r>
              <a:rPr lang="en-IN" sz="1600" dirty="0" err="1"/>
              <a:t>android:text</a:t>
            </a:r>
            <a:r>
              <a:rPr lang="en-IN" sz="1600" dirty="0"/>
              <a:t>="Columns 2“ / &gt; </a:t>
            </a:r>
          </a:p>
          <a:p>
            <a:r>
              <a:rPr lang="en-IN" sz="1600" b="1" dirty="0"/>
              <a:t>&lt;/</a:t>
            </a:r>
            <a:r>
              <a:rPr lang="en-IN" sz="1600" b="1" dirty="0" err="1"/>
              <a:t>TableRow</a:t>
            </a:r>
            <a:r>
              <a:rPr lang="en-IN" sz="1600" b="1" dirty="0"/>
              <a:t>&gt;</a:t>
            </a:r>
          </a:p>
          <a:p>
            <a:r>
              <a:rPr lang="en-IN" sz="1600" dirty="0"/>
              <a:t>&lt;/</a:t>
            </a:r>
            <a:r>
              <a:rPr lang="en-IN" sz="1600" dirty="0" err="1"/>
              <a:t>TableLayout</a:t>
            </a:r>
            <a:r>
              <a:rPr lang="en-IN" sz="1600" dirty="0"/>
              <a:t>&gt;</a:t>
            </a:r>
          </a:p>
        </p:txBody>
      </p:sp>
      <p:pic>
        <p:nvPicPr>
          <p:cNvPr id="12" name="Picture 11"/>
          <p:cNvPicPr>
            <a:picLocks noChangeAspect="1"/>
          </p:cNvPicPr>
          <p:nvPr/>
        </p:nvPicPr>
        <p:blipFill>
          <a:blip r:embed="rId2"/>
          <a:stretch>
            <a:fillRect/>
          </a:stretch>
        </p:blipFill>
        <p:spPr>
          <a:xfrm>
            <a:off x="8164986" y="1091821"/>
            <a:ext cx="3449259" cy="4599295"/>
          </a:xfrm>
          <a:prstGeom prst="rect">
            <a:avLst/>
          </a:prstGeom>
        </p:spPr>
      </p:pic>
    </p:spTree>
    <p:extLst>
      <p:ext uri="{BB962C8B-B14F-4D97-AF65-F5344CB8AC3E}">
        <p14:creationId xmlns:p14="http://schemas.microsoft.com/office/powerpoint/2010/main" val="4214885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734" y="500062"/>
            <a:ext cx="10515600" cy="1325563"/>
          </a:xfrm>
        </p:spPr>
        <p:txBody>
          <a:bodyPr/>
          <a:lstStyle/>
          <a:p>
            <a:r>
              <a:rPr lang="en-IN" b="1" dirty="0" err="1"/>
              <a:t>TableLayout</a:t>
            </a:r>
            <a:r>
              <a:rPr lang="en-IN" b="1" dirty="0"/>
              <a:t> Example In Android Studio:</a:t>
            </a:r>
            <a:br>
              <a:rPr lang="en-IN" dirty="0"/>
            </a:br>
            <a:endParaRPr lang="en-IN" dirty="0"/>
          </a:p>
        </p:txBody>
      </p:sp>
      <p:sp>
        <p:nvSpPr>
          <p:cNvPr id="3" name="Content Placeholder 2"/>
          <p:cNvSpPr>
            <a:spLocks noGrp="1"/>
          </p:cNvSpPr>
          <p:nvPr>
            <p:ph idx="1"/>
          </p:nvPr>
        </p:nvSpPr>
        <p:spPr>
          <a:xfrm>
            <a:off x="838200" y="1119116"/>
            <a:ext cx="10515600" cy="5738883"/>
          </a:xfrm>
        </p:spPr>
        <p:txBody>
          <a:bodyPr/>
          <a:lstStyle/>
          <a:p>
            <a:r>
              <a:rPr lang="en-IN" dirty="0"/>
              <a:t>display a login form with two fields </a:t>
            </a:r>
          </a:p>
          <a:p>
            <a:r>
              <a:rPr lang="en-IN" dirty="0"/>
              <a:t>user name and password and one</a:t>
            </a:r>
          </a:p>
          <a:p>
            <a:r>
              <a:rPr lang="en-IN" dirty="0"/>
              <a:t> login </a:t>
            </a:r>
            <a:r>
              <a:rPr lang="en-IN" dirty="0">
                <a:hlinkClick r:id="rId2" tooltip="Button Tutorial"/>
              </a:rPr>
              <a:t>button</a:t>
            </a:r>
            <a:r>
              <a:rPr lang="en-IN" dirty="0"/>
              <a:t> and whenever a user</a:t>
            </a:r>
          </a:p>
          <a:p>
            <a:r>
              <a:rPr lang="en-IN" dirty="0"/>
              <a:t> click on that </a:t>
            </a:r>
            <a:r>
              <a:rPr lang="en-IN" dirty="0">
                <a:hlinkClick r:id="rId2" tooltip="Button Tutorial"/>
              </a:rPr>
              <a:t>button</a:t>
            </a:r>
            <a:r>
              <a:rPr lang="en-IN" dirty="0"/>
              <a:t> a message will</a:t>
            </a:r>
          </a:p>
          <a:p>
            <a:r>
              <a:rPr lang="en-IN" dirty="0"/>
              <a:t> be displayed by using a Toast.</a:t>
            </a:r>
          </a:p>
        </p:txBody>
      </p:sp>
      <p:pic>
        <p:nvPicPr>
          <p:cNvPr id="5" name="Picture 4"/>
          <p:cNvPicPr>
            <a:picLocks noChangeAspect="1"/>
          </p:cNvPicPr>
          <p:nvPr/>
        </p:nvPicPr>
        <p:blipFill>
          <a:blip r:embed="rId3"/>
          <a:stretch>
            <a:fillRect/>
          </a:stretch>
        </p:blipFill>
        <p:spPr>
          <a:xfrm>
            <a:off x="6504721" y="1310006"/>
            <a:ext cx="4072293" cy="5357102"/>
          </a:xfrm>
          <a:prstGeom prst="rect">
            <a:avLst/>
          </a:prstGeom>
        </p:spPr>
      </p:pic>
    </p:spTree>
    <p:extLst>
      <p:ext uri="{BB962C8B-B14F-4D97-AF65-F5344CB8AC3E}">
        <p14:creationId xmlns:p14="http://schemas.microsoft.com/office/powerpoint/2010/main" val="3965883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1928"/>
            <a:ext cx="10515600" cy="6367236"/>
          </a:xfrm>
        </p:spPr>
        <p:txBody>
          <a:bodyPr>
            <a:normAutofit fontScale="25000" lnSpcReduction="20000"/>
          </a:bodyPr>
          <a:lstStyle/>
          <a:p>
            <a:r>
              <a:rPr lang="en-IN" sz="6400" dirty="0"/>
              <a:t>&lt;</a:t>
            </a:r>
            <a:r>
              <a:rPr lang="en-IN" sz="6400" dirty="0" err="1"/>
              <a:t>TableLayout</a:t>
            </a:r>
            <a:r>
              <a:rPr lang="en-IN" sz="6400" dirty="0"/>
              <a:t> </a:t>
            </a:r>
            <a:r>
              <a:rPr lang="en-IN" sz="6400" dirty="0" err="1"/>
              <a:t>xmlns:android</a:t>
            </a:r>
            <a:r>
              <a:rPr lang="en-IN" sz="6400" dirty="0"/>
              <a:t>="http://schemas.android.com/</a:t>
            </a:r>
            <a:r>
              <a:rPr lang="en-IN" sz="6400" dirty="0" err="1"/>
              <a:t>apk</a:t>
            </a:r>
            <a:r>
              <a:rPr lang="en-IN" sz="6400" dirty="0"/>
              <a:t>/res/android"</a:t>
            </a:r>
          </a:p>
          <a:p>
            <a:r>
              <a:rPr lang="en-IN" sz="6400" dirty="0"/>
              <a:t>    </a:t>
            </a:r>
            <a:r>
              <a:rPr lang="en-IN" sz="6400" dirty="0" err="1"/>
              <a:t>android:layout_width</a:t>
            </a:r>
            <a:r>
              <a:rPr lang="en-IN" sz="6400" dirty="0"/>
              <a:t>="</a:t>
            </a:r>
            <a:r>
              <a:rPr lang="en-IN" sz="6400" dirty="0" err="1"/>
              <a:t>match_parent</a:t>
            </a:r>
            <a:r>
              <a:rPr lang="en-IN" sz="6400" dirty="0"/>
              <a:t>"</a:t>
            </a:r>
          </a:p>
          <a:p>
            <a:r>
              <a:rPr lang="en-IN" sz="6400" dirty="0"/>
              <a:t>    </a:t>
            </a:r>
            <a:r>
              <a:rPr lang="en-IN" sz="6400" dirty="0" err="1"/>
              <a:t>android:layout_height</a:t>
            </a:r>
            <a:r>
              <a:rPr lang="en-IN" sz="6400" dirty="0"/>
              <a:t>="</a:t>
            </a:r>
            <a:r>
              <a:rPr lang="en-IN" sz="6400" dirty="0" err="1"/>
              <a:t>match_parent</a:t>
            </a:r>
            <a:r>
              <a:rPr lang="en-IN" sz="6400" dirty="0"/>
              <a:t>“</a:t>
            </a:r>
          </a:p>
          <a:p>
            <a:r>
              <a:rPr lang="en-IN" sz="6400" dirty="0"/>
              <a:t>    </a:t>
            </a:r>
            <a:r>
              <a:rPr lang="en-IN" sz="6400" dirty="0" err="1"/>
              <a:t>android:stretchColumns</a:t>
            </a:r>
            <a:r>
              <a:rPr lang="en-IN" sz="6400" dirty="0"/>
              <a:t>="1"&gt;</a:t>
            </a:r>
          </a:p>
          <a:p>
            <a:r>
              <a:rPr lang="en-IN" sz="6400" dirty="0">
                <a:solidFill>
                  <a:srgbClr val="FF0000"/>
                </a:solidFill>
              </a:rPr>
              <a:t>&lt;</a:t>
            </a:r>
            <a:r>
              <a:rPr lang="en-IN" sz="6400" dirty="0" err="1">
                <a:solidFill>
                  <a:srgbClr val="FF0000"/>
                </a:solidFill>
              </a:rPr>
              <a:t>TableRow</a:t>
            </a:r>
            <a:endParaRPr lang="en-IN" sz="6400" dirty="0">
              <a:solidFill>
                <a:srgbClr val="FF0000"/>
              </a:solidFill>
            </a:endParaRPr>
          </a:p>
          <a:p>
            <a:r>
              <a:rPr lang="en-IN" sz="6400" dirty="0">
                <a:solidFill>
                  <a:srgbClr val="FF0000"/>
                </a:solidFill>
              </a:rPr>
              <a:t>&lt;</a:t>
            </a:r>
            <a:r>
              <a:rPr lang="en-IN" sz="6400" dirty="0" err="1">
                <a:solidFill>
                  <a:srgbClr val="FF0000"/>
                </a:solidFill>
              </a:rPr>
              <a:t>TextView</a:t>
            </a:r>
            <a:endParaRPr lang="en-IN" sz="6400" dirty="0">
              <a:solidFill>
                <a:srgbClr val="FF0000"/>
              </a:solidFill>
            </a:endParaRPr>
          </a:p>
          <a:p>
            <a:r>
              <a:rPr lang="en-IN" sz="6400" dirty="0">
                <a:solidFill>
                  <a:srgbClr val="FF0000"/>
                </a:solidFill>
              </a:rPr>
              <a:t>            </a:t>
            </a:r>
            <a:r>
              <a:rPr lang="en-IN" sz="6400" dirty="0" err="1">
                <a:solidFill>
                  <a:srgbClr val="FF0000"/>
                </a:solidFill>
              </a:rPr>
              <a:t>android:layout_height</a:t>
            </a:r>
            <a:r>
              <a:rPr lang="en-IN" sz="6400" dirty="0">
                <a:solidFill>
                  <a:srgbClr val="FF0000"/>
                </a:solidFill>
              </a:rPr>
              <a:t>="</a:t>
            </a:r>
            <a:r>
              <a:rPr lang="en-IN" sz="6400" dirty="0" err="1">
                <a:solidFill>
                  <a:srgbClr val="FF0000"/>
                </a:solidFill>
              </a:rPr>
              <a:t>wrap_content</a:t>
            </a:r>
            <a:r>
              <a:rPr lang="en-IN" sz="6400" dirty="0">
                <a:solidFill>
                  <a:srgbClr val="FF0000"/>
                </a:solidFill>
              </a:rPr>
              <a:t>“</a:t>
            </a:r>
          </a:p>
          <a:p>
            <a:r>
              <a:rPr lang="en-IN" sz="6400" dirty="0">
                <a:solidFill>
                  <a:srgbClr val="FF0000"/>
                </a:solidFill>
              </a:rPr>
              <a:t>            </a:t>
            </a:r>
            <a:r>
              <a:rPr lang="en-IN" sz="6400" dirty="0" err="1">
                <a:solidFill>
                  <a:srgbClr val="FF0000"/>
                </a:solidFill>
              </a:rPr>
              <a:t>android:gravity</a:t>
            </a:r>
            <a:r>
              <a:rPr lang="en-IN" sz="6400" dirty="0">
                <a:solidFill>
                  <a:srgbClr val="FF0000"/>
                </a:solidFill>
              </a:rPr>
              <a:t>="</a:t>
            </a:r>
            <a:r>
              <a:rPr lang="en-IN" sz="6400" dirty="0" err="1">
                <a:solidFill>
                  <a:srgbClr val="FF0000"/>
                </a:solidFill>
              </a:rPr>
              <a:t>center_horizontal</a:t>
            </a:r>
            <a:r>
              <a:rPr lang="en-IN" sz="6400" dirty="0">
                <a:solidFill>
                  <a:srgbClr val="FF0000"/>
                </a:solidFill>
              </a:rPr>
              <a:t>"</a:t>
            </a:r>
          </a:p>
          <a:p>
            <a:r>
              <a:rPr lang="en-IN" sz="6400" dirty="0">
                <a:solidFill>
                  <a:srgbClr val="FF0000"/>
                </a:solidFill>
              </a:rPr>
              <a:t>            </a:t>
            </a:r>
            <a:r>
              <a:rPr lang="en-IN" sz="6400" dirty="0" err="1">
                <a:solidFill>
                  <a:srgbClr val="FF0000"/>
                </a:solidFill>
              </a:rPr>
              <a:t>android:text</a:t>
            </a:r>
            <a:r>
              <a:rPr lang="en-IN" sz="6400" dirty="0">
                <a:solidFill>
                  <a:srgbClr val="FF0000"/>
                </a:solidFill>
              </a:rPr>
              <a:t>=“LOGIN FORM“</a:t>
            </a:r>
          </a:p>
          <a:p>
            <a:r>
              <a:rPr lang="en-IN" sz="6400" dirty="0">
                <a:solidFill>
                  <a:srgbClr val="FF0000"/>
                </a:solidFill>
              </a:rPr>
              <a:t>&lt;/</a:t>
            </a:r>
            <a:r>
              <a:rPr lang="en-IN" sz="6400" dirty="0" err="1">
                <a:solidFill>
                  <a:srgbClr val="FF0000"/>
                </a:solidFill>
              </a:rPr>
              <a:t>TableRow</a:t>
            </a:r>
            <a:r>
              <a:rPr lang="en-IN" sz="6400" dirty="0">
                <a:solidFill>
                  <a:srgbClr val="FF0000"/>
                </a:solidFill>
              </a:rPr>
              <a:t>&gt;</a:t>
            </a:r>
          </a:p>
          <a:p>
            <a:r>
              <a:rPr lang="en-IN" sz="6400" dirty="0">
                <a:solidFill>
                  <a:srgbClr val="002060"/>
                </a:solidFill>
              </a:rPr>
              <a:t>&lt;</a:t>
            </a:r>
            <a:r>
              <a:rPr lang="en-IN" sz="6400" dirty="0" err="1">
                <a:solidFill>
                  <a:srgbClr val="002060"/>
                </a:solidFill>
              </a:rPr>
              <a:t>TableRow</a:t>
            </a:r>
            <a:endParaRPr lang="en-IN" sz="6400" dirty="0">
              <a:solidFill>
                <a:srgbClr val="002060"/>
              </a:solidFill>
            </a:endParaRPr>
          </a:p>
          <a:p>
            <a:r>
              <a:rPr lang="en-IN" sz="6400" dirty="0">
                <a:solidFill>
                  <a:srgbClr val="002060"/>
                </a:solidFill>
              </a:rPr>
              <a:t>&lt;</a:t>
            </a:r>
            <a:r>
              <a:rPr lang="en-IN" sz="6400" dirty="0" err="1">
                <a:solidFill>
                  <a:srgbClr val="002060"/>
                </a:solidFill>
              </a:rPr>
              <a:t>TextView</a:t>
            </a:r>
            <a:endParaRPr lang="en-IN" sz="6400" dirty="0">
              <a:solidFill>
                <a:srgbClr val="002060"/>
              </a:solidFill>
            </a:endParaRPr>
          </a:p>
          <a:p>
            <a:r>
              <a:rPr lang="en-IN" sz="6400" dirty="0">
                <a:solidFill>
                  <a:srgbClr val="002060"/>
                </a:solidFill>
              </a:rPr>
              <a:t>            </a:t>
            </a:r>
            <a:r>
              <a:rPr lang="en-IN" sz="6400" dirty="0" err="1">
                <a:solidFill>
                  <a:srgbClr val="002060"/>
                </a:solidFill>
              </a:rPr>
              <a:t>android:layout_height</a:t>
            </a:r>
            <a:r>
              <a:rPr lang="en-IN" sz="6400" dirty="0">
                <a:solidFill>
                  <a:srgbClr val="002060"/>
                </a:solidFill>
              </a:rPr>
              <a:t>="</a:t>
            </a:r>
            <a:r>
              <a:rPr lang="en-IN" sz="6400" dirty="0" err="1">
                <a:solidFill>
                  <a:srgbClr val="002060"/>
                </a:solidFill>
              </a:rPr>
              <a:t>wrap_content</a:t>
            </a:r>
            <a:r>
              <a:rPr lang="en-IN" sz="6400" dirty="0">
                <a:solidFill>
                  <a:srgbClr val="002060"/>
                </a:solidFill>
              </a:rPr>
              <a:t>"</a:t>
            </a:r>
          </a:p>
          <a:p>
            <a:r>
              <a:rPr lang="en-IN" sz="6400" dirty="0">
                <a:solidFill>
                  <a:srgbClr val="002060"/>
                </a:solidFill>
              </a:rPr>
              <a:t>            </a:t>
            </a:r>
            <a:r>
              <a:rPr lang="en-IN" sz="6400" dirty="0" err="1">
                <a:solidFill>
                  <a:srgbClr val="002060"/>
                </a:solidFill>
              </a:rPr>
              <a:t>android:layout_column</a:t>
            </a:r>
            <a:r>
              <a:rPr lang="en-IN" sz="6400" dirty="0">
                <a:solidFill>
                  <a:srgbClr val="002060"/>
                </a:solidFill>
              </a:rPr>
              <a:t>="0“</a:t>
            </a:r>
          </a:p>
          <a:p>
            <a:r>
              <a:rPr lang="en-IN" sz="6400" dirty="0">
                <a:solidFill>
                  <a:srgbClr val="002060"/>
                </a:solidFill>
              </a:rPr>
              <a:t>            </a:t>
            </a:r>
            <a:r>
              <a:rPr lang="en-IN" sz="6400" dirty="0" err="1">
                <a:solidFill>
                  <a:srgbClr val="002060"/>
                </a:solidFill>
              </a:rPr>
              <a:t>android:text</a:t>
            </a:r>
            <a:r>
              <a:rPr lang="en-IN" sz="6400" dirty="0">
                <a:solidFill>
                  <a:srgbClr val="002060"/>
                </a:solidFill>
              </a:rPr>
              <a:t>="@string/</a:t>
            </a:r>
            <a:r>
              <a:rPr lang="en-IN" sz="6400" dirty="0" err="1">
                <a:solidFill>
                  <a:srgbClr val="002060"/>
                </a:solidFill>
              </a:rPr>
              <a:t>userName</a:t>
            </a:r>
            <a:r>
              <a:rPr lang="en-IN" sz="6400" dirty="0">
                <a:solidFill>
                  <a:srgbClr val="002060"/>
                </a:solidFill>
              </a:rPr>
              <a:t>“ / &gt;</a:t>
            </a:r>
          </a:p>
          <a:p>
            <a:r>
              <a:rPr lang="en-IN" sz="6400" dirty="0">
                <a:solidFill>
                  <a:srgbClr val="002060"/>
                </a:solidFill>
              </a:rPr>
              <a:t>&lt;</a:t>
            </a:r>
            <a:r>
              <a:rPr lang="en-IN" sz="6400" dirty="0" err="1">
                <a:solidFill>
                  <a:srgbClr val="002060"/>
                </a:solidFill>
              </a:rPr>
              <a:t>EditText</a:t>
            </a:r>
            <a:endParaRPr lang="en-IN" sz="6400" dirty="0">
              <a:solidFill>
                <a:srgbClr val="002060"/>
              </a:solidFill>
            </a:endParaRPr>
          </a:p>
          <a:p>
            <a:r>
              <a:rPr lang="en-IN" sz="6400" dirty="0">
                <a:solidFill>
                  <a:srgbClr val="002060"/>
                </a:solidFill>
              </a:rPr>
              <a:t>            </a:t>
            </a:r>
            <a:r>
              <a:rPr lang="en-IN" sz="6400" dirty="0" err="1">
                <a:solidFill>
                  <a:srgbClr val="002060"/>
                </a:solidFill>
              </a:rPr>
              <a:t>android:id</a:t>
            </a:r>
            <a:r>
              <a:rPr lang="en-IN" sz="6400" dirty="0">
                <a:solidFill>
                  <a:srgbClr val="002060"/>
                </a:solidFill>
              </a:rPr>
              <a:t>="@+id/</a:t>
            </a:r>
            <a:r>
              <a:rPr lang="en-IN" sz="6400" dirty="0" err="1">
                <a:solidFill>
                  <a:srgbClr val="002060"/>
                </a:solidFill>
              </a:rPr>
              <a:t>userName</a:t>
            </a:r>
            <a:r>
              <a:rPr lang="en-IN" sz="6400" dirty="0">
                <a:solidFill>
                  <a:srgbClr val="002060"/>
                </a:solidFill>
              </a:rPr>
              <a:t>"</a:t>
            </a:r>
          </a:p>
          <a:p>
            <a:r>
              <a:rPr lang="en-IN" sz="6400" dirty="0">
                <a:solidFill>
                  <a:srgbClr val="002060"/>
                </a:solidFill>
              </a:rPr>
              <a:t>            </a:t>
            </a:r>
            <a:r>
              <a:rPr lang="en-IN" sz="6400" dirty="0" err="1">
                <a:solidFill>
                  <a:srgbClr val="002060"/>
                </a:solidFill>
              </a:rPr>
              <a:t>android:layout_height</a:t>
            </a:r>
            <a:r>
              <a:rPr lang="en-IN" sz="6400" dirty="0">
                <a:solidFill>
                  <a:srgbClr val="002060"/>
                </a:solidFill>
              </a:rPr>
              <a:t>="</a:t>
            </a:r>
            <a:r>
              <a:rPr lang="en-IN" sz="6400" dirty="0" err="1">
                <a:solidFill>
                  <a:srgbClr val="002060"/>
                </a:solidFill>
              </a:rPr>
              <a:t>wrap_content</a:t>
            </a:r>
            <a:r>
              <a:rPr lang="en-IN" sz="6400" dirty="0">
                <a:solidFill>
                  <a:srgbClr val="002060"/>
                </a:solidFill>
              </a:rPr>
              <a:t>"</a:t>
            </a:r>
          </a:p>
          <a:p>
            <a:r>
              <a:rPr lang="en-IN" sz="6400" dirty="0">
                <a:solidFill>
                  <a:srgbClr val="002060"/>
                </a:solidFill>
              </a:rPr>
              <a:t>            </a:t>
            </a:r>
            <a:r>
              <a:rPr lang="en-IN" sz="6400" dirty="0" err="1">
                <a:solidFill>
                  <a:srgbClr val="002060"/>
                </a:solidFill>
              </a:rPr>
              <a:t>android:layout_column</a:t>
            </a:r>
            <a:r>
              <a:rPr lang="en-IN" sz="6400" dirty="0">
                <a:solidFill>
                  <a:srgbClr val="002060"/>
                </a:solidFill>
              </a:rPr>
              <a:t>="1“</a:t>
            </a:r>
          </a:p>
          <a:p>
            <a:r>
              <a:rPr lang="en-IN" sz="6400" dirty="0">
                <a:solidFill>
                  <a:srgbClr val="002060"/>
                </a:solidFill>
              </a:rPr>
              <a:t> </a:t>
            </a:r>
            <a:r>
              <a:rPr lang="en-IN" sz="6400" dirty="0" err="1">
                <a:solidFill>
                  <a:srgbClr val="002060"/>
                </a:solidFill>
              </a:rPr>
              <a:t>android:hint</a:t>
            </a:r>
            <a:r>
              <a:rPr lang="en-IN" sz="6400" dirty="0">
                <a:solidFill>
                  <a:srgbClr val="002060"/>
                </a:solidFill>
              </a:rPr>
              <a:t>="@string/</a:t>
            </a:r>
            <a:r>
              <a:rPr lang="en-IN" sz="6400" dirty="0" err="1">
                <a:solidFill>
                  <a:srgbClr val="002060"/>
                </a:solidFill>
              </a:rPr>
              <a:t>userName</a:t>
            </a:r>
            <a:r>
              <a:rPr lang="en-IN" sz="6400" dirty="0">
                <a:solidFill>
                  <a:srgbClr val="002060"/>
                </a:solidFill>
              </a:rPr>
              <a:t>“  / &gt; </a:t>
            </a:r>
          </a:p>
          <a:p>
            <a:r>
              <a:rPr lang="en-IN" sz="6400" dirty="0">
                <a:solidFill>
                  <a:srgbClr val="002060"/>
                </a:solidFill>
              </a:rPr>
              <a:t>&lt;/</a:t>
            </a:r>
            <a:r>
              <a:rPr lang="en-IN" sz="6400" dirty="0" err="1">
                <a:solidFill>
                  <a:srgbClr val="002060"/>
                </a:solidFill>
              </a:rPr>
              <a:t>TableRow</a:t>
            </a:r>
            <a:r>
              <a:rPr lang="en-IN" sz="6400" dirty="0">
                <a:solidFill>
                  <a:srgbClr val="002060"/>
                </a:solidFill>
              </a:rPr>
              <a:t>&gt;</a:t>
            </a:r>
          </a:p>
        </p:txBody>
      </p:sp>
    </p:spTree>
    <p:extLst>
      <p:ext uri="{BB962C8B-B14F-4D97-AF65-F5344CB8AC3E}">
        <p14:creationId xmlns:p14="http://schemas.microsoft.com/office/powerpoint/2010/main" val="795028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955" y="245660"/>
            <a:ext cx="11080845" cy="5931303"/>
          </a:xfrm>
        </p:spPr>
        <p:txBody>
          <a:bodyPr>
            <a:normAutofit fontScale="25000" lnSpcReduction="20000"/>
          </a:bodyPr>
          <a:lstStyle/>
          <a:p>
            <a:r>
              <a:rPr lang="en-IN" sz="7200" dirty="0">
                <a:solidFill>
                  <a:srgbClr val="FF0000"/>
                </a:solidFill>
              </a:rPr>
              <a:t>&lt;</a:t>
            </a:r>
            <a:r>
              <a:rPr lang="en-IN" sz="7200" dirty="0" err="1">
                <a:solidFill>
                  <a:srgbClr val="FF0000"/>
                </a:solidFill>
              </a:rPr>
              <a:t>TableRow</a:t>
            </a:r>
            <a:r>
              <a:rPr lang="en-IN" sz="7200" dirty="0">
                <a:solidFill>
                  <a:srgbClr val="FF0000"/>
                </a:solidFill>
              </a:rPr>
              <a:t>&gt;</a:t>
            </a:r>
          </a:p>
          <a:p>
            <a:r>
              <a:rPr lang="en-IN" sz="7200" dirty="0">
                <a:solidFill>
                  <a:srgbClr val="FF0000"/>
                </a:solidFill>
              </a:rPr>
              <a:t>        &lt;</a:t>
            </a:r>
            <a:r>
              <a:rPr lang="en-IN" sz="7200" dirty="0" err="1">
                <a:solidFill>
                  <a:srgbClr val="FF0000"/>
                </a:solidFill>
              </a:rPr>
              <a:t>TextView</a:t>
            </a:r>
            <a:endParaRPr lang="en-IN" sz="7200" dirty="0">
              <a:solidFill>
                <a:srgbClr val="FF0000"/>
              </a:solidFill>
            </a:endParaRPr>
          </a:p>
          <a:p>
            <a:r>
              <a:rPr lang="en-IN" sz="7200" dirty="0">
                <a:solidFill>
                  <a:srgbClr val="FF0000"/>
                </a:solidFill>
              </a:rPr>
              <a:t>            </a:t>
            </a:r>
            <a:r>
              <a:rPr lang="en-IN" sz="7200" dirty="0" err="1">
                <a:solidFill>
                  <a:srgbClr val="FF0000"/>
                </a:solidFill>
              </a:rPr>
              <a:t>android:layout_height</a:t>
            </a:r>
            <a:r>
              <a:rPr lang="en-IN" sz="7200" dirty="0">
                <a:solidFill>
                  <a:srgbClr val="FF0000"/>
                </a:solidFill>
              </a:rPr>
              <a:t>="</a:t>
            </a:r>
            <a:r>
              <a:rPr lang="en-IN" sz="7200" dirty="0" err="1">
                <a:solidFill>
                  <a:srgbClr val="FF0000"/>
                </a:solidFill>
              </a:rPr>
              <a:t>wrap_content</a:t>
            </a:r>
            <a:r>
              <a:rPr lang="en-IN" sz="7200" dirty="0">
                <a:solidFill>
                  <a:srgbClr val="FF0000"/>
                </a:solidFill>
              </a:rPr>
              <a:t>"</a:t>
            </a:r>
          </a:p>
          <a:p>
            <a:r>
              <a:rPr lang="en-IN" sz="7200" dirty="0">
                <a:solidFill>
                  <a:srgbClr val="FF0000"/>
                </a:solidFill>
              </a:rPr>
              <a:t>            </a:t>
            </a:r>
            <a:r>
              <a:rPr lang="en-IN" sz="7200" dirty="0" err="1">
                <a:solidFill>
                  <a:srgbClr val="FF0000"/>
                </a:solidFill>
              </a:rPr>
              <a:t>android:layout_column</a:t>
            </a:r>
            <a:r>
              <a:rPr lang="en-IN" sz="7200" dirty="0">
                <a:solidFill>
                  <a:srgbClr val="FF0000"/>
                </a:solidFill>
              </a:rPr>
              <a:t>="0“</a:t>
            </a:r>
          </a:p>
          <a:p>
            <a:r>
              <a:rPr lang="en-IN" sz="7200" dirty="0" err="1">
                <a:solidFill>
                  <a:srgbClr val="FF0000"/>
                </a:solidFill>
              </a:rPr>
              <a:t>android:text</a:t>
            </a:r>
            <a:r>
              <a:rPr lang="en-IN" sz="7200" dirty="0">
                <a:solidFill>
                  <a:srgbClr val="FF0000"/>
                </a:solidFill>
              </a:rPr>
              <a:t>="@string/password“ / &gt; </a:t>
            </a:r>
          </a:p>
          <a:p>
            <a:r>
              <a:rPr lang="en-IN" sz="7200" dirty="0">
                <a:solidFill>
                  <a:srgbClr val="FF0000"/>
                </a:solidFill>
              </a:rPr>
              <a:t>&lt;</a:t>
            </a:r>
            <a:r>
              <a:rPr lang="en-IN" sz="7200" dirty="0" err="1">
                <a:solidFill>
                  <a:srgbClr val="FF0000"/>
                </a:solidFill>
              </a:rPr>
              <a:t>EditText</a:t>
            </a:r>
            <a:endParaRPr lang="en-IN" sz="7200" dirty="0">
              <a:solidFill>
                <a:srgbClr val="FF0000"/>
              </a:solidFill>
            </a:endParaRPr>
          </a:p>
          <a:p>
            <a:r>
              <a:rPr lang="en-IN" sz="7200" dirty="0">
                <a:solidFill>
                  <a:srgbClr val="FF0000"/>
                </a:solidFill>
              </a:rPr>
              <a:t>            </a:t>
            </a:r>
            <a:r>
              <a:rPr lang="en-IN" sz="7200" dirty="0" err="1">
                <a:solidFill>
                  <a:srgbClr val="FF0000"/>
                </a:solidFill>
              </a:rPr>
              <a:t>android:id</a:t>
            </a:r>
            <a:r>
              <a:rPr lang="en-IN" sz="7200" dirty="0">
                <a:solidFill>
                  <a:srgbClr val="FF0000"/>
                </a:solidFill>
              </a:rPr>
              <a:t>="@+id/password"</a:t>
            </a:r>
          </a:p>
          <a:p>
            <a:r>
              <a:rPr lang="en-IN" sz="7200" dirty="0">
                <a:solidFill>
                  <a:srgbClr val="FF0000"/>
                </a:solidFill>
              </a:rPr>
              <a:t>            </a:t>
            </a:r>
            <a:r>
              <a:rPr lang="en-IN" sz="7200" dirty="0" err="1">
                <a:solidFill>
                  <a:srgbClr val="FF0000"/>
                </a:solidFill>
              </a:rPr>
              <a:t>android:layout_height</a:t>
            </a:r>
            <a:r>
              <a:rPr lang="en-IN" sz="7200" dirty="0">
                <a:solidFill>
                  <a:srgbClr val="FF0000"/>
                </a:solidFill>
              </a:rPr>
              <a:t>="</a:t>
            </a:r>
            <a:r>
              <a:rPr lang="en-IN" sz="7200" dirty="0" err="1">
                <a:solidFill>
                  <a:srgbClr val="FF0000"/>
                </a:solidFill>
              </a:rPr>
              <a:t>wrap_content</a:t>
            </a:r>
            <a:r>
              <a:rPr lang="en-IN" sz="7200" dirty="0">
                <a:solidFill>
                  <a:srgbClr val="FF0000"/>
                </a:solidFill>
              </a:rPr>
              <a:t>"</a:t>
            </a:r>
          </a:p>
          <a:p>
            <a:r>
              <a:rPr lang="en-IN" sz="7200" dirty="0">
                <a:solidFill>
                  <a:srgbClr val="FF0000"/>
                </a:solidFill>
              </a:rPr>
              <a:t>            </a:t>
            </a:r>
            <a:r>
              <a:rPr lang="en-IN" sz="7200" dirty="0" err="1">
                <a:solidFill>
                  <a:srgbClr val="FF0000"/>
                </a:solidFill>
              </a:rPr>
              <a:t>android:layout_column</a:t>
            </a:r>
            <a:r>
              <a:rPr lang="en-IN" sz="7200" dirty="0">
                <a:solidFill>
                  <a:srgbClr val="FF0000"/>
                </a:solidFill>
              </a:rPr>
              <a:t>="1“</a:t>
            </a:r>
          </a:p>
          <a:p>
            <a:r>
              <a:rPr lang="en-IN" sz="7200" dirty="0">
                <a:solidFill>
                  <a:srgbClr val="FF0000"/>
                </a:solidFill>
              </a:rPr>
              <a:t>             </a:t>
            </a:r>
            <a:r>
              <a:rPr lang="en-IN" sz="7200" dirty="0" err="1">
                <a:solidFill>
                  <a:srgbClr val="FF0000"/>
                </a:solidFill>
              </a:rPr>
              <a:t>android:hint</a:t>
            </a:r>
            <a:r>
              <a:rPr lang="en-IN" sz="7200" dirty="0">
                <a:solidFill>
                  <a:srgbClr val="FF0000"/>
                </a:solidFill>
              </a:rPr>
              <a:t>="@string/password“  / &gt;</a:t>
            </a:r>
          </a:p>
          <a:p>
            <a:r>
              <a:rPr lang="en-IN" sz="7200" dirty="0">
                <a:solidFill>
                  <a:srgbClr val="FF0000"/>
                </a:solidFill>
              </a:rPr>
              <a:t>&lt;/</a:t>
            </a:r>
            <a:r>
              <a:rPr lang="en-IN" sz="7200" dirty="0" err="1">
                <a:solidFill>
                  <a:srgbClr val="FF0000"/>
                </a:solidFill>
              </a:rPr>
              <a:t>TableRow</a:t>
            </a:r>
            <a:r>
              <a:rPr lang="en-IN" sz="7200" dirty="0">
                <a:solidFill>
                  <a:srgbClr val="FF0000"/>
                </a:solidFill>
              </a:rPr>
              <a:t>&gt;</a:t>
            </a:r>
          </a:p>
          <a:p>
            <a:r>
              <a:rPr lang="en-IN" sz="7200" dirty="0">
                <a:solidFill>
                  <a:srgbClr val="002060"/>
                </a:solidFill>
              </a:rPr>
              <a:t>&lt;</a:t>
            </a:r>
            <a:r>
              <a:rPr lang="en-IN" sz="7200" dirty="0" err="1">
                <a:solidFill>
                  <a:srgbClr val="002060"/>
                </a:solidFill>
              </a:rPr>
              <a:t>TableRow</a:t>
            </a:r>
            <a:r>
              <a:rPr lang="en-IN" sz="7200" dirty="0">
                <a:solidFill>
                  <a:srgbClr val="002060"/>
                </a:solidFill>
              </a:rPr>
              <a:t>&gt;</a:t>
            </a:r>
          </a:p>
          <a:p>
            <a:r>
              <a:rPr lang="en-IN" sz="7200" dirty="0">
                <a:solidFill>
                  <a:srgbClr val="002060"/>
                </a:solidFill>
              </a:rPr>
              <a:t>&lt;Button</a:t>
            </a:r>
          </a:p>
          <a:p>
            <a:r>
              <a:rPr lang="en-IN" sz="7200" dirty="0">
                <a:solidFill>
                  <a:srgbClr val="002060"/>
                </a:solidFill>
              </a:rPr>
              <a:t>            </a:t>
            </a:r>
            <a:r>
              <a:rPr lang="en-IN" sz="7200" dirty="0" err="1">
                <a:solidFill>
                  <a:srgbClr val="002060"/>
                </a:solidFill>
              </a:rPr>
              <a:t>android:id</a:t>
            </a:r>
            <a:r>
              <a:rPr lang="en-IN" sz="7200" dirty="0">
                <a:solidFill>
                  <a:srgbClr val="002060"/>
                </a:solidFill>
              </a:rPr>
              <a:t>="@+id/</a:t>
            </a:r>
            <a:r>
              <a:rPr lang="en-IN" sz="7200" dirty="0" err="1">
                <a:solidFill>
                  <a:srgbClr val="002060"/>
                </a:solidFill>
              </a:rPr>
              <a:t>loginBtn</a:t>
            </a:r>
            <a:r>
              <a:rPr lang="en-IN" sz="7200" dirty="0">
                <a:solidFill>
                  <a:srgbClr val="002060"/>
                </a:solidFill>
              </a:rPr>
              <a:t>"</a:t>
            </a:r>
          </a:p>
          <a:p>
            <a:r>
              <a:rPr lang="en-IN" sz="7200" dirty="0">
                <a:solidFill>
                  <a:srgbClr val="002060"/>
                </a:solidFill>
              </a:rPr>
              <a:t>            </a:t>
            </a:r>
            <a:r>
              <a:rPr lang="en-IN" sz="7200" dirty="0" err="1">
                <a:solidFill>
                  <a:srgbClr val="002060"/>
                </a:solidFill>
              </a:rPr>
              <a:t>android:layout_height</a:t>
            </a:r>
            <a:r>
              <a:rPr lang="en-IN" sz="7200" dirty="0">
                <a:solidFill>
                  <a:srgbClr val="002060"/>
                </a:solidFill>
              </a:rPr>
              <a:t>="</a:t>
            </a:r>
            <a:r>
              <a:rPr lang="en-IN" sz="7200" dirty="0" err="1">
                <a:solidFill>
                  <a:srgbClr val="002060"/>
                </a:solidFill>
              </a:rPr>
              <a:t>wrap_content</a:t>
            </a:r>
            <a:r>
              <a:rPr lang="en-IN" sz="7200" dirty="0">
                <a:solidFill>
                  <a:srgbClr val="002060"/>
                </a:solidFill>
              </a:rPr>
              <a:t>"</a:t>
            </a:r>
          </a:p>
          <a:p>
            <a:r>
              <a:rPr lang="en-IN" sz="7200" dirty="0">
                <a:solidFill>
                  <a:srgbClr val="002060"/>
                </a:solidFill>
              </a:rPr>
              <a:t>            </a:t>
            </a:r>
            <a:r>
              <a:rPr lang="en-IN" sz="7200" dirty="0" err="1">
                <a:solidFill>
                  <a:srgbClr val="002060"/>
                </a:solidFill>
              </a:rPr>
              <a:t>android:layout_gravity</a:t>
            </a:r>
            <a:r>
              <a:rPr lang="en-IN" sz="7200" dirty="0">
                <a:solidFill>
                  <a:srgbClr val="002060"/>
                </a:solidFill>
              </a:rPr>
              <a:t>="</a:t>
            </a:r>
            <a:r>
              <a:rPr lang="en-IN" sz="7200" dirty="0" err="1">
                <a:solidFill>
                  <a:srgbClr val="002060"/>
                </a:solidFill>
              </a:rPr>
              <a:t>center</a:t>
            </a:r>
            <a:r>
              <a:rPr lang="en-IN" sz="7200" dirty="0">
                <a:solidFill>
                  <a:srgbClr val="002060"/>
                </a:solidFill>
              </a:rPr>
              <a:t>“</a:t>
            </a:r>
          </a:p>
          <a:p>
            <a:r>
              <a:rPr lang="en-IN" sz="7200" dirty="0">
                <a:solidFill>
                  <a:srgbClr val="002060"/>
                </a:solidFill>
              </a:rPr>
              <a:t>           </a:t>
            </a:r>
            <a:r>
              <a:rPr lang="en-IN" sz="7200" dirty="0" err="1">
                <a:solidFill>
                  <a:srgbClr val="002060"/>
                </a:solidFill>
              </a:rPr>
              <a:t>android:text</a:t>
            </a:r>
            <a:r>
              <a:rPr lang="en-IN" sz="7200" dirty="0">
                <a:solidFill>
                  <a:srgbClr val="002060"/>
                </a:solidFill>
              </a:rPr>
              <a:t>="@string/login“  / &gt;</a:t>
            </a:r>
          </a:p>
          <a:p>
            <a:r>
              <a:rPr lang="en-IN" sz="7200" dirty="0">
                <a:solidFill>
                  <a:srgbClr val="002060"/>
                </a:solidFill>
              </a:rPr>
              <a:t>&lt;/</a:t>
            </a:r>
            <a:r>
              <a:rPr lang="en-IN" sz="7200" dirty="0" err="1">
                <a:solidFill>
                  <a:srgbClr val="002060"/>
                </a:solidFill>
              </a:rPr>
              <a:t>TableRow</a:t>
            </a:r>
            <a:r>
              <a:rPr lang="en-IN" sz="7200" dirty="0">
                <a:solidFill>
                  <a:srgbClr val="002060"/>
                </a:solidFill>
              </a:rPr>
              <a:t>&gt;</a:t>
            </a:r>
          </a:p>
          <a:p>
            <a:r>
              <a:rPr lang="en-IN" sz="7200" dirty="0">
                <a:solidFill>
                  <a:srgbClr val="002060"/>
                </a:solidFill>
              </a:rPr>
              <a:t>&lt;/</a:t>
            </a:r>
            <a:r>
              <a:rPr lang="en-IN" sz="7200" dirty="0" err="1">
                <a:solidFill>
                  <a:srgbClr val="002060"/>
                </a:solidFill>
              </a:rPr>
              <a:t>TableLayout</a:t>
            </a:r>
            <a:r>
              <a:rPr lang="en-IN" sz="7200" dirty="0">
                <a:solidFill>
                  <a:srgbClr val="002060"/>
                </a:solidFill>
              </a:rPr>
              <a:t>&gt;</a:t>
            </a:r>
          </a:p>
          <a:p>
            <a:endParaRPr lang="en-IN" dirty="0"/>
          </a:p>
        </p:txBody>
      </p:sp>
    </p:spTree>
    <p:extLst>
      <p:ext uri="{BB962C8B-B14F-4D97-AF65-F5344CB8AC3E}">
        <p14:creationId xmlns:p14="http://schemas.microsoft.com/office/powerpoint/2010/main" val="4186905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472" y="119465"/>
            <a:ext cx="10515600" cy="644809"/>
          </a:xfrm>
        </p:spPr>
        <p:txBody>
          <a:bodyPr>
            <a:normAutofit fontScale="90000"/>
          </a:bodyPr>
          <a:lstStyle/>
          <a:p>
            <a:r>
              <a:rPr lang="en-IN" b="1" dirty="0"/>
              <a:t>MainActivity.java</a:t>
            </a:r>
            <a:endParaRPr lang="en-IN" dirty="0"/>
          </a:p>
        </p:txBody>
      </p:sp>
      <p:sp>
        <p:nvSpPr>
          <p:cNvPr id="3" name="Content Placeholder 2"/>
          <p:cNvSpPr>
            <a:spLocks noGrp="1"/>
          </p:cNvSpPr>
          <p:nvPr>
            <p:ph idx="1"/>
          </p:nvPr>
        </p:nvSpPr>
        <p:spPr>
          <a:xfrm>
            <a:off x="401472" y="734292"/>
            <a:ext cx="10952328" cy="6123708"/>
          </a:xfrm>
        </p:spPr>
        <p:txBody>
          <a:bodyPr>
            <a:normAutofit fontScale="40000" lnSpcReduction="20000"/>
          </a:bodyPr>
          <a:lstStyle/>
          <a:p>
            <a:r>
              <a:rPr lang="en-IN" sz="5600" dirty="0"/>
              <a:t>public class </a:t>
            </a:r>
            <a:r>
              <a:rPr lang="en-IN" sz="5600" dirty="0" err="1"/>
              <a:t>MainActivity</a:t>
            </a:r>
            <a:r>
              <a:rPr lang="en-IN" sz="5600" dirty="0"/>
              <a:t> extends </a:t>
            </a:r>
            <a:r>
              <a:rPr lang="en-IN" sz="5600" dirty="0" err="1"/>
              <a:t>AppCompatActivity</a:t>
            </a:r>
            <a:r>
              <a:rPr lang="en-IN" sz="5600" dirty="0"/>
              <a:t> {</a:t>
            </a:r>
          </a:p>
          <a:p>
            <a:r>
              <a:rPr lang="en-IN" sz="5600" dirty="0"/>
              <a:t>@Override</a:t>
            </a:r>
          </a:p>
          <a:p>
            <a:r>
              <a:rPr lang="en-IN" sz="5600" dirty="0"/>
              <a:t>    protected void </a:t>
            </a:r>
            <a:r>
              <a:rPr lang="en-IN" sz="5600" dirty="0" err="1"/>
              <a:t>onCreate</a:t>
            </a:r>
            <a:r>
              <a:rPr lang="en-IN" sz="5600" dirty="0"/>
              <a:t>(Bundle </a:t>
            </a:r>
            <a:r>
              <a:rPr lang="en-IN" sz="5600" dirty="0" err="1"/>
              <a:t>savedInstanceState</a:t>
            </a:r>
            <a:r>
              <a:rPr lang="en-IN" sz="5600" dirty="0"/>
              <a:t>) {</a:t>
            </a:r>
          </a:p>
          <a:p>
            <a:r>
              <a:rPr lang="en-IN" sz="5600" dirty="0"/>
              <a:t>        </a:t>
            </a:r>
            <a:r>
              <a:rPr lang="en-IN" sz="5600" dirty="0" err="1"/>
              <a:t>super.onCreate</a:t>
            </a:r>
            <a:r>
              <a:rPr lang="en-IN" sz="5600" dirty="0"/>
              <a:t>(</a:t>
            </a:r>
            <a:r>
              <a:rPr lang="en-IN" sz="5600" dirty="0" err="1"/>
              <a:t>savedInstanceState</a:t>
            </a:r>
            <a:r>
              <a:rPr lang="en-IN" sz="5600" dirty="0"/>
              <a:t>);</a:t>
            </a:r>
          </a:p>
          <a:p>
            <a:r>
              <a:rPr lang="en-IN" sz="5600" dirty="0"/>
              <a:t>        </a:t>
            </a:r>
            <a:r>
              <a:rPr lang="en-IN" sz="5600" dirty="0" err="1"/>
              <a:t>setContentView</a:t>
            </a:r>
            <a:r>
              <a:rPr lang="en-IN" sz="5600" dirty="0"/>
              <a:t>(</a:t>
            </a:r>
            <a:r>
              <a:rPr lang="en-IN" sz="5600" dirty="0" err="1"/>
              <a:t>R.layout.activity_main</a:t>
            </a:r>
            <a:r>
              <a:rPr lang="en-IN" sz="5600" dirty="0"/>
              <a:t>);</a:t>
            </a:r>
          </a:p>
          <a:p>
            <a:r>
              <a:rPr lang="en-IN" sz="5600" dirty="0">
                <a:solidFill>
                  <a:srgbClr val="FF0000"/>
                </a:solidFill>
              </a:rPr>
              <a:t>        // initiate a button</a:t>
            </a:r>
          </a:p>
          <a:p>
            <a:r>
              <a:rPr lang="en-IN" sz="5600" dirty="0"/>
              <a:t>        Button </a:t>
            </a:r>
            <a:r>
              <a:rPr lang="en-IN" sz="5600" dirty="0" err="1"/>
              <a:t>loginButton</a:t>
            </a:r>
            <a:r>
              <a:rPr lang="en-IN" sz="5600" dirty="0"/>
              <a:t> = (Button) </a:t>
            </a:r>
            <a:r>
              <a:rPr lang="en-IN" sz="5600" dirty="0" err="1"/>
              <a:t>findViewById</a:t>
            </a:r>
            <a:r>
              <a:rPr lang="en-IN" sz="5600" dirty="0"/>
              <a:t>(</a:t>
            </a:r>
            <a:r>
              <a:rPr lang="en-IN" sz="5600" dirty="0" err="1"/>
              <a:t>R.id.loginBtn</a:t>
            </a:r>
            <a:r>
              <a:rPr lang="en-IN" sz="5600" dirty="0"/>
              <a:t>);</a:t>
            </a:r>
          </a:p>
          <a:p>
            <a:r>
              <a:rPr lang="en-IN" sz="5600" dirty="0">
                <a:solidFill>
                  <a:srgbClr val="FF0000"/>
                </a:solidFill>
              </a:rPr>
              <a:t>        // perform click event on the button</a:t>
            </a:r>
          </a:p>
          <a:p>
            <a:r>
              <a:rPr lang="en-IN" sz="5600" dirty="0"/>
              <a:t>        </a:t>
            </a:r>
            <a:r>
              <a:rPr lang="en-IN" sz="5600" dirty="0" err="1"/>
              <a:t>loginButton.setOnClickListener</a:t>
            </a:r>
            <a:r>
              <a:rPr lang="en-IN" sz="5600" dirty="0"/>
              <a:t>(new </a:t>
            </a:r>
            <a:r>
              <a:rPr lang="en-IN" sz="5600" dirty="0" err="1"/>
              <a:t>View.OnClickListener</a:t>
            </a:r>
            <a:r>
              <a:rPr lang="en-IN" sz="5600" dirty="0"/>
              <a:t>() {</a:t>
            </a:r>
          </a:p>
          <a:p>
            <a:r>
              <a:rPr lang="en-IN" sz="5600" dirty="0"/>
              <a:t>            @Override</a:t>
            </a:r>
          </a:p>
          <a:p>
            <a:r>
              <a:rPr lang="en-IN" sz="5600" dirty="0"/>
              <a:t>            public void </a:t>
            </a:r>
            <a:r>
              <a:rPr lang="en-IN" sz="5600" dirty="0" err="1"/>
              <a:t>onClick</a:t>
            </a:r>
            <a:r>
              <a:rPr lang="en-IN" sz="5600" dirty="0"/>
              <a:t>(View v) {</a:t>
            </a:r>
          </a:p>
          <a:p>
            <a:r>
              <a:rPr lang="en-IN" sz="5600" b="1" dirty="0"/>
              <a:t>                </a:t>
            </a:r>
            <a:r>
              <a:rPr lang="en-IN" sz="5600" b="1" dirty="0" err="1"/>
              <a:t>Toast.makeText</a:t>
            </a:r>
            <a:r>
              <a:rPr lang="en-IN" sz="5600" b="1" dirty="0"/>
              <a:t>(</a:t>
            </a:r>
            <a:r>
              <a:rPr lang="en-IN" sz="5600" b="1" dirty="0" err="1"/>
              <a:t>getApplicationContext</a:t>
            </a:r>
            <a:r>
              <a:rPr lang="en-IN" sz="5600" b="1" dirty="0"/>
              <a:t>(), "Hello World..!!!", </a:t>
            </a:r>
            <a:r>
              <a:rPr lang="en-IN" sz="5600" b="1" dirty="0" err="1"/>
              <a:t>Toast.LENGTH_LONG</a:t>
            </a:r>
            <a:r>
              <a:rPr lang="en-IN" sz="5600" b="1" dirty="0"/>
              <a:t>).show(); </a:t>
            </a:r>
            <a:r>
              <a:rPr lang="en-IN" sz="5600" dirty="0"/>
              <a:t> </a:t>
            </a:r>
            <a:r>
              <a:rPr lang="en-IN" sz="5600" dirty="0">
                <a:solidFill>
                  <a:srgbClr val="FF0000"/>
                </a:solidFill>
              </a:rPr>
              <a:t>// display a toast message</a:t>
            </a:r>
          </a:p>
          <a:p>
            <a:r>
              <a:rPr lang="en-IN" sz="5600" dirty="0"/>
              <a:t>            }</a:t>
            </a:r>
          </a:p>
          <a:p>
            <a:r>
              <a:rPr lang="en-IN" sz="5600" dirty="0"/>
              <a:t>        });</a:t>
            </a:r>
          </a:p>
          <a:p>
            <a:r>
              <a:rPr lang="en-IN" sz="5600" dirty="0"/>
              <a:t>    }</a:t>
            </a:r>
          </a:p>
          <a:p>
            <a:endParaRPr lang="en-IN" dirty="0"/>
          </a:p>
        </p:txBody>
      </p:sp>
    </p:spTree>
    <p:extLst>
      <p:ext uri="{BB962C8B-B14F-4D97-AF65-F5344CB8AC3E}">
        <p14:creationId xmlns:p14="http://schemas.microsoft.com/office/powerpoint/2010/main" val="1955313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 layout</a:t>
            </a:r>
            <a:endParaRPr lang="en-IN" dirty="0"/>
          </a:p>
        </p:txBody>
      </p:sp>
      <p:sp>
        <p:nvSpPr>
          <p:cNvPr id="3" name="Content Placeholder 2"/>
          <p:cNvSpPr>
            <a:spLocks noGrp="1"/>
          </p:cNvSpPr>
          <p:nvPr>
            <p:ph idx="1"/>
          </p:nvPr>
        </p:nvSpPr>
        <p:spPr>
          <a:xfrm>
            <a:off x="838200" y="1390261"/>
            <a:ext cx="10515600" cy="4786702"/>
          </a:xfrm>
        </p:spPr>
        <p:txBody>
          <a:bodyPr>
            <a:normAutofit fontScale="92500" lnSpcReduction="10000"/>
          </a:bodyPr>
          <a:lstStyle/>
          <a:p>
            <a:r>
              <a:rPr lang="en-US" dirty="0"/>
              <a:t>Frame Layout is designed to block out an area on the screen to display a single child view.</a:t>
            </a:r>
          </a:p>
          <a:p>
            <a:r>
              <a:rPr lang="en-US" b="0" i="0" dirty="0">
                <a:solidFill>
                  <a:srgbClr val="202124"/>
                </a:solidFill>
                <a:effectLst/>
                <a:latin typeface="Roboto" panose="02000000000000000000" pitchFamily="2" charset="0"/>
              </a:rPr>
              <a:t>however, add multiple children to a </a:t>
            </a:r>
            <a:r>
              <a:rPr lang="en-US" b="0" i="0" dirty="0" err="1">
                <a:solidFill>
                  <a:srgbClr val="202124"/>
                </a:solidFill>
                <a:effectLst/>
                <a:latin typeface="Roboto" panose="02000000000000000000" pitchFamily="2" charset="0"/>
              </a:rPr>
              <a:t>FrameLayout</a:t>
            </a:r>
            <a:r>
              <a:rPr lang="en-US" b="0" i="0" dirty="0">
                <a:solidFill>
                  <a:srgbClr val="202124"/>
                </a:solidFill>
                <a:effectLst/>
                <a:latin typeface="Roboto" panose="02000000000000000000" pitchFamily="2" charset="0"/>
              </a:rPr>
              <a:t> and control their position within the </a:t>
            </a:r>
            <a:r>
              <a:rPr lang="en-US" b="0" i="0" dirty="0" err="1">
                <a:solidFill>
                  <a:srgbClr val="202124"/>
                </a:solidFill>
                <a:effectLst/>
                <a:latin typeface="Roboto" panose="02000000000000000000" pitchFamily="2" charset="0"/>
              </a:rPr>
              <a:t>FrameLayout</a:t>
            </a:r>
            <a:r>
              <a:rPr lang="en-US" b="0" i="0" dirty="0">
                <a:solidFill>
                  <a:srgbClr val="202124"/>
                </a:solidFill>
                <a:effectLst/>
                <a:latin typeface="Roboto" panose="02000000000000000000" pitchFamily="2" charset="0"/>
              </a:rPr>
              <a:t> by assigning gravity to each child,</a:t>
            </a:r>
            <a:endParaRPr lang="en-US" dirty="0"/>
          </a:p>
          <a:p>
            <a:r>
              <a:rPr lang="en-IN" dirty="0"/>
              <a:t>It  allows User Interface view to be overlapped with each other. </a:t>
            </a:r>
          </a:p>
          <a:p>
            <a:r>
              <a:rPr lang="en-IN" dirty="0"/>
              <a:t>Example :  placing a </a:t>
            </a:r>
            <a:r>
              <a:rPr lang="en-IN" dirty="0" err="1"/>
              <a:t>TextView</a:t>
            </a:r>
            <a:r>
              <a:rPr lang="en-IN" dirty="0"/>
              <a:t> over an </a:t>
            </a:r>
            <a:r>
              <a:rPr lang="en-IN" dirty="0" err="1"/>
              <a:t>ImageView</a:t>
            </a:r>
            <a:r>
              <a:rPr lang="en-IN" dirty="0"/>
              <a:t>. </a:t>
            </a:r>
          </a:p>
          <a:p>
            <a:r>
              <a:rPr lang="en-IN" dirty="0"/>
              <a:t>You can have multiple view within a frame layout.</a:t>
            </a:r>
          </a:p>
          <a:p>
            <a:r>
              <a:rPr lang="en-IN" dirty="0"/>
              <a:t>In </a:t>
            </a:r>
            <a:r>
              <a:rPr lang="en-IN" i="1" dirty="0" err="1"/>
              <a:t>FrameLayout</a:t>
            </a:r>
            <a:r>
              <a:rPr lang="en-IN" dirty="0"/>
              <a:t>, all the child views added are placed like </a:t>
            </a:r>
            <a:r>
              <a:rPr lang="en-IN" b="1" dirty="0"/>
              <a:t>stack</a:t>
            </a:r>
            <a:r>
              <a:rPr lang="en-IN" dirty="0"/>
              <a:t>. The most recent added are shown on top. Hence the order of elements in the layout is of importance.</a:t>
            </a:r>
          </a:p>
          <a:p>
            <a:r>
              <a:rPr lang="en-IN" dirty="0" err="1"/>
              <a:t>FrameLayout</a:t>
            </a:r>
            <a:r>
              <a:rPr lang="en-IN" dirty="0"/>
              <a:t> can become more useful when elements are hidden and displayed programmatically</a:t>
            </a:r>
          </a:p>
        </p:txBody>
      </p:sp>
    </p:spTree>
    <p:extLst>
      <p:ext uri="{BB962C8B-B14F-4D97-AF65-F5344CB8AC3E}">
        <p14:creationId xmlns:p14="http://schemas.microsoft.com/office/powerpoint/2010/main" val="93296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9"/>
          <p:cNvPicPr>
            <a:picLocks noChangeAspect="1" noChangeArrowheads="1"/>
          </p:cNvPicPr>
          <p:nvPr/>
        </p:nvPicPr>
        <p:blipFill>
          <a:blip r:embed="rId2"/>
          <a:srcRect/>
          <a:stretch>
            <a:fillRect/>
          </a:stretch>
        </p:blipFill>
        <p:spPr bwMode="auto">
          <a:xfrm>
            <a:off x="2481263" y="673101"/>
            <a:ext cx="5781675" cy="5259388"/>
          </a:xfrm>
          <a:prstGeom prst="rect">
            <a:avLst/>
          </a:prstGeom>
          <a:noFill/>
          <a:ln w="9525">
            <a:noFill/>
            <a:miter lim="800000"/>
            <a:headEnd/>
            <a:tailEnd/>
          </a:ln>
          <a:effectLst/>
        </p:spPr>
      </p:pic>
    </p:spTree>
    <p:extLst>
      <p:ext uri="{BB962C8B-B14F-4D97-AF65-F5344CB8AC3E}">
        <p14:creationId xmlns:p14="http://schemas.microsoft.com/office/powerpoint/2010/main" val="399492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218"/>
            <a:ext cx="10515600" cy="5816745"/>
          </a:xfrm>
        </p:spPr>
        <p:txBody>
          <a:bodyPr>
            <a:normAutofit fontScale="25000" lnSpcReduction="20000"/>
          </a:bodyPr>
          <a:lstStyle/>
          <a:p>
            <a:pPr fontAlgn="t"/>
            <a:endParaRPr lang="en-US" b="1" dirty="0">
              <a:solidFill>
                <a:srgbClr val="FF0000"/>
              </a:solidFill>
            </a:endParaRPr>
          </a:p>
          <a:p>
            <a:pPr fontAlgn="t"/>
            <a:r>
              <a:rPr lang="en-US" sz="8000" b="1" dirty="0">
                <a:solidFill>
                  <a:srgbClr val="FF0000"/>
                </a:solidFill>
              </a:rPr>
              <a:t>1.</a:t>
            </a:r>
            <a:r>
              <a:rPr lang="en-US" sz="8000" dirty="0">
                <a:solidFill>
                  <a:srgbClr val="FF0000"/>
                </a:solidFill>
              </a:rPr>
              <a:t> </a:t>
            </a:r>
            <a:r>
              <a:rPr lang="en-US" sz="8000" b="1" dirty="0">
                <a:solidFill>
                  <a:srgbClr val="FF0000"/>
                </a:solidFill>
              </a:rPr>
              <a:t>res/</a:t>
            </a:r>
            <a:r>
              <a:rPr lang="en-US" sz="8000" b="1" dirty="0" err="1">
                <a:solidFill>
                  <a:srgbClr val="FF0000"/>
                </a:solidFill>
              </a:rPr>
              <a:t>drawable</a:t>
            </a:r>
            <a:r>
              <a:rPr lang="en-US" sz="8000" b="1" dirty="0">
                <a:solidFill>
                  <a:srgbClr val="FF0000"/>
                </a:solidFill>
              </a:rPr>
              <a:t>-</a:t>
            </a:r>
            <a:endParaRPr lang="en-US" sz="8000" dirty="0">
              <a:solidFill>
                <a:srgbClr val="FF0000"/>
              </a:solidFill>
            </a:endParaRPr>
          </a:p>
          <a:p>
            <a:pPr fontAlgn="t"/>
            <a:r>
              <a:rPr lang="en-US" sz="8000" dirty="0"/>
              <a:t>The </a:t>
            </a:r>
            <a:r>
              <a:rPr lang="en-US" sz="8000" dirty="0" err="1"/>
              <a:t>drawable</a:t>
            </a:r>
            <a:r>
              <a:rPr lang="en-US" sz="8000" dirty="0"/>
              <a:t> folder contains graphics that can be drawn to the screen. e.g. images files (</a:t>
            </a:r>
            <a:r>
              <a:rPr lang="en-US" sz="8000" dirty="0" err="1"/>
              <a:t>png</a:t>
            </a:r>
            <a:r>
              <a:rPr lang="en-US" sz="8000" dirty="0"/>
              <a:t>, jpg and gif)</a:t>
            </a:r>
          </a:p>
          <a:p>
            <a:pPr fontAlgn="t"/>
            <a:r>
              <a:rPr lang="en-US" sz="8000" b="1" dirty="0">
                <a:solidFill>
                  <a:srgbClr val="FF0000"/>
                </a:solidFill>
              </a:rPr>
              <a:t>2. res/layout</a:t>
            </a:r>
            <a:endParaRPr lang="en-US" sz="8000" dirty="0">
              <a:solidFill>
                <a:srgbClr val="FF0000"/>
              </a:solidFill>
            </a:endParaRPr>
          </a:p>
          <a:p>
            <a:pPr fontAlgn="t"/>
            <a:r>
              <a:rPr lang="en-US" sz="8000" dirty="0"/>
              <a:t>The layout folder contains XML files used for your layouts. </a:t>
            </a:r>
          </a:p>
          <a:p>
            <a:pPr fontAlgn="t"/>
            <a:r>
              <a:rPr lang="en-US" sz="8000" dirty="0"/>
              <a:t>activity_main.xml is automatically created in this folder by Android Studio. Layout folder may have multiple layout folders to handle different devices.</a:t>
            </a:r>
          </a:p>
          <a:p>
            <a:pPr fontAlgn="t"/>
            <a:r>
              <a:rPr lang="en-US" sz="8000" b="1" dirty="0">
                <a:solidFill>
                  <a:srgbClr val="FF0000"/>
                </a:solidFill>
              </a:rPr>
              <a:t>3.  res/</a:t>
            </a:r>
            <a:r>
              <a:rPr lang="en-US" sz="8000" b="1" dirty="0" err="1">
                <a:solidFill>
                  <a:srgbClr val="FF0000"/>
                </a:solidFill>
              </a:rPr>
              <a:t>Mipmap</a:t>
            </a:r>
            <a:r>
              <a:rPr lang="en-US" sz="8000" b="1" dirty="0">
                <a:solidFill>
                  <a:srgbClr val="FF0000"/>
                </a:solidFill>
              </a:rPr>
              <a:t> :</a:t>
            </a:r>
          </a:p>
          <a:p>
            <a:r>
              <a:rPr lang="en-US" sz="8000" dirty="0"/>
              <a:t>The </a:t>
            </a:r>
            <a:r>
              <a:rPr lang="en-US" sz="8000" dirty="0" err="1"/>
              <a:t>mipmap</a:t>
            </a:r>
            <a:r>
              <a:rPr lang="en-US" sz="8000" dirty="0"/>
              <a:t> folder contains the launcher icon files for the app. A launcher icon is a graphic that represents your app to users.</a:t>
            </a:r>
          </a:p>
          <a:p>
            <a:pPr fontAlgn="t">
              <a:buNone/>
            </a:pPr>
            <a:r>
              <a:rPr lang="en-US" sz="8000" b="1" dirty="0">
                <a:solidFill>
                  <a:srgbClr val="FF0000"/>
                </a:solidFill>
              </a:rPr>
              <a:t> 4. res/values</a:t>
            </a:r>
            <a:endParaRPr lang="en-US" sz="8000" dirty="0">
              <a:solidFill>
                <a:srgbClr val="FF0000"/>
              </a:solidFill>
            </a:endParaRPr>
          </a:p>
          <a:p>
            <a:pPr fontAlgn="t"/>
            <a:r>
              <a:rPr lang="en-US" sz="8000" dirty="0"/>
              <a:t>The values folder contains XML files that contain simple values, such as strings, integers, and colors. The values folder is used to keep track of the values you will be using in your application. </a:t>
            </a:r>
          </a:p>
          <a:p>
            <a:r>
              <a:rPr lang="en-US" sz="8000" dirty="0"/>
              <a:t>the following XML files will be generated automatically:</a:t>
            </a:r>
          </a:p>
          <a:p>
            <a:r>
              <a:rPr lang="en-US" sz="8000" dirty="0"/>
              <a:t>colors.xml</a:t>
            </a:r>
          </a:p>
          <a:p>
            <a:r>
              <a:rPr lang="en-US" sz="8000" dirty="0"/>
              <a:t>strings.xml :</a:t>
            </a:r>
          </a:p>
          <a:p>
            <a:r>
              <a:rPr lang="en-US" sz="8000" dirty="0"/>
              <a:t>   	it contains all the text that your application uses. For example, the names of buttons, 	labels, default text,</a:t>
            </a:r>
          </a:p>
          <a:p>
            <a:pPr marL="457200" lvl="1" indent="0">
              <a:buNone/>
            </a:pPr>
            <a:r>
              <a:rPr lang="en-US" sz="7600" dirty="0"/>
              <a:t>	</a:t>
            </a:r>
            <a:r>
              <a:rPr lang="en-US" sz="7600" dirty="0" err="1"/>
              <a:t>Eg</a:t>
            </a:r>
            <a:r>
              <a:rPr lang="en-US" sz="7600" dirty="0"/>
              <a:t> :&lt;resources&gt; &lt;string name="</a:t>
            </a:r>
            <a:r>
              <a:rPr lang="en-US" sz="7600" dirty="0" err="1"/>
              <a:t>app_name</a:t>
            </a:r>
            <a:r>
              <a:rPr lang="en-US" sz="7600" dirty="0"/>
              <a:t>"&gt;M H S </a:t>
            </a:r>
            <a:r>
              <a:rPr lang="en-US" sz="7600" dirty="0" err="1"/>
              <a:t>S</a:t>
            </a:r>
            <a:r>
              <a:rPr lang="en-US" sz="7600" dirty="0"/>
              <a:t> P &lt;/string&gt;</a:t>
            </a:r>
          </a:p>
          <a:p>
            <a:r>
              <a:rPr lang="en-US" sz="8000" dirty="0"/>
              <a:t>styles.xml</a:t>
            </a:r>
          </a:p>
          <a:p>
            <a:pPr fontAlgn="t"/>
            <a:endParaRPr lang="en-US" sz="7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767" y="163773"/>
            <a:ext cx="10515600" cy="667106"/>
          </a:xfrm>
        </p:spPr>
        <p:txBody>
          <a:bodyPr>
            <a:normAutofit fontScale="90000"/>
          </a:bodyPr>
          <a:lstStyle/>
          <a:p>
            <a:r>
              <a:rPr lang="en-US" dirty="0"/>
              <a:t>Frame layout attributes…</a:t>
            </a:r>
            <a:endParaRPr lang="en-IN" dirty="0"/>
          </a:p>
        </p:txBody>
      </p:sp>
      <p:sp>
        <p:nvSpPr>
          <p:cNvPr id="3" name="Content Placeholder 2"/>
          <p:cNvSpPr>
            <a:spLocks noGrp="1"/>
          </p:cNvSpPr>
          <p:nvPr>
            <p:ph idx="1"/>
          </p:nvPr>
        </p:nvSpPr>
        <p:spPr>
          <a:xfrm>
            <a:off x="838200" y="830879"/>
            <a:ext cx="10515600" cy="5346084"/>
          </a:xfrm>
        </p:spPr>
        <p:txBody>
          <a:bodyPr>
            <a:normAutofit/>
          </a:bodyPr>
          <a:lstStyle/>
          <a:p>
            <a:r>
              <a:rPr lang="en-IN" sz="2200" b="1" dirty="0" err="1"/>
              <a:t>android:foreground</a:t>
            </a:r>
            <a:endParaRPr lang="en-IN" sz="2200" b="1" dirty="0"/>
          </a:p>
          <a:p>
            <a:r>
              <a:rPr lang="en-IN" sz="2200" dirty="0"/>
              <a:t>Foreground defines the </a:t>
            </a:r>
            <a:r>
              <a:rPr lang="en-IN" sz="2200" dirty="0" err="1"/>
              <a:t>drawable</a:t>
            </a:r>
            <a:r>
              <a:rPr lang="en-IN" sz="2200" dirty="0"/>
              <a:t> to draw over the content and this may be a </a:t>
            </a:r>
            <a:r>
              <a:rPr lang="en-IN" sz="2200" dirty="0" err="1"/>
              <a:t>color</a:t>
            </a:r>
            <a:r>
              <a:rPr lang="en-IN" sz="2200" dirty="0"/>
              <a:t> value</a:t>
            </a:r>
          </a:p>
          <a:p>
            <a:r>
              <a:rPr lang="en-US" sz="2400" dirty="0"/>
              <a:t>all the views taken in the </a:t>
            </a:r>
            <a:r>
              <a:rPr lang="en-US" sz="2400" dirty="0" err="1">
                <a:hlinkClick r:id="rId2" tooltip="FrameLayout"/>
              </a:rPr>
              <a:t>framelayout</a:t>
            </a:r>
            <a:r>
              <a:rPr lang="en-US" sz="2400" dirty="0"/>
              <a:t> will goes to the background and the </a:t>
            </a:r>
            <a:r>
              <a:rPr lang="en-US" sz="2400" dirty="0" err="1"/>
              <a:t>framelayout</a:t>
            </a:r>
            <a:r>
              <a:rPr lang="en-US" sz="2400" dirty="0"/>
              <a:t> comes in the foreground i.e. over the views.</a:t>
            </a:r>
            <a:r>
              <a:rPr lang="en-IN" sz="2200" dirty="0"/>
              <a:t>.</a:t>
            </a:r>
          </a:p>
          <a:p>
            <a:r>
              <a:rPr lang="en-US" sz="2400" dirty="0"/>
              <a:t>The value of this property can be a color, a drawable file or a simple image.</a:t>
            </a:r>
            <a:endParaRPr lang="en-IN" sz="2400" dirty="0"/>
          </a:p>
          <a:p>
            <a:r>
              <a:rPr lang="en-IN" sz="2200" b="1" dirty="0" err="1"/>
              <a:t>android:foregroundGravity</a:t>
            </a:r>
            <a:endParaRPr lang="en-IN" sz="2200" b="1" dirty="0"/>
          </a:p>
          <a:p>
            <a:r>
              <a:rPr lang="en-IN" sz="2200" dirty="0"/>
              <a:t>This defines the gravity to apply to the foreground </a:t>
            </a:r>
            <a:r>
              <a:rPr lang="en-IN" sz="2200" dirty="0" err="1"/>
              <a:t>drawable</a:t>
            </a:r>
            <a:r>
              <a:rPr lang="en-IN" sz="2200" dirty="0"/>
              <a:t>. Default value of gravity is fill. other are : </a:t>
            </a:r>
            <a:r>
              <a:rPr lang="en-IN" sz="2200" dirty="0" err="1"/>
              <a:t>center</a:t>
            </a:r>
            <a:r>
              <a:rPr lang="en-IN" sz="2200" dirty="0"/>
              <a:t> , top  , left  , right</a:t>
            </a:r>
          </a:p>
          <a:p>
            <a:endParaRPr lang="en-IN" sz="2000" dirty="0"/>
          </a:p>
        </p:txBody>
      </p:sp>
      <p:sp>
        <p:nvSpPr>
          <p:cNvPr id="18434" name="AutoShape 2" descr="foreground attribute example in Androi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6" name="AutoShape 4" descr="foreground attribute example in Androi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437" name="Picture 5"/>
          <p:cNvPicPr>
            <a:picLocks noChangeAspect="1" noChangeArrowheads="1"/>
          </p:cNvPicPr>
          <p:nvPr/>
        </p:nvPicPr>
        <p:blipFill>
          <a:blip r:embed="rId3"/>
          <a:srcRect/>
          <a:stretch>
            <a:fillRect/>
          </a:stretch>
        </p:blipFill>
        <p:spPr bwMode="auto">
          <a:xfrm>
            <a:off x="7978743" y="3749221"/>
            <a:ext cx="2373312" cy="3270250"/>
          </a:xfrm>
          <a:prstGeom prst="rect">
            <a:avLst/>
          </a:prstGeom>
          <a:noFill/>
          <a:ln w="9525">
            <a:noFill/>
            <a:miter lim="800000"/>
            <a:headEnd/>
            <a:tailEnd/>
          </a:ln>
          <a:effectLst/>
        </p:spPr>
      </p:pic>
      <p:sp>
        <p:nvSpPr>
          <p:cNvPr id="4" name="AutoShape 2" descr="Frame Layou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AutoShape 4" descr="Frame Layou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8" name="AutoShape 6" descr="Frame Layou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0" name="AutoShape 8" descr="Frame Layou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335117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err="1"/>
              <a:t>android:visibility</a:t>
            </a:r>
            <a:endParaRPr lang="en-IN" dirty="0"/>
          </a:p>
          <a:p>
            <a:r>
              <a:rPr lang="en-IN" dirty="0"/>
              <a:t>This determine whether to make the view visible, invisible or gone.</a:t>
            </a:r>
          </a:p>
          <a:p>
            <a:r>
              <a:rPr lang="en-IN" b="1" dirty="0"/>
              <a:t>visible –</a:t>
            </a:r>
            <a:r>
              <a:rPr lang="en-IN" dirty="0"/>
              <a:t> the view is present and also visible</a:t>
            </a:r>
          </a:p>
          <a:p>
            <a:r>
              <a:rPr lang="en-IN" b="1" dirty="0"/>
              <a:t>invisible –</a:t>
            </a:r>
            <a:r>
              <a:rPr lang="en-IN" dirty="0"/>
              <a:t> The view is present but not visible</a:t>
            </a:r>
          </a:p>
          <a:p>
            <a:r>
              <a:rPr lang="en-IN" b="1" dirty="0"/>
              <a:t>gone –</a:t>
            </a:r>
            <a:r>
              <a:rPr lang="en-IN" dirty="0"/>
              <a:t> The view is neither present nor visible</a:t>
            </a:r>
          </a:p>
          <a:p>
            <a:endParaRPr lang="en-US" dirty="0"/>
          </a:p>
        </p:txBody>
      </p:sp>
      <p:pic>
        <p:nvPicPr>
          <p:cNvPr id="4" name="Picture 3"/>
          <p:cNvPicPr>
            <a:picLocks noChangeAspect="1"/>
          </p:cNvPicPr>
          <p:nvPr/>
        </p:nvPicPr>
        <p:blipFill>
          <a:blip r:embed="rId2"/>
          <a:stretch>
            <a:fillRect/>
          </a:stretch>
        </p:blipFill>
        <p:spPr>
          <a:xfrm>
            <a:off x="6696692" y="4566598"/>
            <a:ext cx="5334000" cy="1390650"/>
          </a:xfrm>
          <a:prstGeom prst="rect">
            <a:avLst/>
          </a:prstGeom>
        </p:spPr>
      </p:pic>
    </p:spTree>
    <p:extLst>
      <p:ext uri="{BB962C8B-B14F-4D97-AF65-F5344CB8AC3E}">
        <p14:creationId xmlns:p14="http://schemas.microsoft.com/office/powerpoint/2010/main" val="1391010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90" y="207038"/>
            <a:ext cx="10515600" cy="865449"/>
          </a:xfrm>
        </p:spPr>
        <p:txBody>
          <a:bodyPr/>
          <a:lstStyle/>
          <a:p>
            <a:r>
              <a:rPr lang="en-IN" dirty="0"/>
              <a:t>Frame Layout example 1:</a:t>
            </a:r>
          </a:p>
        </p:txBody>
      </p:sp>
      <p:sp>
        <p:nvSpPr>
          <p:cNvPr id="3" name="Content Placeholder 2"/>
          <p:cNvSpPr>
            <a:spLocks noGrp="1"/>
          </p:cNvSpPr>
          <p:nvPr>
            <p:ph idx="1"/>
          </p:nvPr>
        </p:nvSpPr>
        <p:spPr>
          <a:xfrm>
            <a:off x="838200" y="914400"/>
            <a:ext cx="10515600" cy="5262563"/>
          </a:xfrm>
        </p:spPr>
        <p:txBody>
          <a:bodyPr>
            <a:normAutofit fontScale="55000" lnSpcReduction="20000"/>
          </a:bodyPr>
          <a:lstStyle/>
          <a:p>
            <a:r>
              <a:rPr lang="en-IN" dirty="0"/>
              <a:t>&lt;</a:t>
            </a:r>
            <a:r>
              <a:rPr lang="en-IN" dirty="0" err="1"/>
              <a:t>FrameLayout</a:t>
            </a:r>
            <a:r>
              <a:rPr lang="en-IN" dirty="0"/>
              <a:t> </a:t>
            </a:r>
            <a:r>
              <a:rPr lang="en-IN" dirty="0" err="1"/>
              <a:t>xmlns:android</a:t>
            </a:r>
            <a:r>
              <a:rPr lang="en-IN" dirty="0"/>
              <a:t>="http://schemas.android.com/</a:t>
            </a:r>
            <a:r>
              <a:rPr lang="en-IN" dirty="0" err="1"/>
              <a:t>apk</a:t>
            </a:r>
            <a:r>
              <a:rPr lang="en-IN" dirty="0"/>
              <a:t>/res/android"</a:t>
            </a:r>
          </a:p>
          <a:p>
            <a:r>
              <a:rPr lang="en-IN" dirty="0"/>
              <a:t>    </a:t>
            </a:r>
            <a:r>
              <a:rPr lang="en-IN" dirty="0" err="1"/>
              <a:t>android:id</a:t>
            </a:r>
            <a:r>
              <a:rPr lang="en-IN" dirty="0"/>
              <a:t>="@+id/</a:t>
            </a:r>
            <a:r>
              <a:rPr lang="en-IN" dirty="0" err="1"/>
              <a:t>frameLayout</a:t>
            </a:r>
            <a:r>
              <a:rPr lang="en-IN" dirty="0"/>
              <a:t>"</a:t>
            </a:r>
          </a:p>
          <a:p>
            <a:r>
              <a:rPr lang="en-IN" dirty="0"/>
              <a:t>    </a:t>
            </a:r>
            <a:r>
              <a:rPr lang="en-IN" dirty="0" err="1"/>
              <a:t>android:layout_width</a:t>
            </a:r>
            <a:r>
              <a:rPr lang="en-IN" dirty="0"/>
              <a:t>="</a:t>
            </a:r>
            <a:r>
              <a:rPr lang="en-IN" dirty="0" err="1"/>
              <a:t>fill_parent</a:t>
            </a:r>
            <a:r>
              <a:rPr lang="en-IN" dirty="0"/>
              <a:t>"</a:t>
            </a:r>
          </a:p>
          <a:p>
            <a:r>
              <a:rPr lang="en-IN" dirty="0"/>
              <a:t>    </a:t>
            </a:r>
            <a:r>
              <a:rPr lang="en-IN" dirty="0" err="1"/>
              <a:t>android:layout_height</a:t>
            </a:r>
            <a:r>
              <a:rPr lang="en-IN" dirty="0"/>
              <a:t>="</a:t>
            </a:r>
            <a:r>
              <a:rPr lang="en-IN" dirty="0" err="1"/>
              <a:t>fill_parent</a:t>
            </a:r>
            <a:r>
              <a:rPr lang="en-IN" dirty="0"/>
              <a:t>"&gt;</a:t>
            </a:r>
          </a:p>
          <a:p>
            <a:r>
              <a:rPr lang="en-IN" dirty="0"/>
              <a:t>    &lt;</a:t>
            </a:r>
            <a:r>
              <a:rPr lang="en-IN" dirty="0" err="1"/>
              <a:t>ImageView</a:t>
            </a:r>
            <a:endParaRPr lang="en-IN" dirty="0"/>
          </a:p>
          <a:p>
            <a:r>
              <a:rPr lang="en-IN" dirty="0"/>
              <a:t>        </a:t>
            </a:r>
            <a:r>
              <a:rPr lang="en-IN" dirty="0" err="1"/>
              <a:t>android:layout_width</a:t>
            </a:r>
            <a:r>
              <a:rPr lang="en-IN" dirty="0"/>
              <a:t>="</a:t>
            </a:r>
            <a:r>
              <a:rPr lang="en-IN" dirty="0" err="1"/>
              <a:t>match_parent</a:t>
            </a:r>
            <a:r>
              <a:rPr lang="en-IN" dirty="0"/>
              <a:t>"</a:t>
            </a:r>
          </a:p>
          <a:p>
            <a:r>
              <a:rPr lang="en-IN" dirty="0"/>
              <a:t>        </a:t>
            </a:r>
            <a:r>
              <a:rPr lang="en-IN" dirty="0" err="1"/>
              <a:t>android:layout_height</a:t>
            </a:r>
            <a:r>
              <a:rPr lang="en-IN" dirty="0"/>
              <a:t>="</a:t>
            </a:r>
            <a:r>
              <a:rPr lang="en-IN" dirty="0" err="1"/>
              <a:t>match_parent</a:t>
            </a:r>
            <a:r>
              <a:rPr lang="en-IN" dirty="0"/>
              <a:t>“</a:t>
            </a:r>
          </a:p>
          <a:p>
            <a:r>
              <a:rPr lang="en-IN" dirty="0"/>
              <a:t>        </a:t>
            </a:r>
            <a:r>
              <a:rPr lang="en-IN" b="1" dirty="0" err="1">
                <a:solidFill>
                  <a:srgbClr val="FF0000"/>
                </a:solidFill>
              </a:rPr>
              <a:t>android:src</a:t>
            </a:r>
            <a:r>
              <a:rPr lang="en-IN" b="1" dirty="0">
                <a:solidFill>
                  <a:srgbClr val="FF0000"/>
                </a:solidFill>
              </a:rPr>
              <a:t>="@</a:t>
            </a:r>
            <a:r>
              <a:rPr lang="en-IN" b="1" dirty="0" err="1">
                <a:solidFill>
                  <a:srgbClr val="FF0000"/>
                </a:solidFill>
              </a:rPr>
              <a:t>drawable/img_name</a:t>
            </a:r>
            <a:r>
              <a:rPr lang="en-IN" b="1" dirty="0">
                <a:solidFill>
                  <a:srgbClr val="FF0000"/>
                </a:solidFill>
              </a:rPr>
              <a:t>" </a:t>
            </a:r>
            <a:r>
              <a:rPr lang="en-IN" dirty="0"/>
              <a:t>/&gt;</a:t>
            </a:r>
          </a:p>
          <a:p>
            <a:r>
              <a:rPr lang="en-IN" dirty="0"/>
              <a:t>    &lt;</a:t>
            </a:r>
            <a:r>
              <a:rPr lang="en-IN" dirty="0" err="1"/>
              <a:t>TextView</a:t>
            </a:r>
            <a:endParaRPr lang="en-IN" dirty="0"/>
          </a:p>
          <a:p>
            <a:r>
              <a:rPr lang="en-IN" dirty="0"/>
              <a:t>        </a:t>
            </a:r>
            <a:r>
              <a:rPr lang="en-IN" dirty="0" err="1"/>
              <a:t>android:layout_width</a:t>
            </a:r>
            <a:r>
              <a:rPr lang="en-IN" dirty="0"/>
              <a:t>="</a:t>
            </a:r>
            <a:r>
              <a:rPr lang="en-IN" dirty="0" err="1"/>
              <a:t>fill_parent</a:t>
            </a:r>
            <a:r>
              <a:rPr lang="en-IN" dirty="0"/>
              <a:t>"</a:t>
            </a:r>
          </a:p>
          <a:p>
            <a:r>
              <a:rPr lang="en-IN" dirty="0"/>
              <a:t>        </a:t>
            </a:r>
            <a:r>
              <a:rPr lang="en-IN" dirty="0" err="1"/>
              <a:t>android:layout_height</a:t>
            </a:r>
            <a:r>
              <a:rPr lang="en-IN" dirty="0"/>
              <a:t>="</a:t>
            </a:r>
            <a:r>
              <a:rPr lang="en-IN" dirty="0" err="1"/>
              <a:t>fill_parent</a:t>
            </a:r>
            <a:r>
              <a:rPr lang="en-IN" dirty="0"/>
              <a:t>"</a:t>
            </a:r>
          </a:p>
          <a:p>
            <a:r>
              <a:rPr lang="en-IN" dirty="0"/>
              <a:t>        </a:t>
            </a:r>
            <a:r>
              <a:rPr lang="en-IN" b="1" dirty="0" err="1">
                <a:solidFill>
                  <a:srgbClr val="FF0000"/>
                </a:solidFill>
              </a:rPr>
              <a:t>android:gravity</a:t>
            </a:r>
            <a:r>
              <a:rPr lang="en-IN" b="1" dirty="0">
                <a:solidFill>
                  <a:srgbClr val="FF0000"/>
                </a:solidFill>
              </a:rPr>
              <a:t>="</a:t>
            </a:r>
            <a:r>
              <a:rPr lang="en-IN" b="1" dirty="0" err="1">
                <a:solidFill>
                  <a:srgbClr val="FF0000"/>
                </a:solidFill>
              </a:rPr>
              <a:t>center</a:t>
            </a:r>
            <a:r>
              <a:rPr lang="en-IN" b="1" dirty="0">
                <a:solidFill>
                  <a:srgbClr val="FF0000"/>
                </a:solidFill>
              </a:rPr>
              <a:t>"</a:t>
            </a:r>
          </a:p>
          <a:p>
            <a:r>
              <a:rPr lang="en-IN" dirty="0"/>
              <a:t>        </a:t>
            </a:r>
            <a:r>
              <a:rPr lang="en-IN" dirty="0" err="1"/>
              <a:t>android:text</a:t>
            </a:r>
            <a:r>
              <a:rPr lang="en-IN" dirty="0"/>
              <a:t>="</a:t>
            </a:r>
            <a:r>
              <a:rPr lang="en-IN" dirty="0" err="1"/>
              <a:t>abhiAndroid</a:t>
            </a:r>
            <a:r>
              <a:rPr lang="en-IN" dirty="0"/>
              <a:t>"</a:t>
            </a:r>
          </a:p>
          <a:p>
            <a:r>
              <a:rPr lang="en-IN" dirty="0"/>
              <a:t>        </a:t>
            </a:r>
            <a:r>
              <a:rPr lang="en-IN" dirty="0" err="1"/>
              <a:t>android:textSize</a:t>
            </a:r>
            <a:r>
              <a:rPr lang="en-IN" dirty="0"/>
              <a:t>="30sp"</a:t>
            </a:r>
          </a:p>
          <a:p>
            <a:r>
              <a:rPr lang="en-IN" dirty="0"/>
              <a:t>        </a:t>
            </a:r>
            <a:r>
              <a:rPr lang="en-IN" dirty="0" err="1"/>
              <a:t>android:textColor</a:t>
            </a:r>
            <a:r>
              <a:rPr lang="en-IN" dirty="0"/>
              <a:t>="#f3f3f3"</a:t>
            </a:r>
          </a:p>
          <a:p>
            <a:r>
              <a:rPr lang="en-IN" dirty="0"/>
              <a:t>        </a:t>
            </a:r>
            <a:r>
              <a:rPr lang="en-IN" dirty="0" err="1"/>
              <a:t>android:textStyle</a:t>
            </a:r>
            <a:r>
              <a:rPr lang="en-IN" dirty="0"/>
              <a:t>="bold" /&gt;</a:t>
            </a:r>
          </a:p>
          <a:p>
            <a:r>
              <a:rPr lang="en-IN" dirty="0"/>
              <a:t>&lt;/</a:t>
            </a:r>
            <a:r>
              <a:rPr lang="en-IN" dirty="0" err="1"/>
              <a:t>FrameLayout</a:t>
            </a:r>
            <a:r>
              <a:rPr lang="en-IN" dirty="0"/>
              <a:t>&gt;</a:t>
            </a:r>
          </a:p>
        </p:txBody>
      </p:sp>
      <p:pic>
        <p:nvPicPr>
          <p:cNvPr id="6" name="Picture 5"/>
          <p:cNvPicPr>
            <a:picLocks noChangeAspect="1"/>
          </p:cNvPicPr>
          <p:nvPr/>
        </p:nvPicPr>
        <p:blipFill>
          <a:blip r:embed="rId2"/>
          <a:stretch>
            <a:fillRect/>
          </a:stretch>
        </p:blipFill>
        <p:spPr>
          <a:xfrm>
            <a:off x="7744890" y="1230574"/>
            <a:ext cx="3362325" cy="5406504"/>
          </a:xfrm>
          <a:prstGeom prst="rect">
            <a:avLst/>
          </a:prstGeom>
        </p:spPr>
      </p:pic>
    </p:spTree>
    <p:extLst>
      <p:ext uri="{BB962C8B-B14F-4D97-AF65-F5344CB8AC3E}">
        <p14:creationId xmlns:p14="http://schemas.microsoft.com/office/powerpoint/2010/main" val="28907636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2293C-D9D6-4CE7-B389-CC1D00CCE497}"/>
              </a:ext>
            </a:extLst>
          </p:cNvPr>
          <p:cNvSpPr>
            <a:spLocks noGrp="1"/>
          </p:cNvSpPr>
          <p:nvPr>
            <p:ph idx="1"/>
          </p:nvPr>
        </p:nvSpPr>
        <p:spPr>
          <a:xfrm>
            <a:off x="838200" y="167950"/>
            <a:ext cx="10515600" cy="6596743"/>
          </a:xfrm>
        </p:spPr>
        <p:txBody>
          <a:bodyPr>
            <a:normAutofit fontScale="77500" lnSpcReduction="20000"/>
          </a:bodyPr>
          <a:lstStyle/>
          <a:p>
            <a:r>
              <a:rPr lang="en-US" b="1" u="sng" dirty="0"/>
              <a:t>Frame Example 2 </a:t>
            </a:r>
            <a:r>
              <a:rPr lang="en-US" dirty="0"/>
              <a:t>:</a:t>
            </a:r>
          </a:p>
          <a:p>
            <a:r>
              <a:rPr lang="en-US" dirty="0"/>
              <a:t>&lt;</a:t>
            </a:r>
            <a:r>
              <a:rPr lang="en-US" dirty="0" err="1"/>
              <a:t>FrameLayout</a:t>
            </a:r>
            <a:endParaRPr lang="en-US" dirty="0"/>
          </a:p>
          <a:p>
            <a:r>
              <a:rPr lang="en-US" dirty="0"/>
              <a:t>    </a:t>
            </a:r>
            <a:r>
              <a:rPr lang="en-US" dirty="0" err="1"/>
              <a:t>android:layout_width</a:t>
            </a:r>
            <a:r>
              <a:rPr lang="en-US" dirty="0"/>
              <a:t>="200dp"</a:t>
            </a:r>
          </a:p>
          <a:p>
            <a:r>
              <a:rPr lang="en-US" dirty="0"/>
              <a:t>    </a:t>
            </a:r>
            <a:r>
              <a:rPr lang="en-US" dirty="0" err="1"/>
              <a:t>android:layout_height</a:t>
            </a:r>
            <a:r>
              <a:rPr lang="en-US" dirty="0"/>
              <a:t>="300dp"</a:t>
            </a:r>
          </a:p>
          <a:p>
            <a:r>
              <a:rPr lang="en-US" dirty="0"/>
              <a:t>    </a:t>
            </a:r>
            <a:r>
              <a:rPr lang="en-US" dirty="0" err="1">
                <a:solidFill>
                  <a:srgbClr val="FF0000"/>
                </a:solidFill>
              </a:rPr>
              <a:t>android:foreground</a:t>
            </a:r>
            <a:r>
              <a:rPr lang="en-US" dirty="0">
                <a:solidFill>
                  <a:srgbClr val="FF0000"/>
                </a:solidFill>
              </a:rPr>
              <a:t>="@color/</a:t>
            </a:r>
            <a:r>
              <a:rPr lang="en-US" dirty="0" err="1">
                <a:solidFill>
                  <a:srgbClr val="FF0000"/>
                </a:solidFill>
              </a:rPr>
              <a:t>colorAccent</a:t>
            </a:r>
            <a:r>
              <a:rPr lang="en-US" dirty="0">
                <a:solidFill>
                  <a:srgbClr val="FF0000"/>
                </a:solidFill>
              </a:rPr>
              <a:t>“&gt;</a:t>
            </a:r>
          </a:p>
          <a:p>
            <a:r>
              <a:rPr lang="en-US" dirty="0"/>
              <a:t>        &lt;Button</a:t>
            </a:r>
          </a:p>
          <a:p>
            <a:r>
              <a:rPr lang="en-US" dirty="0"/>
              <a:t>        </a:t>
            </a:r>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android:layout_marginTop</a:t>
            </a:r>
            <a:r>
              <a:rPr lang="en-US" dirty="0"/>
              <a:t>="90dp"</a:t>
            </a:r>
          </a:p>
          <a:p>
            <a:r>
              <a:rPr lang="en-US" dirty="0"/>
              <a:t>        </a:t>
            </a:r>
            <a:r>
              <a:rPr lang="en-US" dirty="0" err="1"/>
              <a:t>android:text</a:t>
            </a:r>
            <a:r>
              <a:rPr lang="en-US" dirty="0"/>
              <a:t>="Button"/&gt;</a:t>
            </a:r>
          </a:p>
          <a:p>
            <a:r>
              <a:rPr lang="en-US" dirty="0"/>
              <a:t>    &lt;</a:t>
            </a:r>
            <a:r>
              <a:rPr lang="en-US" dirty="0" err="1"/>
              <a:t>TextView</a:t>
            </a:r>
            <a:endParaRPr lang="en-US" dirty="0"/>
          </a:p>
          <a:p>
            <a:r>
              <a:rPr lang="en-US" dirty="0"/>
              <a:t>        </a:t>
            </a:r>
            <a:r>
              <a:rPr lang="en-US" dirty="0" err="1"/>
              <a:t>android:layout_width</a:t>
            </a:r>
            <a:r>
              <a:rPr lang="en-US" dirty="0"/>
              <a:t>="100dp"</a:t>
            </a:r>
          </a:p>
          <a:p>
            <a:r>
              <a:rPr lang="en-US" dirty="0"/>
              <a:t>        </a:t>
            </a:r>
            <a:r>
              <a:rPr lang="en-US" dirty="0" err="1"/>
              <a:t>android:layout_height</a:t>
            </a:r>
            <a:r>
              <a:rPr lang="en-US" dirty="0"/>
              <a:t>="50dp"</a:t>
            </a:r>
          </a:p>
          <a:p>
            <a:r>
              <a:rPr lang="en-US" dirty="0"/>
              <a:t>        </a:t>
            </a:r>
            <a:r>
              <a:rPr lang="en-US" dirty="0" err="1"/>
              <a:t>android:textSize</a:t>
            </a:r>
            <a:r>
              <a:rPr lang="en-US" dirty="0"/>
              <a:t>="20sp"</a:t>
            </a:r>
          </a:p>
          <a:p>
            <a:r>
              <a:rPr lang="en-US" dirty="0"/>
              <a:t>        </a:t>
            </a:r>
            <a:r>
              <a:rPr lang="en-US" dirty="0" err="1"/>
              <a:t>android:background</a:t>
            </a:r>
            <a:r>
              <a:rPr lang="en-US" dirty="0"/>
              <a:t>="@color/</a:t>
            </a:r>
            <a:r>
              <a:rPr lang="en-US" dirty="0" err="1"/>
              <a:t>colorPrimary</a:t>
            </a:r>
            <a:r>
              <a:rPr lang="en-US" dirty="0"/>
              <a:t>"</a:t>
            </a:r>
          </a:p>
          <a:p>
            <a:r>
              <a:rPr lang="en-US" dirty="0"/>
              <a:t>        </a:t>
            </a:r>
            <a:r>
              <a:rPr lang="en-US" dirty="0" err="1"/>
              <a:t>android:textColor</a:t>
            </a:r>
            <a:r>
              <a:rPr lang="en-US" dirty="0"/>
              <a:t>="#</a:t>
            </a:r>
            <a:r>
              <a:rPr lang="en-US" dirty="0" err="1"/>
              <a:t>fff</a:t>
            </a:r>
            <a:r>
              <a:rPr lang="en-US" dirty="0"/>
              <a:t>"</a:t>
            </a:r>
          </a:p>
          <a:p>
            <a:r>
              <a:rPr lang="en-US" dirty="0"/>
              <a:t>        </a:t>
            </a:r>
            <a:r>
              <a:rPr lang="en-US" dirty="0" err="1"/>
              <a:t>android:text</a:t>
            </a:r>
            <a:r>
              <a:rPr lang="en-US" dirty="0"/>
              <a:t>="I am </a:t>
            </a:r>
            <a:r>
              <a:rPr lang="en-US" dirty="0" err="1"/>
              <a:t>TextView</a:t>
            </a:r>
            <a:r>
              <a:rPr lang="en-US" dirty="0"/>
              <a:t>" /&gt;</a:t>
            </a:r>
          </a:p>
          <a:p>
            <a:r>
              <a:rPr lang="en-US" dirty="0"/>
              <a:t>&lt;/</a:t>
            </a:r>
            <a:r>
              <a:rPr lang="en-US" dirty="0" err="1"/>
              <a:t>FrameLayout</a:t>
            </a:r>
            <a:r>
              <a:rPr lang="en-US" dirty="0"/>
              <a:t>&gt;</a:t>
            </a:r>
          </a:p>
        </p:txBody>
      </p:sp>
      <p:pic>
        <p:nvPicPr>
          <p:cNvPr id="1026" name="Picture 2" descr="android framelayout">
            <a:extLst>
              <a:ext uri="{FF2B5EF4-FFF2-40B4-BE49-F238E27FC236}">
                <a16:creationId xmlns:a16="http://schemas.microsoft.com/office/drawing/2014/main" id="{2E90897C-C516-4033-8F86-897C37F96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498" y="457201"/>
            <a:ext cx="4243679" cy="5719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490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6481"/>
          </a:xfrm>
        </p:spPr>
        <p:txBody>
          <a:bodyPr>
            <a:normAutofit fontScale="90000"/>
          </a:bodyPr>
          <a:lstStyle/>
          <a:p>
            <a:r>
              <a:rPr lang="en-IN" sz="2800" dirty="0"/>
              <a:t>Frame Layout using layout gravity.</a:t>
            </a:r>
            <a:br>
              <a:rPr lang="en-IN" sz="2800" dirty="0"/>
            </a:br>
            <a:r>
              <a:rPr lang="en-IN" sz="2800" dirty="0"/>
              <a:t>Example :</a:t>
            </a:r>
            <a:r>
              <a:rPr lang="en-US" sz="2800" dirty="0"/>
              <a:t> put </a:t>
            </a:r>
            <a:r>
              <a:rPr lang="en-US" sz="2800" dirty="0" err="1">
                <a:hlinkClick r:id="rId2" tooltip="TextView"/>
              </a:rPr>
              <a:t>textview</a:t>
            </a:r>
            <a:r>
              <a:rPr lang="en-US" sz="2800" dirty="0"/>
              <a:t> at different position </a:t>
            </a:r>
            <a:br>
              <a:rPr lang="en-US" sz="2800" dirty="0"/>
            </a:br>
            <a:r>
              <a:rPr lang="en-US" sz="2800" dirty="0"/>
              <a:t>in Frame Layout.</a:t>
            </a:r>
            <a:endParaRPr lang="en-IN" sz="2800" dirty="0"/>
          </a:p>
        </p:txBody>
      </p:sp>
      <p:sp>
        <p:nvSpPr>
          <p:cNvPr id="3" name="Content Placeholder 2"/>
          <p:cNvSpPr>
            <a:spLocks noGrp="1"/>
          </p:cNvSpPr>
          <p:nvPr>
            <p:ph idx="1"/>
          </p:nvPr>
        </p:nvSpPr>
        <p:spPr>
          <a:xfrm>
            <a:off x="838200" y="1511300"/>
            <a:ext cx="10515600" cy="5080000"/>
          </a:xfrm>
        </p:spPr>
        <p:txBody>
          <a:bodyPr>
            <a:normAutofit fontScale="62500" lnSpcReduction="20000"/>
          </a:bodyPr>
          <a:lstStyle/>
          <a:p>
            <a:r>
              <a:rPr lang="en-IN" dirty="0"/>
              <a:t>&lt;</a:t>
            </a:r>
            <a:r>
              <a:rPr lang="en-IN" dirty="0" err="1"/>
              <a:t>FrameLayout</a:t>
            </a:r>
            <a:r>
              <a:rPr lang="en-IN" dirty="0"/>
              <a:t> </a:t>
            </a:r>
            <a:r>
              <a:rPr lang="en-IN" dirty="0" err="1"/>
              <a:t>xmlns:android</a:t>
            </a:r>
            <a:r>
              <a:rPr lang="en-IN" dirty="0"/>
              <a:t>="http://schemas.android.com/</a:t>
            </a:r>
            <a:r>
              <a:rPr lang="en-IN" dirty="0" err="1"/>
              <a:t>apk</a:t>
            </a:r>
            <a:r>
              <a:rPr lang="en-IN" dirty="0"/>
              <a:t>/res/android"</a:t>
            </a:r>
          </a:p>
          <a:p>
            <a:r>
              <a:rPr lang="en-IN" dirty="0"/>
              <a:t>    </a:t>
            </a:r>
            <a:r>
              <a:rPr lang="en-IN" dirty="0" err="1"/>
              <a:t>android:layout_height</a:t>
            </a:r>
            <a:r>
              <a:rPr lang="en-IN" dirty="0"/>
              <a:t>="</a:t>
            </a:r>
            <a:r>
              <a:rPr lang="en-IN" dirty="0" err="1"/>
              <a:t>match_parent</a:t>
            </a:r>
            <a:r>
              <a:rPr lang="en-IN" dirty="0"/>
              <a:t>"</a:t>
            </a:r>
          </a:p>
          <a:p>
            <a:r>
              <a:rPr lang="en-IN" dirty="0"/>
              <a:t>    </a:t>
            </a:r>
            <a:r>
              <a:rPr lang="en-IN" dirty="0" err="1"/>
              <a:t>android:layout_width</a:t>
            </a:r>
            <a:r>
              <a:rPr lang="en-IN" dirty="0"/>
              <a:t>="</a:t>
            </a:r>
            <a:r>
              <a:rPr lang="en-IN" dirty="0" err="1"/>
              <a:t>match_parent</a:t>
            </a:r>
            <a:r>
              <a:rPr lang="en-IN" dirty="0"/>
              <a:t>“ &gt;</a:t>
            </a:r>
          </a:p>
          <a:p>
            <a:r>
              <a:rPr lang="en-IN" dirty="0"/>
              <a:t>        &lt;</a:t>
            </a:r>
            <a:r>
              <a:rPr lang="en-IN" dirty="0" err="1"/>
              <a:t>TextView</a:t>
            </a:r>
            <a:r>
              <a:rPr lang="en-IN" dirty="0"/>
              <a:t> </a:t>
            </a:r>
            <a:r>
              <a:rPr lang="en-IN" dirty="0" err="1"/>
              <a:t>android:text</a:t>
            </a:r>
            <a:r>
              <a:rPr lang="en-IN" dirty="0"/>
              <a:t>="</a:t>
            </a:r>
            <a:r>
              <a:rPr lang="en-IN" dirty="0" err="1"/>
              <a:t>LeftTop</a:t>
            </a:r>
            <a:r>
              <a:rPr lang="en-IN" dirty="0"/>
              <a:t>“</a:t>
            </a:r>
          </a:p>
          <a:p>
            <a:r>
              <a:rPr lang="en-IN" dirty="0">
                <a:solidFill>
                  <a:srgbClr val="FF0000"/>
                </a:solidFill>
              </a:rPr>
              <a:t>       </a:t>
            </a:r>
            <a:r>
              <a:rPr lang="en-IN" dirty="0" err="1">
                <a:solidFill>
                  <a:srgbClr val="FF0000"/>
                </a:solidFill>
              </a:rPr>
              <a:t>android:layout_gravity</a:t>
            </a:r>
            <a:r>
              <a:rPr lang="en-IN" dirty="0">
                <a:solidFill>
                  <a:srgbClr val="FF0000"/>
                </a:solidFill>
              </a:rPr>
              <a:t>=“</a:t>
            </a:r>
            <a:r>
              <a:rPr lang="en-IN" dirty="0" err="1">
                <a:solidFill>
                  <a:srgbClr val="FF0000"/>
                </a:solidFill>
              </a:rPr>
              <a:t>Left|top</a:t>
            </a:r>
            <a:r>
              <a:rPr lang="en-IN" dirty="0">
                <a:solidFill>
                  <a:srgbClr val="FF0000"/>
                </a:solidFill>
              </a:rPr>
              <a:t>"</a:t>
            </a:r>
            <a:endParaRPr lang="en-IN" dirty="0"/>
          </a:p>
          <a:p>
            <a:r>
              <a:rPr lang="en-IN" dirty="0"/>
              <a:t>        </a:t>
            </a:r>
            <a:r>
              <a:rPr lang="en-IN" dirty="0" err="1"/>
              <a:t>android:layout_width</a:t>
            </a:r>
            <a:r>
              <a:rPr lang="en-IN" dirty="0"/>
              <a:t>="</a:t>
            </a:r>
            <a:r>
              <a:rPr lang="en-IN" dirty="0" err="1"/>
              <a:t>wrap_content</a:t>
            </a:r>
            <a:r>
              <a:rPr lang="en-IN" dirty="0"/>
              <a:t>"</a:t>
            </a:r>
          </a:p>
          <a:p>
            <a:r>
              <a:rPr lang="en-IN" dirty="0"/>
              <a:t>        </a:t>
            </a:r>
            <a:r>
              <a:rPr lang="en-IN" dirty="0" err="1"/>
              <a:t>android:layout_height</a:t>
            </a:r>
            <a:r>
              <a:rPr lang="en-IN" dirty="0"/>
              <a:t>="</a:t>
            </a:r>
            <a:r>
              <a:rPr lang="en-IN" dirty="0" err="1"/>
              <a:t>wrap_content</a:t>
            </a:r>
            <a:r>
              <a:rPr lang="en-IN" dirty="0"/>
              <a:t>" /&gt;</a:t>
            </a:r>
          </a:p>
          <a:p>
            <a:r>
              <a:rPr lang="en-IN" dirty="0"/>
              <a:t>    &lt;</a:t>
            </a:r>
            <a:r>
              <a:rPr lang="en-IN" dirty="0" err="1"/>
              <a:t>TextView</a:t>
            </a:r>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android:layout_width</a:t>
            </a:r>
            <a:r>
              <a:rPr lang="en-IN" dirty="0"/>
              <a:t>="</a:t>
            </a:r>
            <a:r>
              <a:rPr lang="en-IN" dirty="0" err="1"/>
              <a:t>wrap_content</a:t>
            </a:r>
            <a:r>
              <a:rPr lang="en-IN" dirty="0"/>
              <a:t>"</a:t>
            </a:r>
          </a:p>
          <a:p>
            <a:r>
              <a:rPr lang="en-IN" dirty="0">
                <a:solidFill>
                  <a:srgbClr val="FF0000"/>
                </a:solidFill>
              </a:rPr>
              <a:t>        </a:t>
            </a:r>
            <a:r>
              <a:rPr lang="en-IN" dirty="0" err="1">
                <a:solidFill>
                  <a:srgbClr val="FF0000"/>
                </a:solidFill>
              </a:rPr>
              <a:t>android:text</a:t>
            </a:r>
            <a:r>
              <a:rPr lang="en-IN" dirty="0">
                <a:solidFill>
                  <a:srgbClr val="FF0000"/>
                </a:solidFill>
              </a:rPr>
              <a:t>="</a:t>
            </a:r>
            <a:r>
              <a:rPr lang="en-IN" dirty="0" err="1">
                <a:solidFill>
                  <a:srgbClr val="FF0000"/>
                </a:solidFill>
              </a:rPr>
              <a:t>RightTop</a:t>
            </a:r>
            <a:r>
              <a:rPr lang="en-IN" dirty="0">
                <a:solidFill>
                  <a:srgbClr val="FF0000"/>
                </a:solidFill>
              </a:rPr>
              <a:t>"</a:t>
            </a:r>
          </a:p>
          <a:p>
            <a:r>
              <a:rPr lang="en-IN" dirty="0">
                <a:solidFill>
                  <a:srgbClr val="FF0000"/>
                </a:solidFill>
              </a:rPr>
              <a:t>        </a:t>
            </a:r>
            <a:r>
              <a:rPr lang="en-IN" dirty="0" err="1">
                <a:solidFill>
                  <a:srgbClr val="FF0000"/>
                </a:solidFill>
              </a:rPr>
              <a:t>android:layout_gravity</a:t>
            </a:r>
            <a:r>
              <a:rPr lang="en-IN" dirty="0">
                <a:solidFill>
                  <a:srgbClr val="FF0000"/>
                </a:solidFill>
              </a:rPr>
              <a:t>="</a:t>
            </a:r>
            <a:r>
              <a:rPr lang="en-IN" dirty="0" err="1">
                <a:solidFill>
                  <a:srgbClr val="FF0000"/>
                </a:solidFill>
              </a:rPr>
              <a:t>top|right</a:t>
            </a:r>
            <a:r>
              <a:rPr lang="en-IN" dirty="0">
                <a:solidFill>
                  <a:srgbClr val="FF0000"/>
                </a:solidFill>
              </a:rPr>
              <a:t>" </a:t>
            </a:r>
            <a:r>
              <a:rPr lang="en-IN" dirty="0"/>
              <a:t>/&gt;</a:t>
            </a:r>
          </a:p>
          <a:p>
            <a:r>
              <a:rPr lang="en-IN" dirty="0"/>
              <a:t>    &lt;</a:t>
            </a:r>
            <a:r>
              <a:rPr lang="en-IN" dirty="0" err="1"/>
              <a:t>TextView</a:t>
            </a:r>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android:layout_width</a:t>
            </a:r>
            <a:r>
              <a:rPr lang="en-IN" dirty="0"/>
              <a:t>="</a:t>
            </a:r>
            <a:r>
              <a:rPr lang="en-IN" dirty="0" err="1"/>
              <a:t>wrap_content</a:t>
            </a:r>
            <a:r>
              <a:rPr lang="en-IN" dirty="0"/>
              <a:t>"</a:t>
            </a:r>
          </a:p>
          <a:p>
            <a:r>
              <a:rPr lang="en-IN" dirty="0">
                <a:solidFill>
                  <a:srgbClr val="FF0000"/>
                </a:solidFill>
              </a:rPr>
              <a:t>        </a:t>
            </a:r>
            <a:r>
              <a:rPr lang="en-IN" dirty="0" err="1">
                <a:solidFill>
                  <a:srgbClr val="FF0000"/>
                </a:solidFill>
              </a:rPr>
              <a:t>android:text</a:t>
            </a:r>
            <a:r>
              <a:rPr lang="en-IN" dirty="0">
                <a:solidFill>
                  <a:srgbClr val="FF0000"/>
                </a:solidFill>
              </a:rPr>
              <a:t>="</a:t>
            </a:r>
            <a:r>
              <a:rPr lang="en-IN" dirty="0" err="1">
                <a:solidFill>
                  <a:srgbClr val="FF0000"/>
                </a:solidFill>
              </a:rPr>
              <a:t>CentreTop</a:t>
            </a:r>
            <a:r>
              <a:rPr lang="en-IN" dirty="0">
                <a:solidFill>
                  <a:srgbClr val="FF0000"/>
                </a:solidFill>
              </a:rPr>
              <a:t>"</a:t>
            </a:r>
          </a:p>
          <a:p>
            <a:r>
              <a:rPr lang="en-IN" dirty="0">
                <a:solidFill>
                  <a:srgbClr val="FF0000"/>
                </a:solidFill>
              </a:rPr>
              <a:t>        </a:t>
            </a:r>
            <a:r>
              <a:rPr lang="en-IN" dirty="0" err="1">
                <a:solidFill>
                  <a:srgbClr val="FF0000"/>
                </a:solidFill>
              </a:rPr>
              <a:t>android:layout_gravity</a:t>
            </a:r>
            <a:r>
              <a:rPr lang="en-IN" dirty="0">
                <a:solidFill>
                  <a:srgbClr val="FF0000"/>
                </a:solidFill>
              </a:rPr>
              <a:t>="</a:t>
            </a:r>
            <a:r>
              <a:rPr lang="en-IN" dirty="0" err="1">
                <a:solidFill>
                  <a:srgbClr val="FF0000"/>
                </a:solidFill>
              </a:rPr>
              <a:t>top|center_horizontal</a:t>
            </a:r>
            <a:r>
              <a:rPr lang="en-IN" dirty="0">
                <a:solidFill>
                  <a:srgbClr val="FF0000"/>
                </a:solidFill>
              </a:rPr>
              <a:t>" </a:t>
            </a:r>
            <a:r>
              <a:rPr lang="en-IN" dirty="0"/>
              <a:t>/&gt;</a:t>
            </a:r>
          </a:p>
        </p:txBody>
      </p:sp>
      <p:pic>
        <p:nvPicPr>
          <p:cNvPr id="6" name="Picture 5"/>
          <p:cNvPicPr>
            <a:picLocks noChangeAspect="1"/>
          </p:cNvPicPr>
          <p:nvPr/>
        </p:nvPicPr>
        <p:blipFill>
          <a:blip r:embed="rId3"/>
          <a:stretch>
            <a:fillRect/>
          </a:stretch>
        </p:blipFill>
        <p:spPr>
          <a:xfrm>
            <a:off x="8148282" y="365127"/>
            <a:ext cx="3429000" cy="6355854"/>
          </a:xfrm>
          <a:prstGeom prst="rect">
            <a:avLst/>
          </a:prstGeom>
        </p:spPr>
      </p:pic>
    </p:spTree>
    <p:extLst>
      <p:ext uri="{BB962C8B-B14F-4D97-AF65-F5344CB8AC3E}">
        <p14:creationId xmlns:p14="http://schemas.microsoft.com/office/powerpoint/2010/main" val="1055537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1162"/>
          </a:xfrm>
        </p:spPr>
        <p:txBody>
          <a:bodyPr>
            <a:normAutofit fontScale="90000"/>
          </a:bodyPr>
          <a:lstStyle/>
          <a:p>
            <a:r>
              <a:rPr lang="en-IN" i="1" dirty="0">
                <a:solidFill>
                  <a:srgbClr val="FF0000"/>
                </a:solidFill>
              </a:rPr>
              <a:t>File: MainActivity.java</a:t>
            </a:r>
            <a:endParaRPr lang="en-IN" dirty="0">
              <a:solidFill>
                <a:srgbClr val="FF0000"/>
              </a:solidFill>
            </a:endParaRPr>
          </a:p>
        </p:txBody>
      </p:sp>
      <p:sp>
        <p:nvSpPr>
          <p:cNvPr id="3" name="Content Placeholder 2"/>
          <p:cNvSpPr>
            <a:spLocks noGrp="1"/>
          </p:cNvSpPr>
          <p:nvPr>
            <p:ph idx="1"/>
          </p:nvPr>
        </p:nvSpPr>
        <p:spPr>
          <a:xfrm>
            <a:off x="838200" y="886408"/>
            <a:ext cx="10515600" cy="6036906"/>
          </a:xfrm>
        </p:spPr>
        <p:txBody>
          <a:bodyPr>
            <a:normAutofit fontScale="77500" lnSpcReduction="20000"/>
          </a:bodyPr>
          <a:lstStyle/>
          <a:p>
            <a:r>
              <a:rPr lang="en-IN" b="1" dirty="0"/>
              <a:t>package</a:t>
            </a:r>
            <a:r>
              <a:rPr lang="en-IN" dirty="0"/>
              <a:t> </a:t>
            </a:r>
            <a:r>
              <a:rPr lang="en-IN" dirty="0" err="1"/>
              <a:t>first.javatpoint.com.welcome</a:t>
            </a:r>
            <a:r>
              <a:rPr lang="en-IN" dirty="0"/>
              <a:t>;  </a:t>
            </a:r>
          </a:p>
          <a:p>
            <a:r>
              <a:rPr lang="en-IN" dirty="0"/>
              <a:t>  </a:t>
            </a:r>
            <a:r>
              <a:rPr lang="en-IN" b="1" dirty="0"/>
              <a:t>import</a:t>
            </a:r>
            <a:r>
              <a:rPr lang="en-IN" dirty="0"/>
              <a:t> android.support.v7.app.AppCompatActivity;  </a:t>
            </a:r>
          </a:p>
          <a:p>
            <a:r>
              <a:rPr lang="en-IN" b="1" dirty="0"/>
              <a:t>import</a:t>
            </a:r>
            <a:r>
              <a:rPr lang="en-IN" dirty="0"/>
              <a:t> </a:t>
            </a:r>
            <a:r>
              <a:rPr lang="en-IN" dirty="0" err="1"/>
              <a:t>android.os.Bundle</a:t>
            </a:r>
            <a:r>
              <a:rPr lang="en-IN" dirty="0"/>
              <a:t>;  </a:t>
            </a:r>
          </a:p>
          <a:p>
            <a:r>
              <a:rPr lang="en-IN" dirty="0"/>
              <a:t>  </a:t>
            </a:r>
            <a:r>
              <a:rPr lang="en-IN" b="1" dirty="0"/>
              <a:t>public</a:t>
            </a:r>
            <a:r>
              <a:rPr lang="en-IN" dirty="0"/>
              <a:t> </a:t>
            </a:r>
            <a:r>
              <a:rPr lang="en-IN" b="1" dirty="0"/>
              <a:t>class</a:t>
            </a:r>
            <a:r>
              <a:rPr lang="en-IN" dirty="0"/>
              <a:t> </a:t>
            </a:r>
            <a:r>
              <a:rPr lang="en-IN" dirty="0" err="1"/>
              <a:t>MainActivity</a:t>
            </a:r>
            <a:r>
              <a:rPr lang="en-IN" dirty="0"/>
              <a:t> </a:t>
            </a:r>
            <a:r>
              <a:rPr lang="en-IN" b="1" dirty="0"/>
              <a:t>extends</a:t>
            </a:r>
            <a:r>
              <a:rPr lang="en-IN" dirty="0"/>
              <a:t> </a:t>
            </a:r>
            <a:r>
              <a:rPr lang="en-IN" dirty="0" err="1"/>
              <a:t>AppCompatActivity</a:t>
            </a:r>
            <a:r>
              <a:rPr lang="en-IN" dirty="0"/>
              <a:t> {  </a:t>
            </a:r>
          </a:p>
          <a:p>
            <a:r>
              <a:rPr lang="en-IN" dirty="0"/>
              <a:t>   @override</a:t>
            </a:r>
          </a:p>
          <a:p>
            <a:r>
              <a:rPr lang="en-IN" dirty="0"/>
              <a:t>       </a:t>
            </a:r>
            <a:r>
              <a:rPr lang="en-IN" b="1" dirty="0"/>
              <a:t>protected</a:t>
            </a:r>
            <a:r>
              <a:rPr lang="en-IN" dirty="0"/>
              <a:t> </a:t>
            </a:r>
            <a:r>
              <a:rPr lang="en-IN" b="1" dirty="0"/>
              <a:t>void</a:t>
            </a:r>
            <a:r>
              <a:rPr lang="en-IN" dirty="0"/>
              <a:t> </a:t>
            </a:r>
            <a:r>
              <a:rPr lang="en-IN" dirty="0" err="1"/>
              <a:t>onCreate</a:t>
            </a:r>
            <a:r>
              <a:rPr lang="en-IN" dirty="0"/>
              <a:t>(Bundle </a:t>
            </a:r>
            <a:r>
              <a:rPr lang="en-IN" dirty="0" err="1"/>
              <a:t>savedInstanceState</a:t>
            </a:r>
            <a:r>
              <a:rPr lang="en-IN" dirty="0"/>
              <a:t>) {  </a:t>
            </a:r>
          </a:p>
          <a:p>
            <a:r>
              <a:rPr lang="en-IN" dirty="0"/>
              <a:t>        </a:t>
            </a:r>
            <a:r>
              <a:rPr lang="en-IN" b="1" dirty="0" err="1"/>
              <a:t>super</a:t>
            </a:r>
            <a:r>
              <a:rPr lang="en-IN" dirty="0" err="1"/>
              <a:t>.onCreate</a:t>
            </a:r>
            <a:r>
              <a:rPr lang="en-IN" dirty="0"/>
              <a:t>(</a:t>
            </a:r>
            <a:r>
              <a:rPr lang="en-IN" dirty="0" err="1"/>
              <a:t>savedInstanceState</a:t>
            </a:r>
            <a:r>
              <a:rPr lang="en-IN" dirty="0"/>
              <a:t>);  </a:t>
            </a:r>
          </a:p>
          <a:p>
            <a:r>
              <a:rPr lang="en-IN" dirty="0"/>
              <a:t>        </a:t>
            </a:r>
            <a:r>
              <a:rPr lang="en-IN" dirty="0" err="1"/>
              <a:t>setContentView</a:t>
            </a:r>
            <a:r>
              <a:rPr lang="en-IN" dirty="0"/>
              <a:t>(</a:t>
            </a:r>
            <a:r>
              <a:rPr lang="en-IN" dirty="0" err="1"/>
              <a:t>R.layout.activity_main</a:t>
            </a:r>
            <a:r>
              <a:rPr lang="en-IN" dirty="0"/>
              <a:t>);  </a:t>
            </a:r>
          </a:p>
          <a:p>
            <a:r>
              <a:rPr lang="en-IN" dirty="0"/>
              <a:t>    }  }  </a:t>
            </a:r>
          </a:p>
          <a:p>
            <a:r>
              <a:rPr lang="en-US" b="1" dirty="0"/>
              <a:t>@Override </a:t>
            </a:r>
            <a:r>
              <a:rPr lang="en-US" dirty="0"/>
              <a:t>indicates that the </a:t>
            </a:r>
            <a:r>
              <a:rPr lang="en-US" dirty="0" err="1"/>
              <a:t>MainActivity</a:t>
            </a:r>
            <a:r>
              <a:rPr lang="en-US" dirty="0"/>
              <a:t> doesn't use the </a:t>
            </a:r>
            <a:r>
              <a:rPr lang="en-US" dirty="0" err="1"/>
              <a:t>AppCompatActivity</a:t>
            </a:r>
            <a:r>
              <a:rPr lang="en-US" dirty="0"/>
              <a:t> class's prewritten </a:t>
            </a:r>
            <a:r>
              <a:rPr lang="en-US" dirty="0" err="1"/>
              <a:t>onCreate</a:t>
            </a:r>
            <a:r>
              <a:rPr lang="en-US" dirty="0"/>
              <a:t> method. Instead, the </a:t>
            </a:r>
            <a:r>
              <a:rPr lang="en-US" dirty="0" err="1"/>
              <a:t>MainActivity</a:t>
            </a:r>
            <a:r>
              <a:rPr lang="en-US" dirty="0"/>
              <a:t> contains a declaration for its own </a:t>
            </a:r>
            <a:r>
              <a:rPr lang="en-US" dirty="0" err="1"/>
              <a:t>onCreate</a:t>
            </a:r>
            <a:r>
              <a:rPr lang="en-US" dirty="0"/>
              <a:t> method.</a:t>
            </a:r>
            <a:endParaRPr lang="en-IN" dirty="0"/>
          </a:p>
          <a:p>
            <a:r>
              <a:rPr lang="en-IN" b="1" dirty="0"/>
              <a:t>Activity</a:t>
            </a:r>
            <a:r>
              <a:rPr lang="en-IN" dirty="0"/>
              <a:t> is a java class that creates and default window on the screen where we can place different components such as Button, </a:t>
            </a:r>
            <a:r>
              <a:rPr lang="en-IN" dirty="0" err="1"/>
              <a:t>EditText</a:t>
            </a:r>
            <a:r>
              <a:rPr lang="en-IN" dirty="0"/>
              <a:t>, </a:t>
            </a:r>
            <a:r>
              <a:rPr lang="en-IN" dirty="0" err="1"/>
              <a:t>TextView</a:t>
            </a:r>
            <a:r>
              <a:rPr lang="en-IN" dirty="0"/>
              <a:t>, </a:t>
            </a:r>
          </a:p>
          <a:p>
            <a:r>
              <a:rPr lang="en-IN" dirty="0"/>
              <a:t>It provides life cycle methods for activity such as </a:t>
            </a:r>
            <a:r>
              <a:rPr lang="en-IN" dirty="0" err="1"/>
              <a:t>onCreate</a:t>
            </a:r>
            <a:r>
              <a:rPr lang="en-IN" dirty="0"/>
              <a:t>, </a:t>
            </a:r>
            <a:r>
              <a:rPr lang="en-IN" dirty="0" err="1"/>
              <a:t>onStop</a:t>
            </a:r>
            <a:r>
              <a:rPr lang="en-IN" dirty="0"/>
              <a:t>, </a:t>
            </a:r>
            <a:r>
              <a:rPr lang="en-IN" dirty="0" err="1"/>
              <a:t>OnResume</a:t>
            </a:r>
            <a:r>
              <a:rPr lang="en-IN" dirty="0"/>
              <a:t> etc.</a:t>
            </a:r>
          </a:p>
          <a:p>
            <a:r>
              <a:rPr lang="en-IN" dirty="0"/>
              <a:t> </a:t>
            </a:r>
            <a:r>
              <a:rPr lang="en-IN" b="1" dirty="0" err="1"/>
              <a:t>onCreate</a:t>
            </a:r>
            <a:r>
              <a:rPr lang="en-IN" b="1" dirty="0"/>
              <a:t> method</a:t>
            </a:r>
            <a:r>
              <a:rPr lang="en-IN" dirty="0"/>
              <a:t> is called when Activity class is first  created.</a:t>
            </a:r>
          </a:p>
          <a:p>
            <a:r>
              <a:rPr lang="en-IN" dirty="0"/>
              <a:t> </a:t>
            </a:r>
            <a:r>
              <a:rPr lang="en-IN" b="1" dirty="0" err="1"/>
              <a:t>setContentView</a:t>
            </a:r>
            <a:r>
              <a:rPr lang="en-IN" b="1" dirty="0"/>
              <a:t>(</a:t>
            </a:r>
            <a:r>
              <a:rPr lang="en-IN" b="1" dirty="0" err="1"/>
              <a:t>R.layout.activity_main</a:t>
            </a:r>
            <a:r>
              <a:rPr lang="en-IN" b="1" dirty="0"/>
              <a:t>)</a:t>
            </a:r>
            <a:r>
              <a:rPr lang="en-IN" dirty="0"/>
              <a:t> gives information about our layout resource. Here, our layout resources are defined in activity_main.xml file.</a:t>
            </a:r>
          </a:p>
          <a:p>
            <a:endParaRPr lang="en-IN" dirty="0"/>
          </a:p>
          <a:p>
            <a:endParaRPr lang="en-IN" dirty="0"/>
          </a:p>
        </p:txBody>
      </p:sp>
    </p:spTree>
    <p:extLst>
      <p:ext uri="{BB962C8B-B14F-4D97-AF65-F5344CB8AC3E}">
        <p14:creationId xmlns:p14="http://schemas.microsoft.com/office/powerpoint/2010/main" val="9355527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94667-9733-4310-8CFD-FB8033FBD7AC}"/>
              </a:ext>
            </a:extLst>
          </p:cNvPr>
          <p:cNvSpPr>
            <a:spLocks noGrp="1"/>
          </p:cNvSpPr>
          <p:nvPr>
            <p:ph idx="1"/>
          </p:nvPr>
        </p:nvSpPr>
        <p:spPr>
          <a:xfrm>
            <a:off x="838200" y="578498"/>
            <a:ext cx="10515600" cy="5598465"/>
          </a:xfrm>
        </p:spPr>
        <p:txBody>
          <a:bodyPr>
            <a:normAutofit/>
          </a:bodyPr>
          <a:lstStyle/>
          <a:p>
            <a:pPr algn="just"/>
            <a:r>
              <a:rPr lang="en-US" b="1" i="0" dirty="0" err="1">
                <a:solidFill>
                  <a:srgbClr val="339600"/>
                </a:solidFill>
                <a:effectLst/>
                <a:latin typeface="calibri" panose="020F0502020204030204" pitchFamily="34" charset="0"/>
              </a:rPr>
              <a:t>onCreate</a:t>
            </a:r>
            <a:r>
              <a:rPr lang="en-US" b="1" i="0" dirty="0">
                <a:solidFill>
                  <a:srgbClr val="339600"/>
                </a:solidFill>
                <a:effectLst/>
                <a:latin typeface="calibri" panose="020F0502020204030204" pitchFamily="34" charset="0"/>
              </a:rPr>
              <a:t>(Bundle </a:t>
            </a:r>
            <a:r>
              <a:rPr lang="en-US" b="1" i="0" dirty="0" err="1">
                <a:solidFill>
                  <a:srgbClr val="339600"/>
                </a:solidFill>
                <a:effectLst/>
                <a:latin typeface="calibri" panose="020F0502020204030204" pitchFamily="34" charset="0"/>
              </a:rPr>
              <a:t>savedInstanceState</a:t>
            </a:r>
            <a:r>
              <a:rPr lang="en-US" b="1" i="0" dirty="0">
                <a:solidFill>
                  <a:srgbClr val="339600"/>
                </a:solidFill>
                <a:effectLst/>
                <a:latin typeface="calibri" panose="020F0502020204030204" pitchFamily="34" charset="0"/>
              </a:rPr>
              <a:t>) Function in Android:</a:t>
            </a:r>
            <a:endParaRPr lang="en-US" b="0" i="0" dirty="0">
              <a:solidFill>
                <a:srgbClr val="339600"/>
              </a:solidFill>
              <a:effectLst/>
              <a:latin typeface="calibri" panose="020F0502020204030204" pitchFamily="34" charset="0"/>
            </a:endParaRPr>
          </a:p>
          <a:p>
            <a:pPr algn="just">
              <a:buFont typeface="Arial" panose="020B0604020202020204" pitchFamily="34" charset="0"/>
              <a:buChar char="•"/>
            </a:pPr>
            <a:r>
              <a:rPr lang="en-US" b="0" i="0" dirty="0">
                <a:solidFill>
                  <a:srgbClr val="555555"/>
                </a:solidFill>
                <a:effectLst/>
                <a:latin typeface="calibri" panose="020F0502020204030204" pitchFamily="34" charset="0"/>
              </a:rPr>
              <a:t>When an Activity first call or launched then </a:t>
            </a:r>
            <a:r>
              <a:rPr lang="en-US" b="0" i="0" dirty="0" err="1">
                <a:solidFill>
                  <a:srgbClr val="555555"/>
                </a:solidFill>
                <a:effectLst/>
                <a:latin typeface="calibri" panose="020F0502020204030204" pitchFamily="34" charset="0"/>
              </a:rPr>
              <a:t>onCreate</a:t>
            </a:r>
            <a:r>
              <a:rPr lang="en-US" b="0" i="0" dirty="0">
                <a:solidFill>
                  <a:srgbClr val="555555"/>
                </a:solidFill>
                <a:effectLst/>
                <a:latin typeface="calibri" panose="020F0502020204030204" pitchFamily="34" charset="0"/>
              </a:rPr>
              <a:t>(Bundle </a:t>
            </a:r>
            <a:r>
              <a:rPr lang="en-US" b="0" i="0" dirty="0" err="1">
                <a:solidFill>
                  <a:srgbClr val="555555"/>
                </a:solidFill>
                <a:effectLst/>
                <a:latin typeface="calibri" panose="020F0502020204030204" pitchFamily="34" charset="0"/>
              </a:rPr>
              <a:t>savedInstanceState</a:t>
            </a:r>
            <a:r>
              <a:rPr lang="en-US" b="0" i="0" dirty="0">
                <a:solidFill>
                  <a:srgbClr val="555555"/>
                </a:solidFill>
                <a:effectLst/>
                <a:latin typeface="calibri" panose="020F0502020204030204" pitchFamily="34" charset="0"/>
              </a:rPr>
              <a:t>) method is responsible to create the activity.</a:t>
            </a:r>
          </a:p>
          <a:p>
            <a:pPr algn="just">
              <a:buFont typeface="Arial" panose="020B0604020202020204" pitchFamily="34" charset="0"/>
              <a:buChar char="•"/>
            </a:pPr>
            <a:r>
              <a:rPr lang="en-US" b="0" i="0" dirty="0">
                <a:solidFill>
                  <a:srgbClr val="555555"/>
                </a:solidFill>
                <a:effectLst/>
                <a:latin typeface="calibri" panose="020F0502020204030204" pitchFamily="34" charset="0"/>
              </a:rPr>
              <a:t>When ever orientation(i.e. from horizontal to vertical or vertical to horizontal) of activity gets changed or when an Activity gets forcefully terminated by any Operating System then </a:t>
            </a:r>
            <a:r>
              <a:rPr lang="en-US" b="0" i="0" dirty="0" err="1">
                <a:solidFill>
                  <a:srgbClr val="555555"/>
                </a:solidFill>
                <a:effectLst/>
                <a:latin typeface="calibri" panose="020F0502020204030204" pitchFamily="34" charset="0"/>
              </a:rPr>
              <a:t>savedInstanceState</a:t>
            </a:r>
            <a:r>
              <a:rPr lang="en-US" b="0" i="0" dirty="0">
                <a:solidFill>
                  <a:srgbClr val="555555"/>
                </a:solidFill>
                <a:effectLst/>
                <a:latin typeface="calibri" panose="020F0502020204030204" pitchFamily="34" charset="0"/>
              </a:rPr>
              <a:t> i.e. object of Bundle Class will save the state of an Activity.</a:t>
            </a:r>
          </a:p>
          <a:p>
            <a:pPr algn="just">
              <a:buFont typeface="Arial" panose="020B0604020202020204" pitchFamily="34" charset="0"/>
              <a:buChar char="•"/>
            </a:pPr>
            <a:r>
              <a:rPr lang="en-US" b="0" i="0" dirty="0">
                <a:solidFill>
                  <a:srgbClr val="555555"/>
                </a:solidFill>
                <a:effectLst/>
                <a:latin typeface="calibri" panose="020F0502020204030204" pitchFamily="34" charset="0"/>
              </a:rPr>
              <a:t>After Orientation changed then </a:t>
            </a:r>
            <a:r>
              <a:rPr lang="en-US" b="0" i="0" dirty="0" err="1">
                <a:solidFill>
                  <a:srgbClr val="555555"/>
                </a:solidFill>
                <a:effectLst/>
                <a:latin typeface="calibri" panose="020F0502020204030204" pitchFamily="34" charset="0"/>
              </a:rPr>
              <a:t>onCreate</a:t>
            </a:r>
            <a:r>
              <a:rPr lang="en-US" b="0" i="0" dirty="0">
                <a:solidFill>
                  <a:srgbClr val="555555"/>
                </a:solidFill>
                <a:effectLst/>
                <a:latin typeface="calibri" panose="020F0502020204030204" pitchFamily="34" charset="0"/>
              </a:rPr>
              <a:t>(Bundle </a:t>
            </a:r>
            <a:r>
              <a:rPr lang="en-US" b="0" i="0" dirty="0" err="1">
                <a:solidFill>
                  <a:srgbClr val="555555"/>
                </a:solidFill>
                <a:effectLst/>
                <a:latin typeface="calibri" panose="020F0502020204030204" pitchFamily="34" charset="0"/>
              </a:rPr>
              <a:t>savedInstanceState</a:t>
            </a:r>
            <a:r>
              <a:rPr lang="en-US" b="0" i="0" dirty="0">
                <a:solidFill>
                  <a:srgbClr val="555555"/>
                </a:solidFill>
                <a:effectLst/>
                <a:latin typeface="calibri" panose="020F0502020204030204" pitchFamily="34" charset="0"/>
              </a:rPr>
              <a:t>) will call and recreate the activity and load all data from </a:t>
            </a:r>
            <a:r>
              <a:rPr lang="en-US" b="0" i="0" dirty="0" err="1">
                <a:solidFill>
                  <a:srgbClr val="555555"/>
                </a:solidFill>
                <a:effectLst/>
                <a:latin typeface="calibri" panose="020F0502020204030204" pitchFamily="34" charset="0"/>
              </a:rPr>
              <a:t>savedInstanceState</a:t>
            </a:r>
            <a:r>
              <a:rPr lang="en-US" b="0" i="0" dirty="0">
                <a:solidFill>
                  <a:srgbClr val="555555"/>
                </a:solidFill>
                <a:effectLst/>
                <a:latin typeface="calibri" panose="020F0502020204030204" pitchFamily="34" charset="0"/>
              </a:rPr>
              <a:t>.</a:t>
            </a:r>
          </a:p>
          <a:p>
            <a:pPr algn="just">
              <a:buFont typeface="Arial" panose="020B0604020202020204" pitchFamily="34" charset="0"/>
              <a:buChar char="•"/>
            </a:pPr>
            <a:r>
              <a:rPr lang="en-US" b="0" i="0" dirty="0">
                <a:solidFill>
                  <a:srgbClr val="555555"/>
                </a:solidFill>
                <a:effectLst/>
                <a:latin typeface="calibri" panose="020F0502020204030204" pitchFamily="34" charset="0"/>
              </a:rPr>
              <a:t>Basically Bundle class is used to stored the data of activity whenever above condition occur in app.</a:t>
            </a:r>
          </a:p>
          <a:p>
            <a:endParaRPr lang="en-US" dirty="0"/>
          </a:p>
        </p:txBody>
      </p:sp>
    </p:spTree>
    <p:extLst>
      <p:ext uri="{BB962C8B-B14F-4D97-AF65-F5344CB8AC3E}">
        <p14:creationId xmlns:p14="http://schemas.microsoft.com/office/powerpoint/2010/main" val="4700796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26F560-6E74-443E-B00F-4FA4D84CFDDF}"/>
              </a:ext>
            </a:extLst>
          </p:cNvPr>
          <p:cNvSpPr>
            <a:spLocks noGrp="1"/>
          </p:cNvSpPr>
          <p:nvPr>
            <p:ph idx="1"/>
          </p:nvPr>
        </p:nvSpPr>
        <p:spPr>
          <a:xfrm>
            <a:off x="838200" y="223936"/>
            <a:ext cx="10515600" cy="5953028"/>
          </a:xfrm>
        </p:spPr>
        <p:txBody>
          <a:bodyPr>
            <a:noAutofit/>
          </a:bodyPr>
          <a:lstStyle/>
          <a:p>
            <a:r>
              <a:rPr lang="en-US" sz="1600" b="1" u="sng" dirty="0" err="1"/>
              <a:t>FrameLayout</a:t>
            </a:r>
            <a:r>
              <a:rPr lang="en-US" sz="1600" b="1" u="sng" dirty="0"/>
              <a:t>   Example 3 : Displaying Text by Clicking on Image</a:t>
            </a:r>
          </a:p>
          <a:p>
            <a:r>
              <a:rPr lang="en-US" sz="1600" dirty="0"/>
              <a:t>       </a:t>
            </a:r>
            <a:r>
              <a:rPr lang="en-US" sz="1600" dirty="0" err="1"/>
              <a:t>android:id</a:t>
            </a:r>
            <a:r>
              <a:rPr lang="en-US" sz="1600" dirty="0"/>
              <a:t>="@+id/frame"</a:t>
            </a:r>
          </a:p>
          <a:p>
            <a:r>
              <a:rPr lang="en-US" sz="1600" dirty="0"/>
              <a:t>        </a:t>
            </a:r>
            <a:r>
              <a:rPr lang="en-US" sz="1600" dirty="0" err="1"/>
              <a:t>android:layout_width</a:t>
            </a:r>
            <a:r>
              <a:rPr lang="en-US" sz="1600" dirty="0"/>
              <a:t>="200dp“</a:t>
            </a:r>
          </a:p>
          <a:p>
            <a:r>
              <a:rPr lang="en-US" sz="1600" dirty="0"/>
              <a:t>         </a:t>
            </a:r>
            <a:r>
              <a:rPr lang="en-US" sz="1600" dirty="0" err="1"/>
              <a:t>android:background</a:t>
            </a:r>
            <a:r>
              <a:rPr lang="en-US" sz="1600" dirty="0"/>
              <a:t>="@color/</a:t>
            </a:r>
            <a:r>
              <a:rPr lang="en-US" sz="1600" dirty="0" err="1"/>
              <a:t>colorPrimary</a:t>
            </a:r>
            <a:r>
              <a:rPr lang="en-US" sz="1600" dirty="0"/>
              <a:t>"</a:t>
            </a:r>
          </a:p>
          <a:p>
            <a:r>
              <a:rPr lang="en-US" sz="1600" dirty="0"/>
              <a:t>        </a:t>
            </a:r>
            <a:r>
              <a:rPr lang="en-US" sz="1600" dirty="0" err="1"/>
              <a:t>android:layout_height</a:t>
            </a:r>
            <a:r>
              <a:rPr lang="en-US" sz="1600" dirty="0"/>
              <a:t>="</a:t>
            </a:r>
            <a:r>
              <a:rPr lang="en-US" sz="1600" dirty="0" err="1"/>
              <a:t>match_parent</a:t>
            </a:r>
            <a:r>
              <a:rPr lang="en-US" sz="1600" dirty="0"/>
              <a:t>“ &gt;</a:t>
            </a:r>
          </a:p>
          <a:p>
            <a:r>
              <a:rPr lang="en-US" sz="1600" dirty="0"/>
              <a:t>    &lt;</a:t>
            </a:r>
            <a:r>
              <a:rPr lang="en-US" sz="1600" dirty="0" err="1"/>
              <a:t>ImageView</a:t>
            </a:r>
            <a:endParaRPr lang="en-US" sz="1600" dirty="0"/>
          </a:p>
          <a:p>
            <a:r>
              <a:rPr lang="en-US" sz="1600" dirty="0"/>
              <a:t>        </a:t>
            </a:r>
            <a:r>
              <a:rPr lang="en-US" sz="1600" dirty="0" err="1"/>
              <a:t>android:id</a:t>
            </a:r>
            <a:r>
              <a:rPr lang="en-US" sz="1600" dirty="0"/>
              <a:t>="@+id/</a:t>
            </a:r>
            <a:r>
              <a:rPr lang="en-US" sz="1600" dirty="0" err="1"/>
              <a:t>frameImage</a:t>
            </a:r>
            <a:r>
              <a:rPr lang="en-US" sz="1600" dirty="0"/>
              <a:t>"</a:t>
            </a:r>
          </a:p>
          <a:p>
            <a:r>
              <a:rPr lang="en-US" sz="1600" dirty="0"/>
              <a:t>        </a:t>
            </a:r>
            <a:r>
              <a:rPr lang="en-US" sz="1600" dirty="0" err="1"/>
              <a:t>android:layout_width</a:t>
            </a:r>
            <a:r>
              <a:rPr lang="en-US" sz="1600" dirty="0"/>
              <a:t>="</a:t>
            </a:r>
            <a:r>
              <a:rPr lang="en-US" sz="1600" dirty="0" err="1"/>
              <a:t>match_parent</a:t>
            </a:r>
            <a:r>
              <a:rPr lang="en-US" sz="1600" dirty="0"/>
              <a:t>"</a:t>
            </a:r>
          </a:p>
          <a:p>
            <a:r>
              <a:rPr lang="en-US" sz="1600" dirty="0"/>
              <a:t>        </a:t>
            </a:r>
            <a:r>
              <a:rPr lang="en-US" sz="1600" dirty="0" err="1"/>
              <a:t>android:layout_height</a:t>
            </a:r>
            <a:r>
              <a:rPr lang="en-US" sz="1600" dirty="0"/>
              <a:t>="</a:t>
            </a:r>
            <a:r>
              <a:rPr lang="en-US" sz="1600" dirty="0" err="1"/>
              <a:t>match_parent</a:t>
            </a:r>
            <a:r>
              <a:rPr lang="en-US" sz="1600" dirty="0"/>
              <a:t>"</a:t>
            </a:r>
          </a:p>
          <a:p>
            <a:r>
              <a:rPr lang="en-US" sz="1600" dirty="0"/>
              <a:t>        </a:t>
            </a:r>
            <a:r>
              <a:rPr lang="en-US" sz="1600" b="1" dirty="0" err="1">
                <a:solidFill>
                  <a:srgbClr val="FF0000"/>
                </a:solidFill>
              </a:rPr>
              <a:t>android:src</a:t>
            </a:r>
            <a:r>
              <a:rPr lang="en-US" sz="1600" b="1" dirty="0">
                <a:solidFill>
                  <a:srgbClr val="FF0000"/>
                </a:solidFill>
              </a:rPr>
              <a:t>="@drawable/images</a:t>
            </a:r>
            <a:r>
              <a:rPr lang="en-US" sz="1600" dirty="0"/>
              <a:t>"</a:t>
            </a:r>
          </a:p>
          <a:p>
            <a:r>
              <a:rPr lang="en-US" sz="1600" dirty="0"/>
              <a:t>        </a:t>
            </a:r>
            <a:r>
              <a:rPr lang="en-US" sz="1600" b="1" dirty="0" err="1">
                <a:solidFill>
                  <a:srgbClr val="FF0000"/>
                </a:solidFill>
              </a:rPr>
              <a:t>android:clickable</a:t>
            </a:r>
            <a:r>
              <a:rPr lang="en-US" sz="1600" b="1" dirty="0">
                <a:solidFill>
                  <a:srgbClr val="FF0000"/>
                </a:solidFill>
              </a:rPr>
              <a:t>="true" </a:t>
            </a:r>
            <a:r>
              <a:rPr lang="en-US" sz="1600" dirty="0"/>
              <a:t>/&gt;</a:t>
            </a:r>
          </a:p>
          <a:p>
            <a:r>
              <a:rPr lang="en-US" sz="1600" dirty="0"/>
              <a:t>    &lt;</a:t>
            </a:r>
            <a:r>
              <a:rPr lang="en-US" sz="1600" dirty="0" err="1"/>
              <a:t>TextView</a:t>
            </a:r>
            <a:endParaRPr lang="en-US" sz="1600" dirty="0"/>
          </a:p>
          <a:p>
            <a:r>
              <a:rPr lang="en-US" sz="1600" dirty="0"/>
              <a:t>        </a:t>
            </a:r>
            <a:r>
              <a:rPr lang="en-US" sz="1600" dirty="0" err="1"/>
              <a:t>android:id</a:t>
            </a:r>
            <a:r>
              <a:rPr lang="en-US" sz="1600" dirty="0"/>
              <a:t>="@+id/</a:t>
            </a:r>
            <a:r>
              <a:rPr lang="en-US" sz="1600" dirty="0" err="1"/>
              <a:t>frameText</a:t>
            </a:r>
            <a:r>
              <a:rPr lang="en-US" sz="1600" dirty="0"/>
              <a:t>"</a:t>
            </a:r>
          </a:p>
          <a:p>
            <a:r>
              <a:rPr lang="en-US" sz="1600" dirty="0"/>
              <a:t>        </a:t>
            </a:r>
            <a:r>
              <a:rPr lang="en-US" sz="1600" dirty="0" err="1"/>
              <a:t>android:layout_width</a:t>
            </a:r>
            <a:r>
              <a:rPr lang="en-US" sz="1600" dirty="0"/>
              <a:t>="</a:t>
            </a:r>
            <a:r>
              <a:rPr lang="en-US" sz="1600" dirty="0" err="1"/>
              <a:t>wrap_content</a:t>
            </a:r>
            <a:r>
              <a:rPr lang="en-US" sz="1600" dirty="0"/>
              <a:t>"</a:t>
            </a:r>
          </a:p>
          <a:p>
            <a:r>
              <a:rPr lang="en-US" sz="1600" dirty="0"/>
              <a:t>        </a:t>
            </a:r>
            <a:r>
              <a:rPr lang="en-US" sz="1600" dirty="0" err="1"/>
              <a:t>android:layout_height</a:t>
            </a:r>
            <a:r>
              <a:rPr lang="en-US" sz="1600" dirty="0"/>
              <a:t>="</a:t>
            </a:r>
            <a:r>
              <a:rPr lang="en-US" sz="1600" dirty="0" err="1"/>
              <a:t>wrap_content</a:t>
            </a:r>
            <a:r>
              <a:rPr lang="en-US" sz="1600" dirty="0"/>
              <a:t>"</a:t>
            </a:r>
          </a:p>
          <a:p>
            <a:r>
              <a:rPr lang="en-US" sz="1600" dirty="0"/>
              <a:t>        </a:t>
            </a:r>
            <a:r>
              <a:rPr lang="en-US" sz="1600" dirty="0" err="1"/>
              <a:t>android:text</a:t>
            </a:r>
            <a:r>
              <a:rPr lang="en-US" sz="1600" dirty="0"/>
              <a:t>="This is a text"</a:t>
            </a:r>
          </a:p>
          <a:p>
            <a:r>
              <a:rPr lang="en-US" sz="1600" dirty="0"/>
              <a:t>        </a:t>
            </a:r>
            <a:r>
              <a:rPr lang="en-US" sz="1600" b="1" dirty="0" err="1">
                <a:solidFill>
                  <a:srgbClr val="FF0000"/>
                </a:solidFill>
              </a:rPr>
              <a:t>android:visibility</a:t>
            </a:r>
            <a:r>
              <a:rPr lang="en-US" sz="1600" b="1" dirty="0">
                <a:solidFill>
                  <a:srgbClr val="FF0000"/>
                </a:solidFill>
              </a:rPr>
              <a:t>="gone"</a:t>
            </a:r>
          </a:p>
          <a:p>
            <a:r>
              <a:rPr lang="en-US" sz="1600" dirty="0"/>
              <a:t>        </a:t>
            </a:r>
            <a:r>
              <a:rPr lang="en-US" sz="1600" dirty="0" err="1"/>
              <a:t>android:layout_gravity</a:t>
            </a:r>
            <a:r>
              <a:rPr lang="en-US" sz="1600" dirty="0"/>
              <a:t>="center"</a:t>
            </a:r>
          </a:p>
          <a:p>
            <a:r>
              <a:rPr lang="en-US" sz="1600" dirty="0"/>
              <a:t>        </a:t>
            </a:r>
            <a:r>
              <a:rPr lang="en-US" sz="1600" dirty="0" err="1"/>
              <a:t>android:textSize</a:t>
            </a:r>
            <a:r>
              <a:rPr lang="en-US" sz="1600" dirty="0"/>
              <a:t>="15dp“				Before				After</a:t>
            </a:r>
          </a:p>
          <a:p>
            <a:r>
              <a:rPr lang="en-US" sz="1600" dirty="0"/>
              <a:t>        </a:t>
            </a:r>
            <a:r>
              <a:rPr lang="en-US" sz="1600" dirty="0" err="1"/>
              <a:t>android:textStyle</a:t>
            </a:r>
            <a:r>
              <a:rPr lang="en-US" sz="1600" dirty="0"/>
              <a:t>="bold"</a:t>
            </a:r>
          </a:p>
          <a:p>
            <a:r>
              <a:rPr lang="en-US" sz="1600" dirty="0"/>
              <a:t>        </a:t>
            </a:r>
            <a:r>
              <a:rPr lang="en-US" sz="1600" dirty="0" err="1"/>
              <a:t>android:textColor</a:t>
            </a:r>
            <a:r>
              <a:rPr lang="en-US" sz="1600" dirty="0"/>
              <a:t>="@color/</a:t>
            </a:r>
            <a:r>
              <a:rPr lang="en-US" sz="1600" dirty="0" err="1"/>
              <a:t>colorPrimary</a:t>
            </a:r>
            <a:r>
              <a:rPr lang="en-US" sz="1600" dirty="0"/>
              <a:t>"</a:t>
            </a:r>
          </a:p>
          <a:p>
            <a:r>
              <a:rPr lang="en-US" sz="1600" dirty="0"/>
              <a:t>        /&gt;</a:t>
            </a:r>
          </a:p>
          <a:p>
            <a:r>
              <a:rPr lang="en-US" sz="1600" dirty="0"/>
              <a:t>&lt;/</a:t>
            </a:r>
            <a:r>
              <a:rPr lang="en-US" sz="1600" dirty="0" err="1"/>
              <a:t>FrameLayout</a:t>
            </a:r>
            <a:endParaRPr lang="en-US" sz="1600" dirty="0"/>
          </a:p>
        </p:txBody>
      </p:sp>
      <p:pic>
        <p:nvPicPr>
          <p:cNvPr id="7" name="Picture 6">
            <a:extLst>
              <a:ext uri="{FF2B5EF4-FFF2-40B4-BE49-F238E27FC236}">
                <a16:creationId xmlns:a16="http://schemas.microsoft.com/office/drawing/2014/main" id="{EDB209FA-6862-458A-820F-ADF9CAB2F0F7}"/>
              </a:ext>
            </a:extLst>
          </p:cNvPr>
          <p:cNvPicPr>
            <a:picLocks noChangeAspect="1"/>
          </p:cNvPicPr>
          <p:nvPr/>
        </p:nvPicPr>
        <p:blipFill>
          <a:blip r:embed="rId2"/>
          <a:stretch>
            <a:fillRect/>
          </a:stretch>
        </p:blipFill>
        <p:spPr>
          <a:xfrm>
            <a:off x="5983935" y="1290639"/>
            <a:ext cx="3209925" cy="4886325"/>
          </a:xfrm>
          <a:prstGeom prst="rect">
            <a:avLst/>
          </a:prstGeom>
        </p:spPr>
      </p:pic>
      <p:pic>
        <p:nvPicPr>
          <p:cNvPr id="10" name="Picture 9">
            <a:extLst>
              <a:ext uri="{FF2B5EF4-FFF2-40B4-BE49-F238E27FC236}">
                <a16:creationId xmlns:a16="http://schemas.microsoft.com/office/drawing/2014/main" id="{738723F1-8F37-4F83-B463-77FCAF4F9A82}"/>
              </a:ext>
            </a:extLst>
          </p:cNvPr>
          <p:cNvPicPr>
            <a:picLocks noChangeAspect="1"/>
          </p:cNvPicPr>
          <p:nvPr/>
        </p:nvPicPr>
        <p:blipFill>
          <a:blip r:embed="rId3"/>
          <a:stretch>
            <a:fillRect/>
          </a:stretch>
        </p:blipFill>
        <p:spPr>
          <a:xfrm>
            <a:off x="8649769" y="1191792"/>
            <a:ext cx="2462991" cy="5276850"/>
          </a:xfrm>
          <a:prstGeom prst="rect">
            <a:avLst/>
          </a:prstGeom>
        </p:spPr>
      </p:pic>
    </p:spTree>
    <p:extLst>
      <p:ext uri="{BB962C8B-B14F-4D97-AF65-F5344CB8AC3E}">
        <p14:creationId xmlns:p14="http://schemas.microsoft.com/office/powerpoint/2010/main" val="5800396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240AA-81ED-4F7F-B38F-FDF47C33D639}"/>
              </a:ext>
            </a:extLst>
          </p:cNvPr>
          <p:cNvSpPr>
            <a:spLocks noGrp="1"/>
          </p:cNvSpPr>
          <p:nvPr>
            <p:ph idx="1"/>
          </p:nvPr>
        </p:nvSpPr>
        <p:spPr>
          <a:xfrm>
            <a:off x="838200" y="205273"/>
            <a:ext cx="10515600" cy="5971690"/>
          </a:xfrm>
        </p:spPr>
        <p:txBody>
          <a:bodyPr>
            <a:noAutofit/>
          </a:bodyPr>
          <a:lstStyle/>
          <a:p>
            <a:r>
              <a:rPr lang="en-US" sz="1800" dirty="0"/>
              <a:t>public class Main3Activity extends </a:t>
            </a:r>
            <a:r>
              <a:rPr lang="en-US" sz="1800" dirty="0" err="1"/>
              <a:t>AppCompatActivity</a:t>
            </a:r>
            <a:r>
              <a:rPr lang="en-US" sz="1800" dirty="0"/>
              <a:t> {</a:t>
            </a:r>
          </a:p>
          <a:p>
            <a:r>
              <a:rPr lang="en-US" sz="1800" dirty="0"/>
              <a:t>   </a:t>
            </a:r>
            <a:r>
              <a:rPr lang="en-US" sz="1800" dirty="0" err="1"/>
              <a:t>TextView</a:t>
            </a:r>
            <a:r>
              <a:rPr lang="en-US" sz="1800" dirty="0"/>
              <a:t> text1;</a:t>
            </a:r>
          </a:p>
          <a:p>
            <a:r>
              <a:rPr lang="en-US" sz="1800" dirty="0"/>
              <a:t>   </a:t>
            </a:r>
            <a:r>
              <a:rPr lang="en-US" sz="1800" dirty="0" err="1"/>
              <a:t>FrameLayout</a:t>
            </a:r>
            <a:r>
              <a:rPr lang="en-US" sz="1800" dirty="0"/>
              <a:t> frame;</a:t>
            </a:r>
          </a:p>
          <a:p>
            <a:r>
              <a:rPr lang="en-US" sz="1800" dirty="0"/>
              <a:t>    @Override</a:t>
            </a:r>
          </a:p>
          <a:p>
            <a:r>
              <a:rPr lang="en-US" sz="1800" dirty="0"/>
              <a:t>    protected void </a:t>
            </a:r>
            <a:r>
              <a:rPr lang="en-US" sz="1800" dirty="0" err="1"/>
              <a:t>onCreate</a:t>
            </a:r>
            <a:r>
              <a:rPr lang="en-US" sz="1800" dirty="0"/>
              <a:t>(Bundle </a:t>
            </a:r>
            <a:r>
              <a:rPr lang="en-US" sz="1800" dirty="0" err="1"/>
              <a:t>savedInstanceState</a:t>
            </a:r>
            <a:r>
              <a:rPr lang="en-US" sz="1800" dirty="0"/>
              <a:t>) {</a:t>
            </a:r>
          </a:p>
          <a:p>
            <a:r>
              <a:rPr lang="en-US" sz="1800" dirty="0"/>
              <a:t>        </a:t>
            </a:r>
            <a:r>
              <a:rPr lang="en-US" sz="1800" dirty="0" err="1"/>
              <a:t>super.onCreate</a:t>
            </a:r>
            <a:r>
              <a:rPr lang="en-US" sz="1800" dirty="0"/>
              <a:t>(</a:t>
            </a:r>
            <a:r>
              <a:rPr lang="en-US" sz="1800" dirty="0" err="1"/>
              <a:t>savedInstanceState</a:t>
            </a:r>
            <a:r>
              <a:rPr lang="en-US" sz="1800" dirty="0"/>
              <a:t>);</a:t>
            </a:r>
          </a:p>
          <a:p>
            <a:r>
              <a:rPr lang="en-US" sz="1800" dirty="0"/>
              <a:t>        </a:t>
            </a:r>
            <a:r>
              <a:rPr lang="en-US" sz="1800" dirty="0" err="1"/>
              <a:t>setContentView</a:t>
            </a:r>
            <a:r>
              <a:rPr lang="en-US" sz="1800" dirty="0"/>
              <a:t>(R.layout.activity_main3);</a:t>
            </a:r>
          </a:p>
          <a:p>
            <a:r>
              <a:rPr lang="en-US" sz="1800" dirty="0"/>
              <a:t>         text1= </a:t>
            </a:r>
            <a:r>
              <a:rPr lang="en-US" sz="1800" dirty="0" err="1"/>
              <a:t>findViewById</a:t>
            </a:r>
            <a:r>
              <a:rPr lang="en-US" sz="1800" dirty="0"/>
              <a:t>(</a:t>
            </a:r>
            <a:r>
              <a:rPr lang="en-US" sz="1800" dirty="0" err="1"/>
              <a:t>R.id.frameText</a:t>
            </a:r>
            <a:r>
              <a:rPr lang="en-US" sz="1800" dirty="0"/>
              <a:t>);</a:t>
            </a:r>
          </a:p>
          <a:p>
            <a:r>
              <a:rPr lang="en-US" sz="1800" dirty="0"/>
              <a:t>         frame=</a:t>
            </a:r>
            <a:r>
              <a:rPr lang="en-US" sz="1800" dirty="0" err="1"/>
              <a:t>findViewById</a:t>
            </a:r>
            <a:r>
              <a:rPr lang="en-US" sz="1800" dirty="0"/>
              <a:t>(</a:t>
            </a:r>
            <a:r>
              <a:rPr lang="en-US" sz="1800" dirty="0" err="1"/>
              <a:t>R.id.frame</a:t>
            </a:r>
            <a:r>
              <a:rPr lang="en-US" sz="1800" dirty="0"/>
              <a:t>);</a:t>
            </a:r>
          </a:p>
          <a:p>
            <a:r>
              <a:rPr lang="en-US" sz="1800" dirty="0"/>
              <a:t>        </a:t>
            </a:r>
            <a:r>
              <a:rPr lang="en-US" sz="1800" dirty="0" err="1"/>
              <a:t>ImageView</a:t>
            </a:r>
            <a:r>
              <a:rPr lang="en-US" sz="1800" dirty="0"/>
              <a:t> image=(</a:t>
            </a:r>
            <a:r>
              <a:rPr lang="en-US" sz="1800" dirty="0" err="1"/>
              <a:t>ImageView</a:t>
            </a:r>
            <a:r>
              <a:rPr lang="en-US" sz="1800" dirty="0"/>
              <a:t>)</a:t>
            </a:r>
            <a:r>
              <a:rPr lang="en-US" sz="1800" dirty="0" err="1"/>
              <a:t>findViewById</a:t>
            </a:r>
            <a:r>
              <a:rPr lang="en-US" sz="1800" dirty="0"/>
              <a:t>(</a:t>
            </a:r>
            <a:r>
              <a:rPr lang="en-US" sz="1800" dirty="0" err="1"/>
              <a:t>R.id.frameImage</a:t>
            </a:r>
            <a:r>
              <a:rPr lang="en-US" sz="1800" dirty="0"/>
              <a:t>);</a:t>
            </a:r>
          </a:p>
          <a:p>
            <a:r>
              <a:rPr lang="en-US" sz="1800" dirty="0"/>
              <a:t>        </a:t>
            </a:r>
            <a:r>
              <a:rPr lang="en-US" sz="1800" dirty="0" err="1"/>
              <a:t>image.setOnClickListener</a:t>
            </a:r>
            <a:r>
              <a:rPr lang="en-US" sz="1800" dirty="0"/>
              <a:t>(new </a:t>
            </a:r>
            <a:r>
              <a:rPr lang="en-US" sz="1800" dirty="0" err="1"/>
              <a:t>View.OnClickListener</a:t>
            </a:r>
            <a:r>
              <a:rPr lang="en-US" sz="1800" dirty="0"/>
              <a:t>() {</a:t>
            </a:r>
          </a:p>
          <a:p>
            <a:r>
              <a:rPr lang="en-US" sz="1800" dirty="0"/>
              <a:t>            @Override</a:t>
            </a:r>
          </a:p>
          <a:p>
            <a:r>
              <a:rPr lang="en-US" sz="1800" dirty="0"/>
              <a:t>            public void </a:t>
            </a:r>
            <a:r>
              <a:rPr lang="en-US" sz="1800" dirty="0" err="1"/>
              <a:t>onClick</a:t>
            </a:r>
            <a:r>
              <a:rPr lang="en-US" sz="1800" dirty="0"/>
              <a:t>(View view) {</a:t>
            </a:r>
          </a:p>
          <a:p>
            <a:r>
              <a:rPr lang="en-US" sz="1800" dirty="0"/>
              <a:t>                if (text1.getVisibility()==</a:t>
            </a:r>
            <a:r>
              <a:rPr lang="en-US" sz="1800" dirty="0" err="1"/>
              <a:t>View.GONE</a:t>
            </a:r>
            <a:r>
              <a:rPr lang="en-US" sz="1800" dirty="0"/>
              <a:t>){</a:t>
            </a:r>
          </a:p>
          <a:p>
            <a:r>
              <a:rPr lang="en-US" sz="1800" dirty="0"/>
              <a:t>                    text1.setVisibility(</a:t>
            </a:r>
            <a:r>
              <a:rPr lang="en-US" sz="1800" dirty="0" err="1"/>
              <a:t>View.VISIBLE</a:t>
            </a:r>
            <a:r>
              <a:rPr lang="en-US" sz="1800" dirty="0"/>
              <a:t>);</a:t>
            </a:r>
          </a:p>
          <a:p>
            <a:r>
              <a:rPr lang="en-US" sz="1800" dirty="0"/>
              <a:t>                    </a:t>
            </a:r>
            <a:r>
              <a:rPr lang="en-US" sz="1800" dirty="0" err="1"/>
              <a:t>frame.setBackgroundColor</a:t>
            </a:r>
            <a:r>
              <a:rPr lang="en-US" sz="1800" dirty="0"/>
              <a:t>(</a:t>
            </a:r>
            <a:r>
              <a:rPr lang="en-US" sz="1800" dirty="0" err="1"/>
              <a:t>Color.BLUE</a:t>
            </a:r>
            <a:r>
              <a:rPr lang="en-US" sz="1800" dirty="0"/>
              <a:t>);</a:t>
            </a:r>
          </a:p>
          <a:p>
            <a:r>
              <a:rPr lang="en-US" sz="1800" dirty="0"/>
              <a:t>                }else</a:t>
            </a:r>
          </a:p>
          <a:p>
            <a:r>
              <a:rPr lang="en-US" sz="1800" dirty="0"/>
              <a:t>                {text1.setVisibility(</a:t>
            </a:r>
            <a:r>
              <a:rPr lang="en-US" sz="1800" dirty="0" err="1"/>
              <a:t>View.GONE</a:t>
            </a:r>
            <a:r>
              <a:rPr lang="en-US" sz="1800" dirty="0"/>
              <a:t>);}</a:t>
            </a:r>
          </a:p>
          <a:p>
            <a:r>
              <a:rPr lang="en-US" sz="1800" dirty="0"/>
              <a:t>            }</a:t>
            </a:r>
          </a:p>
          <a:p>
            <a:r>
              <a:rPr lang="en-US" sz="1800" dirty="0"/>
              <a:t>        });</a:t>
            </a:r>
          </a:p>
        </p:txBody>
      </p:sp>
    </p:spTree>
    <p:extLst>
      <p:ext uri="{BB962C8B-B14F-4D97-AF65-F5344CB8AC3E}">
        <p14:creationId xmlns:p14="http://schemas.microsoft.com/office/powerpoint/2010/main" val="298290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t"/>
            <a:r>
              <a:rPr lang="en-US" b="1" dirty="0">
                <a:solidFill>
                  <a:srgbClr val="FF0000"/>
                </a:solidFill>
              </a:rPr>
              <a:t>5. AndroidManifest.xml</a:t>
            </a:r>
            <a:endParaRPr lang="en-US" dirty="0">
              <a:solidFill>
                <a:srgbClr val="FF0000"/>
              </a:solidFill>
            </a:endParaRPr>
          </a:p>
          <a:p>
            <a:pPr fontAlgn="t"/>
            <a:r>
              <a:rPr lang="en-US" dirty="0"/>
              <a:t>This is the manifest file which describes the fundamental characteristics of the app and defines each of its components.</a:t>
            </a:r>
          </a:p>
          <a:p>
            <a:pPr fontAlgn="t"/>
            <a:r>
              <a:rPr lang="en-US" b="1" dirty="0">
                <a:solidFill>
                  <a:srgbClr val="FF0000"/>
                </a:solidFill>
              </a:rPr>
              <a:t>6 . </a:t>
            </a:r>
            <a:r>
              <a:rPr lang="en-US" b="1" dirty="0" err="1">
                <a:solidFill>
                  <a:srgbClr val="FF0000"/>
                </a:solidFill>
              </a:rPr>
              <a:t>Build.gradle</a:t>
            </a:r>
            <a:r>
              <a:rPr lang="en-US" b="1" dirty="0">
                <a:solidFill>
                  <a:srgbClr val="FF0000"/>
                </a:solidFill>
              </a:rPr>
              <a:t> (build tool used by android studio)</a:t>
            </a:r>
            <a:endParaRPr lang="en-US" dirty="0">
              <a:solidFill>
                <a:srgbClr val="FF0000"/>
              </a:solidFill>
            </a:endParaRPr>
          </a:p>
          <a:p>
            <a:pPr fontAlgn="t"/>
            <a:r>
              <a:rPr lang="en-US" dirty="0" err="1"/>
              <a:t>Apk</a:t>
            </a:r>
            <a:r>
              <a:rPr lang="en-US" dirty="0"/>
              <a:t> files are built using the </a:t>
            </a:r>
            <a:r>
              <a:rPr lang="en-US" dirty="0" err="1"/>
              <a:t>gradle</a:t>
            </a:r>
            <a:r>
              <a:rPr lang="en-US" dirty="0"/>
              <a:t> build system, which is integrated in the Android Studio. When we start an app, the </a:t>
            </a:r>
            <a:r>
              <a:rPr lang="en-US" dirty="0" err="1"/>
              <a:t>gradle</a:t>
            </a:r>
            <a:r>
              <a:rPr lang="en-US" dirty="0"/>
              <a:t> build scripts are automatically created. </a:t>
            </a:r>
          </a:p>
          <a:p>
            <a:pPr fontAlgn="t"/>
            <a:r>
              <a:rPr lang="en-US" dirty="0"/>
              <a:t> </a:t>
            </a:r>
          </a:p>
          <a:p>
            <a:endParaRPr lang="en-IN" dirty="0"/>
          </a:p>
        </p:txBody>
      </p:sp>
    </p:spTree>
    <p:extLst>
      <p:ext uri="{BB962C8B-B14F-4D97-AF65-F5344CB8AC3E}">
        <p14:creationId xmlns:p14="http://schemas.microsoft.com/office/powerpoint/2010/main" val="79406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782"/>
            <a:ext cx="10515600" cy="5775181"/>
          </a:xfrm>
        </p:spPr>
        <p:txBody>
          <a:bodyPr>
            <a:normAutofit lnSpcReduction="10000"/>
          </a:bodyPr>
          <a:lstStyle/>
          <a:p>
            <a:r>
              <a:rPr lang="en-US" dirty="0">
                <a:solidFill>
                  <a:srgbClr val="FF0000"/>
                </a:solidFill>
              </a:rPr>
              <a:t>The Main Activity File</a:t>
            </a:r>
          </a:p>
          <a:p>
            <a:r>
              <a:rPr lang="en-US" dirty="0"/>
              <a:t>The main activity code is a Java file </a:t>
            </a:r>
            <a:r>
              <a:rPr lang="en-US" b="1" dirty="0"/>
              <a:t>MainActivity.java</a:t>
            </a:r>
            <a:r>
              <a:rPr lang="en-US" dirty="0"/>
              <a:t>. This is the actual application file which ultimately gets converted to a </a:t>
            </a:r>
            <a:r>
              <a:rPr lang="en-US" dirty="0" err="1"/>
              <a:t>Dalvik</a:t>
            </a:r>
            <a:r>
              <a:rPr lang="en-US" dirty="0"/>
              <a:t> executable and runs your application</a:t>
            </a:r>
          </a:p>
          <a:p>
            <a:r>
              <a:rPr lang="en-US" dirty="0">
                <a:solidFill>
                  <a:srgbClr val="FF0000"/>
                </a:solidFill>
              </a:rPr>
              <a:t>The Manifest File</a:t>
            </a:r>
          </a:p>
          <a:p>
            <a:r>
              <a:rPr lang="en-IN" dirty="0"/>
              <a:t>The </a:t>
            </a:r>
            <a:r>
              <a:rPr lang="en-IN" b="1" dirty="0"/>
              <a:t>AndroidManifest.xml file</a:t>
            </a:r>
            <a:r>
              <a:rPr lang="en-IN" dirty="0"/>
              <a:t> </a:t>
            </a:r>
            <a:r>
              <a:rPr lang="en-IN" i="1" dirty="0"/>
              <a:t>contains information of your package</a:t>
            </a:r>
            <a:r>
              <a:rPr lang="en-IN" dirty="0"/>
              <a:t>, including components of the application such as activities, services, broadcast receivers, content providers etc.</a:t>
            </a:r>
          </a:p>
          <a:p>
            <a:r>
              <a:rPr lang="en-US" dirty="0"/>
              <a:t>you must declare all its components in a </a:t>
            </a:r>
            <a:r>
              <a:rPr lang="en-US" i="1" dirty="0"/>
              <a:t>manifest.xml</a:t>
            </a:r>
            <a:r>
              <a:rPr lang="en-US" dirty="0"/>
              <a:t> which resides at the root of the application project directory. </a:t>
            </a:r>
          </a:p>
          <a:p>
            <a:r>
              <a:rPr lang="en-US" dirty="0"/>
              <a:t> it contains information on which part of the app can be launched, which is a service or a receiver, what permissions the apps needs, what hardware and software features the app needs, which version of Android is compatible with it etc.</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Elements of the AndroidManifest.xml file</a:t>
            </a:r>
            <a:br>
              <a:rPr lang="en-IN" dirty="0"/>
            </a:br>
            <a:endParaRPr lang="en-IN" dirty="0"/>
          </a:p>
        </p:txBody>
      </p:sp>
      <p:sp>
        <p:nvSpPr>
          <p:cNvPr id="3" name="Content Placeholder 2"/>
          <p:cNvSpPr>
            <a:spLocks noGrp="1"/>
          </p:cNvSpPr>
          <p:nvPr>
            <p:ph idx="1"/>
          </p:nvPr>
        </p:nvSpPr>
        <p:spPr>
          <a:xfrm>
            <a:off x="838200" y="1023582"/>
            <a:ext cx="10515600" cy="5153381"/>
          </a:xfrm>
        </p:spPr>
        <p:txBody>
          <a:bodyPr>
            <a:normAutofit fontScale="85000" lnSpcReduction="10000"/>
          </a:bodyPr>
          <a:lstStyle/>
          <a:p>
            <a:r>
              <a:rPr lang="en-IN" dirty="0">
                <a:solidFill>
                  <a:srgbClr val="FF0000"/>
                </a:solidFill>
              </a:rPr>
              <a:t>&lt;application&gt;</a:t>
            </a:r>
          </a:p>
          <a:p>
            <a:r>
              <a:rPr lang="en-IN" dirty="0"/>
              <a:t>This element contains several sub elements that declares the application component such as activity etc.</a:t>
            </a:r>
          </a:p>
          <a:p>
            <a:r>
              <a:rPr lang="en-IN" dirty="0"/>
              <a:t>The commonly used attributes are :</a:t>
            </a:r>
          </a:p>
          <a:p>
            <a:r>
              <a:rPr lang="en-IN" b="1" dirty="0" err="1"/>
              <a:t>android:icon</a:t>
            </a:r>
            <a:r>
              <a:rPr lang="en-IN" dirty="0"/>
              <a:t> represents the icon for all the android application components.</a:t>
            </a:r>
          </a:p>
          <a:p>
            <a:r>
              <a:rPr lang="en-IN" b="1" dirty="0" err="1"/>
              <a:t>android:label</a:t>
            </a:r>
            <a:r>
              <a:rPr lang="en-IN" dirty="0"/>
              <a:t> works as the default label for all the application components.</a:t>
            </a:r>
          </a:p>
          <a:p>
            <a:r>
              <a:rPr lang="en-IN" b="1" dirty="0" err="1"/>
              <a:t>android:theme</a:t>
            </a:r>
            <a:r>
              <a:rPr lang="en-IN" dirty="0"/>
              <a:t> represents a common theme for all the android activities.</a:t>
            </a:r>
          </a:p>
          <a:p>
            <a:r>
              <a:rPr lang="en-IN" dirty="0">
                <a:solidFill>
                  <a:srgbClr val="FF0000"/>
                </a:solidFill>
              </a:rPr>
              <a:t>&lt;activity&gt;</a:t>
            </a:r>
          </a:p>
          <a:p>
            <a:r>
              <a:rPr lang="en-IN" dirty="0"/>
              <a:t>represents an activity that must be defined in the AndroidManifest.xml file. </a:t>
            </a:r>
          </a:p>
          <a:p>
            <a:r>
              <a:rPr lang="en-IN" dirty="0"/>
              <a:t>The commonly used attributes are :</a:t>
            </a:r>
          </a:p>
          <a:p>
            <a:r>
              <a:rPr lang="en-IN" b="1" dirty="0" err="1"/>
              <a:t>android:label</a:t>
            </a:r>
            <a:r>
              <a:rPr lang="en-IN" dirty="0"/>
              <a:t> represents a label i.e. displayed on the screen.</a:t>
            </a:r>
          </a:p>
          <a:p>
            <a:r>
              <a:rPr lang="en-IN" b="1" dirty="0" err="1"/>
              <a:t>android:name</a:t>
            </a:r>
            <a:r>
              <a:rPr lang="en-IN" dirty="0"/>
              <a:t> represents a name for the activity class. </a:t>
            </a:r>
          </a:p>
          <a:p>
            <a:endParaRPr lang="en-IN" dirty="0"/>
          </a:p>
          <a:p>
            <a:endParaRPr lang="en-IN" dirty="0"/>
          </a:p>
          <a:p>
            <a:endParaRPr lang="en-IN" dirty="0"/>
          </a:p>
        </p:txBody>
      </p:sp>
    </p:spTree>
    <p:extLst>
      <p:ext uri="{BB962C8B-B14F-4D97-AF65-F5344CB8AC3E}">
        <p14:creationId xmlns:p14="http://schemas.microsoft.com/office/powerpoint/2010/main" val="23888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a:t>
            </a:r>
            <a:endParaRPr lang="en-IN" dirty="0"/>
          </a:p>
        </p:txBody>
      </p:sp>
      <p:sp>
        <p:nvSpPr>
          <p:cNvPr id="3" name="Content Placeholder 2"/>
          <p:cNvSpPr>
            <a:spLocks noGrp="1"/>
          </p:cNvSpPr>
          <p:nvPr>
            <p:ph idx="1"/>
          </p:nvPr>
        </p:nvSpPr>
        <p:spPr/>
        <p:txBody>
          <a:bodyPr/>
          <a:lstStyle/>
          <a:p>
            <a:endParaRPr lang="en-IN"/>
          </a:p>
        </p:txBody>
      </p:sp>
      <p:pic>
        <p:nvPicPr>
          <p:cNvPr id="17410" name="Picture 2" descr="The below flow explain about android application execution flow."/>
          <p:cNvPicPr>
            <a:picLocks noChangeAspect="1" noChangeArrowheads="1"/>
          </p:cNvPicPr>
          <p:nvPr/>
        </p:nvPicPr>
        <p:blipFill>
          <a:blip r:embed="rId2"/>
          <a:srcRect/>
          <a:stretch>
            <a:fillRect/>
          </a:stretch>
        </p:blipFill>
        <p:spPr bwMode="auto">
          <a:xfrm>
            <a:off x="1080796" y="72700"/>
            <a:ext cx="9227127" cy="7048501"/>
          </a:xfrm>
          <a:prstGeom prst="rect">
            <a:avLst/>
          </a:prstGeom>
          <a:noFill/>
        </p:spPr>
      </p:pic>
    </p:spTree>
    <p:extLst>
      <p:ext uri="{BB962C8B-B14F-4D97-AF65-F5344CB8AC3E}">
        <p14:creationId xmlns:p14="http://schemas.microsoft.com/office/powerpoint/2010/main" val="146099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4338</TotalTime>
  <Words>6430</Words>
  <Application>Microsoft Office PowerPoint</Application>
  <PresentationFormat>Widescreen</PresentationFormat>
  <Paragraphs>601</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vt:lpstr>
      <vt:lpstr>Calibri Light</vt:lpstr>
      <vt:lpstr>Roboto</vt:lpstr>
      <vt:lpstr>Office Theme</vt:lpstr>
      <vt:lpstr>Unit - III</vt:lpstr>
      <vt:lpstr>Create Android Application </vt:lpstr>
      <vt:lpstr>Directory Structure….</vt:lpstr>
      <vt:lpstr>PowerPoint Presentation</vt:lpstr>
      <vt:lpstr>PowerPoint Presentation</vt:lpstr>
      <vt:lpstr>PowerPoint Presentation</vt:lpstr>
      <vt:lpstr>PowerPoint Presentation</vt:lpstr>
      <vt:lpstr>Elements of the AndroidManifest.xml file </vt:lpstr>
      <vt:lpstr>Control Flow </vt:lpstr>
      <vt:lpstr>PowerPoint Presentation</vt:lpstr>
      <vt:lpstr>Fundamental UI design</vt:lpstr>
      <vt:lpstr>Android UI Controls </vt:lpstr>
      <vt:lpstr>Layout for UI design</vt:lpstr>
      <vt:lpstr>Layout attributes…</vt:lpstr>
      <vt:lpstr>Linear Layout</vt:lpstr>
      <vt:lpstr>Main Attributes In Linear Layout </vt:lpstr>
      <vt:lpstr>PowerPoint Presentation</vt:lpstr>
      <vt:lpstr>PowerPoint Presentation</vt:lpstr>
      <vt:lpstr>PowerPoint Presentation</vt:lpstr>
      <vt:lpstr>Continue…</vt:lpstr>
      <vt:lpstr>Continue…</vt:lpstr>
      <vt:lpstr>Linear layout with weight example…</vt:lpstr>
      <vt:lpstr>PowerPoint Presentation</vt:lpstr>
      <vt:lpstr>Linear layout without Weight example…</vt:lpstr>
      <vt:lpstr>Absolute layout</vt:lpstr>
      <vt:lpstr>PowerPoint Presentation</vt:lpstr>
      <vt:lpstr>Absolute Layout Attributes </vt:lpstr>
      <vt:lpstr>Relative Layout…</vt:lpstr>
      <vt:lpstr>Relative Layout</vt:lpstr>
      <vt:lpstr>Center relative to Parent View </vt:lpstr>
      <vt:lpstr>Align by the parent view  These type of attributes make the view act like a chewing gum as it can be fixed to any side of the parent view using these attributes.</vt:lpstr>
      <vt:lpstr>Align by the parent view</vt:lpstr>
      <vt:lpstr>Relative layout…. Place new View relative to existing sibling View </vt:lpstr>
      <vt:lpstr>Relative layout…. Place new View relative to existing sibling View </vt:lpstr>
      <vt:lpstr>Relative Layout…. Align new View relative to existing sibling View </vt:lpstr>
      <vt:lpstr>Relative Layout…. Align new View relative to existing sibling View</vt:lpstr>
      <vt:lpstr>Table Layout</vt:lpstr>
      <vt:lpstr>Table Layout attributes…</vt:lpstr>
      <vt:lpstr>PowerPoint Presentation</vt:lpstr>
      <vt:lpstr>Table layout  StretchCoulmn example  ……</vt:lpstr>
      <vt:lpstr>Continue…. Table layout  StretchCoulmn example </vt:lpstr>
      <vt:lpstr>Table layout  ShrinkColumn example  ……</vt:lpstr>
      <vt:lpstr>Table layout  collapsCoulmn example  ……</vt:lpstr>
      <vt:lpstr>TableLayout Example In Android Studio: </vt:lpstr>
      <vt:lpstr>PowerPoint Presentation</vt:lpstr>
      <vt:lpstr>PowerPoint Presentation</vt:lpstr>
      <vt:lpstr>MainActivity.java</vt:lpstr>
      <vt:lpstr>Frame layout</vt:lpstr>
      <vt:lpstr>PowerPoint Presentation</vt:lpstr>
      <vt:lpstr>Frame layout attributes…</vt:lpstr>
      <vt:lpstr>PowerPoint Presentation</vt:lpstr>
      <vt:lpstr>Frame Layout example 1:</vt:lpstr>
      <vt:lpstr>PowerPoint Presentation</vt:lpstr>
      <vt:lpstr>Frame Layout using layout gravity. Example : put textview at different position  in Frame Layout.</vt:lpstr>
      <vt:lpstr>File: MainActivity.java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Zaid</dc:creator>
  <cp:lastModifiedBy>Shafaque Julaha</cp:lastModifiedBy>
  <cp:revision>121</cp:revision>
  <dcterms:created xsi:type="dcterms:W3CDTF">2019-12-13T10:21:57Z</dcterms:created>
  <dcterms:modified xsi:type="dcterms:W3CDTF">2022-03-03T10:34:31Z</dcterms:modified>
</cp:coreProperties>
</file>