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26" r:id="rId5"/>
    <p:sldId id="260" r:id="rId6"/>
    <p:sldId id="325" r:id="rId7"/>
    <p:sldId id="298" r:id="rId8"/>
    <p:sldId id="259" r:id="rId9"/>
    <p:sldId id="267" r:id="rId10"/>
    <p:sldId id="269" r:id="rId11"/>
    <p:sldId id="268" r:id="rId12"/>
    <p:sldId id="270" r:id="rId13"/>
    <p:sldId id="277" r:id="rId14"/>
    <p:sldId id="278" r:id="rId15"/>
    <p:sldId id="279" r:id="rId16"/>
    <p:sldId id="280" r:id="rId17"/>
    <p:sldId id="281" r:id="rId18"/>
    <p:sldId id="282" r:id="rId19"/>
    <p:sldId id="283" r:id="rId20"/>
    <p:sldId id="263" r:id="rId21"/>
    <p:sldId id="327" r:id="rId22"/>
    <p:sldId id="286" r:id="rId23"/>
    <p:sldId id="261" r:id="rId24"/>
    <p:sldId id="266" r:id="rId25"/>
    <p:sldId id="285" r:id="rId26"/>
    <p:sldId id="276" r:id="rId27"/>
    <p:sldId id="329" r:id="rId28"/>
    <p:sldId id="330" r:id="rId29"/>
    <p:sldId id="318" r:id="rId30"/>
    <p:sldId id="328" r:id="rId31"/>
    <p:sldId id="310" r:id="rId32"/>
    <p:sldId id="311" r:id="rId33"/>
    <p:sldId id="299" r:id="rId34"/>
    <p:sldId id="322" r:id="rId35"/>
    <p:sldId id="323" r:id="rId36"/>
    <p:sldId id="317" r:id="rId37"/>
    <p:sldId id="312" r:id="rId38"/>
    <p:sldId id="313" r:id="rId39"/>
    <p:sldId id="314" r:id="rId40"/>
    <p:sldId id="271" r:id="rId41"/>
    <p:sldId id="272" r:id="rId42"/>
    <p:sldId id="291" r:id="rId43"/>
    <p:sldId id="294" r:id="rId44"/>
    <p:sldId id="296" r:id="rId45"/>
    <p:sldId id="320" r:id="rId46"/>
    <p:sldId id="321" r:id="rId47"/>
    <p:sldId id="292" r:id="rId48"/>
    <p:sldId id="331" r:id="rId49"/>
    <p:sldId id="295" r:id="rId50"/>
    <p:sldId id="319" r:id="rId51"/>
    <p:sldId id="335" r:id="rId52"/>
    <p:sldId id="297" r:id="rId53"/>
    <p:sldId id="316" r:id="rId54"/>
    <p:sldId id="332" r:id="rId55"/>
    <p:sldId id="333" r:id="rId56"/>
    <p:sldId id="334" r:id="rId57"/>
    <p:sldId id="303" r:id="rId58"/>
    <p:sldId id="304" r:id="rId59"/>
    <p:sldId id="305" r:id="rId60"/>
    <p:sldId id="306" r:id="rId61"/>
    <p:sldId id="307" r:id="rId62"/>
    <p:sldId id="308" r:id="rId63"/>
    <p:sldId id="309" r:id="rId64"/>
    <p:sldId id="337" r:id="rId65"/>
    <p:sldId id="33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10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bg1"/>
                </a:solidFill>
              </a:defRPr>
            </a:lvl1pPr>
          </a:lstStyle>
          <a:p>
            <a:fld id="{1D8BD707-D9CF-40AE-B4C6-C98DA3205C09}" type="datetimeFigureOut">
              <a:rPr lang="en-US" smtClean="0"/>
              <a:pPr/>
              <a:t>3/24/2024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bg1"/>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bhiandroid.com/ui/button/" TargetMode="External"/><Relationship Id="rId2" Type="http://schemas.openxmlformats.org/officeDocument/2006/relationships/hyperlink" Target="https://console.developers.google.com/project"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bhiandroid.com/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reference/android/app/PendingIntent" TargetMode="External"/><Relationship Id="rId2" Type="http://schemas.openxmlformats.org/officeDocument/2006/relationships/hyperlink" Target="https://developer.android.com/reference/java/lang/Str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geeksforgeeks.org/introduction-to-android-development/"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abhiandroid.com/androidstudio/generate-signed-apk-android-studio.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6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6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VI Security n Application Development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7623076"/>
              </p:ext>
            </p:extLst>
          </p:nvPr>
        </p:nvGraphicFramePr>
        <p:xfrm>
          <a:off x="2057400" y="1600202"/>
          <a:ext cx="8610600" cy="4525961"/>
        </p:xfrm>
        <a:graphic>
          <a:graphicData uri="http://schemas.openxmlformats.org/drawingml/2006/table">
            <a:tbl>
              <a:tblPr/>
              <a:tblGrid>
                <a:gridCol w="534092">
                  <a:extLst>
                    <a:ext uri="{9D8B030D-6E8A-4147-A177-3AD203B41FA5}">
                      <a16:colId xmlns:a16="http://schemas.microsoft.com/office/drawing/2014/main" val="20000"/>
                    </a:ext>
                  </a:extLst>
                </a:gridCol>
                <a:gridCol w="8076508">
                  <a:extLst>
                    <a:ext uri="{9D8B030D-6E8A-4147-A177-3AD203B41FA5}">
                      <a16:colId xmlns:a16="http://schemas.microsoft.com/office/drawing/2014/main" val="20001"/>
                    </a:ext>
                  </a:extLst>
                </a:gridCol>
              </a:tblGrid>
              <a:tr h="720551">
                <a:tc>
                  <a:txBody>
                    <a:bodyPr/>
                    <a:lstStyle/>
                    <a:p>
                      <a:pPr fontAlgn="t"/>
                      <a:r>
                        <a:rPr lang="en-US" sz="1300">
                          <a:solidFill>
                            <a:schemeClr val="bg1"/>
                          </a:solidFill>
                        </a:rPr>
                        <a:t>Sr.No.</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n-US" sz="1300">
                          <a:solidFill>
                            <a:schemeClr val="bg1"/>
                          </a:solidFill>
                        </a:rPr>
                        <a:t>Extra Data &amp; Description</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720551">
                <a:tc>
                  <a:txBody>
                    <a:bodyPr/>
                    <a:lstStyle/>
                    <a:p>
                      <a:pPr fontAlgn="t"/>
                      <a:r>
                        <a:rPr lang="en-US" sz="1300">
                          <a:solidFill>
                            <a:schemeClr val="bg1"/>
                          </a:solidFill>
                        </a:rPr>
                        <a:t>1</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just" fontAlgn="t"/>
                      <a:r>
                        <a:rPr lang="en-US" sz="1300" b="1" dirty="0">
                          <a:solidFill>
                            <a:schemeClr val="bg1"/>
                          </a:solidFill>
                        </a:rPr>
                        <a:t>EXTRA_BCC</a:t>
                      </a:r>
                      <a:endParaRPr lang="en-US" sz="1300" dirty="0">
                        <a:solidFill>
                          <a:schemeClr val="bg1"/>
                        </a:solidFill>
                      </a:endParaRPr>
                    </a:p>
                    <a:p>
                      <a:pPr algn="just" fontAlgn="t"/>
                      <a:r>
                        <a:rPr lang="en-US" sz="1300" dirty="0">
                          <a:solidFill>
                            <a:schemeClr val="bg1"/>
                          </a:solidFill>
                        </a:rPr>
                        <a:t>A String[] holding e-mail addresses that should be blind carbon copied.</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1"/>
                  </a:ext>
                </a:extLst>
              </a:tr>
              <a:tr h="720551">
                <a:tc>
                  <a:txBody>
                    <a:bodyPr/>
                    <a:lstStyle/>
                    <a:p>
                      <a:pPr fontAlgn="t"/>
                      <a:r>
                        <a:rPr lang="en-US" sz="1300">
                          <a:solidFill>
                            <a:schemeClr val="bg1"/>
                          </a:solidFill>
                        </a:rPr>
                        <a:t>2</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just" fontAlgn="t"/>
                      <a:r>
                        <a:rPr lang="en-US" sz="1300" b="1" dirty="0">
                          <a:solidFill>
                            <a:schemeClr val="bg1"/>
                          </a:solidFill>
                        </a:rPr>
                        <a:t>EXTRA_CC</a:t>
                      </a:r>
                      <a:endParaRPr lang="en-US" sz="1300" dirty="0">
                        <a:solidFill>
                          <a:schemeClr val="bg1"/>
                        </a:solidFill>
                      </a:endParaRPr>
                    </a:p>
                    <a:p>
                      <a:pPr algn="just" fontAlgn="t"/>
                      <a:r>
                        <a:rPr lang="en-US" sz="1300" dirty="0">
                          <a:solidFill>
                            <a:schemeClr val="bg1"/>
                          </a:solidFill>
                        </a:rPr>
                        <a:t>A String[] holding e-mail addresses that should be carbon copied.</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2"/>
                  </a:ext>
                </a:extLst>
              </a:tr>
              <a:tr h="720551">
                <a:tc>
                  <a:txBody>
                    <a:bodyPr/>
                    <a:lstStyle/>
                    <a:p>
                      <a:pPr fontAlgn="t"/>
                      <a:r>
                        <a:rPr lang="en-US" sz="1300">
                          <a:solidFill>
                            <a:schemeClr val="bg1"/>
                          </a:solidFill>
                        </a:rPr>
                        <a:t>3</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just" fontAlgn="t"/>
                      <a:r>
                        <a:rPr lang="en-US" sz="1300" b="1" dirty="0">
                          <a:solidFill>
                            <a:schemeClr val="bg1"/>
                          </a:solidFill>
                        </a:rPr>
                        <a:t>EXTRA_EMAIL</a:t>
                      </a:r>
                      <a:endParaRPr lang="en-US" sz="1300" dirty="0">
                        <a:solidFill>
                          <a:schemeClr val="bg1"/>
                        </a:solidFill>
                      </a:endParaRPr>
                    </a:p>
                    <a:p>
                      <a:pPr algn="just" fontAlgn="t"/>
                      <a:r>
                        <a:rPr lang="en-US" sz="1300" dirty="0">
                          <a:solidFill>
                            <a:schemeClr val="bg1"/>
                          </a:solidFill>
                        </a:rPr>
                        <a:t>A String[] holding e-mail addresses that should be delivered to.</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3"/>
                  </a:ext>
                </a:extLst>
              </a:tr>
              <a:tr h="923206">
                <a:tc>
                  <a:txBody>
                    <a:bodyPr/>
                    <a:lstStyle/>
                    <a:p>
                      <a:pPr fontAlgn="t"/>
                      <a:r>
                        <a:rPr lang="en-US" sz="1300">
                          <a:solidFill>
                            <a:schemeClr val="bg1"/>
                          </a:solidFill>
                        </a:rPr>
                        <a:t>4</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just" fontAlgn="t"/>
                      <a:r>
                        <a:rPr lang="en-US" sz="1300" b="1" dirty="0">
                          <a:solidFill>
                            <a:schemeClr val="bg1"/>
                          </a:solidFill>
                        </a:rPr>
                        <a:t>EXTRA_HTML_TEXT</a:t>
                      </a:r>
                      <a:endParaRPr lang="en-US" sz="1300" dirty="0">
                        <a:solidFill>
                          <a:schemeClr val="bg1"/>
                        </a:solidFill>
                      </a:endParaRPr>
                    </a:p>
                    <a:p>
                      <a:pPr algn="just" fontAlgn="t"/>
                      <a:r>
                        <a:rPr lang="en-US" sz="1300" dirty="0">
                          <a:solidFill>
                            <a:schemeClr val="bg1"/>
                          </a:solidFill>
                        </a:rPr>
                        <a:t>A constant String that is associated with the Intent, used with ACTION_SEND to supply an alternative to EXTRA_TEXT as HTML formatted text.</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4"/>
                  </a:ext>
                </a:extLst>
              </a:tr>
              <a:tr h="720551">
                <a:tc>
                  <a:txBody>
                    <a:bodyPr/>
                    <a:lstStyle/>
                    <a:p>
                      <a:pPr fontAlgn="t"/>
                      <a:r>
                        <a:rPr lang="en-US" sz="1300">
                          <a:solidFill>
                            <a:schemeClr val="bg1"/>
                          </a:solidFill>
                        </a:rPr>
                        <a:t>5</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just" fontAlgn="t"/>
                      <a:r>
                        <a:rPr lang="en-US" sz="1300" b="1" dirty="0">
                          <a:solidFill>
                            <a:schemeClr val="bg1"/>
                          </a:solidFill>
                        </a:rPr>
                        <a:t>EXTRA_SUBJECT</a:t>
                      </a:r>
                      <a:endParaRPr lang="en-US" sz="1300" dirty="0">
                        <a:solidFill>
                          <a:schemeClr val="bg1"/>
                        </a:solidFill>
                      </a:endParaRPr>
                    </a:p>
                    <a:p>
                      <a:pPr algn="just" fontAlgn="t"/>
                      <a:r>
                        <a:rPr lang="en-US" sz="1300" dirty="0">
                          <a:solidFill>
                            <a:schemeClr val="bg1"/>
                          </a:solidFill>
                        </a:rPr>
                        <a:t>A constant string holding the desired subject line of a message.</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541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 - 30</a:t>
            </a:r>
          </a:p>
        </p:txBody>
      </p:sp>
      <p:sp>
        <p:nvSpPr>
          <p:cNvPr id="3" name="Content Placeholder 2"/>
          <p:cNvSpPr>
            <a:spLocks noGrp="1"/>
          </p:cNvSpPr>
          <p:nvPr>
            <p:ph idx="1"/>
          </p:nvPr>
        </p:nvSpPr>
        <p:spPr/>
        <p:txBody>
          <a:bodyPr>
            <a:normAutofit fontScale="85000" lnSpcReduction="20000"/>
          </a:bodyPr>
          <a:lstStyle/>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&lt;</a:t>
            </a:r>
            <a:r>
              <a:rPr lang="en-IN" sz="1800" dirty="0" err="1">
                <a:latin typeface="Calibri" panose="020F0502020204030204" pitchFamily="34" charset="0"/>
                <a:ea typeface="Calibri" panose="020F0502020204030204" pitchFamily="34" charset="0"/>
                <a:cs typeface="Times New Roman" panose="02020603050405020304" pitchFamily="18" charset="0"/>
              </a:rPr>
              <a:t>LinearLayout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xmlns:android</a:t>
            </a:r>
            <a:r>
              <a:rPr lang="en-IN" sz="1800" dirty="0">
                <a:latin typeface="Calibri" panose="020F0502020204030204" pitchFamily="34" charset="0"/>
                <a:ea typeface="Calibri" panose="020F0502020204030204" pitchFamily="34" charset="0"/>
                <a:cs typeface="Times New Roman" panose="02020603050405020304" pitchFamily="18" charset="0"/>
              </a:rPr>
              <a:t>="http://schemas.android.com/</a:t>
            </a:r>
            <a:r>
              <a:rPr lang="en-IN" sz="1800" dirty="0" err="1">
                <a:latin typeface="Calibri" panose="020F0502020204030204" pitchFamily="34" charset="0"/>
                <a:ea typeface="Calibri" panose="020F0502020204030204" pitchFamily="34" charset="0"/>
                <a:cs typeface="Times New Roman" panose="02020603050405020304" pitchFamily="18" charset="0"/>
              </a:rPr>
              <a:t>apk</a:t>
            </a:r>
            <a:r>
              <a:rPr lang="en-IN" sz="1800" dirty="0">
                <a:latin typeface="Calibri" panose="020F0502020204030204" pitchFamily="34" charset="0"/>
                <a:ea typeface="Calibri" panose="020F0502020204030204" pitchFamily="34" charset="0"/>
                <a:cs typeface="Times New Roman" panose="02020603050405020304" pitchFamily="18" charset="0"/>
              </a:rPr>
              <a:t>/res/android"</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xmlns:app</a:t>
            </a:r>
            <a:r>
              <a:rPr lang="en-IN" sz="1800" dirty="0">
                <a:latin typeface="Calibri" panose="020F0502020204030204" pitchFamily="34" charset="0"/>
                <a:ea typeface="Calibri" panose="020F0502020204030204" pitchFamily="34" charset="0"/>
                <a:cs typeface="Times New Roman" panose="02020603050405020304" pitchFamily="18" charset="0"/>
              </a:rPr>
              <a:t>="http://schemas.android.com/</a:t>
            </a:r>
            <a:r>
              <a:rPr lang="en-IN" sz="1800" dirty="0" err="1">
                <a:latin typeface="Calibri" panose="020F0502020204030204" pitchFamily="34" charset="0"/>
                <a:ea typeface="Calibri" panose="020F0502020204030204" pitchFamily="34" charset="0"/>
                <a:cs typeface="Times New Roman" panose="02020603050405020304" pitchFamily="18" charset="0"/>
              </a:rPr>
              <a:t>apk</a:t>
            </a:r>
            <a:r>
              <a:rPr lang="en-IN" sz="1800" dirty="0">
                <a:latin typeface="Calibri" panose="020F0502020204030204" pitchFamily="34" charset="0"/>
                <a:ea typeface="Calibri" panose="020F0502020204030204" pitchFamily="34" charset="0"/>
                <a:cs typeface="Times New Roman" panose="02020603050405020304" pitchFamily="18" charset="0"/>
              </a:rPr>
              <a:t>/res-auto"</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xmlns:tools</a:t>
            </a:r>
            <a:r>
              <a:rPr lang="en-IN" sz="1800" dirty="0">
                <a:latin typeface="Calibri" panose="020F0502020204030204" pitchFamily="34" charset="0"/>
                <a:ea typeface="Calibri" panose="020F0502020204030204" pitchFamily="34" charset="0"/>
                <a:cs typeface="Times New Roman" panose="02020603050405020304" pitchFamily="18" charset="0"/>
              </a:rPr>
              <a:t>="http://schemas.android.com/tools"</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match_parent</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match_parent</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android:id</a:t>
            </a:r>
            <a:r>
              <a:rPr lang="en-IN" sz="1800" dirty="0">
                <a:latin typeface="Calibri" panose="020F0502020204030204" pitchFamily="34" charset="0"/>
                <a:ea typeface="Calibri" panose="020F0502020204030204" pitchFamily="34" charset="0"/>
                <a:cs typeface="Times New Roman" panose="02020603050405020304" pitchFamily="18" charset="0"/>
              </a:rPr>
              <a:t>="@+id/l1"</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android:orientation</a:t>
            </a:r>
            <a:r>
              <a:rPr lang="en-IN" sz="1800" dirty="0">
                <a:latin typeface="Calibri" panose="020F0502020204030204" pitchFamily="34" charset="0"/>
                <a:ea typeface="Calibri" panose="020F0502020204030204" pitchFamily="34" charset="0"/>
                <a:cs typeface="Times New Roman" panose="02020603050405020304" pitchFamily="18" charset="0"/>
              </a:rPr>
              <a:t>="vertical"</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tools:context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MainActivity</a:t>
            </a:r>
            <a:r>
              <a:rPr lang="en-IN" sz="1800" dirty="0">
                <a:latin typeface="Calibri" panose="020F0502020204030204" pitchFamily="34" charset="0"/>
                <a:ea typeface="Calibri" panose="020F0502020204030204" pitchFamily="34" charset="0"/>
                <a:cs typeface="Times New Roman" panose="02020603050405020304" pitchFamily="18" charset="0"/>
              </a:rPr>
              <a:t>"&gt;</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&lt;Button</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android:id</a:t>
            </a:r>
            <a:r>
              <a:rPr lang="en-IN" sz="1800" dirty="0">
                <a:latin typeface="Calibri" panose="020F0502020204030204" pitchFamily="34" charset="0"/>
                <a:ea typeface="Calibri" panose="020F0502020204030204" pitchFamily="34" charset="0"/>
                <a:cs typeface="Times New Roman" panose="02020603050405020304" pitchFamily="18" charset="0"/>
              </a:rPr>
              <a:t>="@+id/</a:t>
            </a:r>
            <a:r>
              <a:rPr lang="en-IN" sz="1800" dirty="0" err="1">
                <a:latin typeface="Calibri" panose="020F0502020204030204" pitchFamily="34" charset="0"/>
                <a:ea typeface="Calibri" panose="020F0502020204030204" pitchFamily="34" charset="0"/>
                <a:cs typeface="Times New Roman" panose="02020603050405020304" pitchFamily="18" charset="0"/>
              </a:rPr>
              <a:t>sendEmail</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android:text</a:t>
            </a:r>
            <a:r>
              <a:rPr lang="en-IN" sz="1800" dirty="0">
                <a:latin typeface="Calibri" panose="020F0502020204030204" pitchFamily="34" charset="0"/>
                <a:ea typeface="Calibri" panose="020F0502020204030204" pitchFamily="34" charset="0"/>
                <a:cs typeface="Times New Roman" panose="02020603050405020304" pitchFamily="18" charset="0"/>
              </a:rPr>
              <a:t>="Compose Email"</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android:textSize</a:t>
            </a:r>
            <a:r>
              <a:rPr lang="en-IN" sz="1800" dirty="0">
                <a:latin typeface="Calibri" panose="020F0502020204030204" pitchFamily="34" charset="0"/>
                <a:ea typeface="Calibri" panose="020F0502020204030204" pitchFamily="34" charset="0"/>
                <a:cs typeface="Times New Roman" panose="02020603050405020304" pitchFamily="18" charset="0"/>
              </a:rPr>
              <a:t>="25dp"</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android:layout_marginTop</a:t>
            </a:r>
            <a:r>
              <a:rPr lang="en-IN" sz="1800" dirty="0">
                <a:latin typeface="Calibri" panose="020F0502020204030204" pitchFamily="34" charset="0"/>
                <a:ea typeface="Calibri" panose="020F0502020204030204" pitchFamily="34" charset="0"/>
                <a:cs typeface="Times New Roman" panose="02020603050405020304" pitchFamily="18" charset="0"/>
              </a:rPr>
              <a:t>="30dp"</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android:layout_marginLeft</a:t>
            </a:r>
            <a:r>
              <a:rPr lang="en-IN" sz="1800" dirty="0">
                <a:latin typeface="Calibri" panose="020F0502020204030204" pitchFamily="34" charset="0"/>
                <a:ea typeface="Calibri" panose="020F0502020204030204" pitchFamily="34" charset="0"/>
                <a:cs typeface="Times New Roman" panose="02020603050405020304" pitchFamily="18" charset="0"/>
              </a:rPr>
              <a:t>="70dp"</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/&gt;</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&lt;/</a:t>
            </a:r>
            <a:r>
              <a:rPr lang="en-IN" sz="1800" dirty="0" err="1">
                <a:latin typeface="Calibri" panose="020F0502020204030204" pitchFamily="34" charset="0"/>
                <a:ea typeface="Calibri" panose="020F0502020204030204" pitchFamily="34" charset="0"/>
                <a:cs typeface="Times New Roman" panose="02020603050405020304" pitchFamily="18" charset="0"/>
              </a:rPr>
              <a:t>LinearLayout</a:t>
            </a:r>
            <a:r>
              <a:rPr lang="en-IN" sz="1800" dirty="0">
                <a:latin typeface="Calibri" panose="020F0502020204030204" pitchFamily="34" charset="0"/>
                <a:ea typeface="Calibri" panose="020F0502020204030204" pitchFamily="34" charset="0"/>
                <a:cs typeface="Times New Roman" panose="02020603050405020304" pitchFamily="18" charset="0"/>
              </a:rPr>
              <a:t>&gt;</a:t>
            </a:r>
          </a:p>
        </p:txBody>
      </p:sp>
      <p:pic>
        <p:nvPicPr>
          <p:cNvPr id="5" name="Picture 4">
            <a:extLst>
              <a:ext uri="{FF2B5EF4-FFF2-40B4-BE49-F238E27FC236}">
                <a16:creationId xmlns:a16="http://schemas.microsoft.com/office/drawing/2014/main" id="{4ED1A22E-AF90-4085-9141-0A66CAD486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2438400"/>
            <a:ext cx="2514600" cy="3687763"/>
          </a:xfrm>
          <a:prstGeom prst="rect">
            <a:avLst/>
          </a:prstGeom>
          <a:noFill/>
          <a:ln>
            <a:noFill/>
          </a:ln>
        </p:spPr>
      </p:pic>
    </p:spTree>
    <p:extLst>
      <p:ext uri="{BB962C8B-B14F-4D97-AF65-F5344CB8AC3E}">
        <p14:creationId xmlns:p14="http://schemas.microsoft.com/office/powerpoint/2010/main" val="341845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229600" cy="6629400"/>
          </a:xfrm>
        </p:spPr>
        <p:txBody>
          <a:bodyPr>
            <a:normAutofit fontScale="92500" lnSpcReduction="10000"/>
          </a:bodyPr>
          <a:lstStyle/>
          <a:p>
            <a:r>
              <a:rPr lang="en-US" sz="1800" dirty="0"/>
              <a:t>public void </a:t>
            </a:r>
            <a:r>
              <a:rPr lang="en-US" sz="1800" dirty="0" err="1"/>
              <a:t>onClick</a:t>
            </a:r>
            <a:r>
              <a:rPr lang="en-US" sz="1800" dirty="0"/>
              <a:t>(View </a:t>
            </a:r>
            <a:r>
              <a:rPr lang="en-US" sz="1800" dirty="0" err="1"/>
              <a:t>view</a:t>
            </a:r>
            <a:r>
              <a:rPr lang="en-US" sz="1800" dirty="0"/>
              <a:t>) {</a:t>
            </a:r>
          </a:p>
          <a:p>
            <a:r>
              <a:rPr lang="en-US" sz="1800" b="1" dirty="0"/>
              <a:t> </a:t>
            </a:r>
            <a:r>
              <a:rPr lang="en-US" sz="1800" b="1" dirty="0" err="1"/>
              <a:t>sendEmail</a:t>
            </a:r>
            <a:r>
              <a:rPr lang="en-US" sz="1800" b="1" dirty="0"/>
              <a:t>();</a:t>
            </a:r>
          </a:p>
          <a:p>
            <a:r>
              <a:rPr lang="en-US" sz="1800" dirty="0"/>
              <a:t>}</a:t>
            </a:r>
          </a:p>
          <a:p>
            <a:r>
              <a:rPr lang="en-US" sz="1800" dirty="0"/>
              <a:t>protected void </a:t>
            </a:r>
            <a:r>
              <a:rPr lang="en-US" sz="1800" b="1" dirty="0" err="1"/>
              <a:t>sendEmail</a:t>
            </a:r>
            <a:r>
              <a:rPr lang="en-US" sz="1800" b="1" dirty="0"/>
              <a:t>() </a:t>
            </a:r>
            <a:r>
              <a:rPr lang="en-US" sz="1800" dirty="0"/>
              <a:t>{ </a:t>
            </a:r>
            <a:r>
              <a:rPr lang="en-US" sz="1800" dirty="0" err="1"/>
              <a:t>Log.i</a:t>
            </a:r>
            <a:r>
              <a:rPr lang="en-US" sz="1800" dirty="0"/>
              <a:t>("Send email", "");</a:t>
            </a:r>
          </a:p>
          <a:p>
            <a:r>
              <a:rPr lang="en-US" sz="1800" dirty="0"/>
              <a:t> String[] TO = {“abc@gmail.com"};     String[] CC = {“xyz@gmail.com"}; </a:t>
            </a:r>
          </a:p>
          <a:p>
            <a:r>
              <a:rPr lang="en-US" sz="1800" dirty="0"/>
              <a:t>Intent </a:t>
            </a:r>
            <a:r>
              <a:rPr lang="en-US" sz="1800" dirty="0" err="1"/>
              <a:t>emailIntent</a:t>
            </a:r>
            <a:r>
              <a:rPr lang="en-US" sz="1800" dirty="0"/>
              <a:t> = new Intent(</a:t>
            </a:r>
            <a:r>
              <a:rPr lang="en-US" sz="1800" dirty="0" err="1"/>
              <a:t>Intent.ACTION_SEND</a:t>
            </a:r>
            <a:r>
              <a:rPr lang="en-US" sz="1800" dirty="0"/>
              <a:t>);  </a:t>
            </a:r>
            <a:r>
              <a:rPr lang="en-US" sz="1800" dirty="0" err="1"/>
              <a:t>emailIntent.setData</a:t>
            </a:r>
            <a:r>
              <a:rPr lang="en-US" sz="1800" dirty="0"/>
              <a:t>(</a:t>
            </a:r>
            <a:r>
              <a:rPr lang="en-US" sz="1800" dirty="0" err="1"/>
              <a:t>Uri.parse</a:t>
            </a:r>
            <a:r>
              <a:rPr lang="en-US" sz="1800" dirty="0"/>
              <a:t>("mailto:")); </a:t>
            </a:r>
          </a:p>
          <a:p>
            <a:r>
              <a:rPr lang="en-US" sz="1800" dirty="0" err="1"/>
              <a:t>emailIntent.setType</a:t>
            </a:r>
            <a:r>
              <a:rPr lang="en-US" sz="1800" dirty="0"/>
              <a:t>("text/plain");</a:t>
            </a:r>
          </a:p>
          <a:p>
            <a:r>
              <a:rPr lang="en-US" sz="1800" dirty="0"/>
              <a:t> </a:t>
            </a:r>
            <a:r>
              <a:rPr lang="en-US" sz="1800" dirty="0" err="1"/>
              <a:t>emailIntent.putExtra</a:t>
            </a:r>
            <a:r>
              <a:rPr lang="en-US" sz="1800" dirty="0"/>
              <a:t>(</a:t>
            </a:r>
            <a:r>
              <a:rPr lang="en-US" sz="1800" dirty="0" err="1"/>
              <a:t>Intent.EXTRA_EMAIL</a:t>
            </a:r>
            <a:r>
              <a:rPr lang="en-US" sz="1800" dirty="0"/>
              <a:t>, TO</a:t>
            </a:r>
          </a:p>
          <a:p>
            <a:r>
              <a:rPr lang="en-US" sz="1800" dirty="0" err="1"/>
              <a:t>emailIntent.putExtra</a:t>
            </a:r>
            <a:r>
              <a:rPr lang="en-US" sz="1800" dirty="0"/>
              <a:t>(</a:t>
            </a:r>
            <a:r>
              <a:rPr lang="en-US" sz="1800" dirty="0" err="1"/>
              <a:t>Intent.EXTRA_CC</a:t>
            </a:r>
            <a:r>
              <a:rPr lang="en-US" sz="1800" dirty="0"/>
              <a:t>, CC);</a:t>
            </a:r>
          </a:p>
          <a:p>
            <a:r>
              <a:rPr lang="en-US" sz="1800" dirty="0"/>
              <a:t> </a:t>
            </a:r>
            <a:r>
              <a:rPr lang="en-US" sz="1800" dirty="0" err="1"/>
              <a:t>emailIntent.putExtra</a:t>
            </a:r>
            <a:r>
              <a:rPr lang="en-US" sz="1800" dirty="0"/>
              <a:t>(</a:t>
            </a:r>
            <a:r>
              <a:rPr lang="en-US" sz="1800" dirty="0" err="1"/>
              <a:t>Intent.EXTRA_SUBJECT</a:t>
            </a:r>
            <a:r>
              <a:rPr lang="en-US" sz="1800" dirty="0"/>
              <a:t>, "Your subject"); </a:t>
            </a:r>
            <a:r>
              <a:rPr lang="en-US" sz="1800" dirty="0" err="1"/>
              <a:t>emailIntent.putExtra</a:t>
            </a:r>
            <a:r>
              <a:rPr lang="en-US" sz="1800" dirty="0"/>
              <a:t>(</a:t>
            </a:r>
            <a:r>
              <a:rPr lang="en-US" sz="1800" dirty="0" err="1"/>
              <a:t>Intent.EXTRA_TEXT</a:t>
            </a:r>
            <a:r>
              <a:rPr lang="en-US" sz="1800" dirty="0"/>
              <a:t>, "Email message goes here");</a:t>
            </a:r>
          </a:p>
          <a:p>
            <a:r>
              <a:rPr lang="en-US" sz="1800" dirty="0"/>
              <a:t> try { </a:t>
            </a:r>
            <a:r>
              <a:rPr lang="en-US" sz="1800" dirty="0" err="1"/>
              <a:t>startActivity</a:t>
            </a:r>
            <a:r>
              <a:rPr lang="en-US" sz="1800" dirty="0"/>
              <a:t>(</a:t>
            </a:r>
            <a:r>
              <a:rPr lang="en-US" sz="1800" dirty="0" err="1"/>
              <a:t>Intent.</a:t>
            </a:r>
            <a:r>
              <a:rPr lang="en-US" sz="1800" b="1" dirty="0" err="1"/>
              <a:t>createChooser</a:t>
            </a:r>
            <a:r>
              <a:rPr lang="en-US" sz="1800" dirty="0"/>
              <a:t>(</a:t>
            </a:r>
            <a:r>
              <a:rPr lang="en-US" sz="1800" dirty="0" err="1"/>
              <a:t>emailIntent</a:t>
            </a:r>
            <a:r>
              <a:rPr lang="en-US" sz="1800" dirty="0"/>
              <a:t>, "Send mail..."));  </a:t>
            </a:r>
            <a:r>
              <a:rPr lang="en-US" sz="1800" dirty="0">
                <a:solidFill>
                  <a:srgbClr val="FF0000"/>
                </a:solidFill>
              </a:rPr>
              <a:t>// title that will be displayed in the chooser</a:t>
            </a:r>
          </a:p>
          <a:p>
            <a:r>
              <a:rPr lang="en-US" sz="1800" dirty="0"/>
              <a:t> finish(); </a:t>
            </a:r>
            <a:r>
              <a:rPr lang="en-US" sz="1800" dirty="0" err="1"/>
              <a:t>Log.i</a:t>
            </a:r>
            <a:r>
              <a:rPr lang="en-US" sz="1800" dirty="0"/>
              <a:t>("Finished sending email...", ""); }</a:t>
            </a:r>
          </a:p>
          <a:p>
            <a:r>
              <a:rPr lang="en-US" sz="1800" dirty="0"/>
              <a:t> catch (</a:t>
            </a:r>
            <a:r>
              <a:rPr lang="en-US" sz="1800" dirty="0" err="1"/>
              <a:t>android.content.ActivityNotFoundException</a:t>
            </a:r>
            <a:r>
              <a:rPr lang="en-US" sz="1800" dirty="0"/>
              <a:t> ex)</a:t>
            </a:r>
          </a:p>
          <a:p>
            <a:r>
              <a:rPr lang="en-US" sz="1800" dirty="0"/>
              <a:t> { </a:t>
            </a:r>
            <a:r>
              <a:rPr lang="en-US" sz="1800" dirty="0" err="1"/>
              <a:t>Toast.makeText</a:t>
            </a:r>
            <a:r>
              <a:rPr lang="en-US" sz="1800" dirty="0"/>
              <a:t>(</a:t>
            </a:r>
            <a:r>
              <a:rPr lang="en-US" sz="1800" dirty="0" err="1"/>
              <a:t>MainActivity.this</a:t>
            </a:r>
            <a:r>
              <a:rPr lang="en-US" sz="1800" dirty="0"/>
              <a:t>, "There is no email client installed.", </a:t>
            </a:r>
            <a:r>
              <a:rPr lang="en-US" sz="1800" dirty="0" err="1"/>
              <a:t>Toast.LENGTH_SHORT</a:t>
            </a:r>
            <a:r>
              <a:rPr lang="en-US" sz="1800" dirty="0"/>
              <a:t>).show(); } } }</a:t>
            </a:r>
          </a:p>
          <a:p>
            <a:endParaRPr lang="en-US" sz="1800" dirty="0">
              <a:solidFill>
                <a:srgbClr val="FF0000"/>
              </a:solidFill>
            </a:endParaRPr>
          </a:p>
          <a:p>
            <a:r>
              <a:rPr lang="en-US" sz="1800" dirty="0">
                <a:solidFill>
                  <a:srgbClr val="FF0000"/>
                </a:solidFill>
              </a:rPr>
              <a:t>Note : </a:t>
            </a:r>
            <a:r>
              <a:rPr lang="en-US" sz="1800" b="1" dirty="0">
                <a:solidFill>
                  <a:srgbClr val="FF0000"/>
                </a:solidFill>
              </a:rPr>
              <a:t>The chooser </a:t>
            </a:r>
            <a:r>
              <a:rPr lang="en-US" sz="1800" dirty="0">
                <a:solidFill>
                  <a:srgbClr val="FF0000"/>
                </a:solidFill>
              </a:rPr>
              <a:t>enables the user to pick another mail application than the default. Its very useful if you use normal </a:t>
            </a:r>
            <a:r>
              <a:rPr lang="en-US" sz="1800" dirty="0" err="1">
                <a:solidFill>
                  <a:srgbClr val="FF0000"/>
                </a:solidFill>
              </a:rPr>
              <a:t>gmail</a:t>
            </a:r>
            <a:r>
              <a:rPr lang="en-US" sz="1800" dirty="0">
                <a:solidFill>
                  <a:srgbClr val="FF0000"/>
                </a:solidFill>
              </a:rPr>
              <a:t> (</a:t>
            </a:r>
            <a:r>
              <a:rPr lang="en-US" sz="1800" dirty="0" err="1">
                <a:solidFill>
                  <a:srgbClr val="FF0000"/>
                </a:solidFill>
              </a:rPr>
              <a:t>privat</a:t>
            </a:r>
            <a:r>
              <a:rPr lang="en-US" sz="1800" dirty="0">
                <a:solidFill>
                  <a:srgbClr val="FF0000"/>
                </a:solidFill>
              </a:rPr>
              <a:t>) and email (work related) and you want to choose which one to take.</a:t>
            </a:r>
          </a:p>
          <a:p>
            <a:r>
              <a:rPr lang="en-US" sz="1800" dirty="0">
                <a:solidFill>
                  <a:srgbClr val="FF0000"/>
                </a:solidFill>
              </a:rPr>
              <a:t>user has both Chrome and Firefox installed on their Android device. user is presented with a chooser, so the user can choose which of the two Web browsers to use. </a:t>
            </a:r>
          </a:p>
        </p:txBody>
      </p:sp>
    </p:spTree>
    <p:extLst>
      <p:ext uri="{BB962C8B-B14F-4D97-AF65-F5344CB8AC3E}">
        <p14:creationId xmlns:p14="http://schemas.microsoft.com/office/powerpoint/2010/main" val="315529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0511-13C9-456B-A3C6-9988F3BE1514}"/>
              </a:ext>
            </a:extLst>
          </p:cNvPr>
          <p:cNvSpPr>
            <a:spLocks noGrp="1"/>
          </p:cNvSpPr>
          <p:nvPr>
            <p:ph type="title"/>
          </p:nvPr>
        </p:nvSpPr>
        <p:spPr/>
        <p:txBody>
          <a:bodyPr/>
          <a:lstStyle/>
          <a:p>
            <a:r>
              <a:rPr lang="en-US" dirty="0"/>
              <a:t>Google Map</a:t>
            </a:r>
            <a:endParaRPr lang="en-IN" dirty="0"/>
          </a:p>
        </p:txBody>
      </p:sp>
      <p:sp>
        <p:nvSpPr>
          <p:cNvPr id="3" name="Content Placeholder 2">
            <a:extLst>
              <a:ext uri="{FF2B5EF4-FFF2-40B4-BE49-F238E27FC236}">
                <a16:creationId xmlns:a16="http://schemas.microsoft.com/office/drawing/2014/main" id="{A9E63049-38C6-4240-8DF0-941BB87D52FE}"/>
              </a:ext>
            </a:extLst>
          </p:cNvPr>
          <p:cNvSpPr>
            <a:spLocks noGrp="1"/>
          </p:cNvSpPr>
          <p:nvPr>
            <p:ph idx="1"/>
          </p:nvPr>
        </p:nvSpPr>
        <p:spPr>
          <a:xfrm>
            <a:off x="1981200" y="1447800"/>
            <a:ext cx="8229600" cy="5334000"/>
          </a:xfrm>
        </p:spPr>
        <p:txBody>
          <a:bodyPr>
            <a:normAutofit/>
          </a:bodyPr>
          <a:lstStyle/>
          <a:p>
            <a:pPr algn="just"/>
            <a:r>
              <a:rPr lang="en-US" sz="1800" dirty="0">
                <a:latin typeface="Times New Roman" panose="02020603050405020304" pitchFamily="18" charset="0"/>
                <a:cs typeface="Times New Roman" panose="02020603050405020304" pitchFamily="18" charset="0"/>
              </a:rPr>
              <a:t>Android allows us to integrate Google Maps in our application. For this Google provides us a library via Google Play Services for using maps.</a:t>
            </a:r>
          </a:p>
          <a:p>
            <a:pPr algn="just"/>
            <a:r>
              <a:rPr lang="en-US" sz="1800" dirty="0">
                <a:latin typeface="Times New Roman" panose="02020603050405020304" pitchFamily="18" charset="0"/>
                <a:cs typeface="Times New Roman" panose="02020603050405020304" pitchFamily="18" charset="0"/>
              </a:rPr>
              <a:t> In order to use the Google Maps API, you must register your application on the Google Developer Console and enable the API.</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Google Maps API : </a:t>
            </a:r>
          </a:p>
          <a:p>
            <a:r>
              <a:rPr lang="en-IN" sz="1800" dirty="0">
                <a:latin typeface="Times New Roman" panose="02020603050405020304" pitchFamily="18" charset="0"/>
                <a:cs typeface="Times New Roman" panose="02020603050405020304" pitchFamily="18" charset="0"/>
              </a:rPr>
              <a:t>Is a robust tool  , </a:t>
            </a:r>
            <a:r>
              <a:rPr lang="en-US" sz="1800" dirty="0">
                <a:latin typeface="Times New Roman" panose="02020603050405020304" pitchFamily="18" charset="0"/>
                <a:cs typeface="Times New Roman" panose="02020603050405020304" pitchFamily="18" charset="0"/>
              </a:rPr>
              <a:t>helps you take the power of Google Maps and put it directly on your own site. </a:t>
            </a:r>
          </a:p>
          <a:p>
            <a:r>
              <a:rPr lang="en-US" sz="1800" dirty="0">
                <a:latin typeface="Times New Roman" panose="02020603050405020304" pitchFamily="18" charset="0"/>
                <a:cs typeface="Times New Roman" panose="02020603050405020304" pitchFamily="18" charset="0"/>
              </a:rPr>
              <a:t>It lets you add relevant content that is useful to your visitors and customize the look and feel of the map to fit with the style of your site.</a:t>
            </a:r>
          </a:p>
          <a:p>
            <a:r>
              <a:rPr lang="en-US" sz="1800" b="1" dirty="0" err="1">
                <a:latin typeface="Times New Roman" panose="02020603050405020304" pitchFamily="18" charset="0"/>
                <a:cs typeface="Times New Roman" panose="02020603050405020304" pitchFamily="18" charset="0"/>
              </a:rPr>
              <a:t>Api</a:t>
            </a:r>
            <a:r>
              <a:rPr lang="en-US" sz="1800" b="1" dirty="0">
                <a:latin typeface="Times New Roman" panose="02020603050405020304" pitchFamily="18" charset="0"/>
                <a:cs typeface="Times New Roman" panose="02020603050405020304" pitchFamily="18" charset="0"/>
              </a:rPr>
              <a:t> key : </a:t>
            </a:r>
            <a:r>
              <a:rPr lang="en-US" sz="1800" dirty="0">
                <a:latin typeface="Times New Roman" panose="02020603050405020304" pitchFamily="18" charset="0"/>
                <a:cs typeface="Times New Roman" panose="02020603050405020304" pitchFamily="18" charset="0"/>
              </a:rPr>
              <a:t>need access to the Google Maps API key. Without this key, you will not be able to display Google Maps on your app.</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54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D8FF-E7C9-41F8-80BB-39FC46614E39}"/>
              </a:ext>
            </a:extLst>
          </p:cNvPr>
          <p:cNvSpPr>
            <a:spLocks noGrp="1"/>
          </p:cNvSpPr>
          <p:nvPr>
            <p:ph type="title"/>
          </p:nvPr>
        </p:nvSpPr>
        <p:spPr/>
        <p:txBody>
          <a:bodyPr/>
          <a:lstStyle/>
          <a:p>
            <a:r>
              <a:rPr lang="en-US" dirty="0"/>
              <a:t>Steps to get API Key</a:t>
            </a:r>
            <a:endParaRPr lang="en-IN" dirty="0"/>
          </a:p>
        </p:txBody>
      </p:sp>
      <p:sp>
        <p:nvSpPr>
          <p:cNvPr id="3" name="Content Placeholder 2">
            <a:extLst>
              <a:ext uri="{FF2B5EF4-FFF2-40B4-BE49-F238E27FC236}">
                <a16:creationId xmlns:a16="http://schemas.microsoft.com/office/drawing/2014/main" id="{32C1A246-0E7E-42FC-96BB-193225A16F8B}"/>
              </a:ext>
            </a:extLst>
          </p:cNvPr>
          <p:cNvSpPr>
            <a:spLocks noGrp="1"/>
          </p:cNvSpPr>
          <p:nvPr>
            <p:ph idx="1"/>
          </p:nvPr>
        </p:nvSpPr>
        <p:spPr/>
        <p:txBody>
          <a:bodyPr>
            <a:normAutofit/>
          </a:bodyPr>
          <a:lstStyle/>
          <a:p>
            <a:r>
              <a:rPr lang="en-US" sz="1600" b="1" dirty="0">
                <a:solidFill>
                  <a:srgbClr val="555555"/>
                </a:solidFill>
                <a:latin typeface="calibri" panose="020F0502020204030204" pitchFamily="34" charset="0"/>
              </a:rPr>
              <a:t>Step 1:</a:t>
            </a:r>
            <a:r>
              <a:rPr lang="en-US" sz="1600" dirty="0">
                <a:solidFill>
                  <a:srgbClr val="555555"/>
                </a:solidFill>
                <a:latin typeface="calibri" panose="020F0502020204030204" pitchFamily="34" charset="0"/>
              </a:rPr>
              <a:t> Open Google developer console and sign in with your </a:t>
            </a:r>
            <a:r>
              <a:rPr lang="en-US" sz="1600" dirty="0" err="1">
                <a:solidFill>
                  <a:srgbClr val="555555"/>
                </a:solidFill>
                <a:latin typeface="calibri" panose="020F0502020204030204" pitchFamily="34" charset="0"/>
              </a:rPr>
              <a:t>gmail</a:t>
            </a:r>
            <a:r>
              <a:rPr lang="en-US" sz="1600" dirty="0">
                <a:solidFill>
                  <a:srgbClr val="555555"/>
                </a:solidFill>
                <a:latin typeface="calibri" panose="020F0502020204030204" pitchFamily="34" charset="0"/>
              </a:rPr>
              <a:t> account: </a:t>
            </a:r>
            <a:r>
              <a:rPr lang="en-US" sz="1600" dirty="0">
                <a:solidFill>
                  <a:srgbClr val="337AB7"/>
                </a:solidFill>
                <a:latin typeface="calibri" panose="020F0502020204030204" pitchFamily="34" charset="0"/>
                <a:hlinkClick r:id="rId2"/>
              </a:rPr>
              <a:t>https://console.developers.google.com/project</a:t>
            </a:r>
            <a:r>
              <a:rPr lang="en-US" sz="1600" dirty="0">
                <a:solidFill>
                  <a:srgbClr val="337AB7"/>
                </a:solidFill>
                <a:latin typeface="calibri" panose="020F0502020204030204" pitchFamily="34" charset="0"/>
              </a:rPr>
              <a:t>.</a:t>
            </a:r>
          </a:p>
          <a:p>
            <a:r>
              <a:rPr lang="en-US" sz="1600" b="1" dirty="0">
                <a:solidFill>
                  <a:srgbClr val="555555"/>
                </a:solidFill>
                <a:latin typeface="calibri" panose="020F0502020204030204" pitchFamily="34" charset="0"/>
              </a:rPr>
              <a:t>Step 2: </a:t>
            </a:r>
            <a:r>
              <a:rPr lang="en-US" sz="1600" dirty="0">
                <a:solidFill>
                  <a:srgbClr val="555555"/>
                </a:solidFill>
                <a:latin typeface="calibri" panose="020F0502020204030204" pitchFamily="34" charset="0"/>
              </a:rPr>
              <a:t>Now create new project. You can create new project by clicking on the </a:t>
            </a:r>
            <a:r>
              <a:rPr lang="en-US" sz="1600" b="1" dirty="0">
                <a:solidFill>
                  <a:srgbClr val="555555"/>
                </a:solidFill>
                <a:latin typeface="calibri" panose="020F0502020204030204" pitchFamily="34" charset="0"/>
              </a:rPr>
              <a:t>Create Project</a:t>
            </a:r>
            <a:r>
              <a:rPr lang="en-US" sz="1600" dirty="0">
                <a:solidFill>
                  <a:srgbClr val="555555"/>
                </a:solidFill>
                <a:latin typeface="calibri" panose="020F0502020204030204" pitchFamily="34" charset="0"/>
              </a:rPr>
              <a:t> </a:t>
            </a:r>
            <a:r>
              <a:rPr lang="en-US" sz="1600" dirty="0">
                <a:solidFill>
                  <a:srgbClr val="337AB7"/>
                </a:solidFill>
                <a:latin typeface="calibri" panose="020F0502020204030204" pitchFamily="34" charset="0"/>
                <a:hlinkClick r:id="rId3" tooltip="Button Tutorial"/>
              </a:rPr>
              <a:t>button</a:t>
            </a:r>
            <a:r>
              <a:rPr lang="en-US" sz="1600" dirty="0">
                <a:solidFill>
                  <a:srgbClr val="555555"/>
                </a:solidFill>
                <a:latin typeface="calibri" panose="020F0502020204030204" pitchFamily="34" charset="0"/>
              </a:rPr>
              <a:t> and give name to your project.</a:t>
            </a: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r>
              <a:rPr lang="en-US" sz="1400" b="1" dirty="0">
                <a:solidFill>
                  <a:srgbClr val="555555"/>
                </a:solidFill>
                <a:latin typeface="calibri" panose="020F0502020204030204" pitchFamily="34" charset="0"/>
              </a:rPr>
              <a:t>Step 3:</a:t>
            </a:r>
            <a:r>
              <a:rPr lang="en-US" sz="1400" dirty="0">
                <a:solidFill>
                  <a:srgbClr val="555555"/>
                </a:solidFill>
                <a:latin typeface="calibri" panose="020F0502020204030204" pitchFamily="34" charset="0"/>
              </a:rPr>
              <a:t> Now click on APIs &amp; Services and open </a:t>
            </a:r>
            <a:r>
              <a:rPr lang="en-US" sz="1400" b="1" dirty="0">
                <a:solidFill>
                  <a:srgbClr val="555555"/>
                </a:solidFill>
                <a:latin typeface="calibri" panose="020F0502020204030204" pitchFamily="34" charset="0"/>
              </a:rPr>
              <a:t>Dashboard</a:t>
            </a:r>
            <a:r>
              <a:rPr lang="en-US" sz="1400" dirty="0">
                <a:solidFill>
                  <a:srgbClr val="555555"/>
                </a:solidFill>
                <a:latin typeface="calibri" panose="020F0502020204030204" pitchFamily="34" charset="0"/>
              </a:rPr>
              <a:t> from it.</a:t>
            </a:r>
            <a:endParaRPr lang="en-IN" sz="1400" dirty="0"/>
          </a:p>
        </p:txBody>
      </p:sp>
      <p:pic>
        <p:nvPicPr>
          <p:cNvPr id="1026" name="Picture 2" descr="Create-new-project">
            <a:extLst>
              <a:ext uri="{FF2B5EF4-FFF2-40B4-BE49-F238E27FC236}">
                <a16:creationId xmlns:a16="http://schemas.microsoft.com/office/drawing/2014/main" id="{32D2FC57-B50D-412B-9E8C-8930E957A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795588"/>
            <a:ext cx="459105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Dashboard">
            <a:extLst>
              <a:ext uri="{FF2B5EF4-FFF2-40B4-BE49-F238E27FC236}">
                <a16:creationId xmlns:a16="http://schemas.microsoft.com/office/drawing/2014/main" id="{2CF36D64-48B4-49B0-9FDC-6BA91527AF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724400"/>
            <a:ext cx="304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39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9A22C-0D26-40E0-9689-586D5EAED300}"/>
              </a:ext>
            </a:extLst>
          </p:cNvPr>
          <p:cNvSpPr>
            <a:spLocks noGrp="1"/>
          </p:cNvSpPr>
          <p:nvPr>
            <p:ph idx="1"/>
          </p:nvPr>
        </p:nvSpPr>
        <p:spPr>
          <a:xfrm>
            <a:off x="1843087" y="490538"/>
            <a:ext cx="8229600" cy="4798691"/>
          </a:xfrm>
        </p:spPr>
        <p:txBody>
          <a:bodyPr>
            <a:normAutofit/>
          </a:bodyPr>
          <a:lstStyle/>
          <a:p>
            <a:r>
              <a:rPr lang="en-US" sz="1600" b="1" dirty="0">
                <a:solidFill>
                  <a:srgbClr val="555555"/>
                </a:solidFill>
                <a:latin typeface="calibri" panose="020F0502020204030204" pitchFamily="34" charset="0"/>
              </a:rPr>
              <a:t>Step 4:</a:t>
            </a:r>
            <a:r>
              <a:rPr lang="en-US" sz="1600" dirty="0">
                <a:solidFill>
                  <a:srgbClr val="555555"/>
                </a:solidFill>
                <a:latin typeface="calibri" panose="020F0502020204030204" pitchFamily="34" charset="0"/>
              </a:rPr>
              <a:t> In this open </a:t>
            </a:r>
            <a:r>
              <a:rPr lang="en-US" sz="1600" b="1" dirty="0">
                <a:solidFill>
                  <a:srgbClr val="555555"/>
                </a:solidFill>
                <a:latin typeface="calibri" panose="020F0502020204030204" pitchFamily="34" charset="0"/>
              </a:rPr>
              <a:t>Enable APIS AND SERVICES</a:t>
            </a:r>
            <a:r>
              <a:rPr lang="en-US" sz="1600" dirty="0">
                <a:solidFill>
                  <a:srgbClr val="555555"/>
                </a:solidFill>
                <a:latin typeface="calibri" panose="020F0502020204030204" pitchFamily="34" charset="0"/>
              </a:rPr>
              <a:t>.</a:t>
            </a:r>
          </a:p>
          <a:p>
            <a:endParaRPr lang="en-IN" sz="1600" dirty="0"/>
          </a:p>
          <a:p>
            <a:endParaRPr lang="en-IN" sz="1600" dirty="0"/>
          </a:p>
          <a:p>
            <a:endParaRPr lang="en-IN" sz="1600" dirty="0"/>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r>
              <a:rPr lang="en-US" sz="1600" b="1" dirty="0">
                <a:solidFill>
                  <a:srgbClr val="555555"/>
                </a:solidFill>
                <a:latin typeface="calibri" panose="020F0502020204030204" pitchFamily="34" charset="0"/>
              </a:rPr>
              <a:t>Step 5:</a:t>
            </a:r>
            <a:r>
              <a:rPr lang="en-US" sz="1600" dirty="0">
                <a:solidFill>
                  <a:srgbClr val="555555"/>
                </a:solidFill>
                <a:latin typeface="calibri" panose="020F0502020204030204" pitchFamily="34" charset="0"/>
              </a:rPr>
              <a:t> Now open Google Map Android API</a:t>
            </a: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r>
              <a:rPr lang="en-US" sz="1500" b="1" dirty="0">
                <a:solidFill>
                  <a:srgbClr val="555555"/>
                </a:solidFill>
                <a:latin typeface="calibri" panose="020F0502020204030204" pitchFamily="34" charset="0"/>
              </a:rPr>
              <a:t>Step 6:</a:t>
            </a:r>
            <a:r>
              <a:rPr lang="en-US" sz="1500" dirty="0">
                <a:solidFill>
                  <a:srgbClr val="555555"/>
                </a:solidFill>
                <a:latin typeface="calibri" panose="020F0502020204030204" pitchFamily="34" charset="0"/>
              </a:rPr>
              <a:t> Now enable the Google Maps Android API.</a:t>
            </a:r>
          </a:p>
          <a:p>
            <a:endParaRPr lang="en-US" sz="1600" dirty="0">
              <a:solidFill>
                <a:srgbClr val="555555"/>
              </a:solidFill>
              <a:latin typeface="calibri" panose="020F0502020204030204" pitchFamily="34" charset="0"/>
            </a:endParaRPr>
          </a:p>
          <a:p>
            <a:endParaRPr lang="en-IN" sz="1600" dirty="0"/>
          </a:p>
        </p:txBody>
      </p:sp>
      <p:pic>
        <p:nvPicPr>
          <p:cNvPr id="2050" name="Picture 2" descr="Enable-api">
            <a:extLst>
              <a:ext uri="{FF2B5EF4-FFF2-40B4-BE49-F238E27FC236}">
                <a16:creationId xmlns:a16="http://schemas.microsoft.com/office/drawing/2014/main" id="{C41B5F0F-25EB-46AC-9A9D-F263BF678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731838"/>
            <a:ext cx="439102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pen-google-map-api">
            <a:extLst>
              <a:ext uri="{FF2B5EF4-FFF2-40B4-BE49-F238E27FC236}">
                <a16:creationId xmlns:a16="http://schemas.microsoft.com/office/drawing/2014/main" id="{0A1302A5-440B-44AE-8F56-E826104C6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274" y="2906327"/>
            <a:ext cx="39909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nable-Google-Maps-API">
            <a:extLst>
              <a:ext uri="{FF2B5EF4-FFF2-40B4-BE49-F238E27FC236}">
                <a16:creationId xmlns:a16="http://schemas.microsoft.com/office/drawing/2014/main" id="{2B6D5A73-89C3-43FF-B86D-B16F18553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1" y="4962332"/>
            <a:ext cx="401002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57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C8C93-9BB1-4636-8EDC-830A8E03836C}"/>
              </a:ext>
            </a:extLst>
          </p:cNvPr>
          <p:cNvSpPr>
            <a:spLocks noGrp="1"/>
          </p:cNvSpPr>
          <p:nvPr>
            <p:ph idx="1"/>
          </p:nvPr>
        </p:nvSpPr>
        <p:spPr>
          <a:xfrm>
            <a:off x="1981200" y="457201"/>
            <a:ext cx="8229600" cy="5668963"/>
          </a:xfrm>
        </p:spPr>
        <p:txBody>
          <a:bodyPr/>
          <a:lstStyle/>
          <a:p>
            <a:r>
              <a:rPr lang="en-US" sz="1600" b="1" dirty="0">
                <a:solidFill>
                  <a:srgbClr val="555555"/>
                </a:solidFill>
                <a:latin typeface="calibri" panose="020F0502020204030204" pitchFamily="34" charset="0"/>
              </a:rPr>
              <a:t>Step 6:</a:t>
            </a:r>
            <a:r>
              <a:rPr lang="en-US" sz="1600" dirty="0">
                <a:solidFill>
                  <a:srgbClr val="555555"/>
                </a:solidFill>
                <a:latin typeface="calibri" panose="020F0502020204030204" pitchFamily="34" charset="0"/>
              </a:rPr>
              <a:t> Now go to</a:t>
            </a:r>
            <a:r>
              <a:rPr lang="en-US" sz="1600" b="1" dirty="0">
                <a:solidFill>
                  <a:srgbClr val="555555"/>
                </a:solidFill>
                <a:latin typeface="calibri" panose="020F0502020204030204" pitchFamily="34" charset="0"/>
              </a:rPr>
              <a:t> Credential</a:t>
            </a:r>
          </a:p>
          <a:p>
            <a:r>
              <a:rPr lang="en-US" sz="1600" b="1" dirty="0">
                <a:solidFill>
                  <a:srgbClr val="555555"/>
                </a:solidFill>
                <a:latin typeface="calibri" panose="020F0502020204030204" pitchFamily="34" charset="0"/>
              </a:rPr>
              <a:t>Step 7: </a:t>
            </a:r>
            <a:r>
              <a:rPr lang="en-US" sz="1600" dirty="0">
                <a:solidFill>
                  <a:srgbClr val="555555"/>
                </a:solidFill>
                <a:latin typeface="calibri" panose="020F0502020204030204" pitchFamily="34" charset="0"/>
              </a:rPr>
              <a:t> Here click on Create credentials and choose API key</a:t>
            </a:r>
          </a:p>
          <a:p>
            <a:endParaRPr lang="en-US" sz="1600"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r>
              <a:rPr lang="en-US" sz="1600" dirty="0">
                <a:solidFill>
                  <a:srgbClr val="555555"/>
                </a:solidFill>
                <a:latin typeface="calibri" panose="020F0502020204030204" pitchFamily="34" charset="0"/>
              </a:rPr>
              <a:t> Now API your API key will be generated. Copy it and save it somewhere as we will need it when implementing Google Map in our Android project.</a:t>
            </a:r>
            <a:endParaRPr lang="en-US" sz="1600" b="1" dirty="0">
              <a:solidFill>
                <a:srgbClr val="555555"/>
              </a:solidFill>
              <a:latin typeface="calibri" panose="020F0502020204030204" pitchFamily="34" charset="0"/>
            </a:endParaRPr>
          </a:p>
          <a:p>
            <a:endParaRPr lang="en-IN" dirty="0"/>
          </a:p>
        </p:txBody>
      </p:sp>
      <p:pic>
        <p:nvPicPr>
          <p:cNvPr id="3074" name="Picture 2" descr="Create-Google-Map-API-credentials">
            <a:extLst>
              <a:ext uri="{FF2B5EF4-FFF2-40B4-BE49-F238E27FC236}">
                <a16:creationId xmlns:a16="http://schemas.microsoft.com/office/drawing/2014/main" id="{AB052F6C-5A56-43B9-B4EC-DCB43AE47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237862"/>
            <a:ext cx="40767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70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B4F71-A609-4030-8FB3-980EE6349A3F}"/>
              </a:ext>
            </a:extLst>
          </p:cNvPr>
          <p:cNvSpPr>
            <a:spLocks noGrp="1"/>
          </p:cNvSpPr>
          <p:nvPr>
            <p:ph idx="1"/>
          </p:nvPr>
        </p:nvSpPr>
        <p:spPr>
          <a:xfrm>
            <a:off x="1981200" y="228601"/>
            <a:ext cx="8229600" cy="5897563"/>
          </a:xfrm>
        </p:spPr>
        <p:txBody>
          <a:bodyPr>
            <a:normAutofit/>
          </a:bodyPr>
          <a:lstStyle/>
          <a:p>
            <a:r>
              <a:rPr lang="en-US" b="0" i="0" dirty="0">
                <a:solidFill>
                  <a:srgbClr val="555555"/>
                </a:solidFill>
                <a:effectLst/>
                <a:latin typeface="calibri" panose="020F0502020204030204" pitchFamily="34" charset="0"/>
              </a:rPr>
              <a:t> </a:t>
            </a:r>
            <a:r>
              <a:rPr lang="en-US" sz="1600" dirty="0">
                <a:solidFill>
                  <a:srgbClr val="555555"/>
                </a:solidFill>
                <a:latin typeface="calibri" panose="020F0502020204030204" pitchFamily="34" charset="0"/>
              </a:rPr>
              <a:t>Now open </a:t>
            </a:r>
            <a:r>
              <a:rPr lang="en-US" sz="1600" b="1" dirty="0">
                <a:solidFill>
                  <a:srgbClr val="555555"/>
                </a:solidFill>
                <a:latin typeface="calibri" panose="020F0502020204030204" pitchFamily="34" charset="0"/>
              </a:rPr>
              <a:t>google_maps_api.xml</a:t>
            </a:r>
            <a:r>
              <a:rPr lang="en-US" sz="1600" dirty="0">
                <a:solidFill>
                  <a:srgbClr val="555555"/>
                </a:solidFill>
                <a:latin typeface="calibri" panose="020F0502020204030204" pitchFamily="34" charset="0"/>
              </a:rPr>
              <a:t> (debug) in values folder. Here enter your Google Maps API key in place of YOUR_KEY_HERE</a:t>
            </a:r>
          </a:p>
          <a:p>
            <a:endParaRPr lang="en-IN" dirty="0"/>
          </a:p>
          <a:p>
            <a:endParaRPr lang="en-IN" dirty="0"/>
          </a:p>
          <a:p>
            <a:endParaRPr lang="en-IN" dirty="0"/>
          </a:p>
          <a:p>
            <a:endParaRPr lang="en-IN" dirty="0"/>
          </a:p>
          <a:p>
            <a:pPr algn="just"/>
            <a:endParaRPr lang="en-US" sz="1600" dirty="0">
              <a:solidFill>
                <a:srgbClr val="555555"/>
              </a:solidFill>
              <a:latin typeface="calibri" panose="020F0502020204030204" pitchFamily="34" charset="0"/>
            </a:endParaRPr>
          </a:p>
          <a:p>
            <a:pPr algn="just"/>
            <a:endParaRPr lang="en-US" sz="1600" dirty="0">
              <a:solidFill>
                <a:srgbClr val="555555"/>
              </a:solidFill>
              <a:latin typeface="calibri" panose="020F0502020204030204" pitchFamily="34" charset="0"/>
            </a:endParaRPr>
          </a:p>
          <a:p>
            <a:endParaRPr lang="en-IN" dirty="0"/>
          </a:p>
          <a:p>
            <a:endParaRPr lang="en-IN" dirty="0"/>
          </a:p>
        </p:txBody>
      </p:sp>
      <p:pic>
        <p:nvPicPr>
          <p:cNvPr id="4098" name="Picture 2" descr="Google-Maps-API-xml-android-studio">
            <a:extLst>
              <a:ext uri="{FF2B5EF4-FFF2-40B4-BE49-F238E27FC236}">
                <a16:creationId xmlns:a16="http://schemas.microsoft.com/office/drawing/2014/main" id="{E57E91D7-7298-431D-B173-BEDE969EF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194" y="1600201"/>
            <a:ext cx="8397612" cy="432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64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48E-F29E-438C-8D39-9ACB956F8E5A}"/>
              </a:ext>
            </a:extLst>
          </p:cNvPr>
          <p:cNvSpPr>
            <a:spLocks noGrp="1"/>
          </p:cNvSpPr>
          <p:nvPr>
            <p:ph type="title"/>
          </p:nvPr>
        </p:nvSpPr>
        <p:spPr/>
        <p:txBody>
          <a:bodyPr/>
          <a:lstStyle/>
          <a:p>
            <a:r>
              <a:rPr lang="en-IN" dirty="0"/>
              <a:t>Permissions</a:t>
            </a:r>
          </a:p>
        </p:txBody>
      </p:sp>
      <p:sp>
        <p:nvSpPr>
          <p:cNvPr id="3" name="Content Placeholder 2">
            <a:extLst>
              <a:ext uri="{FF2B5EF4-FFF2-40B4-BE49-F238E27FC236}">
                <a16:creationId xmlns:a16="http://schemas.microsoft.com/office/drawing/2014/main" id="{A3142F3F-D885-4702-8967-C4347A7844B3}"/>
              </a:ext>
            </a:extLst>
          </p:cNvPr>
          <p:cNvSpPr>
            <a:spLocks noGrp="1"/>
          </p:cNvSpPr>
          <p:nvPr>
            <p:ph idx="1"/>
          </p:nvPr>
        </p:nvSpPr>
        <p:spPr/>
        <p:txBody>
          <a:bodyPr>
            <a:normAutofit/>
          </a:bodyPr>
          <a:lstStyle/>
          <a:p>
            <a:r>
              <a:rPr lang="en-IN" sz="2400" dirty="0">
                <a:latin typeface="calibri" panose="020F0502020204030204" pitchFamily="34" charset="0"/>
              </a:rPr>
              <a:t>define internet and location permissions in Android Manifest.</a:t>
            </a:r>
          </a:p>
          <a:p>
            <a:endParaRPr lang="en-US" sz="1600" b="1" dirty="0">
              <a:latin typeface="calibri" panose="020F0502020204030204" pitchFamily="34" charset="0"/>
            </a:endParaRPr>
          </a:p>
          <a:p>
            <a:r>
              <a:rPr lang="en-US" sz="1600" b="1" dirty="0">
                <a:latin typeface="calibri" panose="020F0502020204030204" pitchFamily="34" charset="0"/>
              </a:rPr>
              <a:t>INTERNET</a:t>
            </a:r>
            <a:r>
              <a:rPr lang="en-US" sz="1600" dirty="0">
                <a:latin typeface="calibri" panose="020F0502020204030204" pitchFamily="34" charset="0"/>
              </a:rPr>
              <a:t> – To determine if we are connected to Internet or not.</a:t>
            </a:r>
            <a:br>
              <a:rPr lang="en-US" sz="1600" dirty="0"/>
            </a:br>
            <a:r>
              <a:rPr lang="en-US" sz="1600" b="1" dirty="0">
                <a:latin typeface="calibri" panose="020F0502020204030204" pitchFamily="34" charset="0"/>
              </a:rPr>
              <a:t>ACCESS_FINE_LOCATION</a:t>
            </a:r>
            <a:r>
              <a:rPr lang="en-US" sz="1600" dirty="0">
                <a:latin typeface="calibri" panose="020F0502020204030204" pitchFamily="34" charset="0"/>
              </a:rPr>
              <a:t> – To determine user’s location using GPS. It will give us precise location.</a:t>
            </a:r>
          </a:p>
          <a:p>
            <a:r>
              <a:rPr lang="en-US" sz="1600" b="1" dirty="0">
                <a:latin typeface="calibri" panose="020F0502020204030204" pitchFamily="34" charset="0"/>
              </a:rPr>
              <a:t>ACCESS_COARSE_LOCATION </a:t>
            </a:r>
            <a:r>
              <a:rPr lang="en-US" sz="1600" dirty="0">
                <a:latin typeface="calibri" panose="020F0502020204030204" pitchFamily="34" charset="0"/>
              </a:rPr>
              <a:t>— Allows an app to access approximate location. </a:t>
            </a:r>
          </a:p>
          <a:p>
            <a:endParaRPr lang="en-IN" sz="1600" dirty="0">
              <a:latin typeface="calibri" panose="020F0502020204030204" pitchFamily="34" charset="0"/>
            </a:endParaRPr>
          </a:p>
          <a:p>
            <a:r>
              <a:rPr lang="en-IN" sz="1600" dirty="0"/>
              <a:t> &lt;uses-permission </a:t>
            </a:r>
            <a:r>
              <a:rPr lang="en-IN" sz="1600" dirty="0" err="1"/>
              <a:t>android:name</a:t>
            </a:r>
            <a:r>
              <a:rPr lang="en-IN" sz="1600" dirty="0"/>
              <a:t>="</a:t>
            </a:r>
            <a:r>
              <a:rPr lang="en-IN" sz="1600" dirty="0" err="1"/>
              <a:t>android.permission.ACCESS_FINE_LOCATION</a:t>
            </a:r>
            <a:r>
              <a:rPr lang="en-IN" sz="1600" dirty="0"/>
              <a:t>"/&gt;</a:t>
            </a:r>
          </a:p>
          <a:p>
            <a:r>
              <a:rPr lang="en-IN" sz="1600" dirty="0"/>
              <a:t>    &lt;uses-permission </a:t>
            </a:r>
            <a:r>
              <a:rPr lang="en-IN" sz="1600" dirty="0" err="1"/>
              <a:t>android:name</a:t>
            </a:r>
            <a:r>
              <a:rPr lang="en-IN" sz="1600" dirty="0"/>
              <a:t>="</a:t>
            </a:r>
            <a:r>
              <a:rPr lang="en-IN" sz="1600" dirty="0" err="1"/>
              <a:t>android.permission.INTERNET</a:t>
            </a:r>
            <a:r>
              <a:rPr lang="en-IN" sz="1600" dirty="0"/>
              <a:t>"/&gt;</a:t>
            </a:r>
          </a:p>
        </p:txBody>
      </p:sp>
    </p:spTree>
    <p:extLst>
      <p:ext uri="{BB962C8B-B14F-4D97-AF65-F5344CB8AC3E}">
        <p14:creationId xmlns:p14="http://schemas.microsoft.com/office/powerpoint/2010/main" val="793957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5B85-2FCC-4DDD-8A60-F6302099AD8D}"/>
              </a:ext>
            </a:extLst>
          </p:cNvPr>
          <p:cNvSpPr>
            <a:spLocks noGrp="1"/>
          </p:cNvSpPr>
          <p:nvPr>
            <p:ph type="title"/>
          </p:nvPr>
        </p:nvSpPr>
        <p:spPr>
          <a:xfrm>
            <a:off x="1524000" y="274638"/>
            <a:ext cx="9144000" cy="792162"/>
          </a:xfrm>
        </p:spPr>
        <p:txBody>
          <a:bodyPr>
            <a:normAutofit/>
          </a:bodyPr>
          <a:lstStyle/>
          <a:p>
            <a:r>
              <a:rPr lang="en-US" sz="2800" dirty="0">
                <a:solidFill>
                  <a:srgbClr val="555555"/>
                </a:solidFill>
                <a:latin typeface="calibri" panose="020F0502020204030204" pitchFamily="34" charset="0"/>
              </a:rPr>
              <a:t>MapsActivity.</a:t>
            </a:r>
            <a:r>
              <a:rPr lang="en-US" sz="2800" dirty="0">
                <a:solidFill>
                  <a:srgbClr val="337AB7"/>
                </a:solidFill>
                <a:latin typeface="calibri" panose="020F0502020204030204" pitchFamily="34" charset="0"/>
                <a:hlinkClick r:id="rId2" tooltip="JAVA "/>
              </a:rPr>
              <a:t>java</a:t>
            </a:r>
            <a:r>
              <a:rPr lang="en-US" sz="2800" dirty="0">
                <a:solidFill>
                  <a:srgbClr val="555555"/>
                </a:solidFill>
                <a:latin typeface="calibri" panose="020F0502020204030204" pitchFamily="34" charset="0"/>
              </a:rPr>
              <a:t> file :  callbacks in Google Maps:</a:t>
            </a:r>
            <a:endParaRPr lang="en-IN" sz="2800" dirty="0"/>
          </a:p>
        </p:txBody>
      </p:sp>
      <p:sp>
        <p:nvSpPr>
          <p:cNvPr id="3" name="Content Placeholder 2">
            <a:extLst>
              <a:ext uri="{FF2B5EF4-FFF2-40B4-BE49-F238E27FC236}">
                <a16:creationId xmlns:a16="http://schemas.microsoft.com/office/drawing/2014/main" id="{F627C5D0-9D7E-4004-B6ED-ABC2402081F8}"/>
              </a:ext>
            </a:extLst>
          </p:cNvPr>
          <p:cNvSpPr>
            <a:spLocks noGrp="1"/>
          </p:cNvSpPr>
          <p:nvPr>
            <p:ph idx="1"/>
          </p:nvPr>
        </p:nvSpPr>
        <p:spPr>
          <a:xfrm>
            <a:off x="1981200" y="914400"/>
            <a:ext cx="8229600" cy="6019800"/>
          </a:xfrm>
        </p:spPr>
        <p:txBody>
          <a:bodyPr>
            <a:normAutofit fontScale="92500" lnSpcReduction="20000"/>
          </a:bodyPr>
          <a:lstStyle/>
          <a:p>
            <a:r>
              <a:rPr lang="en-US" sz="1600" b="1" dirty="0" err="1">
                <a:latin typeface="calibri" panose="020F0502020204030204" pitchFamily="34" charset="0"/>
              </a:rPr>
              <a:t>OnMapReady</a:t>
            </a:r>
            <a:r>
              <a:rPr lang="en-US" sz="1600" b="1" dirty="0">
                <a:latin typeface="calibri" panose="020F0502020204030204" pitchFamily="34" charset="0"/>
              </a:rPr>
              <a:t> Callback:</a:t>
            </a:r>
            <a:r>
              <a:rPr lang="en-US" sz="1600" dirty="0">
                <a:latin typeface="calibri" panose="020F0502020204030204" pitchFamily="34" charset="0"/>
              </a:rPr>
              <a:t> This callback is called when the map is ready to be used</a:t>
            </a:r>
          </a:p>
          <a:p>
            <a:r>
              <a:rPr lang="en-US" sz="1600" dirty="0">
                <a:latin typeface="calibri" panose="020F0502020204030204" pitchFamily="34" charset="0"/>
              </a:rPr>
              <a:t>This is where we can add markers or lines, add listeners or move the camera</a:t>
            </a:r>
          </a:p>
          <a:p>
            <a:r>
              <a:rPr lang="en-IN" sz="1600" dirty="0"/>
              <a:t>@Override</a:t>
            </a:r>
          </a:p>
          <a:p>
            <a:r>
              <a:rPr lang="en-IN" sz="1600" dirty="0"/>
              <a:t>public void </a:t>
            </a:r>
            <a:r>
              <a:rPr lang="en-IN" sz="1600" dirty="0" err="1"/>
              <a:t>onMapReady</a:t>
            </a:r>
            <a:r>
              <a:rPr lang="en-IN" sz="1600" dirty="0"/>
              <a:t>(</a:t>
            </a:r>
            <a:r>
              <a:rPr lang="en-IN" sz="1600" dirty="0" err="1"/>
              <a:t>GoogleMap</a:t>
            </a:r>
            <a:r>
              <a:rPr lang="en-IN" sz="1600" dirty="0"/>
              <a:t> </a:t>
            </a:r>
            <a:r>
              <a:rPr lang="en-IN" sz="1600" dirty="0" err="1"/>
              <a:t>googleMap</a:t>
            </a:r>
            <a:r>
              <a:rPr lang="en-IN" sz="1600" dirty="0"/>
              <a:t>) {}</a:t>
            </a:r>
          </a:p>
          <a:p>
            <a:endParaRPr lang="en-IN" sz="1600" dirty="0"/>
          </a:p>
          <a:p>
            <a:endParaRPr lang="en-IN" sz="1600" dirty="0"/>
          </a:p>
          <a:p>
            <a:r>
              <a:rPr lang="en-US" sz="1600" b="1" dirty="0">
                <a:latin typeface="calibri" panose="020F0502020204030204" pitchFamily="34" charset="0"/>
              </a:rPr>
              <a:t>Connection/Suspend Callbacks</a:t>
            </a:r>
            <a:r>
              <a:rPr lang="en-US" sz="1600" dirty="0">
                <a:latin typeface="calibri" panose="020F0502020204030204" pitchFamily="34" charset="0"/>
              </a:rPr>
              <a:t>: This callback  is called whenever device is connected and disconnected and implement </a:t>
            </a:r>
            <a:r>
              <a:rPr lang="en-US" sz="1600" dirty="0" err="1">
                <a:latin typeface="calibri" panose="020F0502020204030204" pitchFamily="34" charset="0"/>
              </a:rPr>
              <a:t>onConnected</a:t>
            </a:r>
            <a:r>
              <a:rPr lang="en-US" sz="1600" dirty="0">
                <a:latin typeface="calibri" panose="020F0502020204030204" pitchFamily="34" charset="0"/>
              </a:rPr>
              <a:t>() and </a:t>
            </a:r>
            <a:r>
              <a:rPr lang="en-US" sz="1600" dirty="0" err="1">
                <a:latin typeface="calibri" panose="020F0502020204030204" pitchFamily="34" charset="0"/>
              </a:rPr>
              <a:t>onConnectionSuspended</a:t>
            </a:r>
            <a:r>
              <a:rPr lang="en-US" sz="1600" dirty="0">
                <a:latin typeface="calibri" panose="020F0502020204030204" pitchFamily="34" charset="0"/>
              </a:rPr>
              <a:t>() functions.</a:t>
            </a:r>
          </a:p>
          <a:p>
            <a:endParaRPr lang="en-US" sz="1600" dirty="0"/>
          </a:p>
          <a:p>
            <a:r>
              <a:rPr lang="en-US" sz="1600" dirty="0"/>
              <a:t>//When the connect request has successfully completed</a:t>
            </a:r>
          </a:p>
          <a:p>
            <a:r>
              <a:rPr lang="en-US" sz="1600" dirty="0"/>
              <a:t>@Override</a:t>
            </a:r>
          </a:p>
          <a:p>
            <a:r>
              <a:rPr lang="en-US" sz="1600" dirty="0"/>
              <a:t>public void </a:t>
            </a:r>
            <a:r>
              <a:rPr lang="en-US" sz="1600" dirty="0" err="1"/>
              <a:t>onConnected</a:t>
            </a:r>
            <a:r>
              <a:rPr lang="en-US" sz="1600" dirty="0"/>
              <a:t>(Bundle bundle) {}</a:t>
            </a:r>
          </a:p>
          <a:p>
            <a:endParaRPr lang="en-US" sz="1600" dirty="0"/>
          </a:p>
          <a:p>
            <a:r>
              <a:rPr lang="en-US" sz="1600" dirty="0"/>
              <a:t>//Called when the client is temporarily in a disconnected state.</a:t>
            </a:r>
          </a:p>
          <a:p>
            <a:r>
              <a:rPr lang="en-US" sz="1600" dirty="0"/>
              <a:t>@Override</a:t>
            </a:r>
          </a:p>
          <a:p>
            <a:endParaRPr lang="en-US" sz="1600" dirty="0"/>
          </a:p>
          <a:p>
            <a:r>
              <a:rPr lang="en-US" sz="1600" dirty="0"/>
              <a:t>public void </a:t>
            </a:r>
            <a:r>
              <a:rPr lang="en-US" sz="1600" dirty="0" err="1"/>
              <a:t>onConnectionSuspended</a:t>
            </a:r>
            <a:r>
              <a:rPr lang="en-US" sz="1600" dirty="0"/>
              <a:t>(int </a:t>
            </a:r>
            <a:r>
              <a:rPr lang="en-US" sz="1600" dirty="0" err="1"/>
              <a:t>i</a:t>
            </a:r>
            <a:r>
              <a:rPr lang="en-US" sz="1600" dirty="0"/>
              <a:t>) {</a:t>
            </a:r>
          </a:p>
          <a:p>
            <a:r>
              <a:rPr lang="en-US" sz="1600" dirty="0"/>
              <a:t>}</a:t>
            </a:r>
          </a:p>
          <a:p>
            <a:r>
              <a:rPr lang="en-US" sz="1600" b="1" dirty="0" err="1"/>
              <a:t>OnConnectionFailedListener</a:t>
            </a:r>
            <a:r>
              <a:rPr lang="en-US" sz="1600" dirty="0"/>
              <a:t>: Provides callbacks for scenarios that result in a failed attempt to connect the client to the service. Whenever connection is failed </a:t>
            </a:r>
            <a:r>
              <a:rPr lang="en-US" sz="1600" b="1" dirty="0" err="1"/>
              <a:t>onConnectionFailed</a:t>
            </a:r>
            <a:r>
              <a:rPr lang="en-US" sz="1600" b="1" dirty="0"/>
              <a:t>() </a:t>
            </a:r>
            <a:r>
              <a:rPr lang="en-US" sz="1600" dirty="0"/>
              <a:t>will be called.</a:t>
            </a:r>
          </a:p>
          <a:p>
            <a:r>
              <a:rPr lang="en-US" sz="1600" dirty="0"/>
              <a:t>@Override</a:t>
            </a:r>
          </a:p>
          <a:p>
            <a:r>
              <a:rPr lang="en-US" sz="1600" dirty="0"/>
              <a:t>public void </a:t>
            </a:r>
            <a:r>
              <a:rPr lang="en-US" sz="1600" dirty="0" err="1"/>
              <a:t>onConnectionFailed</a:t>
            </a:r>
            <a:r>
              <a:rPr lang="en-US" sz="1600" dirty="0"/>
              <a:t>(</a:t>
            </a:r>
            <a:r>
              <a:rPr lang="en-US" sz="1600" dirty="0" err="1"/>
              <a:t>ConnectionResult</a:t>
            </a:r>
            <a:r>
              <a:rPr lang="en-US" sz="1600" dirty="0"/>
              <a:t> </a:t>
            </a:r>
            <a:r>
              <a:rPr lang="en-US" sz="1600" dirty="0" err="1"/>
              <a:t>connectionResult</a:t>
            </a:r>
            <a:r>
              <a:rPr lang="en-US" sz="1600" dirty="0"/>
              <a:t>) {</a:t>
            </a:r>
          </a:p>
          <a:p>
            <a:r>
              <a:rPr lang="en-US" sz="1600" dirty="0"/>
              <a:t>}</a:t>
            </a:r>
          </a:p>
          <a:p>
            <a:r>
              <a:rPr lang="en-US" sz="1600" b="1" dirty="0" err="1"/>
              <a:t>LocationListener</a:t>
            </a:r>
            <a:r>
              <a:rPr lang="en-US" sz="1600" b="1" dirty="0"/>
              <a:t>: </a:t>
            </a:r>
            <a:r>
              <a:rPr lang="en-US" sz="1600" dirty="0"/>
              <a:t>This callback have  function </a:t>
            </a:r>
            <a:r>
              <a:rPr lang="en-US" sz="1600" b="1" dirty="0" err="1"/>
              <a:t>onLocationChanged</a:t>
            </a:r>
            <a:r>
              <a:rPr lang="en-US" sz="1600" b="1" dirty="0"/>
              <a:t>() </a:t>
            </a:r>
            <a:r>
              <a:rPr lang="en-US" sz="1600" dirty="0"/>
              <a:t>that will be called whenever there is change in location of device.</a:t>
            </a:r>
            <a:endParaRPr lang="en-IN" sz="1600" dirty="0"/>
          </a:p>
        </p:txBody>
      </p:sp>
    </p:spTree>
    <p:extLst>
      <p:ext uri="{BB962C8B-B14F-4D97-AF65-F5344CB8AC3E}">
        <p14:creationId xmlns:p14="http://schemas.microsoft.com/office/powerpoint/2010/main" val="184675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Telephony</a:t>
            </a:r>
          </a:p>
        </p:txBody>
      </p:sp>
      <p:sp>
        <p:nvSpPr>
          <p:cNvPr id="3" name="Content Placeholder 2"/>
          <p:cNvSpPr>
            <a:spLocks noGrp="1"/>
          </p:cNvSpPr>
          <p:nvPr>
            <p:ph idx="1"/>
          </p:nvPr>
        </p:nvSpPr>
        <p:spPr>
          <a:xfrm>
            <a:off x="1981200" y="1417639"/>
            <a:ext cx="8229600" cy="4708525"/>
          </a:xfrm>
        </p:spPr>
        <p:txBody>
          <a:bodyPr>
            <a:normAutofit/>
          </a:bodyPr>
          <a:lstStyle/>
          <a:p>
            <a:r>
              <a:rPr lang="en-US" sz="2000" dirty="0"/>
              <a:t>In Android, use </a:t>
            </a:r>
            <a:r>
              <a:rPr lang="en-US" sz="2000" dirty="0" err="1"/>
              <a:t>SmsManager</a:t>
            </a:r>
            <a:r>
              <a:rPr lang="en-US" sz="2000" dirty="0"/>
              <a:t> API or devices Built-in SMS application to send SMS's.</a:t>
            </a:r>
          </a:p>
          <a:p>
            <a:endParaRPr lang="en-US" sz="2000" dirty="0"/>
          </a:p>
          <a:p>
            <a:endParaRPr lang="en-US" sz="1600" dirty="0"/>
          </a:p>
          <a:p>
            <a:endParaRPr lang="en-US" sz="1600" dirty="0"/>
          </a:p>
        </p:txBody>
      </p:sp>
      <p:pic>
        <p:nvPicPr>
          <p:cNvPr id="5" name="Picture 4">
            <a:extLst>
              <a:ext uri="{FF2B5EF4-FFF2-40B4-BE49-F238E27FC236}">
                <a16:creationId xmlns:a16="http://schemas.microsoft.com/office/drawing/2014/main" id="{83A20920-5BF6-188A-A160-ADA53F3583A4}"/>
              </a:ext>
            </a:extLst>
          </p:cNvPr>
          <p:cNvPicPr>
            <a:picLocks noChangeAspect="1"/>
          </p:cNvPicPr>
          <p:nvPr/>
        </p:nvPicPr>
        <p:blipFill>
          <a:blip r:embed="rId2"/>
          <a:stretch>
            <a:fillRect/>
          </a:stretch>
        </p:blipFill>
        <p:spPr>
          <a:xfrm>
            <a:off x="4191000" y="2514601"/>
            <a:ext cx="2924482" cy="31464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686800" cy="1143000"/>
          </a:xfrm>
        </p:spPr>
        <p:txBody>
          <a:bodyPr>
            <a:normAutofit fontScale="90000"/>
          </a:bodyPr>
          <a:lstStyle/>
          <a:p>
            <a:r>
              <a:rPr lang="en-US" dirty="0"/>
              <a:t>Method of Google Map to customize map</a:t>
            </a:r>
          </a:p>
        </p:txBody>
      </p:sp>
      <p:sp>
        <p:nvSpPr>
          <p:cNvPr id="3" name="Content Placeholder 2"/>
          <p:cNvSpPr>
            <a:spLocks noGrp="1"/>
          </p:cNvSpPr>
          <p:nvPr>
            <p:ph idx="1"/>
          </p:nvPr>
        </p:nvSpPr>
        <p:spPr/>
        <p:txBody>
          <a:bodyPr>
            <a:normAutofit/>
          </a:bodyPr>
          <a:lstStyle/>
          <a:p>
            <a:r>
              <a:rPr lang="en-US" sz="2400" dirty="0"/>
              <a:t>Google map API methods help to customize google map</a:t>
            </a:r>
          </a:p>
          <a:p>
            <a:r>
              <a:rPr lang="en-US" sz="2400" dirty="0" err="1"/>
              <a:t>addMarker</a:t>
            </a:r>
            <a:r>
              <a:rPr lang="en-US" sz="2400" dirty="0"/>
              <a:t>() : add marker to map</a:t>
            </a:r>
          </a:p>
          <a:p>
            <a:r>
              <a:rPr lang="en-US" sz="2400" dirty="0" err="1"/>
              <a:t>addCircle</a:t>
            </a:r>
            <a:r>
              <a:rPr lang="en-US" sz="2400" dirty="0"/>
              <a:t>() : add circle to map</a:t>
            </a:r>
          </a:p>
          <a:p>
            <a:r>
              <a:rPr lang="en-US" sz="2400" dirty="0" err="1"/>
              <a:t>addPolygon</a:t>
            </a:r>
            <a:r>
              <a:rPr lang="en-US" sz="2400" dirty="0"/>
              <a:t>():add polygon</a:t>
            </a:r>
          </a:p>
          <a:p>
            <a:r>
              <a:rPr lang="en-US" sz="2400" dirty="0" err="1"/>
              <a:t>getMyLocation</a:t>
            </a:r>
            <a:r>
              <a:rPr lang="en-US" sz="2400" dirty="0"/>
              <a:t>(): return the currently displayed user location.</a:t>
            </a:r>
          </a:p>
          <a:p>
            <a:r>
              <a:rPr lang="en-US" sz="2400" dirty="0" err="1"/>
              <a:t>Movecamera</a:t>
            </a:r>
            <a:r>
              <a:rPr lang="en-US" sz="2400" dirty="0"/>
              <a:t>(): reposition the camera</a:t>
            </a:r>
          </a:p>
          <a:p>
            <a:r>
              <a:rPr lang="en-US" sz="2400" dirty="0" err="1"/>
              <a:t>setTrafficEnabled</a:t>
            </a:r>
            <a:r>
              <a:rPr lang="en-US" sz="2400" dirty="0"/>
              <a:t>() : set traffic layer on or off.</a:t>
            </a:r>
          </a:p>
          <a:p>
            <a:endParaRPr lang="en-US" sz="2400" dirty="0"/>
          </a:p>
          <a:p>
            <a:endParaRPr lang="en-US" sz="2400" dirty="0"/>
          </a:p>
        </p:txBody>
      </p:sp>
    </p:spTree>
    <p:extLst>
      <p:ext uri="{BB962C8B-B14F-4D97-AF65-F5344CB8AC3E}">
        <p14:creationId xmlns:p14="http://schemas.microsoft.com/office/powerpoint/2010/main" val="162980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0C85-16CB-043C-7FC9-3FADFC7AAE98}"/>
              </a:ext>
            </a:extLst>
          </p:cNvPr>
          <p:cNvSpPr>
            <a:spLocks noGrp="1"/>
          </p:cNvSpPr>
          <p:nvPr>
            <p:ph type="title"/>
          </p:nvPr>
        </p:nvSpPr>
        <p:spPr/>
        <p:txBody>
          <a:bodyPr/>
          <a:lstStyle/>
          <a:p>
            <a:r>
              <a:rPr lang="en-IN" dirty="0"/>
              <a:t>ZOOM Control</a:t>
            </a:r>
          </a:p>
        </p:txBody>
      </p:sp>
      <p:sp>
        <p:nvSpPr>
          <p:cNvPr id="3" name="Content Placeholder 2">
            <a:extLst>
              <a:ext uri="{FF2B5EF4-FFF2-40B4-BE49-F238E27FC236}">
                <a16:creationId xmlns:a16="http://schemas.microsoft.com/office/drawing/2014/main" id="{47036A4B-795C-86A3-1459-1E65062FE6A7}"/>
              </a:ext>
            </a:extLst>
          </p:cNvPr>
          <p:cNvSpPr>
            <a:spLocks noGrp="1"/>
          </p:cNvSpPr>
          <p:nvPr>
            <p:ph idx="1"/>
          </p:nvPr>
        </p:nvSpPr>
        <p:spPr>
          <a:xfrm>
            <a:off x="1981200" y="1600201"/>
            <a:ext cx="8763000" cy="4525963"/>
          </a:xfrm>
        </p:spPr>
        <p:txBody>
          <a:bodyPr>
            <a:normAutofit fontScale="92500" lnSpcReduction="10000"/>
          </a:bodyPr>
          <a:lstStyle/>
          <a:p>
            <a:r>
              <a:rPr lang="en-US" sz="1800" b="1" dirty="0">
                <a:latin typeface="Times New Roman" panose="02020603050405020304" pitchFamily="18" charset="0"/>
              </a:rPr>
              <a:t>State syntax to display built in zoom control. </a:t>
            </a:r>
            <a:r>
              <a:rPr lang="en-US" sz="1800" dirty="0">
                <a:latin typeface="Times New Roman" panose="02020603050405020304" pitchFamily="18" charset="0"/>
              </a:rPr>
              <a:t>	   (2M)</a:t>
            </a:r>
            <a:endParaRPr lang="en-IN" sz="1800" dirty="0">
              <a:latin typeface="Times New Roman" panose="02020603050405020304" pitchFamily="18" charset="0"/>
            </a:endParaRPr>
          </a:p>
          <a:p>
            <a:r>
              <a:rPr lang="en-US" sz="1800" dirty="0">
                <a:latin typeface="Times New Roman" panose="02020603050405020304" pitchFamily="18" charset="0"/>
              </a:rPr>
              <a:t>a) </a:t>
            </a:r>
            <a:r>
              <a:rPr lang="en-US" sz="1800" b="1" dirty="0">
                <a:latin typeface="Times New Roman" panose="02020603050405020304" pitchFamily="18" charset="0"/>
              </a:rPr>
              <a:t>Built in Zoom control in Google map can be displayed with </a:t>
            </a:r>
            <a:r>
              <a:rPr lang="en-US" sz="1800" dirty="0">
                <a:latin typeface="Times New Roman" panose="02020603050405020304" pitchFamily="18" charset="0"/>
              </a:rPr>
              <a:t>: </a:t>
            </a:r>
          </a:p>
          <a:p>
            <a:r>
              <a:rPr lang="en-US" sz="1800" dirty="0"/>
              <a:t>The Maps API provides built-in zoom controls that appear in the bottom right hand corner of the map. These can be enabled by calling:</a:t>
            </a:r>
          </a:p>
          <a:p>
            <a:r>
              <a:rPr lang="en-IN" sz="1800" b="1" dirty="0" err="1">
                <a:latin typeface="Times New Roman" panose="02020603050405020304" pitchFamily="18" charset="0"/>
              </a:rPr>
              <a:t>UiSettings.setZoomControlsEnabled</a:t>
            </a:r>
            <a:r>
              <a:rPr lang="en-IN" sz="1800" b="1" dirty="0">
                <a:latin typeface="Times New Roman" panose="02020603050405020304" pitchFamily="18" charset="0"/>
              </a:rPr>
              <a:t>(true); 	</a:t>
            </a:r>
          </a:p>
          <a:p>
            <a:endParaRPr lang="en-IN" sz="1800" dirty="0">
              <a:latin typeface="Times New Roman" panose="02020603050405020304" pitchFamily="18" charset="0"/>
            </a:endParaRPr>
          </a:p>
          <a:p>
            <a:endParaRPr lang="en-IN" sz="1800" dirty="0">
              <a:latin typeface="Times New Roman" panose="02020603050405020304" pitchFamily="18" charset="0"/>
            </a:endParaRPr>
          </a:p>
          <a:p>
            <a:r>
              <a:rPr lang="en-US" sz="1800" dirty="0">
                <a:latin typeface="Times New Roman" panose="02020603050405020304" pitchFamily="18" charset="0"/>
              </a:rPr>
              <a:t>b) In any normal activity, </a:t>
            </a:r>
            <a:r>
              <a:rPr lang="en-US" sz="1800" b="1" dirty="0" err="1">
                <a:latin typeface="Times New Roman" panose="02020603050405020304" pitchFamily="18" charset="0"/>
              </a:rPr>
              <a:t>ZoomControl</a:t>
            </a:r>
            <a:r>
              <a:rPr lang="en-US" sz="1800" b="1" dirty="0">
                <a:latin typeface="Times New Roman" panose="02020603050405020304" pitchFamily="18" charset="0"/>
              </a:rPr>
              <a:t> can be displayed as component</a:t>
            </a:r>
            <a:r>
              <a:rPr lang="en-US" sz="1800" dirty="0">
                <a:latin typeface="Times New Roman" panose="02020603050405020304" pitchFamily="18" charset="0"/>
              </a:rPr>
              <a:t> by following syntax : </a:t>
            </a:r>
            <a:endParaRPr lang="en-IN" sz="1800" dirty="0">
              <a:latin typeface="Times New Roman" panose="02020603050405020304" pitchFamily="18" charset="0"/>
            </a:endParaRPr>
          </a:p>
          <a:p>
            <a:r>
              <a:rPr lang="en-IN" sz="1800" dirty="0" err="1">
                <a:latin typeface="Times New Roman" panose="02020603050405020304" pitchFamily="18" charset="0"/>
              </a:rPr>
              <a:t>ZoomControl</a:t>
            </a:r>
            <a:r>
              <a:rPr lang="en-IN" sz="1800" dirty="0">
                <a:latin typeface="Times New Roman" panose="02020603050405020304" pitchFamily="18" charset="0"/>
              </a:rPr>
              <a:t> </a:t>
            </a:r>
            <a:r>
              <a:rPr lang="en-IN" sz="1800" dirty="0" err="1">
                <a:latin typeface="Times New Roman" panose="02020603050405020304" pitchFamily="18" charset="0"/>
              </a:rPr>
              <a:t>zoomControls</a:t>
            </a:r>
            <a:r>
              <a:rPr lang="en-IN" sz="1800" dirty="0">
                <a:latin typeface="Times New Roman" panose="02020603050405020304" pitchFamily="18" charset="0"/>
              </a:rPr>
              <a:t> = (</a:t>
            </a:r>
            <a:r>
              <a:rPr lang="en-IN" sz="1800" dirty="0" err="1">
                <a:latin typeface="Times New Roman" panose="02020603050405020304" pitchFamily="18" charset="0"/>
              </a:rPr>
              <a:t>ZoomControl</a:t>
            </a:r>
            <a:r>
              <a:rPr lang="en-IN" sz="1800" dirty="0">
                <a:latin typeface="Times New Roman" panose="02020603050405020304" pitchFamily="18" charset="0"/>
              </a:rPr>
              <a:t>) </a:t>
            </a:r>
            <a:r>
              <a:rPr lang="en-IN" sz="1800" dirty="0" err="1">
                <a:latin typeface="Times New Roman" panose="02020603050405020304" pitchFamily="18" charset="0"/>
              </a:rPr>
              <a:t>findViewById</a:t>
            </a:r>
            <a:r>
              <a:rPr lang="en-IN" sz="1800" dirty="0">
                <a:latin typeface="Times New Roman" panose="02020603050405020304" pitchFamily="18" charset="0"/>
              </a:rPr>
              <a:t>(</a:t>
            </a:r>
            <a:r>
              <a:rPr lang="en-IN" sz="1800" dirty="0" err="1">
                <a:latin typeface="Times New Roman" panose="02020603050405020304" pitchFamily="18" charset="0"/>
              </a:rPr>
              <a:t>R.id.simpleZoomControl</a:t>
            </a:r>
            <a:r>
              <a:rPr lang="en-IN" sz="1800" dirty="0">
                <a:latin typeface="Times New Roman" panose="02020603050405020304" pitchFamily="18" charset="0"/>
              </a:rPr>
              <a:t>); </a:t>
            </a:r>
          </a:p>
          <a:p>
            <a:r>
              <a:rPr lang="en-IN" sz="1800" dirty="0" err="1">
                <a:latin typeface="Times New Roman" panose="02020603050405020304" pitchFamily="18" charset="0"/>
              </a:rPr>
              <a:t>zoomControls.show</a:t>
            </a:r>
            <a:r>
              <a:rPr lang="en-IN" sz="1800" dirty="0">
                <a:latin typeface="Times New Roman" panose="02020603050405020304" pitchFamily="18" charset="0"/>
              </a:rPr>
              <a:t>() </a:t>
            </a:r>
          </a:p>
          <a:p>
            <a:endParaRPr lang="en-IN" sz="1800" dirty="0">
              <a:latin typeface="Times New Roman" panose="02020603050405020304" pitchFamily="18" charset="0"/>
            </a:endParaRPr>
          </a:p>
          <a:p>
            <a:r>
              <a:rPr lang="en-US" sz="1800" b="1" dirty="0"/>
              <a:t>Methods:</a:t>
            </a:r>
          </a:p>
          <a:p>
            <a:r>
              <a:rPr lang="en-US" sz="1800" dirty="0"/>
              <a:t>Hide(): hide </a:t>
            </a:r>
            <a:r>
              <a:rPr lang="en-US" sz="1800" dirty="0" err="1"/>
              <a:t>ZoomControls</a:t>
            </a:r>
            <a:r>
              <a:rPr lang="en-US" sz="1800" dirty="0"/>
              <a:t> from screen</a:t>
            </a:r>
          </a:p>
          <a:p>
            <a:r>
              <a:rPr lang="en-US" sz="1800" dirty="0"/>
              <a:t>Show():show </a:t>
            </a:r>
            <a:r>
              <a:rPr lang="en-US" sz="1800" dirty="0" err="1"/>
              <a:t>ZoomControls</a:t>
            </a:r>
            <a:r>
              <a:rPr lang="en-US" sz="1800" dirty="0"/>
              <a:t>.</a:t>
            </a:r>
          </a:p>
          <a:p>
            <a:r>
              <a:rPr lang="en-IN" sz="1800" dirty="0">
                <a:latin typeface="Times New Roman" panose="02020603050405020304" pitchFamily="18" charset="0"/>
              </a:rPr>
              <a:t>	</a:t>
            </a:r>
          </a:p>
          <a:p>
            <a:endParaRPr lang="en-IN" dirty="0"/>
          </a:p>
        </p:txBody>
      </p:sp>
    </p:spTree>
    <p:extLst>
      <p:ext uri="{BB962C8B-B14F-4D97-AF65-F5344CB8AC3E}">
        <p14:creationId xmlns:p14="http://schemas.microsoft.com/office/powerpoint/2010/main" val="335598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9502-04A1-4203-962D-EAE842B39193}"/>
              </a:ext>
            </a:extLst>
          </p:cNvPr>
          <p:cNvSpPr>
            <a:spLocks noGrp="1"/>
          </p:cNvSpPr>
          <p:nvPr>
            <p:ph type="title"/>
          </p:nvPr>
        </p:nvSpPr>
        <p:spPr/>
        <p:txBody>
          <a:bodyPr/>
          <a:lstStyle/>
          <a:p>
            <a:r>
              <a:rPr lang="en-IN" b="1" i="0" dirty="0">
                <a:solidFill>
                  <a:srgbClr val="555555"/>
                </a:solidFill>
                <a:effectLst/>
                <a:latin typeface="calibri" panose="020F0502020204030204" pitchFamily="34" charset="0"/>
              </a:rPr>
              <a:t>Changing the Map Type:</a:t>
            </a:r>
            <a:endParaRPr lang="en-IN" dirty="0"/>
          </a:p>
        </p:txBody>
      </p:sp>
      <p:sp>
        <p:nvSpPr>
          <p:cNvPr id="3" name="Content Placeholder 2">
            <a:extLst>
              <a:ext uri="{FF2B5EF4-FFF2-40B4-BE49-F238E27FC236}">
                <a16:creationId xmlns:a16="http://schemas.microsoft.com/office/drawing/2014/main" id="{74497B96-B0A6-4276-A651-967A790B3013}"/>
              </a:ext>
            </a:extLst>
          </p:cNvPr>
          <p:cNvSpPr>
            <a:spLocks noGrp="1"/>
          </p:cNvSpPr>
          <p:nvPr>
            <p:ph idx="1"/>
          </p:nvPr>
        </p:nvSpPr>
        <p:spPr>
          <a:xfrm>
            <a:off x="1981200" y="1600200"/>
            <a:ext cx="8229600" cy="5257800"/>
          </a:xfrm>
        </p:spPr>
        <p:txBody>
          <a:bodyPr>
            <a:normAutofit fontScale="92500" lnSpcReduction="10000"/>
          </a:bodyPr>
          <a:lstStyle/>
          <a:p>
            <a:r>
              <a:rPr lang="en-IN" sz="2000" dirty="0" err="1"/>
              <a:t>mMap.setMapType</a:t>
            </a:r>
            <a:r>
              <a:rPr lang="en-IN" sz="2000" dirty="0"/>
              <a:t>(</a:t>
            </a:r>
            <a:r>
              <a:rPr lang="en-IN" sz="2000" dirty="0" err="1"/>
              <a:t>GoogleMap.MAP_TYPE_NORMAL</a:t>
            </a:r>
            <a:r>
              <a:rPr lang="en-IN" sz="2000" dirty="0"/>
              <a:t>);</a:t>
            </a:r>
          </a:p>
          <a:p>
            <a:endParaRPr lang="en-IN" sz="2000" dirty="0"/>
          </a:p>
          <a:p>
            <a:r>
              <a:rPr lang="en-US" sz="2000" dirty="0"/>
              <a:t>MAP_TYPE_NORMAL : Represents a typical road map with street names and labels.</a:t>
            </a:r>
          </a:p>
          <a:p>
            <a:endParaRPr lang="en-US" sz="2000" dirty="0"/>
          </a:p>
          <a:p>
            <a:r>
              <a:rPr lang="en-US" sz="2000" dirty="0"/>
              <a:t>MAP_TYPE_SATELLITE: Represents a Satellite View Area without street names and labels.</a:t>
            </a:r>
          </a:p>
          <a:p>
            <a:endParaRPr lang="en-US" sz="2000" dirty="0"/>
          </a:p>
          <a:p>
            <a:r>
              <a:rPr lang="en-US" sz="2000" dirty="0"/>
              <a:t>MAP_TYPE_TERRAIN: Topographic data. The map includes colors, contour lines and labels, and perspective shading. Some roads and labels are also visible.</a:t>
            </a:r>
          </a:p>
          <a:p>
            <a:endParaRPr lang="en-US" sz="2000" dirty="0"/>
          </a:p>
          <a:p>
            <a:r>
              <a:rPr lang="en-US" sz="2000" dirty="0"/>
              <a:t>MAP_TYPE_HYBRID : Combines a satellite View Area and Normal mode displaying satellite images of an area with all labels.</a:t>
            </a:r>
          </a:p>
          <a:p>
            <a:endParaRPr lang="en-US" sz="2000" dirty="0"/>
          </a:p>
          <a:p>
            <a:r>
              <a:rPr lang="en-US" sz="2000" dirty="0" err="1"/>
              <a:t>Map_TYPE_NONE</a:t>
            </a:r>
            <a:r>
              <a:rPr lang="en-US" sz="2000" dirty="0"/>
              <a:t> : No tiles. It is similar to a normal map, but doesn’t display any labels or coloration for the type of environment in an area</a:t>
            </a:r>
            <a:r>
              <a:rPr lang="en-US" sz="1600" dirty="0"/>
              <a:t>.</a:t>
            </a:r>
            <a:endParaRPr lang="en-IN" sz="1600" dirty="0"/>
          </a:p>
        </p:txBody>
      </p:sp>
    </p:spTree>
    <p:extLst>
      <p:ext uri="{BB962C8B-B14F-4D97-AF65-F5344CB8AC3E}">
        <p14:creationId xmlns:p14="http://schemas.microsoft.com/office/powerpoint/2010/main" val="1560575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a:t>Location Based Services</a:t>
            </a:r>
          </a:p>
        </p:txBody>
      </p:sp>
      <p:sp>
        <p:nvSpPr>
          <p:cNvPr id="3" name="Content Placeholder 2"/>
          <p:cNvSpPr>
            <a:spLocks noGrp="1"/>
          </p:cNvSpPr>
          <p:nvPr>
            <p:ph idx="1"/>
          </p:nvPr>
        </p:nvSpPr>
        <p:spPr>
          <a:xfrm>
            <a:off x="1981200" y="685800"/>
            <a:ext cx="8534400" cy="6019800"/>
          </a:xfrm>
        </p:spPr>
        <p:txBody>
          <a:bodyPr>
            <a:normAutofit fontScale="77500" lnSpcReduction="20000"/>
          </a:bodyPr>
          <a:lstStyle/>
          <a:p>
            <a:r>
              <a:rPr lang="en-US" dirty="0"/>
              <a:t>To update location</a:t>
            </a:r>
            <a:endParaRPr lang="en-US" sz="2000" b="1" dirty="0"/>
          </a:p>
          <a:p>
            <a:endParaRPr lang="en-US" sz="2000" b="1" dirty="0"/>
          </a:p>
          <a:p>
            <a:r>
              <a:rPr lang="en-US" sz="2000" b="1" dirty="0" err="1"/>
              <a:t>requestLocationUpdates</a:t>
            </a:r>
            <a:r>
              <a:rPr lang="en-US" sz="2000" b="1" dirty="0"/>
              <a:t>() : </a:t>
            </a:r>
          </a:p>
          <a:p>
            <a:r>
              <a:rPr lang="en-US" sz="2000" dirty="0"/>
              <a:t>Create Instance of </a:t>
            </a:r>
            <a:r>
              <a:rPr lang="en-US" sz="2000" dirty="0" err="1"/>
              <a:t>LocationManager</a:t>
            </a:r>
            <a:r>
              <a:rPr lang="en-US" sz="2000" dirty="0"/>
              <a:t> class and request location updates using </a:t>
            </a:r>
            <a:r>
              <a:rPr lang="en-US" sz="2000" b="1" dirty="0" err="1"/>
              <a:t>requestLocationUpdates</a:t>
            </a:r>
            <a:r>
              <a:rPr lang="en-US" sz="2000" b="1" dirty="0"/>
              <a:t>()</a:t>
            </a:r>
            <a:r>
              <a:rPr lang="en-US" sz="2000" dirty="0"/>
              <a:t> method.</a:t>
            </a:r>
          </a:p>
          <a:p>
            <a:endParaRPr lang="en-US" sz="2000" dirty="0"/>
          </a:p>
          <a:p>
            <a:r>
              <a:rPr lang="en-US" sz="2000" dirty="0" err="1"/>
              <a:t>Eg</a:t>
            </a:r>
            <a:r>
              <a:rPr lang="en-US" sz="2000" dirty="0"/>
              <a:t> : locationmgr1.requestLocationUpdates(</a:t>
            </a:r>
            <a:r>
              <a:rPr lang="en-US" sz="2000" dirty="0" err="1"/>
              <a:t>LocationManager.GPS_PROVIDER</a:t>
            </a:r>
            <a:r>
              <a:rPr lang="en-US" sz="2000" dirty="0"/>
              <a:t> , 0 , 0 , this);</a:t>
            </a:r>
          </a:p>
          <a:p>
            <a:r>
              <a:rPr lang="en-US" sz="2000" dirty="0"/>
              <a:t>Set type of location provider , number of seconds , distance and location listener object over which the location to be updated.</a:t>
            </a:r>
          </a:p>
          <a:p>
            <a:r>
              <a:rPr lang="en-IN" sz="2000" b="1" dirty="0">
                <a:solidFill>
                  <a:srgbClr val="FF0000"/>
                </a:solidFill>
              </a:rPr>
              <a:t>// </a:t>
            </a:r>
            <a:r>
              <a:rPr lang="en-US" sz="2000" b="1" dirty="0">
                <a:solidFill>
                  <a:srgbClr val="FF0000"/>
                </a:solidFill>
              </a:rPr>
              <a:t>update when the location has changed by distance in meters, AND </a:t>
            </a:r>
            <a:r>
              <a:rPr lang="en-US" sz="2000" b="1" dirty="0" err="1">
                <a:solidFill>
                  <a:srgbClr val="FF0000"/>
                </a:solidFill>
              </a:rPr>
              <a:t>byTime</a:t>
            </a:r>
            <a:r>
              <a:rPr lang="en-US" sz="2000" b="1" dirty="0">
                <a:solidFill>
                  <a:srgbClr val="FF0000"/>
                </a:solidFill>
              </a:rPr>
              <a:t> in  milliseconds have passed.</a:t>
            </a:r>
            <a:endParaRPr lang="en-IN" sz="2000" b="1" dirty="0">
              <a:solidFill>
                <a:srgbClr val="FF0000"/>
              </a:solidFill>
            </a:endParaRPr>
          </a:p>
          <a:p>
            <a:endParaRPr lang="en-US" sz="2000" dirty="0"/>
          </a:p>
          <a:p>
            <a:r>
              <a:rPr lang="en-US" sz="2000" b="1" dirty="0" err="1"/>
              <a:t>onLocationChanged</a:t>
            </a:r>
            <a:r>
              <a:rPr lang="en-US" sz="2000" b="1" dirty="0"/>
              <a:t>()  call back method : </a:t>
            </a:r>
            <a:endParaRPr lang="en-US" sz="2000" dirty="0"/>
          </a:p>
          <a:p>
            <a:r>
              <a:rPr lang="en-US" sz="2000" dirty="0"/>
              <a:t>Whenever user’s location is changed. For that Google has predefined function </a:t>
            </a:r>
            <a:r>
              <a:rPr lang="en-US" sz="2000" b="1" dirty="0" err="1"/>
              <a:t>onLocationChanged</a:t>
            </a:r>
            <a:r>
              <a:rPr lang="en-US" sz="2000" b="1" dirty="0"/>
              <a:t> </a:t>
            </a:r>
            <a:r>
              <a:rPr lang="en-US" sz="2000" dirty="0"/>
              <a:t>that will be called as soon as user’s location change. Here we are getting the coordinates of current location using </a:t>
            </a:r>
            <a:r>
              <a:rPr lang="en-US" sz="2000" dirty="0" err="1"/>
              <a:t>getLatitude</a:t>
            </a:r>
            <a:r>
              <a:rPr lang="en-US" sz="2000" dirty="0"/>
              <a:t>() and </a:t>
            </a:r>
            <a:r>
              <a:rPr lang="en-US" sz="2000" dirty="0" err="1"/>
              <a:t>getLongitude</a:t>
            </a:r>
            <a:r>
              <a:rPr lang="en-US" sz="2000" dirty="0"/>
              <a:t>() </a:t>
            </a:r>
          </a:p>
          <a:p>
            <a:r>
              <a:rPr lang="en-IN" sz="1800" dirty="0" err="1">
                <a:latin typeface="Calibri" panose="020F0502020204030204" pitchFamily="34" charset="0"/>
                <a:ea typeface="Calibri" panose="020F0502020204030204" pitchFamily="34" charset="0"/>
                <a:cs typeface="Times New Roman" panose="02020603050405020304" pitchFamily="18" charset="0"/>
              </a:rPr>
              <a:t>Eg</a:t>
            </a:r>
            <a:r>
              <a:rPr lang="en-IN" sz="1800" dirty="0">
                <a:latin typeface="Calibri" panose="020F0502020204030204" pitchFamily="34" charset="0"/>
                <a:ea typeface="Calibri" panose="020F0502020204030204" pitchFamily="34" charset="0"/>
                <a:cs typeface="Times New Roman" panose="02020603050405020304" pitchFamily="18" charset="0"/>
              </a:rPr>
              <a:t> : public void </a:t>
            </a:r>
            <a:r>
              <a:rPr lang="en-IN" sz="1800" dirty="0" err="1">
                <a:latin typeface="Calibri" panose="020F0502020204030204" pitchFamily="34" charset="0"/>
                <a:ea typeface="Calibri" panose="020F0502020204030204" pitchFamily="34" charset="0"/>
                <a:cs typeface="Times New Roman" panose="02020603050405020304" pitchFamily="18" charset="0"/>
              </a:rPr>
              <a:t>onLocationChanged</a:t>
            </a:r>
            <a:r>
              <a:rPr lang="en-IN" sz="1800" dirty="0">
                <a:latin typeface="Calibri" panose="020F0502020204030204" pitchFamily="34" charset="0"/>
                <a:ea typeface="Calibri" panose="020F0502020204030204" pitchFamily="34" charset="0"/>
                <a:cs typeface="Times New Roman" panose="02020603050405020304" pitchFamily="18" charset="0"/>
              </a:rPr>
              <a:t> ( </a:t>
            </a:r>
            <a:r>
              <a:rPr lang="en-IN" sz="1800" b="1" dirty="0">
                <a:latin typeface="Calibri" panose="020F0502020204030204" pitchFamily="34" charset="0"/>
                <a:ea typeface="Calibri" panose="020F0502020204030204" pitchFamily="34" charset="0"/>
                <a:cs typeface="Times New Roman" panose="02020603050405020304" pitchFamily="18" charset="0"/>
              </a:rPr>
              <a:t>Location location</a:t>
            </a:r>
            <a:r>
              <a:rPr lang="en-IN" sz="1800" dirty="0">
                <a:latin typeface="Calibri" panose="020F0502020204030204" pitchFamily="34" charset="0"/>
                <a:ea typeface="Calibri" panose="020F0502020204030204" pitchFamily="34" charset="0"/>
                <a:cs typeface="Times New Roman" panose="02020603050405020304" pitchFamily="18" charset="0"/>
              </a:rPr>
              <a:t>)</a:t>
            </a:r>
            <a:endParaRPr lang="en-US" sz="2000" dirty="0"/>
          </a:p>
          <a:p>
            <a:endParaRPr lang="en-US" sz="2000" b="1" dirty="0"/>
          </a:p>
          <a:p>
            <a:r>
              <a:rPr lang="en-US" sz="2000" b="1" dirty="0"/>
              <a:t>Location  class Object (location) : </a:t>
            </a:r>
            <a:r>
              <a:rPr lang="en-US" sz="2000" dirty="0"/>
              <a:t>it signifies a geographic location which consist of latitude ,longitude , time stamp.</a:t>
            </a:r>
          </a:p>
          <a:p>
            <a:r>
              <a:rPr lang="en-US" sz="2000" b="1" dirty="0"/>
              <a:t>Methods of Location Class :</a:t>
            </a:r>
          </a:p>
          <a:p>
            <a:r>
              <a:rPr lang="en-US" sz="2000" dirty="0" err="1"/>
              <a:t>getLatitude</a:t>
            </a:r>
            <a:r>
              <a:rPr lang="en-US" sz="2000" dirty="0"/>
              <a:t>():get latitude in degree.</a:t>
            </a:r>
          </a:p>
          <a:p>
            <a:r>
              <a:rPr lang="en-US" sz="2000" dirty="0" err="1"/>
              <a:t>getLongitude</a:t>
            </a:r>
            <a:r>
              <a:rPr lang="en-US" sz="2000" dirty="0"/>
              <a:t>(): get longitude in degree.</a:t>
            </a:r>
          </a:p>
          <a:p>
            <a:r>
              <a:rPr lang="en-US" sz="2000" dirty="0" err="1"/>
              <a:t>getAccuracy</a:t>
            </a:r>
            <a:r>
              <a:rPr lang="en-US" sz="2000" dirty="0"/>
              <a:t>():get accuracy in meters.</a:t>
            </a:r>
          </a:p>
          <a:p>
            <a:r>
              <a:rPr lang="en-US" sz="2000" dirty="0" err="1"/>
              <a:t>getSpeed</a:t>
            </a:r>
            <a:r>
              <a:rPr lang="en-US" sz="2000" dirty="0"/>
              <a:t>(): get speed in meters/second .</a:t>
            </a:r>
          </a:p>
          <a:p>
            <a:endParaRPr lang="en-US" sz="2000" dirty="0"/>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5308"/>
            <a:ext cx="8229600" cy="1143000"/>
          </a:xfrm>
        </p:spPr>
        <p:txBody>
          <a:bodyPr/>
          <a:lstStyle/>
          <a:p>
            <a:r>
              <a:rPr lang="en-US" dirty="0"/>
              <a:t>Show marker on a location</a:t>
            </a:r>
          </a:p>
        </p:txBody>
      </p:sp>
      <p:sp>
        <p:nvSpPr>
          <p:cNvPr id="3" name="Content Placeholder 2"/>
          <p:cNvSpPr>
            <a:spLocks noGrp="1"/>
          </p:cNvSpPr>
          <p:nvPr>
            <p:ph idx="1"/>
          </p:nvPr>
        </p:nvSpPr>
        <p:spPr>
          <a:xfrm>
            <a:off x="1752600" y="1600201"/>
            <a:ext cx="8763000" cy="4525963"/>
          </a:xfrm>
        </p:spPr>
        <p:txBody>
          <a:bodyPr>
            <a:normAutofit/>
          </a:bodyPr>
          <a:lstStyle/>
          <a:p>
            <a:r>
              <a:rPr lang="en-US" sz="1800" b="1" dirty="0" err="1"/>
              <a:t>Addmarker</a:t>
            </a:r>
            <a:r>
              <a:rPr lang="en-US" sz="1800" b="1" dirty="0"/>
              <a:t> (): </a:t>
            </a:r>
          </a:p>
          <a:p>
            <a:r>
              <a:rPr lang="en-US" sz="1800" dirty="0"/>
              <a:t>Create instance of </a:t>
            </a:r>
            <a:r>
              <a:rPr lang="en-US" sz="1800" dirty="0" err="1"/>
              <a:t>GoogleMap</a:t>
            </a:r>
            <a:r>
              <a:rPr lang="en-US" sz="1800" dirty="0"/>
              <a:t> and call </a:t>
            </a:r>
            <a:r>
              <a:rPr lang="en-US" sz="1800" dirty="0" err="1"/>
              <a:t>AddMarker</a:t>
            </a:r>
            <a:r>
              <a:rPr lang="en-US" sz="1800" dirty="0"/>
              <a:t> method . Use </a:t>
            </a:r>
            <a:r>
              <a:rPr lang="en-US" sz="1800" dirty="0" err="1"/>
              <a:t>Latlng</a:t>
            </a:r>
            <a:r>
              <a:rPr lang="en-US" sz="1800" dirty="0"/>
              <a:t> class object to define the position to add the marker.</a:t>
            </a:r>
          </a:p>
          <a:p>
            <a:endParaRPr lang="en-US" sz="1800" dirty="0">
              <a:solidFill>
                <a:srgbClr val="FF0000"/>
              </a:solidFill>
            </a:endParaRPr>
          </a:p>
          <a:p>
            <a:endParaRPr lang="en-US" sz="1800" dirty="0">
              <a:solidFill>
                <a:srgbClr val="FF0000"/>
              </a:solidFill>
            </a:endParaRPr>
          </a:p>
          <a:p>
            <a:r>
              <a:rPr lang="en-US" sz="1800" dirty="0">
                <a:solidFill>
                  <a:srgbClr val="FF0000"/>
                </a:solidFill>
              </a:rPr>
              <a:t>//</a:t>
            </a:r>
            <a:r>
              <a:rPr lang="en-US" sz="1800" i="1" dirty="0">
                <a:solidFill>
                  <a:srgbClr val="FF0000"/>
                </a:solidFill>
              </a:rPr>
              <a:t>This callback is triggered when the map is ready to be used.</a:t>
            </a:r>
            <a:endParaRPr lang="en-US" sz="1800" dirty="0">
              <a:solidFill>
                <a:srgbClr val="FF0000"/>
              </a:solidFill>
            </a:endParaRPr>
          </a:p>
          <a:p>
            <a:r>
              <a:rPr lang="en-US" sz="1800" dirty="0"/>
              <a:t>public void </a:t>
            </a:r>
            <a:r>
              <a:rPr lang="en-US" sz="1800" dirty="0" err="1"/>
              <a:t>onMapReady</a:t>
            </a:r>
            <a:r>
              <a:rPr lang="en-US" sz="1800" dirty="0"/>
              <a:t>(</a:t>
            </a:r>
            <a:r>
              <a:rPr lang="en-US" sz="1800" dirty="0" err="1"/>
              <a:t>GoogleMap</a:t>
            </a:r>
            <a:r>
              <a:rPr lang="en-US" sz="1800" dirty="0"/>
              <a:t> </a:t>
            </a:r>
            <a:r>
              <a:rPr lang="en-US" sz="1800" dirty="0" err="1"/>
              <a:t>googleMap</a:t>
            </a:r>
            <a:r>
              <a:rPr lang="en-US" sz="1800" dirty="0"/>
              <a:t>) {</a:t>
            </a:r>
            <a:br>
              <a:rPr lang="en-US" sz="1800" dirty="0"/>
            </a:br>
            <a:r>
              <a:rPr lang="en-US" sz="1800" dirty="0"/>
              <a:t>    </a:t>
            </a:r>
            <a:r>
              <a:rPr lang="en-US" sz="1800" dirty="0" err="1"/>
              <a:t>mMap</a:t>
            </a:r>
            <a:r>
              <a:rPr lang="en-US" sz="1800" dirty="0"/>
              <a:t> = </a:t>
            </a:r>
            <a:r>
              <a:rPr lang="en-US" sz="1800" dirty="0" err="1"/>
              <a:t>googleMap</a:t>
            </a:r>
            <a:r>
              <a:rPr lang="en-US" sz="1800" dirty="0"/>
              <a:t>;</a:t>
            </a:r>
            <a:br>
              <a:rPr lang="en-US" sz="1800" dirty="0"/>
            </a:br>
            <a:r>
              <a:rPr lang="en-US" sz="1800" i="1" dirty="0">
                <a:solidFill>
                  <a:srgbClr val="FF0000"/>
                </a:solidFill>
              </a:rPr>
              <a:t>// Add a marker in Sydney and move the camera</a:t>
            </a:r>
            <a:br>
              <a:rPr lang="en-US" sz="1800" i="1" dirty="0"/>
            </a:br>
            <a:r>
              <a:rPr lang="en-US" sz="1800" dirty="0" err="1"/>
              <a:t>LatLng</a:t>
            </a:r>
            <a:r>
              <a:rPr lang="en-US" sz="1800" dirty="0"/>
              <a:t> </a:t>
            </a:r>
            <a:r>
              <a:rPr lang="en-US" sz="1800" dirty="0" err="1"/>
              <a:t>sydney</a:t>
            </a:r>
            <a:r>
              <a:rPr lang="en-US" sz="1800" dirty="0"/>
              <a:t> = new </a:t>
            </a:r>
            <a:r>
              <a:rPr lang="en-US" sz="1800" dirty="0" err="1"/>
              <a:t>LatLng</a:t>
            </a:r>
            <a:r>
              <a:rPr lang="en-US" sz="1800" dirty="0"/>
              <a:t>(-34, 151); </a:t>
            </a:r>
            <a:r>
              <a:rPr lang="en-US" sz="1800" dirty="0">
                <a:solidFill>
                  <a:srgbClr val="FF0000"/>
                </a:solidFill>
              </a:rPr>
              <a:t>// define instance of </a:t>
            </a:r>
            <a:r>
              <a:rPr lang="en-US" sz="1800" dirty="0" err="1">
                <a:solidFill>
                  <a:srgbClr val="FF0000"/>
                </a:solidFill>
              </a:rPr>
              <a:t>LatLng</a:t>
            </a:r>
            <a:r>
              <a:rPr lang="en-US" sz="1800" dirty="0">
                <a:solidFill>
                  <a:srgbClr val="FF0000"/>
                </a:solidFill>
              </a:rPr>
              <a:t> class and add </a:t>
            </a:r>
            <a:r>
              <a:rPr lang="en-US" sz="1800" dirty="0" err="1">
                <a:solidFill>
                  <a:srgbClr val="FF0000"/>
                </a:solidFill>
              </a:rPr>
              <a:t>postion</a:t>
            </a:r>
            <a:br>
              <a:rPr lang="en-US" sz="1800" dirty="0"/>
            </a:br>
            <a:r>
              <a:rPr lang="en-US" sz="1800" b="1" dirty="0" err="1"/>
              <a:t>mMap.addMarker</a:t>
            </a:r>
            <a:r>
              <a:rPr lang="en-US" sz="1800" b="1" dirty="0"/>
              <a:t>(new </a:t>
            </a:r>
            <a:r>
              <a:rPr lang="en-US" sz="1800" b="1" dirty="0" err="1"/>
              <a:t>MarkerOptions</a:t>
            </a:r>
            <a:r>
              <a:rPr lang="en-US" sz="1800" b="1" dirty="0"/>
              <a:t>().position(</a:t>
            </a:r>
            <a:r>
              <a:rPr lang="en-US" sz="1800" b="1" dirty="0" err="1"/>
              <a:t>sydney</a:t>
            </a:r>
            <a:r>
              <a:rPr lang="en-US" sz="1800" b="1" dirty="0"/>
              <a:t>).title("Marker in Sydney"));</a:t>
            </a:r>
            <a:br>
              <a:rPr lang="en-US" sz="1800" b="1" dirty="0"/>
            </a:br>
            <a:r>
              <a:rPr lang="en-US" sz="1800" dirty="0" err="1"/>
              <a:t>mMap.moveCamera</a:t>
            </a:r>
            <a:r>
              <a:rPr lang="en-US" sz="1800" dirty="0"/>
              <a:t>(</a:t>
            </a:r>
            <a:r>
              <a:rPr lang="en-US" sz="1800" dirty="0" err="1"/>
              <a:t>CameraUpdateFactory.</a:t>
            </a:r>
            <a:r>
              <a:rPr lang="en-US" sz="1800" i="1" dirty="0" err="1"/>
              <a:t>newLatLng</a:t>
            </a:r>
            <a:r>
              <a:rPr lang="en-US" sz="1800" dirty="0"/>
              <a:t>(</a:t>
            </a:r>
            <a:r>
              <a:rPr lang="en-US" sz="1800" dirty="0" err="1"/>
              <a:t>sydney</a:t>
            </a:r>
            <a:r>
              <a:rPr lang="en-US" sz="18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A9F0-84D5-44FE-96D8-0F045887BA85}"/>
              </a:ext>
            </a:extLst>
          </p:cNvPr>
          <p:cNvSpPr>
            <a:spLocks noGrp="1"/>
          </p:cNvSpPr>
          <p:nvPr>
            <p:ph type="title"/>
          </p:nvPr>
        </p:nvSpPr>
        <p:spPr/>
        <p:txBody>
          <a:bodyPr>
            <a:normAutofit fontScale="90000"/>
          </a:bodyPr>
          <a:lstStyle/>
          <a:p>
            <a:r>
              <a:rPr lang="en-US" b="1" dirty="0"/>
              <a:t>Steps to get location in Android :</a:t>
            </a:r>
            <a:br>
              <a:rPr lang="en-US" b="1" dirty="0"/>
            </a:br>
            <a:endParaRPr lang="en-IN" dirty="0"/>
          </a:p>
        </p:txBody>
      </p:sp>
      <p:sp>
        <p:nvSpPr>
          <p:cNvPr id="3" name="Content Placeholder 2">
            <a:extLst>
              <a:ext uri="{FF2B5EF4-FFF2-40B4-BE49-F238E27FC236}">
                <a16:creationId xmlns:a16="http://schemas.microsoft.com/office/drawing/2014/main" id="{C69548DF-0D4A-4C3C-863F-67FA6B947CA1}"/>
              </a:ext>
            </a:extLst>
          </p:cNvPr>
          <p:cNvSpPr>
            <a:spLocks noGrp="1"/>
          </p:cNvSpPr>
          <p:nvPr>
            <p:ph idx="1"/>
          </p:nvPr>
        </p:nvSpPr>
        <p:spPr>
          <a:xfrm>
            <a:off x="1524000" y="1600201"/>
            <a:ext cx="8991600" cy="4525963"/>
          </a:xfrm>
        </p:spPr>
        <p:txBody>
          <a:bodyPr>
            <a:normAutofit/>
          </a:bodyPr>
          <a:lstStyle/>
          <a:p>
            <a:r>
              <a:rPr lang="en-US" sz="2000" b="1" dirty="0"/>
              <a:t>1. Provide permission in manifest for receiving location update.</a:t>
            </a: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&lt;uses-permission</a:t>
            </a: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IN" sz="2400" dirty="0" err="1">
                <a:latin typeface="Calibri" panose="020F0502020204030204" pitchFamily="34" charset="0"/>
                <a:ea typeface="Calibri" panose="020F0502020204030204" pitchFamily="34" charset="0"/>
                <a:cs typeface="Times New Roman" panose="02020603050405020304" pitchFamily="18" charset="0"/>
              </a:rPr>
              <a:t>android:name</a:t>
            </a:r>
            <a:r>
              <a:rPr lang="en-IN" sz="2400" dirty="0">
                <a:latin typeface="Calibri" panose="020F0502020204030204" pitchFamily="34" charset="0"/>
                <a:ea typeface="Calibri" panose="020F0502020204030204" pitchFamily="34" charset="0"/>
                <a:cs typeface="Times New Roman" panose="02020603050405020304" pitchFamily="18" charset="0"/>
              </a:rPr>
              <a:t>="</a:t>
            </a:r>
            <a:r>
              <a:rPr lang="en-IN" sz="2400" dirty="0" err="1">
                <a:latin typeface="Calibri" panose="020F0502020204030204" pitchFamily="34" charset="0"/>
                <a:ea typeface="Calibri" panose="020F0502020204030204" pitchFamily="34" charset="0"/>
                <a:cs typeface="Times New Roman" panose="02020603050405020304" pitchFamily="18" charset="0"/>
              </a:rPr>
              <a:t>android.permission.INTERNET</a:t>
            </a:r>
            <a:r>
              <a:rPr lang="en-IN" sz="2400" dirty="0">
                <a:latin typeface="Calibri" panose="020F0502020204030204" pitchFamily="34" charset="0"/>
                <a:ea typeface="Calibri" panose="020F0502020204030204" pitchFamily="34" charset="0"/>
                <a:cs typeface="Times New Roman" panose="02020603050405020304" pitchFamily="18" charset="0"/>
              </a:rPr>
              <a:t>" /&gt;</a:t>
            </a: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&lt;uses-permission </a:t>
            </a:r>
            <a:r>
              <a:rPr lang="en-IN" sz="2400" dirty="0" err="1">
                <a:latin typeface="Calibri" panose="020F0502020204030204" pitchFamily="34" charset="0"/>
                <a:ea typeface="Calibri" panose="020F0502020204030204" pitchFamily="34" charset="0"/>
                <a:cs typeface="Times New Roman" panose="02020603050405020304" pitchFamily="18" charset="0"/>
              </a:rPr>
              <a:t>android:name</a:t>
            </a:r>
            <a:r>
              <a:rPr lang="en-IN" sz="2400" dirty="0">
                <a:latin typeface="Calibri" panose="020F0502020204030204" pitchFamily="34" charset="0"/>
                <a:ea typeface="Calibri" panose="020F0502020204030204" pitchFamily="34" charset="0"/>
                <a:cs typeface="Times New Roman" panose="02020603050405020304" pitchFamily="18" charset="0"/>
              </a:rPr>
              <a:t>="</a:t>
            </a:r>
            <a:r>
              <a:rPr lang="en-IN" sz="2400" dirty="0" err="1">
                <a:latin typeface="Calibri" panose="020F0502020204030204" pitchFamily="34" charset="0"/>
                <a:ea typeface="Calibri" panose="020F0502020204030204" pitchFamily="34" charset="0"/>
                <a:cs typeface="Times New Roman" panose="02020603050405020304" pitchFamily="18" charset="0"/>
              </a:rPr>
              <a:t>android.permission.ACCESS_COARSE_LOCATION</a:t>
            </a:r>
            <a:r>
              <a:rPr lang="en-IN" sz="2400" dirty="0">
                <a:latin typeface="Calibri" panose="020F0502020204030204" pitchFamily="34" charset="0"/>
                <a:ea typeface="Calibri" panose="020F0502020204030204" pitchFamily="34" charset="0"/>
                <a:cs typeface="Times New Roman" panose="02020603050405020304" pitchFamily="18" charset="0"/>
              </a:rPr>
              <a:t>" /&gt;</a:t>
            </a: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&lt;uses-permission </a:t>
            </a:r>
            <a:r>
              <a:rPr lang="en-IN" sz="2400" dirty="0" err="1">
                <a:latin typeface="Calibri" panose="020F0502020204030204" pitchFamily="34" charset="0"/>
                <a:ea typeface="Calibri" panose="020F0502020204030204" pitchFamily="34" charset="0"/>
                <a:cs typeface="Times New Roman" panose="02020603050405020304" pitchFamily="18" charset="0"/>
              </a:rPr>
              <a:t>android:name</a:t>
            </a:r>
            <a:r>
              <a:rPr lang="en-IN" sz="2400" dirty="0">
                <a:latin typeface="Calibri" panose="020F0502020204030204" pitchFamily="34" charset="0"/>
                <a:ea typeface="Calibri" panose="020F0502020204030204" pitchFamily="34" charset="0"/>
                <a:cs typeface="Times New Roman" panose="02020603050405020304" pitchFamily="18" charset="0"/>
              </a:rPr>
              <a:t>="</a:t>
            </a:r>
            <a:r>
              <a:rPr lang="en-IN" sz="2400" dirty="0" err="1">
                <a:latin typeface="Calibri" panose="020F0502020204030204" pitchFamily="34" charset="0"/>
                <a:ea typeface="Calibri" panose="020F0502020204030204" pitchFamily="34" charset="0"/>
                <a:cs typeface="Times New Roman" panose="02020603050405020304" pitchFamily="18" charset="0"/>
              </a:rPr>
              <a:t>android.permission.ACCESS_FINE_LOCATION</a:t>
            </a:r>
            <a:r>
              <a:rPr lang="en-IN" sz="2400" dirty="0">
                <a:latin typeface="Calibri" panose="020F0502020204030204" pitchFamily="34" charset="0"/>
                <a:ea typeface="Calibri" panose="020F0502020204030204" pitchFamily="34" charset="0"/>
                <a:cs typeface="Times New Roman" panose="02020603050405020304" pitchFamily="18" charset="0"/>
              </a:rPr>
              <a:t>" /&gt;</a:t>
            </a:r>
          </a:p>
          <a:p>
            <a:endParaRPr lang="en-IN" dirty="0"/>
          </a:p>
        </p:txBody>
      </p:sp>
    </p:spTree>
    <p:extLst>
      <p:ext uri="{BB962C8B-B14F-4D97-AF65-F5344CB8AC3E}">
        <p14:creationId xmlns:p14="http://schemas.microsoft.com/office/powerpoint/2010/main" val="313006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F0005-C1A3-41F6-9757-3BCE6ADA4E1B}"/>
              </a:ext>
            </a:extLst>
          </p:cNvPr>
          <p:cNvSpPr>
            <a:spLocks noGrp="1"/>
          </p:cNvSpPr>
          <p:nvPr>
            <p:ph idx="1"/>
          </p:nvPr>
        </p:nvSpPr>
        <p:spPr>
          <a:xfrm>
            <a:off x="1828800" y="503238"/>
            <a:ext cx="8686800" cy="5668963"/>
          </a:xfrm>
        </p:spPr>
        <p:txBody>
          <a:bodyPr>
            <a:normAutofit fontScale="62500" lnSpcReduction="20000"/>
          </a:bodyPr>
          <a:lstStyle/>
          <a:p>
            <a:r>
              <a:rPr lang="en-US" b="1" dirty="0"/>
              <a:t>2. Create location Manager instance as reference to the location service.</a:t>
            </a:r>
          </a:p>
          <a:p>
            <a:r>
              <a:rPr lang="en-US" dirty="0" err="1"/>
              <a:t>Eg</a:t>
            </a:r>
            <a:r>
              <a:rPr lang="en-US" dirty="0"/>
              <a:t> : location_Manager1=(</a:t>
            </a:r>
            <a:r>
              <a:rPr lang="en-US" dirty="0" err="1"/>
              <a:t>LocationManager</a:t>
            </a:r>
            <a:r>
              <a:rPr lang="en-US" dirty="0"/>
              <a:t>)</a:t>
            </a:r>
            <a:r>
              <a:rPr lang="en-US" dirty="0" err="1"/>
              <a:t>getSystemService</a:t>
            </a:r>
            <a:r>
              <a:rPr lang="en-US" dirty="0"/>
              <a:t>(</a:t>
            </a:r>
            <a:r>
              <a:rPr lang="en-US" dirty="0" err="1"/>
              <a:t>Context.LOCATION_SERVICE</a:t>
            </a:r>
            <a:r>
              <a:rPr lang="en-US" dirty="0"/>
              <a:t>)  </a:t>
            </a:r>
            <a:r>
              <a:rPr lang="en-US" dirty="0">
                <a:solidFill>
                  <a:srgbClr val="FF0000"/>
                </a:solidFill>
              </a:rPr>
              <a:t>// LOCATION_SERVICE reference will be created</a:t>
            </a:r>
            <a:r>
              <a:rPr lang="en-US" dirty="0"/>
              <a:t>.</a:t>
            </a:r>
          </a:p>
          <a:p>
            <a:endParaRPr lang="en-US" dirty="0"/>
          </a:p>
          <a:p>
            <a:r>
              <a:rPr lang="en-US" b="1" dirty="0"/>
              <a:t>3.Request current location from location manager:</a:t>
            </a:r>
          </a:p>
          <a:p>
            <a:r>
              <a:rPr lang="en-US" dirty="0">
                <a:solidFill>
                  <a:srgbClr val="FF0000"/>
                </a:solidFill>
              </a:rPr>
              <a:t>// location updates are requested </a:t>
            </a:r>
          </a:p>
          <a:p>
            <a:r>
              <a:rPr lang="en-US" dirty="0"/>
              <a:t> location_Manager1.requestLocationUpdates(</a:t>
            </a:r>
            <a:r>
              <a:rPr lang="en-US" dirty="0" err="1"/>
              <a:t>LocationManager.GPS_PROVIDER</a:t>
            </a:r>
            <a:r>
              <a:rPr lang="en-US" dirty="0"/>
              <a:t> ,   0 , 0 , this);</a:t>
            </a:r>
          </a:p>
          <a:p>
            <a:r>
              <a:rPr lang="en-US" dirty="0"/>
              <a:t>Parameters : location provider , number of seconds  , distance , </a:t>
            </a:r>
          </a:p>
          <a:p>
            <a:r>
              <a:rPr lang="en-US" dirty="0"/>
              <a:t>                        object over which the location to be updated</a:t>
            </a:r>
          </a:p>
          <a:p>
            <a:endParaRPr lang="en-US" dirty="0"/>
          </a:p>
          <a:p>
            <a:r>
              <a:rPr lang="en-US" b="1" dirty="0"/>
              <a:t>4. Receive location update</a:t>
            </a:r>
          </a:p>
          <a:p>
            <a:r>
              <a:rPr lang="en-US" dirty="0"/>
              <a:t>Update  is notified.</a:t>
            </a:r>
          </a:p>
          <a:p>
            <a:r>
              <a:rPr lang="en-US" dirty="0" err="1"/>
              <a:t>onLocationChanged</a:t>
            </a:r>
            <a:r>
              <a:rPr lang="en-US" dirty="0"/>
              <a:t>(Location location)</a:t>
            </a:r>
          </a:p>
          <a:p>
            <a:r>
              <a:rPr lang="en-US" dirty="0"/>
              <a:t>Text1.settext=(“Latitude” + </a:t>
            </a:r>
            <a:r>
              <a:rPr lang="en-US" dirty="0" err="1"/>
              <a:t>location.getLatitude</a:t>
            </a:r>
            <a:r>
              <a:rPr lang="en-US" dirty="0"/>
              <a:t>() + “Longitude : “ +</a:t>
            </a:r>
            <a:r>
              <a:rPr lang="en-US" dirty="0" err="1"/>
              <a:t>location.getLongitude</a:t>
            </a:r>
            <a:r>
              <a:rPr lang="en-US" dirty="0"/>
              <a:t>());</a:t>
            </a:r>
          </a:p>
          <a:p>
            <a:endParaRPr lang="en-IN" dirty="0"/>
          </a:p>
        </p:txBody>
      </p:sp>
    </p:spTree>
    <p:extLst>
      <p:ext uri="{BB962C8B-B14F-4D97-AF65-F5344CB8AC3E}">
        <p14:creationId xmlns:p14="http://schemas.microsoft.com/office/powerpoint/2010/main" val="1296207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D466-573A-97FA-63B4-959EC053B0DC}"/>
              </a:ext>
            </a:extLst>
          </p:cNvPr>
          <p:cNvSpPr>
            <a:spLocks noGrp="1"/>
          </p:cNvSpPr>
          <p:nvPr>
            <p:ph type="title"/>
          </p:nvPr>
        </p:nvSpPr>
        <p:spPr/>
        <p:txBody>
          <a:bodyPr/>
          <a:lstStyle/>
          <a:p>
            <a:r>
              <a:rPr lang="en-IN" dirty="0"/>
              <a:t>To display Map</a:t>
            </a:r>
          </a:p>
        </p:txBody>
      </p:sp>
      <p:sp>
        <p:nvSpPr>
          <p:cNvPr id="3" name="Content Placeholder 2">
            <a:extLst>
              <a:ext uri="{FF2B5EF4-FFF2-40B4-BE49-F238E27FC236}">
                <a16:creationId xmlns:a16="http://schemas.microsoft.com/office/drawing/2014/main" id="{F922227D-5A34-433E-4643-406DD4750C8D}"/>
              </a:ext>
            </a:extLst>
          </p:cNvPr>
          <p:cNvSpPr>
            <a:spLocks noGrp="1"/>
          </p:cNvSpPr>
          <p:nvPr>
            <p:ph idx="1"/>
          </p:nvPr>
        </p:nvSpPr>
        <p:spPr/>
        <p:txBody>
          <a:bodyPr>
            <a:normAutofit/>
          </a:bodyPr>
          <a:lstStyle/>
          <a:p>
            <a:r>
              <a:rPr lang="en-IN" sz="2200" b="1" dirty="0"/>
              <a:t>1. Map view : use </a:t>
            </a:r>
            <a:r>
              <a:rPr lang="en-IN" sz="2200" dirty="0"/>
              <a:t>&lt;</a:t>
            </a:r>
            <a:r>
              <a:rPr lang="en-IN" sz="2200" dirty="0" err="1"/>
              <a:t>mapView</a:t>
            </a:r>
            <a:r>
              <a:rPr lang="en-IN" sz="2200" dirty="0"/>
              <a:t>&gt; in XML</a:t>
            </a:r>
          </a:p>
          <a:p>
            <a:endParaRPr lang="en-IN" sz="2200" dirty="0"/>
          </a:p>
          <a:p>
            <a:r>
              <a:rPr lang="en-IN" sz="2200" dirty="0"/>
              <a:t>Java code :</a:t>
            </a:r>
          </a:p>
          <a:p>
            <a:r>
              <a:rPr lang="en-US" sz="2200" dirty="0">
                <a:latin typeface="Calibri" panose="020F0502020204030204" pitchFamily="34" charset="0"/>
                <a:ea typeface="Calibri" panose="020F0502020204030204" pitchFamily="34" charset="0"/>
                <a:cs typeface="Mangal" panose="020B0502040204020203" pitchFamily="18" charset="0"/>
              </a:rPr>
              <a:t>public class </a:t>
            </a:r>
            <a:r>
              <a:rPr lang="en-US" sz="2200" dirty="0" err="1">
                <a:latin typeface="Calibri" panose="020F0502020204030204" pitchFamily="34" charset="0"/>
                <a:ea typeface="Calibri" panose="020F0502020204030204" pitchFamily="34" charset="0"/>
                <a:cs typeface="Mangal" panose="020B0502040204020203" pitchFamily="18" charset="0"/>
              </a:rPr>
              <a:t>MapsActivity</a:t>
            </a:r>
            <a:r>
              <a:rPr lang="en-US" sz="2200" dirty="0">
                <a:latin typeface="Calibri" panose="020F0502020204030204" pitchFamily="34" charset="0"/>
                <a:ea typeface="Calibri" panose="020F0502020204030204" pitchFamily="34" charset="0"/>
                <a:cs typeface="Mangal" panose="020B0502040204020203" pitchFamily="18" charset="0"/>
              </a:rPr>
              <a:t> extends </a:t>
            </a:r>
            <a:r>
              <a:rPr lang="en-US" sz="2200" dirty="0" err="1">
                <a:latin typeface="Calibri" panose="020F0502020204030204" pitchFamily="34" charset="0"/>
                <a:ea typeface="Calibri" panose="020F0502020204030204" pitchFamily="34" charset="0"/>
                <a:cs typeface="Mangal" panose="020B0502040204020203" pitchFamily="18" charset="0"/>
              </a:rPr>
              <a:t>AppcompatActivity</a:t>
            </a:r>
            <a:r>
              <a:rPr lang="en-US" sz="2200" dirty="0">
                <a:latin typeface="Calibri" panose="020F0502020204030204" pitchFamily="34" charset="0"/>
                <a:ea typeface="Calibri" panose="020F0502020204030204" pitchFamily="34" charset="0"/>
                <a:cs typeface="Mangal" panose="020B0502040204020203" pitchFamily="18" charset="0"/>
              </a:rPr>
              <a:t> implements </a:t>
            </a:r>
            <a:r>
              <a:rPr lang="en-US" sz="2200" dirty="0" err="1">
                <a:latin typeface="Calibri" panose="020F0502020204030204" pitchFamily="34" charset="0"/>
                <a:ea typeface="Calibri" panose="020F0502020204030204" pitchFamily="34" charset="0"/>
                <a:cs typeface="Mangal" panose="020B0502040204020203" pitchFamily="18" charset="0"/>
              </a:rPr>
              <a:t>OnMapReadyCallback</a:t>
            </a:r>
            <a:r>
              <a:rPr lang="en-US" sz="2200" dirty="0">
                <a:latin typeface="Calibri" panose="020F0502020204030204" pitchFamily="34" charset="0"/>
                <a:ea typeface="Calibri" panose="020F0502020204030204" pitchFamily="34" charset="0"/>
                <a:cs typeface="Mangal" panose="020B0502040204020203" pitchFamily="18" charset="0"/>
              </a:rPr>
              <a:t> {</a:t>
            </a:r>
          </a:p>
          <a:p>
            <a:r>
              <a:rPr lang="en-IN" sz="2200" dirty="0" err="1"/>
              <a:t>MapView</a:t>
            </a:r>
            <a:r>
              <a:rPr lang="en-IN" sz="2200" dirty="0"/>
              <a:t> mapview1;</a:t>
            </a:r>
          </a:p>
          <a:p>
            <a:r>
              <a:rPr lang="en-IN" sz="2200" dirty="0"/>
              <a:t>Void </a:t>
            </a:r>
            <a:r>
              <a:rPr lang="en-IN" sz="2200" dirty="0" err="1"/>
              <a:t>onCreate</a:t>
            </a:r>
            <a:r>
              <a:rPr lang="en-IN" sz="2200" dirty="0"/>
              <a:t>(Bundle  </a:t>
            </a:r>
            <a:r>
              <a:rPr lang="en-IN" sz="2200" dirty="0" err="1"/>
              <a:t>saveInstanceState</a:t>
            </a:r>
            <a:r>
              <a:rPr lang="en-IN" sz="2200" dirty="0"/>
              <a:t>) {</a:t>
            </a:r>
          </a:p>
          <a:p>
            <a:r>
              <a:rPr lang="en-IN" sz="2200" dirty="0"/>
              <a:t>mapview1=</a:t>
            </a:r>
            <a:r>
              <a:rPr lang="en-IN" sz="2200" dirty="0" err="1"/>
              <a:t>findViewById</a:t>
            </a:r>
            <a:r>
              <a:rPr lang="en-IN" sz="2200" dirty="0"/>
              <a:t>(</a:t>
            </a:r>
            <a:r>
              <a:rPr lang="en-IN" sz="2200" dirty="0" err="1"/>
              <a:t>R.id.map_view</a:t>
            </a:r>
            <a:r>
              <a:rPr lang="en-IN" sz="2200" dirty="0"/>
              <a:t>);</a:t>
            </a:r>
          </a:p>
          <a:p>
            <a:r>
              <a:rPr lang="en-IN" sz="2200" dirty="0"/>
              <a:t>mapview1.getMapAsync(this); </a:t>
            </a:r>
          </a:p>
          <a:p>
            <a:r>
              <a:rPr lang="en-IN" sz="2200" dirty="0"/>
              <a:t>} </a:t>
            </a:r>
          </a:p>
          <a:p>
            <a:pPr marL="0" indent="0">
              <a:buNone/>
            </a:pPr>
            <a:r>
              <a:rPr lang="en-IN" sz="2200" dirty="0"/>
              <a:t>	</a:t>
            </a:r>
          </a:p>
          <a:p>
            <a:endParaRPr lang="en-IN" dirty="0"/>
          </a:p>
        </p:txBody>
      </p:sp>
    </p:spTree>
    <p:extLst>
      <p:ext uri="{BB962C8B-B14F-4D97-AF65-F5344CB8AC3E}">
        <p14:creationId xmlns:p14="http://schemas.microsoft.com/office/powerpoint/2010/main" val="639488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DBDE7-8830-25B5-556E-E9DFF34FEDCE}"/>
              </a:ext>
            </a:extLst>
          </p:cNvPr>
          <p:cNvSpPr>
            <a:spLocks noGrp="1"/>
          </p:cNvSpPr>
          <p:nvPr>
            <p:ph idx="1"/>
          </p:nvPr>
        </p:nvSpPr>
        <p:spPr>
          <a:xfrm>
            <a:off x="1981200" y="228601"/>
            <a:ext cx="8686800" cy="5897563"/>
          </a:xfrm>
        </p:spPr>
        <p:txBody>
          <a:bodyPr>
            <a:normAutofit fontScale="92500" lnSpcReduction="20000"/>
          </a:bodyPr>
          <a:lstStyle/>
          <a:p>
            <a:r>
              <a:rPr lang="en-US" sz="2000" b="1" dirty="0">
                <a:latin typeface="Calibri" panose="020F0502020204030204" pitchFamily="34" charset="0"/>
                <a:ea typeface="Calibri" panose="020F0502020204030204" pitchFamily="34" charset="0"/>
                <a:cs typeface="Mangal" panose="020B0502040204020203" pitchFamily="18" charset="0"/>
              </a:rPr>
              <a:t>2. </a:t>
            </a:r>
            <a:r>
              <a:rPr lang="en-US" sz="2000" b="1" dirty="0" err="1">
                <a:latin typeface="Calibri" panose="020F0502020204030204" pitchFamily="34" charset="0"/>
                <a:ea typeface="Calibri" panose="020F0502020204030204" pitchFamily="34" charset="0"/>
                <a:cs typeface="Mangal" panose="020B0502040204020203" pitchFamily="18" charset="0"/>
              </a:rPr>
              <a:t>SupportMapFragment</a:t>
            </a:r>
            <a:r>
              <a:rPr lang="en-US" sz="2000" dirty="0">
                <a:latin typeface="Calibri" panose="020F0502020204030204" pitchFamily="34" charset="0"/>
                <a:ea typeface="Calibri" panose="020F0502020204030204" pitchFamily="34" charset="0"/>
                <a:cs typeface="Mangal" panose="020B0502040204020203" pitchFamily="18" charset="0"/>
              </a:rPr>
              <a:t> : create google map activity . A Map component in an app . automatically handle the necessary life cycle needs. Being a fragment, this component can be added to an activity's layout file simply with the XML below.</a:t>
            </a:r>
          </a:p>
          <a:p>
            <a:endParaRPr lang="en-US" sz="2000" dirty="0">
              <a:latin typeface="Calibri" panose="020F0502020204030204" pitchFamily="34" charset="0"/>
              <a:ea typeface="Calibri" panose="020F0502020204030204" pitchFamily="34" charset="0"/>
              <a:cs typeface="Mangal" panose="020B0502040204020203" pitchFamily="18" charset="0"/>
            </a:endParaRPr>
          </a:p>
          <a:p>
            <a:r>
              <a:rPr lang="en-US" sz="2000" b="1" dirty="0">
                <a:latin typeface="Calibri" panose="020F0502020204030204" pitchFamily="34" charset="0"/>
                <a:ea typeface="Calibri" panose="020F0502020204030204" pitchFamily="34" charset="0"/>
                <a:cs typeface="Mangal" panose="020B0502040204020203" pitchFamily="18" charset="0"/>
              </a:rPr>
              <a:t>XML : </a:t>
            </a:r>
          </a:p>
          <a:p>
            <a:r>
              <a:rPr lang="en-US" sz="2000" dirty="0">
                <a:latin typeface="Calibri" panose="020F0502020204030204" pitchFamily="34" charset="0"/>
                <a:ea typeface="Calibri" panose="020F0502020204030204" pitchFamily="34" charset="0"/>
                <a:cs typeface="Mangal" panose="020B0502040204020203" pitchFamily="18" charset="0"/>
              </a:rPr>
              <a:t>&lt;fragment</a:t>
            </a:r>
          </a:p>
          <a:p>
            <a:r>
              <a:rPr lang="en-US" sz="2000" dirty="0">
                <a:latin typeface="Calibri" panose="020F0502020204030204" pitchFamily="34" charset="0"/>
                <a:ea typeface="Calibri" panose="020F0502020204030204" pitchFamily="34" charset="0"/>
                <a:cs typeface="Mangal" panose="020B0502040204020203" pitchFamily="18" charset="0"/>
              </a:rPr>
              <a:t>    name="</a:t>
            </a:r>
            <a:r>
              <a:rPr lang="en-US" sz="2000" dirty="0" err="1">
                <a:latin typeface="Calibri" panose="020F0502020204030204" pitchFamily="34" charset="0"/>
                <a:ea typeface="Calibri" panose="020F0502020204030204" pitchFamily="34" charset="0"/>
                <a:cs typeface="Mangal" panose="020B0502040204020203" pitchFamily="18" charset="0"/>
              </a:rPr>
              <a:t>com.google.android.gms.maps.SupportMapFragment</a:t>
            </a:r>
            <a:r>
              <a:rPr lang="en-US" sz="2000" dirty="0">
                <a:latin typeface="Calibri" panose="020F0502020204030204" pitchFamily="34" charset="0"/>
                <a:ea typeface="Calibri" panose="020F0502020204030204" pitchFamily="34" charset="0"/>
                <a:cs typeface="Mangal" panose="020B0502040204020203" pitchFamily="18" charset="0"/>
              </a:rPr>
              <a:t>"</a:t>
            </a:r>
          </a:p>
          <a:p>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android:layout_width</a:t>
            </a:r>
            <a:r>
              <a:rPr lang="en-US" sz="2000" dirty="0">
                <a:latin typeface="Calibri" panose="020F0502020204030204" pitchFamily="34" charset="0"/>
                <a:ea typeface="Calibri" panose="020F0502020204030204" pitchFamily="34" charset="0"/>
                <a:cs typeface="Mangal" panose="020B0502040204020203" pitchFamily="18" charset="0"/>
              </a:rPr>
              <a:t>="</a:t>
            </a:r>
            <a:r>
              <a:rPr lang="en-US" sz="2000" dirty="0" err="1">
                <a:latin typeface="Calibri" panose="020F0502020204030204" pitchFamily="34" charset="0"/>
                <a:ea typeface="Calibri" panose="020F0502020204030204" pitchFamily="34" charset="0"/>
                <a:cs typeface="Mangal" panose="020B0502040204020203" pitchFamily="18" charset="0"/>
              </a:rPr>
              <a:t>match_parent</a:t>
            </a:r>
            <a:r>
              <a:rPr lang="en-US" sz="2000" dirty="0">
                <a:latin typeface="Calibri" panose="020F0502020204030204" pitchFamily="34" charset="0"/>
                <a:ea typeface="Calibri" panose="020F0502020204030204" pitchFamily="34" charset="0"/>
                <a:cs typeface="Mangal" panose="020B0502040204020203" pitchFamily="18" charset="0"/>
              </a:rPr>
              <a:t>"</a:t>
            </a:r>
          </a:p>
          <a:p>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android:layout_height</a:t>
            </a:r>
            <a:r>
              <a:rPr lang="en-US" sz="2000" dirty="0">
                <a:latin typeface="Calibri" panose="020F0502020204030204" pitchFamily="34" charset="0"/>
                <a:ea typeface="Calibri" panose="020F0502020204030204" pitchFamily="34" charset="0"/>
                <a:cs typeface="Mangal" panose="020B0502040204020203" pitchFamily="18" charset="0"/>
              </a:rPr>
              <a:t>="</a:t>
            </a:r>
            <a:r>
              <a:rPr lang="en-US" sz="2000" dirty="0" err="1">
                <a:latin typeface="Calibri" panose="020F0502020204030204" pitchFamily="34" charset="0"/>
                <a:ea typeface="Calibri" panose="020F0502020204030204" pitchFamily="34" charset="0"/>
                <a:cs typeface="Mangal" panose="020B0502040204020203" pitchFamily="18" charset="0"/>
              </a:rPr>
              <a:t>match_parent</a:t>
            </a:r>
            <a:r>
              <a:rPr lang="en-US" sz="2000" dirty="0">
                <a:latin typeface="Calibri" panose="020F0502020204030204" pitchFamily="34" charset="0"/>
                <a:ea typeface="Calibri" panose="020F0502020204030204" pitchFamily="34" charset="0"/>
                <a:cs typeface="Mangal" panose="020B0502040204020203" pitchFamily="18" charset="0"/>
              </a:rPr>
              <a:t>“</a:t>
            </a:r>
          </a:p>
          <a:p>
            <a:r>
              <a:rPr lang="en-IN" sz="2000" dirty="0"/>
              <a:t>    </a:t>
            </a:r>
            <a:r>
              <a:rPr lang="en-IN" sz="2000" dirty="0" err="1"/>
              <a:t>android:id</a:t>
            </a:r>
            <a:r>
              <a:rPr lang="en-IN" sz="2000" dirty="0"/>
              <a:t>=“@+id/fragment”</a:t>
            </a:r>
            <a:endParaRPr lang="en-US" sz="2000" dirty="0">
              <a:latin typeface="Calibri" panose="020F0502020204030204" pitchFamily="34" charset="0"/>
              <a:ea typeface="Calibri" panose="020F0502020204030204" pitchFamily="34" charset="0"/>
              <a:cs typeface="Mangal" panose="020B0502040204020203" pitchFamily="18" charset="0"/>
            </a:endParaRPr>
          </a:p>
          <a:p>
            <a:r>
              <a:rPr lang="en-US" sz="2000" dirty="0">
                <a:latin typeface="Calibri" panose="020F0502020204030204" pitchFamily="34" charset="0"/>
                <a:ea typeface="Calibri" panose="020F0502020204030204" pitchFamily="34" charset="0"/>
                <a:cs typeface="Mangal" panose="020B0502040204020203" pitchFamily="18" charset="0"/>
              </a:rPr>
              <a:t>/&gt;</a:t>
            </a:r>
          </a:p>
          <a:p>
            <a:endParaRPr lang="en-US" sz="2000" dirty="0">
              <a:latin typeface="Calibri" panose="020F0502020204030204" pitchFamily="34" charset="0"/>
              <a:ea typeface="Calibri" panose="020F0502020204030204" pitchFamily="34" charset="0"/>
              <a:cs typeface="Mangal" panose="020B0502040204020203" pitchFamily="18" charset="0"/>
            </a:endParaRPr>
          </a:p>
          <a:p>
            <a:r>
              <a:rPr lang="en-US" sz="2000" b="1" dirty="0">
                <a:latin typeface="Calibri" panose="020F0502020204030204" pitchFamily="34" charset="0"/>
                <a:ea typeface="Calibri" panose="020F0502020204030204" pitchFamily="34" charset="0"/>
                <a:cs typeface="Mangal" panose="020B0502040204020203" pitchFamily="18" charset="0"/>
              </a:rPr>
              <a:t>Java code : </a:t>
            </a:r>
          </a:p>
          <a:p>
            <a:r>
              <a:rPr lang="en-US" sz="2000" dirty="0">
                <a:latin typeface="Calibri" panose="020F0502020204030204" pitchFamily="34" charset="0"/>
                <a:ea typeface="Calibri" panose="020F0502020204030204" pitchFamily="34" charset="0"/>
                <a:cs typeface="Mangal" panose="020B0502040204020203" pitchFamily="18" charset="0"/>
              </a:rPr>
              <a:t>public class </a:t>
            </a:r>
            <a:r>
              <a:rPr lang="en-US" sz="2000" dirty="0" err="1">
                <a:latin typeface="Calibri" panose="020F0502020204030204" pitchFamily="34" charset="0"/>
                <a:ea typeface="Calibri" panose="020F0502020204030204" pitchFamily="34" charset="0"/>
                <a:cs typeface="Mangal" panose="020B0502040204020203" pitchFamily="18" charset="0"/>
              </a:rPr>
              <a:t>MapsActivity</a:t>
            </a:r>
            <a:r>
              <a:rPr lang="en-US" sz="2000" dirty="0">
                <a:latin typeface="Calibri" panose="020F0502020204030204" pitchFamily="34" charset="0"/>
                <a:ea typeface="Calibri" panose="020F0502020204030204" pitchFamily="34" charset="0"/>
                <a:cs typeface="Mangal" panose="020B0502040204020203" pitchFamily="18" charset="0"/>
              </a:rPr>
              <a:t> extends </a:t>
            </a:r>
            <a:r>
              <a:rPr lang="en-US" sz="2000" dirty="0" err="1">
                <a:latin typeface="Calibri" panose="020F0502020204030204" pitchFamily="34" charset="0"/>
                <a:ea typeface="Calibri" panose="020F0502020204030204" pitchFamily="34" charset="0"/>
                <a:cs typeface="Mangal" panose="020B0502040204020203" pitchFamily="18" charset="0"/>
              </a:rPr>
              <a:t>AppcompatActivity</a:t>
            </a:r>
            <a:r>
              <a:rPr lang="en-US" sz="2000" dirty="0">
                <a:latin typeface="Calibri" panose="020F0502020204030204" pitchFamily="34" charset="0"/>
                <a:ea typeface="Calibri" panose="020F0502020204030204" pitchFamily="34" charset="0"/>
                <a:cs typeface="Mangal" panose="020B0502040204020203" pitchFamily="18" charset="0"/>
              </a:rPr>
              <a:t> implements </a:t>
            </a:r>
            <a:r>
              <a:rPr lang="en-US" sz="2000" dirty="0" err="1">
                <a:latin typeface="Calibri" panose="020F0502020204030204" pitchFamily="34" charset="0"/>
                <a:ea typeface="Calibri" panose="020F0502020204030204" pitchFamily="34" charset="0"/>
                <a:cs typeface="Mangal" panose="020B0502040204020203" pitchFamily="18" charset="0"/>
              </a:rPr>
              <a:t>OnMapReadyCallback</a:t>
            </a:r>
            <a:r>
              <a:rPr lang="en-US" sz="2000" dirty="0">
                <a:latin typeface="Calibri" panose="020F0502020204030204" pitchFamily="34" charset="0"/>
                <a:ea typeface="Calibri" panose="020F0502020204030204" pitchFamily="34" charset="0"/>
                <a:cs typeface="Mangal" panose="020B0502040204020203" pitchFamily="18" charset="0"/>
              </a:rPr>
              <a:t> {</a:t>
            </a:r>
          </a:p>
          <a:p>
            <a:r>
              <a:rPr lang="en-IN" sz="2000" dirty="0"/>
              <a:t>Void </a:t>
            </a:r>
            <a:r>
              <a:rPr lang="en-IN" sz="2000" dirty="0" err="1"/>
              <a:t>onCreate</a:t>
            </a:r>
            <a:r>
              <a:rPr lang="en-IN" sz="2000" dirty="0"/>
              <a:t>(Bundle  </a:t>
            </a:r>
            <a:r>
              <a:rPr lang="en-IN" sz="2000" dirty="0" err="1"/>
              <a:t>saveInstanceState</a:t>
            </a:r>
            <a:r>
              <a:rPr lang="en-IN" sz="2000" dirty="0"/>
              <a:t>) {</a:t>
            </a:r>
          </a:p>
          <a:p>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SupportMapFragment</a:t>
            </a: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mapFragment</a:t>
            </a:r>
            <a:r>
              <a:rPr lang="en-US" sz="2000" dirty="0">
                <a:latin typeface="Calibri" panose="020F0502020204030204" pitchFamily="34" charset="0"/>
                <a:ea typeface="Calibri" panose="020F0502020204030204" pitchFamily="34" charset="0"/>
                <a:cs typeface="Mangal" panose="020B0502040204020203" pitchFamily="18" charset="0"/>
              </a:rPr>
              <a:t> = (</a:t>
            </a:r>
            <a:r>
              <a:rPr lang="en-US" sz="2000" dirty="0" err="1">
                <a:latin typeface="Calibri" panose="020F0502020204030204" pitchFamily="34" charset="0"/>
                <a:ea typeface="Calibri" panose="020F0502020204030204" pitchFamily="34" charset="0"/>
                <a:cs typeface="Mangal" panose="020B0502040204020203" pitchFamily="18" charset="0"/>
              </a:rPr>
              <a:t>SupportMapFragment</a:t>
            </a: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getSupportFragmentManager</a:t>
            </a:r>
            <a:r>
              <a:rPr lang="en-US" sz="2000" dirty="0">
                <a:latin typeface="Calibri" panose="020F0502020204030204" pitchFamily="34" charset="0"/>
                <a:ea typeface="Calibri" panose="020F0502020204030204" pitchFamily="34" charset="0"/>
                <a:cs typeface="Mangal" panose="020B0502040204020203" pitchFamily="18" charset="0"/>
              </a:rPr>
              <a:t>().</a:t>
            </a:r>
            <a:r>
              <a:rPr lang="en-US" sz="2000" dirty="0" err="1">
                <a:latin typeface="Calibri" panose="020F0502020204030204" pitchFamily="34" charset="0"/>
                <a:ea typeface="Calibri" panose="020F0502020204030204" pitchFamily="34" charset="0"/>
                <a:cs typeface="Mangal" panose="020B0502040204020203" pitchFamily="18" charset="0"/>
              </a:rPr>
              <a:t>findFragmentById</a:t>
            </a:r>
            <a:r>
              <a:rPr lang="en-US" sz="2000" dirty="0">
                <a:latin typeface="Calibri" panose="020F0502020204030204" pitchFamily="34" charset="0"/>
                <a:ea typeface="Calibri" panose="020F0502020204030204" pitchFamily="34" charset="0"/>
                <a:cs typeface="Mangal" panose="020B0502040204020203" pitchFamily="18" charset="0"/>
              </a:rPr>
              <a:t>(</a:t>
            </a:r>
            <a:r>
              <a:rPr lang="en-US" sz="2000" dirty="0" err="1">
                <a:latin typeface="Calibri" panose="020F0502020204030204" pitchFamily="34" charset="0"/>
                <a:ea typeface="Calibri" panose="020F0502020204030204" pitchFamily="34" charset="0"/>
                <a:cs typeface="Mangal" panose="020B0502040204020203" pitchFamily="18" charset="0"/>
              </a:rPr>
              <a:t>R.id.fragment</a:t>
            </a:r>
            <a:r>
              <a:rPr lang="en-US" sz="2000" dirty="0">
                <a:latin typeface="Calibri" panose="020F0502020204030204" pitchFamily="34" charset="0"/>
                <a:ea typeface="Calibri" panose="020F0502020204030204" pitchFamily="34" charset="0"/>
                <a:cs typeface="Mangal" panose="020B0502040204020203" pitchFamily="18" charset="0"/>
              </a:rPr>
              <a:t>);</a:t>
            </a:r>
          </a:p>
          <a:p>
            <a:r>
              <a:rPr lang="en-US" sz="2000" dirty="0" err="1">
                <a:latin typeface="Calibri" panose="020F0502020204030204" pitchFamily="34" charset="0"/>
                <a:ea typeface="Calibri" panose="020F0502020204030204" pitchFamily="34" charset="0"/>
                <a:cs typeface="Mangal" panose="020B0502040204020203" pitchFamily="18" charset="0"/>
              </a:rPr>
              <a:t>mapFragment.getMapAsync</a:t>
            </a:r>
            <a:r>
              <a:rPr lang="en-US" sz="2000" dirty="0">
                <a:latin typeface="Calibri" panose="020F0502020204030204" pitchFamily="34" charset="0"/>
                <a:ea typeface="Calibri" panose="020F0502020204030204" pitchFamily="34" charset="0"/>
                <a:cs typeface="Mangal" panose="020B0502040204020203" pitchFamily="18" charset="0"/>
              </a:rPr>
              <a:t>(this);</a:t>
            </a:r>
          </a:p>
          <a:p>
            <a:r>
              <a:rPr lang="en-US" sz="2000" dirty="0">
                <a:latin typeface="Calibri" panose="020F0502020204030204" pitchFamily="34" charset="0"/>
                <a:ea typeface="Calibri" panose="020F0502020204030204" pitchFamily="34" charset="0"/>
                <a:cs typeface="Mangal" panose="020B0502040204020203" pitchFamily="18" charset="0"/>
              </a:rPr>
              <a:t>}}</a:t>
            </a:r>
            <a:br>
              <a:rPr lang="en-US" sz="2000" dirty="0">
                <a:latin typeface="Calibri" panose="020F0502020204030204" pitchFamily="34" charset="0"/>
                <a:ea typeface="Calibri" panose="020F0502020204030204" pitchFamily="34" charset="0"/>
                <a:cs typeface="Mangal" panose="020B0502040204020203" pitchFamily="18" charset="0"/>
              </a:rPr>
            </a:br>
            <a:endParaRPr lang="en-IN" sz="2000" dirty="0"/>
          </a:p>
          <a:p>
            <a:endParaRPr lang="en-IN" dirty="0"/>
          </a:p>
        </p:txBody>
      </p:sp>
    </p:spTree>
    <p:extLst>
      <p:ext uri="{BB962C8B-B14F-4D97-AF65-F5344CB8AC3E}">
        <p14:creationId xmlns:p14="http://schemas.microsoft.com/office/powerpoint/2010/main" val="3516378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DC6F-1F73-2D67-9E03-47F8FA1FCDDB}"/>
              </a:ext>
            </a:extLst>
          </p:cNvPr>
          <p:cNvSpPr>
            <a:spLocks noGrp="1"/>
          </p:cNvSpPr>
          <p:nvPr>
            <p:ph type="title"/>
          </p:nvPr>
        </p:nvSpPr>
        <p:spPr>
          <a:xfrm>
            <a:off x="1981200" y="274638"/>
            <a:ext cx="8229600" cy="639762"/>
          </a:xfrm>
        </p:spPr>
        <p:txBody>
          <a:bodyPr>
            <a:normAutofit fontScale="90000"/>
          </a:bodyPr>
          <a:lstStyle/>
          <a:p>
            <a:r>
              <a:rPr lang="en-US" b="1" dirty="0">
                <a:latin typeface="Calibri" panose="020F0502020204030204" pitchFamily="34" charset="0"/>
                <a:ea typeface="Calibri" panose="020F0502020204030204" pitchFamily="34" charset="0"/>
                <a:cs typeface="Mangal" panose="02040503050203030202" pitchFamily="18" charset="0"/>
              </a:rPr>
              <a:t>Navigating to a Specific Location, Set/Unset Zoom Controls</a:t>
            </a:r>
            <a:endParaRPr lang="en-IN" dirty="0"/>
          </a:p>
        </p:txBody>
      </p:sp>
      <p:sp>
        <p:nvSpPr>
          <p:cNvPr id="3" name="Content Placeholder 2">
            <a:extLst>
              <a:ext uri="{FF2B5EF4-FFF2-40B4-BE49-F238E27FC236}">
                <a16:creationId xmlns:a16="http://schemas.microsoft.com/office/drawing/2014/main" id="{CB1DD2E5-7A8C-D077-9A8A-1F923F85A8C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7403DB8-22B2-8BFE-66F5-8D26684F24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1" y="1524001"/>
            <a:ext cx="2143125" cy="4465955"/>
          </a:xfrm>
          <a:prstGeom prst="rect">
            <a:avLst/>
          </a:prstGeom>
          <a:ln w="19050">
            <a:solidFill>
              <a:schemeClr val="tx1"/>
            </a:solidFill>
          </a:ln>
        </p:spPr>
      </p:pic>
      <p:pic>
        <p:nvPicPr>
          <p:cNvPr id="5" name="Picture 4">
            <a:extLst>
              <a:ext uri="{FF2B5EF4-FFF2-40B4-BE49-F238E27FC236}">
                <a16:creationId xmlns:a16="http://schemas.microsoft.com/office/drawing/2014/main" id="{4C7AC140-C305-871B-5994-C449530246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8725" y="1489076"/>
            <a:ext cx="2171700" cy="4500245"/>
          </a:xfrm>
          <a:prstGeom prst="rect">
            <a:avLst/>
          </a:prstGeom>
          <a:ln w="19050">
            <a:solidFill>
              <a:schemeClr val="tx1"/>
            </a:solidFill>
          </a:ln>
        </p:spPr>
      </p:pic>
    </p:spTree>
    <p:extLst>
      <p:ext uri="{BB962C8B-B14F-4D97-AF65-F5344CB8AC3E}">
        <p14:creationId xmlns:p14="http://schemas.microsoft.com/office/powerpoint/2010/main" val="269290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0"/>
            <a:ext cx="8534400" cy="6858000"/>
          </a:xfrm>
        </p:spPr>
        <p:txBody>
          <a:bodyPr>
            <a:noAutofit/>
          </a:bodyPr>
          <a:lstStyle/>
          <a:p>
            <a:r>
              <a:rPr lang="en-US" sz="2000" b="1" dirty="0"/>
              <a:t>Sending SMS using </a:t>
            </a:r>
            <a:r>
              <a:rPr lang="en-US" sz="2000" b="1" dirty="0" err="1"/>
              <a:t>SmsManager</a:t>
            </a:r>
            <a:r>
              <a:rPr lang="en-US" sz="2000" b="1" dirty="0"/>
              <a:t> API : </a:t>
            </a:r>
          </a:p>
          <a:p>
            <a:endParaRPr lang="en-US" sz="1600" b="1" dirty="0"/>
          </a:p>
          <a:p>
            <a:r>
              <a:rPr lang="en-US" sz="2000" b="1" dirty="0" err="1"/>
              <a:t>SmsManager</a:t>
            </a:r>
            <a:r>
              <a:rPr lang="en-US" sz="2000" dirty="0"/>
              <a:t> smsManager1 = </a:t>
            </a:r>
            <a:r>
              <a:rPr lang="en-US" sz="2000" dirty="0" err="1"/>
              <a:t>SmsManager.</a:t>
            </a:r>
            <a:r>
              <a:rPr lang="en-US" sz="2000" b="1" dirty="0" err="1"/>
              <a:t>getDefault</a:t>
            </a:r>
            <a:r>
              <a:rPr lang="en-US" sz="2000" b="1" dirty="0"/>
              <a:t>();</a:t>
            </a:r>
            <a:r>
              <a:rPr lang="en-US" sz="2000" dirty="0"/>
              <a:t> smsManager1.</a:t>
            </a:r>
            <a:r>
              <a:rPr lang="en-US" sz="2000" b="1" dirty="0"/>
              <a:t>sendTextMessage</a:t>
            </a:r>
            <a:r>
              <a:rPr lang="en-US" sz="2000" dirty="0"/>
              <a:t>("</a:t>
            </a:r>
            <a:r>
              <a:rPr lang="en-US" sz="2000" dirty="0" err="1"/>
              <a:t>phoneNo</a:t>
            </a:r>
            <a:r>
              <a:rPr lang="en-US" sz="2000" dirty="0"/>
              <a:t>", null, "</a:t>
            </a:r>
            <a:r>
              <a:rPr lang="en-US" sz="2000" dirty="0" err="1"/>
              <a:t>sms</a:t>
            </a:r>
            <a:r>
              <a:rPr lang="en-US" sz="2000" dirty="0"/>
              <a:t> message", null, null);</a:t>
            </a:r>
          </a:p>
          <a:p>
            <a:r>
              <a:rPr lang="en-US" sz="2000" b="1" dirty="0" err="1"/>
              <a:t>sendTextMessage</a:t>
            </a:r>
            <a:r>
              <a:rPr lang="en-US" sz="2000" b="1" dirty="0"/>
              <a:t> Syntax : </a:t>
            </a:r>
          </a:p>
          <a:p>
            <a:r>
              <a:rPr lang="en-US" sz="2000" dirty="0"/>
              <a:t>public void </a:t>
            </a:r>
            <a:r>
              <a:rPr lang="en-US" sz="2000" dirty="0" err="1"/>
              <a:t>sendTextMessage</a:t>
            </a:r>
            <a:r>
              <a:rPr lang="en-US" sz="2000" dirty="0"/>
              <a:t> (</a:t>
            </a:r>
            <a:r>
              <a:rPr lang="en-US" sz="2000" dirty="0">
                <a:hlinkClick r:id="rId2"/>
              </a:rPr>
              <a:t>String</a:t>
            </a:r>
            <a:r>
              <a:rPr lang="en-US" sz="2000" dirty="0"/>
              <a:t> </a:t>
            </a:r>
            <a:r>
              <a:rPr lang="en-US" sz="2000" dirty="0" err="1"/>
              <a:t>destinationAddress</a:t>
            </a:r>
            <a:r>
              <a:rPr lang="en-US" sz="2000" dirty="0"/>
              <a:t>, </a:t>
            </a:r>
            <a:r>
              <a:rPr lang="en-US" sz="2000" dirty="0">
                <a:hlinkClick r:id="rId2"/>
              </a:rPr>
              <a:t>String</a:t>
            </a:r>
            <a:r>
              <a:rPr lang="en-US" sz="2000" dirty="0"/>
              <a:t> </a:t>
            </a:r>
            <a:r>
              <a:rPr lang="en-US" sz="2000" dirty="0" err="1"/>
              <a:t>scAddress</a:t>
            </a:r>
            <a:r>
              <a:rPr lang="en-US" sz="2000" dirty="0"/>
              <a:t>, </a:t>
            </a:r>
            <a:r>
              <a:rPr lang="en-US" sz="2000" dirty="0">
                <a:hlinkClick r:id="rId2"/>
              </a:rPr>
              <a:t>String</a:t>
            </a:r>
            <a:r>
              <a:rPr lang="en-US" sz="2000" dirty="0"/>
              <a:t> text, </a:t>
            </a:r>
            <a:r>
              <a:rPr lang="en-US" sz="2000" dirty="0" err="1">
                <a:hlinkClick r:id="rId3"/>
              </a:rPr>
              <a:t>PendingIntent</a:t>
            </a:r>
            <a:r>
              <a:rPr lang="en-US" sz="2000" dirty="0"/>
              <a:t> </a:t>
            </a:r>
            <a:r>
              <a:rPr lang="en-US" sz="2000" dirty="0" err="1"/>
              <a:t>sentIntent</a:t>
            </a:r>
            <a:r>
              <a:rPr lang="en-US" sz="2000" dirty="0"/>
              <a:t>, </a:t>
            </a:r>
            <a:r>
              <a:rPr lang="en-US" sz="2000" dirty="0" err="1">
                <a:hlinkClick r:id="rId3"/>
              </a:rPr>
              <a:t>PendingIntent</a:t>
            </a:r>
            <a:r>
              <a:rPr lang="en-US" sz="2000" dirty="0"/>
              <a:t> </a:t>
            </a:r>
            <a:r>
              <a:rPr lang="en-US" sz="2000" dirty="0" err="1"/>
              <a:t>deliveryIntent</a:t>
            </a:r>
            <a:r>
              <a:rPr lang="en-US" sz="2000" dirty="0"/>
              <a:t>)</a:t>
            </a:r>
          </a:p>
          <a:p>
            <a:endParaRPr lang="en-US" sz="2000" dirty="0"/>
          </a:p>
          <a:p>
            <a:r>
              <a:rPr lang="en-US" sz="2000" b="1" dirty="0" err="1"/>
              <a:t>destinationAddress</a:t>
            </a:r>
            <a:r>
              <a:rPr lang="en-US" sz="2000" b="1" dirty="0"/>
              <a:t>: </a:t>
            </a:r>
            <a:r>
              <a:rPr lang="en-US" sz="2000" dirty="0"/>
              <a:t>You need to specify mobile number of the recipient.</a:t>
            </a:r>
          </a:p>
          <a:p>
            <a:r>
              <a:rPr lang="en-US" sz="2000" b="1" dirty="0" err="1"/>
              <a:t>ServiceCenterAddress</a:t>
            </a:r>
            <a:r>
              <a:rPr lang="en-US" sz="2000" b="1" dirty="0"/>
              <a:t>: </a:t>
            </a:r>
            <a:r>
              <a:rPr lang="en-US" sz="2000" dirty="0"/>
              <a:t>You need to specify service center address. You can use null for default </a:t>
            </a:r>
          </a:p>
          <a:p>
            <a:r>
              <a:rPr lang="en-US" sz="2000" b="1" dirty="0"/>
              <a:t>text: </a:t>
            </a:r>
            <a:r>
              <a:rPr lang="en-US" sz="2000" dirty="0"/>
              <a:t>You need to specify the content of your message.</a:t>
            </a:r>
          </a:p>
          <a:p>
            <a:r>
              <a:rPr lang="en-US" sz="2000" b="1" dirty="0" err="1"/>
              <a:t>sentIntent</a:t>
            </a:r>
            <a:r>
              <a:rPr lang="en-US" sz="2000" b="1" dirty="0"/>
              <a:t>: </a:t>
            </a:r>
            <a:r>
              <a:rPr lang="en-US" sz="2000" dirty="0"/>
              <a:t>specify Pending Intent to invoke  when the message is successfully sent</a:t>
            </a:r>
          </a:p>
          <a:p>
            <a:r>
              <a:rPr lang="en-US" sz="2000" b="1" dirty="0" err="1"/>
              <a:t>deliveryIntent</a:t>
            </a:r>
            <a:r>
              <a:rPr lang="en-US" sz="2000" b="1" dirty="0"/>
              <a:t>: </a:t>
            </a:r>
            <a:r>
              <a:rPr lang="en-US" sz="2000" dirty="0"/>
              <a:t>specify the Pending Intent to invoke when the message is delivered to the recipient.</a:t>
            </a:r>
          </a:p>
          <a:p>
            <a:r>
              <a:rPr lang="en-US" sz="2000" b="1" dirty="0"/>
              <a:t>Manifest File : </a:t>
            </a:r>
          </a:p>
          <a:p>
            <a:r>
              <a:rPr lang="en-US" sz="2000" b="1" dirty="0"/>
              <a:t>&lt;uses-permission </a:t>
            </a:r>
            <a:r>
              <a:rPr lang="en-US" sz="2000" b="1" dirty="0" err="1"/>
              <a:t>android:name</a:t>
            </a:r>
            <a:r>
              <a:rPr lang="en-US" sz="2000" b="1" dirty="0"/>
              <a:t>="</a:t>
            </a:r>
            <a:r>
              <a:rPr lang="en-US" sz="2000" b="1" dirty="0" err="1"/>
              <a:t>android.permission.SEND_SMS</a:t>
            </a:r>
            <a:r>
              <a:rPr lang="en-US" sz="2000" b="1" dirty="0"/>
              <a:t>"/&gt;</a:t>
            </a:r>
          </a:p>
          <a:p>
            <a:endParaRPr lang="en-US" sz="1600" dirty="0"/>
          </a:p>
          <a:p>
            <a:endParaRPr lang="en-US" sz="1600" dirty="0"/>
          </a:p>
        </p:txBody>
      </p:sp>
      <p:sp>
        <p:nvSpPr>
          <p:cNvPr id="4" name="Rectangle 2">
            <a:extLst>
              <a:ext uri="{FF2B5EF4-FFF2-40B4-BE49-F238E27FC236}">
                <a16:creationId xmlns:a16="http://schemas.microsoft.com/office/drawing/2014/main" id="{7F726578-5A53-7440-47AD-4485E742CDAE}"/>
              </a:ext>
            </a:extLst>
          </p:cNvPr>
          <p:cNvSpPr>
            <a:spLocks noChangeArrowheads="1"/>
          </p:cNvSpPr>
          <p:nvPr/>
        </p:nvSpPr>
        <p:spPr bwMode="auto">
          <a:xfrm>
            <a:off x="1524001"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232F-7307-6226-E8DA-15530718CF3B}"/>
              </a:ext>
            </a:extLst>
          </p:cNvPr>
          <p:cNvSpPr>
            <a:spLocks noGrp="1"/>
          </p:cNvSpPr>
          <p:nvPr>
            <p:ph type="title"/>
          </p:nvPr>
        </p:nvSpPr>
        <p:spPr/>
        <p:txBody>
          <a:bodyPr>
            <a:normAutofit fontScale="90000"/>
          </a:bodyPr>
          <a:lstStyle/>
          <a:p>
            <a:r>
              <a:rPr lang="en-US" b="1" dirty="0">
                <a:latin typeface="Calibri" panose="020F0502020204030204" pitchFamily="34" charset="0"/>
                <a:ea typeface="Calibri" panose="020F0502020204030204" pitchFamily="34" charset="0"/>
                <a:cs typeface="Mangal" panose="02040503050203030202" pitchFamily="18" charset="0"/>
              </a:rPr>
              <a:t>Navigating to a Specific Location, Set/Unset Zoom Controls</a:t>
            </a:r>
            <a:br>
              <a:rPr lang="en-IN" dirty="0">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295947B-B2C2-607D-0636-A3D022AC9732}"/>
              </a:ext>
            </a:extLst>
          </p:cNvPr>
          <p:cNvSpPr>
            <a:spLocks noGrp="1"/>
          </p:cNvSpPr>
          <p:nvPr>
            <p:ph idx="1"/>
          </p:nvPr>
        </p:nvSpPr>
        <p:spPr/>
        <p:txBody>
          <a:bodyPr>
            <a:normAutofit lnSpcReduction="10000"/>
          </a:bodyPr>
          <a:lstStyle/>
          <a:p>
            <a:r>
              <a:rPr lang="en-IN" sz="2000" dirty="0"/>
              <a:t>XML : </a:t>
            </a:r>
          </a:p>
          <a:p>
            <a:r>
              <a:rPr lang="en-IN" sz="2000" dirty="0"/>
              <a:t>&lt;</a:t>
            </a:r>
            <a:r>
              <a:rPr lang="en-IN" sz="2000" dirty="0" err="1"/>
              <a:t>LinearLayout</a:t>
            </a:r>
            <a:r>
              <a:rPr lang="en-IN" sz="2000" dirty="0"/>
              <a:t>&gt;</a:t>
            </a:r>
          </a:p>
          <a:p>
            <a:r>
              <a:rPr lang="en-IN" sz="2000" dirty="0"/>
              <a:t>&lt;fragment</a:t>
            </a:r>
          </a:p>
          <a:p>
            <a:r>
              <a:rPr lang="en-IN" sz="2000" dirty="0"/>
              <a:t>    class="</a:t>
            </a:r>
            <a:r>
              <a:rPr lang="en-IN" sz="2000" dirty="0" err="1"/>
              <a:t>com.google.android.gms.maps.SupportMapFragment</a:t>
            </a:r>
            <a:r>
              <a:rPr lang="en-IN" sz="2000" dirty="0"/>
              <a:t>“</a:t>
            </a:r>
          </a:p>
          <a:p>
            <a:r>
              <a:rPr lang="en-IN" sz="2000" dirty="0"/>
              <a:t>     </a:t>
            </a:r>
            <a:r>
              <a:rPr lang="en-IN" sz="2000" dirty="0" err="1"/>
              <a:t>android:id</a:t>
            </a:r>
            <a:r>
              <a:rPr lang="en-IN" sz="2000" dirty="0"/>
              <a:t>=“@+id/fragment”</a:t>
            </a:r>
          </a:p>
          <a:p>
            <a:r>
              <a:rPr lang="en-IN" sz="2000" dirty="0"/>
              <a:t>    </a:t>
            </a:r>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match_parent</a:t>
            </a:r>
            <a:r>
              <a:rPr lang="en-IN" sz="2000" dirty="0"/>
              <a:t>"/&gt;</a:t>
            </a:r>
          </a:p>
          <a:p>
            <a:r>
              <a:rPr lang="en-IN" sz="2000" dirty="0"/>
              <a:t>&lt;</a:t>
            </a:r>
            <a:r>
              <a:rPr lang="en-IN" sz="2000" dirty="0" err="1"/>
              <a:t>EditText</a:t>
            </a:r>
            <a:r>
              <a:rPr lang="en-IN" sz="2000" dirty="0"/>
              <a:t> </a:t>
            </a:r>
          </a:p>
          <a:p>
            <a:r>
              <a:rPr lang="en-IN" sz="2000" dirty="0"/>
              <a:t> </a:t>
            </a:r>
            <a:r>
              <a:rPr lang="en-IN" sz="2000" dirty="0" err="1"/>
              <a:t>android:id</a:t>
            </a:r>
            <a:r>
              <a:rPr lang="en-IN" sz="2000" dirty="0"/>
              <a:t>=“@+id/</a:t>
            </a:r>
            <a:r>
              <a:rPr lang="en-US" sz="2000" dirty="0">
                <a:latin typeface="Calibri" panose="020F0502020204030204" pitchFamily="34" charset="0"/>
                <a:ea typeface="Calibri" panose="020F0502020204030204" pitchFamily="34" charset="0"/>
                <a:cs typeface="Mangal" panose="02040503050203030202" pitchFamily="18" charset="0"/>
              </a:rPr>
              <a:t> </a:t>
            </a:r>
            <a:r>
              <a:rPr lang="en-US" sz="2000" dirty="0" err="1">
                <a:latin typeface="Calibri" panose="020F0502020204030204" pitchFamily="34" charset="0"/>
                <a:ea typeface="Calibri" panose="020F0502020204030204" pitchFamily="34" charset="0"/>
                <a:cs typeface="Mangal" panose="02040503050203030202" pitchFamily="18" charset="0"/>
              </a:rPr>
              <a:t>ed_lat</a:t>
            </a:r>
            <a:r>
              <a:rPr lang="en-IN" sz="2000" dirty="0"/>
              <a:t>”/&gt;</a:t>
            </a:r>
          </a:p>
          <a:p>
            <a:r>
              <a:rPr lang="en-IN" sz="2000" dirty="0"/>
              <a:t>&lt;</a:t>
            </a:r>
            <a:r>
              <a:rPr lang="en-IN" sz="2000" dirty="0" err="1"/>
              <a:t>EditText</a:t>
            </a:r>
            <a:r>
              <a:rPr lang="en-IN" sz="2000" dirty="0"/>
              <a:t> </a:t>
            </a:r>
          </a:p>
          <a:p>
            <a:r>
              <a:rPr lang="en-IN" sz="2000" dirty="0"/>
              <a:t> </a:t>
            </a:r>
            <a:r>
              <a:rPr lang="en-IN" sz="2000" dirty="0" err="1"/>
              <a:t>android:id</a:t>
            </a:r>
            <a:r>
              <a:rPr lang="en-IN" sz="2000" dirty="0"/>
              <a:t>=“@+id/</a:t>
            </a:r>
            <a:r>
              <a:rPr lang="en-US" sz="2000" dirty="0">
                <a:latin typeface="Calibri" panose="020F0502020204030204" pitchFamily="34" charset="0"/>
                <a:ea typeface="Calibri" panose="020F0502020204030204" pitchFamily="34" charset="0"/>
                <a:cs typeface="Mangal" panose="02040503050203030202" pitchFamily="18" charset="0"/>
              </a:rPr>
              <a:t> </a:t>
            </a:r>
            <a:r>
              <a:rPr lang="en-US" sz="2000" dirty="0" err="1">
                <a:latin typeface="Calibri" panose="020F0502020204030204" pitchFamily="34" charset="0"/>
                <a:ea typeface="Calibri" panose="020F0502020204030204" pitchFamily="34" charset="0"/>
                <a:cs typeface="Mangal" panose="02040503050203030202" pitchFamily="18" charset="0"/>
              </a:rPr>
              <a:t>ed_long</a:t>
            </a:r>
            <a:r>
              <a:rPr lang="en-IN" sz="2000" dirty="0"/>
              <a:t>”/&gt;</a:t>
            </a:r>
          </a:p>
          <a:p>
            <a:r>
              <a:rPr lang="en-IN" sz="2000" dirty="0"/>
              <a:t>&lt;Button</a:t>
            </a:r>
          </a:p>
          <a:p>
            <a:r>
              <a:rPr lang="en-IN" sz="2000" dirty="0"/>
              <a:t> </a:t>
            </a:r>
            <a:r>
              <a:rPr lang="en-IN" sz="2000" dirty="0" err="1"/>
              <a:t>android:id</a:t>
            </a:r>
            <a:r>
              <a:rPr lang="en-IN" sz="2000" dirty="0"/>
              <a:t>=“@+id/l=b1”/&gt;</a:t>
            </a:r>
          </a:p>
          <a:p>
            <a:endParaRPr lang="en-IN" sz="2000" dirty="0"/>
          </a:p>
          <a:p>
            <a:endParaRPr lang="en-IN" sz="2000" dirty="0"/>
          </a:p>
          <a:p>
            <a:endParaRPr lang="en-IN" sz="2000" dirty="0"/>
          </a:p>
        </p:txBody>
      </p:sp>
    </p:spTree>
    <p:extLst>
      <p:ext uri="{BB962C8B-B14F-4D97-AF65-F5344CB8AC3E}">
        <p14:creationId xmlns:p14="http://schemas.microsoft.com/office/powerpoint/2010/main" val="322096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059A-C338-63B7-66A9-F340AEB20838}"/>
              </a:ext>
            </a:extLst>
          </p:cNvPr>
          <p:cNvSpPr>
            <a:spLocks noGrp="1"/>
          </p:cNvSpPr>
          <p:nvPr>
            <p:ph type="title"/>
          </p:nvPr>
        </p:nvSpPr>
        <p:spPr>
          <a:xfrm>
            <a:off x="1981200" y="274639"/>
            <a:ext cx="8229600" cy="457199"/>
          </a:xfrm>
        </p:spPr>
        <p:txBody>
          <a:bodyPr>
            <a:normAutofit fontScale="90000"/>
          </a:bodyPr>
          <a:lstStyle/>
          <a:p>
            <a:br>
              <a:rPr lang="en-US" sz="1800" b="1" dirty="0">
                <a:latin typeface="Calibri" panose="020F0502020204030204" pitchFamily="34" charset="0"/>
                <a:ea typeface="Calibri" panose="020F0502020204030204" pitchFamily="34" charset="0"/>
                <a:cs typeface="Mangal" panose="02040503050203030202" pitchFamily="18" charset="0"/>
              </a:rPr>
            </a:br>
            <a:br>
              <a:rPr lang="en-US" sz="1800" b="1" dirty="0">
                <a:latin typeface="Calibri" panose="020F0502020204030204" pitchFamily="34" charset="0"/>
                <a:ea typeface="Calibri" panose="020F0502020204030204" pitchFamily="34" charset="0"/>
                <a:cs typeface="Mangal" panose="02040503050203030202" pitchFamily="18" charset="0"/>
              </a:rPr>
            </a:br>
            <a:r>
              <a:rPr lang="en-US" sz="2200" b="1" dirty="0">
                <a:latin typeface="Calibri" panose="020F0502020204030204" pitchFamily="34" charset="0"/>
                <a:ea typeface="Calibri" panose="020F0502020204030204" pitchFamily="34" charset="0"/>
                <a:cs typeface="Mangal" panose="02040503050203030202" pitchFamily="18" charset="0"/>
              </a:rPr>
              <a:t>Navigating to a Specific Location, Set/Unset Zoom Controls</a:t>
            </a:r>
            <a:br>
              <a:rPr lang="en-IN" sz="2200" dirty="0">
                <a:latin typeface="Calibri" panose="020F0502020204030204" pitchFamily="34" charset="0"/>
                <a:ea typeface="Calibri" panose="020F0502020204030204" pitchFamily="34" charset="0"/>
                <a:cs typeface="Mangal" panose="02040503050203030202" pitchFamily="18" charset="0"/>
              </a:rPr>
            </a:br>
            <a:endParaRPr lang="en-IN" sz="2200" dirty="0"/>
          </a:p>
        </p:txBody>
      </p:sp>
      <p:sp>
        <p:nvSpPr>
          <p:cNvPr id="3" name="Content Placeholder 2">
            <a:extLst>
              <a:ext uri="{FF2B5EF4-FFF2-40B4-BE49-F238E27FC236}">
                <a16:creationId xmlns:a16="http://schemas.microsoft.com/office/drawing/2014/main" id="{6ECD77AF-B1CF-D14A-E48A-489D688273ED}"/>
              </a:ext>
            </a:extLst>
          </p:cNvPr>
          <p:cNvSpPr>
            <a:spLocks noGrp="1"/>
          </p:cNvSpPr>
          <p:nvPr>
            <p:ph idx="1"/>
          </p:nvPr>
        </p:nvSpPr>
        <p:spPr>
          <a:xfrm>
            <a:off x="1981200" y="731838"/>
            <a:ext cx="8229600" cy="5394326"/>
          </a:xfrm>
        </p:spPr>
        <p:txBody>
          <a:bodyPr>
            <a:normAutofit/>
          </a:bodyPr>
          <a:lstStyle/>
          <a:p>
            <a:r>
              <a:rPr lang="en-US" sz="2000" dirty="0">
                <a:latin typeface="Calibri" panose="020F0502020204030204" pitchFamily="34" charset="0"/>
                <a:ea typeface="Calibri" panose="020F0502020204030204" pitchFamily="34" charset="0"/>
                <a:cs typeface="Mangal" panose="020B0502040204020203" pitchFamily="18" charset="0"/>
              </a:rPr>
              <a:t>public class </a:t>
            </a:r>
            <a:r>
              <a:rPr lang="en-US" sz="2000" dirty="0" err="1">
                <a:latin typeface="Calibri" panose="020F0502020204030204" pitchFamily="34" charset="0"/>
                <a:ea typeface="Calibri" panose="020F0502020204030204" pitchFamily="34" charset="0"/>
                <a:cs typeface="Mangal" panose="020B0502040204020203" pitchFamily="18" charset="0"/>
              </a:rPr>
              <a:t>MapsActivity</a:t>
            </a:r>
            <a:r>
              <a:rPr lang="en-US" sz="2000" dirty="0">
                <a:latin typeface="Calibri" panose="020F0502020204030204" pitchFamily="34" charset="0"/>
                <a:ea typeface="Calibri" panose="020F0502020204030204" pitchFamily="34" charset="0"/>
                <a:cs typeface="Mangal" panose="020B0502040204020203" pitchFamily="18" charset="0"/>
              </a:rPr>
              <a:t> extends </a:t>
            </a:r>
            <a:r>
              <a:rPr lang="en-US" sz="2000" dirty="0" err="1">
                <a:latin typeface="Calibri" panose="020F0502020204030204" pitchFamily="34" charset="0"/>
                <a:ea typeface="Calibri" panose="020F0502020204030204" pitchFamily="34" charset="0"/>
                <a:cs typeface="Mangal" panose="020B0502040204020203" pitchFamily="18" charset="0"/>
              </a:rPr>
              <a:t>AppCompatActivity</a:t>
            </a:r>
            <a:r>
              <a:rPr lang="en-US" sz="2000" dirty="0">
                <a:latin typeface="Calibri" panose="020F0502020204030204" pitchFamily="34" charset="0"/>
                <a:ea typeface="Calibri" panose="020F0502020204030204" pitchFamily="34" charset="0"/>
                <a:cs typeface="Mangal" panose="020B0502040204020203" pitchFamily="18" charset="0"/>
              </a:rPr>
              <a:t> implements </a:t>
            </a:r>
            <a:r>
              <a:rPr lang="en-US" sz="2000" dirty="0" err="1">
                <a:latin typeface="Calibri" panose="020F0502020204030204" pitchFamily="34" charset="0"/>
                <a:ea typeface="Calibri" panose="020F0502020204030204" pitchFamily="34" charset="0"/>
                <a:cs typeface="Mangal" panose="020B0502040204020203" pitchFamily="18" charset="0"/>
              </a:rPr>
              <a:t>OnMapReadyCallback</a:t>
            </a:r>
            <a:r>
              <a:rPr lang="en-US" sz="2000" dirty="0">
                <a:latin typeface="Calibri" panose="020F0502020204030204" pitchFamily="34" charset="0"/>
                <a:ea typeface="Calibri" panose="020F0502020204030204" pitchFamily="34" charset="0"/>
                <a:cs typeface="Mangal" panose="020B0502040204020203" pitchFamily="18" charset="0"/>
              </a:rPr>
              <a:t> {</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private </a:t>
            </a:r>
            <a:r>
              <a:rPr lang="en-US" sz="2000" dirty="0" err="1">
                <a:latin typeface="Calibri" panose="020F0502020204030204" pitchFamily="34" charset="0"/>
                <a:ea typeface="Calibri" panose="020F0502020204030204" pitchFamily="34" charset="0"/>
                <a:cs typeface="Mangal" panose="020B0502040204020203" pitchFamily="18" charset="0"/>
              </a:rPr>
              <a:t>GoogleMap</a:t>
            </a: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mMap</a:t>
            </a:r>
            <a:r>
              <a:rPr lang="en-US" sz="2000" dirty="0">
                <a:latin typeface="Calibri" panose="020F0502020204030204" pitchFamily="34" charset="0"/>
                <a:ea typeface="Calibri" panose="020F0502020204030204" pitchFamily="34" charset="0"/>
                <a:cs typeface="Mangal" panose="020B0502040204020203" pitchFamily="18" charset="0"/>
              </a:rPr>
              <a:t>;</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EditText</a:t>
            </a:r>
            <a:r>
              <a:rPr lang="en-US" sz="2000" dirty="0">
                <a:latin typeface="Calibri" panose="020F0502020204030204" pitchFamily="34" charset="0"/>
                <a:ea typeface="Calibri" panose="020F0502020204030204" pitchFamily="34" charset="0"/>
                <a:cs typeface="Mangal" panose="020B0502040204020203" pitchFamily="18" charset="0"/>
              </a:rPr>
              <a:t> la, lo;</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int count = 0;</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Button b1;</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@Override</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protected void </a:t>
            </a:r>
            <a:r>
              <a:rPr lang="en-US" sz="2000" dirty="0" err="1">
                <a:latin typeface="Calibri" panose="020F0502020204030204" pitchFamily="34" charset="0"/>
                <a:ea typeface="Calibri" panose="020F0502020204030204" pitchFamily="34" charset="0"/>
                <a:cs typeface="Mangal" panose="020B0502040204020203" pitchFamily="18" charset="0"/>
              </a:rPr>
              <a:t>onCreate</a:t>
            </a:r>
            <a:r>
              <a:rPr lang="en-US" sz="2000" dirty="0">
                <a:latin typeface="Calibri" panose="020F0502020204030204" pitchFamily="34" charset="0"/>
                <a:ea typeface="Calibri" panose="020F0502020204030204" pitchFamily="34" charset="0"/>
                <a:cs typeface="Mangal" panose="020B0502040204020203" pitchFamily="18" charset="0"/>
              </a:rPr>
              <a:t>(Bundle </a:t>
            </a:r>
            <a:r>
              <a:rPr lang="en-US" sz="2000" dirty="0" err="1">
                <a:latin typeface="Calibri" panose="020F0502020204030204" pitchFamily="34" charset="0"/>
                <a:ea typeface="Calibri" panose="020F0502020204030204" pitchFamily="34" charset="0"/>
                <a:cs typeface="Mangal" panose="020B0502040204020203" pitchFamily="18" charset="0"/>
              </a:rPr>
              <a:t>savedInstanceState</a:t>
            </a:r>
            <a:r>
              <a:rPr lang="en-US" sz="2000" dirty="0">
                <a:latin typeface="Calibri" panose="020F0502020204030204" pitchFamily="34" charset="0"/>
                <a:ea typeface="Calibri" panose="020F0502020204030204" pitchFamily="34" charset="0"/>
                <a:cs typeface="Mangal" panose="020B0502040204020203" pitchFamily="18" charset="0"/>
              </a:rPr>
              <a:t>) {</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super.onCreate</a:t>
            </a:r>
            <a:r>
              <a:rPr lang="en-US" sz="2000" dirty="0">
                <a:latin typeface="Calibri" panose="020F0502020204030204" pitchFamily="34" charset="0"/>
                <a:ea typeface="Calibri" panose="020F0502020204030204" pitchFamily="34" charset="0"/>
                <a:cs typeface="Mangal" panose="020B0502040204020203" pitchFamily="18" charset="0"/>
              </a:rPr>
              <a:t>(</a:t>
            </a:r>
            <a:r>
              <a:rPr lang="en-US" sz="2000" dirty="0" err="1">
                <a:latin typeface="Calibri" panose="020F0502020204030204" pitchFamily="34" charset="0"/>
                <a:ea typeface="Calibri" panose="020F0502020204030204" pitchFamily="34" charset="0"/>
                <a:cs typeface="Mangal" panose="020B0502040204020203" pitchFamily="18" charset="0"/>
              </a:rPr>
              <a:t>savedInstanceState</a:t>
            </a:r>
            <a:r>
              <a:rPr lang="en-US" sz="2000" dirty="0">
                <a:latin typeface="Calibri" panose="020F0502020204030204" pitchFamily="34" charset="0"/>
                <a:ea typeface="Calibri" panose="020F0502020204030204" pitchFamily="34" charset="0"/>
                <a:cs typeface="Mangal" panose="020B0502040204020203" pitchFamily="18" charset="0"/>
              </a:rPr>
              <a:t>);</a:t>
            </a:r>
            <a:br>
              <a:rPr lang="en-US" sz="2000" dirty="0">
                <a:latin typeface="Calibri" panose="020F0502020204030204" pitchFamily="34" charset="0"/>
                <a:ea typeface="Calibri" panose="020F0502020204030204" pitchFamily="34" charset="0"/>
                <a:cs typeface="Mangal" panose="020B0502040204020203" pitchFamily="18" charset="0"/>
              </a:rPr>
            </a:b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setContentView</a:t>
            </a:r>
            <a:r>
              <a:rPr lang="en-US" sz="2000" dirty="0">
                <a:latin typeface="Calibri" panose="020F0502020204030204" pitchFamily="34" charset="0"/>
                <a:ea typeface="Calibri" panose="020F0502020204030204" pitchFamily="34" charset="0"/>
                <a:cs typeface="Mangal" panose="020B0502040204020203" pitchFamily="18" charset="0"/>
              </a:rPr>
              <a:t>(</a:t>
            </a:r>
            <a:r>
              <a:rPr lang="en-US" sz="2000" dirty="0" err="1">
                <a:latin typeface="Calibri" panose="020F0502020204030204" pitchFamily="34" charset="0"/>
                <a:ea typeface="Calibri" panose="020F0502020204030204" pitchFamily="34" charset="0"/>
                <a:cs typeface="Mangal" panose="020B0502040204020203" pitchFamily="18" charset="0"/>
              </a:rPr>
              <a:t>R.layout.activity_map</a:t>
            </a:r>
            <a:r>
              <a:rPr lang="en-US" sz="2000" dirty="0">
                <a:latin typeface="Calibri" panose="020F0502020204030204" pitchFamily="34" charset="0"/>
                <a:ea typeface="Calibri" panose="020F0502020204030204" pitchFamily="34" charset="0"/>
                <a:cs typeface="Mangal" panose="020B0502040204020203" pitchFamily="18" charset="0"/>
              </a:rPr>
              <a:t>);</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err="1">
                <a:latin typeface="Calibri" panose="020F0502020204030204" pitchFamily="34" charset="0"/>
                <a:ea typeface="Calibri" panose="020F0502020204030204" pitchFamily="34" charset="0"/>
                <a:cs typeface="Mangal" panose="020B0502040204020203" pitchFamily="18" charset="0"/>
              </a:rPr>
              <a:t>SupportMapFragment</a:t>
            </a: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mapFragment</a:t>
            </a:r>
            <a:r>
              <a:rPr lang="en-US" sz="2000" dirty="0">
                <a:latin typeface="Calibri" panose="020F0502020204030204" pitchFamily="34" charset="0"/>
                <a:ea typeface="Calibri" panose="020F0502020204030204" pitchFamily="34" charset="0"/>
                <a:cs typeface="Mangal" panose="020B0502040204020203" pitchFamily="18" charset="0"/>
              </a:rPr>
              <a:t> = (</a:t>
            </a:r>
            <a:r>
              <a:rPr lang="en-US" sz="2000" dirty="0" err="1">
                <a:latin typeface="Calibri" panose="020F0502020204030204" pitchFamily="34" charset="0"/>
                <a:ea typeface="Calibri" panose="020F0502020204030204" pitchFamily="34" charset="0"/>
                <a:cs typeface="Mangal" panose="020B0502040204020203" pitchFamily="18" charset="0"/>
              </a:rPr>
              <a:t>SupportMapFragment</a:t>
            </a: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getSupportFragmentManager</a:t>
            </a:r>
            <a:r>
              <a:rPr lang="en-US" sz="2000" dirty="0">
                <a:latin typeface="Calibri" panose="020F0502020204030204" pitchFamily="34" charset="0"/>
                <a:ea typeface="Calibri" panose="020F0502020204030204" pitchFamily="34" charset="0"/>
                <a:cs typeface="Mangal" panose="020B0502040204020203" pitchFamily="18" charset="0"/>
              </a:rPr>
              <a:t>().</a:t>
            </a:r>
            <a:r>
              <a:rPr lang="en-US" sz="2000" dirty="0" err="1">
                <a:latin typeface="Calibri" panose="020F0502020204030204" pitchFamily="34" charset="0"/>
                <a:ea typeface="Calibri" panose="020F0502020204030204" pitchFamily="34" charset="0"/>
                <a:cs typeface="Mangal" panose="020B0502040204020203" pitchFamily="18" charset="0"/>
              </a:rPr>
              <a:t>findFragmentById</a:t>
            </a:r>
            <a:r>
              <a:rPr lang="en-US" sz="2000" dirty="0">
                <a:latin typeface="Calibri" panose="020F0502020204030204" pitchFamily="34" charset="0"/>
                <a:ea typeface="Calibri" panose="020F0502020204030204" pitchFamily="34" charset="0"/>
                <a:cs typeface="Mangal" panose="020B0502040204020203" pitchFamily="18" charset="0"/>
              </a:rPr>
              <a:t>(</a:t>
            </a:r>
            <a:r>
              <a:rPr lang="en-US" sz="2000" dirty="0" err="1">
                <a:latin typeface="Calibri" panose="020F0502020204030204" pitchFamily="34" charset="0"/>
                <a:ea typeface="Calibri" panose="020F0502020204030204" pitchFamily="34" charset="0"/>
                <a:cs typeface="Mangal" panose="020B0502040204020203" pitchFamily="18" charset="0"/>
              </a:rPr>
              <a:t>R.id.fragment</a:t>
            </a:r>
            <a:r>
              <a:rPr lang="en-US" sz="2000" dirty="0">
                <a:latin typeface="Calibri" panose="020F0502020204030204" pitchFamily="34" charset="0"/>
                <a:ea typeface="Calibri" panose="020F0502020204030204" pitchFamily="34" charset="0"/>
                <a:cs typeface="Mangal" panose="020B0502040204020203" pitchFamily="18" charset="0"/>
              </a:rPr>
              <a:t>);</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a:t>
            </a:r>
            <a:r>
              <a:rPr lang="en-US" sz="2000" dirty="0" err="1">
                <a:latin typeface="Calibri" panose="020F0502020204030204" pitchFamily="34" charset="0"/>
                <a:ea typeface="Calibri" panose="020F0502020204030204" pitchFamily="34" charset="0"/>
                <a:cs typeface="Mangal" panose="020B0502040204020203" pitchFamily="18" charset="0"/>
              </a:rPr>
              <a:t>mapFragment.getMapAsync</a:t>
            </a:r>
            <a:r>
              <a:rPr lang="en-US" sz="2000" dirty="0">
                <a:latin typeface="Calibri" panose="020F0502020204030204" pitchFamily="34" charset="0"/>
                <a:ea typeface="Calibri" panose="020F0502020204030204" pitchFamily="34" charset="0"/>
                <a:cs typeface="Mangal" panose="020B0502040204020203" pitchFamily="18" charset="0"/>
              </a:rPr>
              <a:t>(this);</a:t>
            </a:r>
            <a:br>
              <a:rPr lang="en-US" sz="2000" dirty="0">
                <a:latin typeface="Calibri" panose="020F0502020204030204" pitchFamily="34" charset="0"/>
                <a:ea typeface="Calibri" panose="020F0502020204030204" pitchFamily="34" charset="0"/>
                <a:cs typeface="Mangal" panose="020B0502040204020203" pitchFamily="18" charset="0"/>
              </a:rPr>
            </a:br>
            <a:r>
              <a:rPr lang="en-US" sz="2000" dirty="0">
                <a:latin typeface="Calibri" panose="020F0502020204030204" pitchFamily="34" charset="0"/>
                <a:ea typeface="Calibri" panose="020F0502020204030204" pitchFamily="34" charset="0"/>
                <a:cs typeface="Mangal" panose="020B0502040204020203" pitchFamily="18" charset="0"/>
              </a:rPr>
              <a:t>    }</a:t>
            </a:r>
            <a:br>
              <a:rPr lang="en-US" sz="1800" dirty="0">
                <a:latin typeface="Calibri" panose="020F0502020204030204" pitchFamily="34" charset="0"/>
                <a:ea typeface="Calibri" panose="020F0502020204030204" pitchFamily="34" charset="0"/>
                <a:cs typeface="Mangal" panose="020B0502040204020203" pitchFamily="18" charset="0"/>
              </a:rPr>
            </a:br>
            <a:endParaRPr lang="en-IN" dirty="0"/>
          </a:p>
        </p:txBody>
      </p:sp>
    </p:spTree>
    <p:extLst>
      <p:ext uri="{BB962C8B-B14F-4D97-AF65-F5344CB8AC3E}">
        <p14:creationId xmlns:p14="http://schemas.microsoft.com/office/powerpoint/2010/main" val="1087308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2F8D3-2A9A-E57D-249D-330799706C87}"/>
              </a:ext>
            </a:extLst>
          </p:cNvPr>
          <p:cNvSpPr>
            <a:spLocks noGrp="1"/>
          </p:cNvSpPr>
          <p:nvPr>
            <p:ph idx="1"/>
          </p:nvPr>
        </p:nvSpPr>
        <p:spPr>
          <a:xfrm>
            <a:off x="1981200" y="152401"/>
            <a:ext cx="8534400" cy="5973763"/>
          </a:xfrm>
        </p:spPr>
        <p:txBody>
          <a:bodyPr>
            <a:normAutofit fontScale="25000" lnSpcReduction="20000"/>
          </a:bodyPr>
          <a:lstStyle/>
          <a:p>
            <a:endParaRPr lang="en-US" sz="1800" dirty="0">
              <a:latin typeface="Calibri" panose="020F0502020204030204" pitchFamily="34" charset="0"/>
              <a:ea typeface="Calibri" panose="020F0502020204030204" pitchFamily="34" charset="0"/>
              <a:cs typeface="Mangal" panose="02040503050203030202" pitchFamily="18" charset="0"/>
            </a:endParaRPr>
          </a:p>
          <a:p>
            <a:endParaRPr lang="en-US" sz="1800" dirty="0">
              <a:latin typeface="Calibri" panose="020F0502020204030204" pitchFamily="34" charset="0"/>
              <a:ea typeface="Calibri" panose="020F0502020204030204" pitchFamily="34" charset="0"/>
              <a:cs typeface="Mangal" panose="02040503050203030202" pitchFamily="18" charset="0"/>
            </a:endParaRPr>
          </a:p>
          <a:p>
            <a:r>
              <a:rPr lang="en-US" sz="7200" dirty="0">
                <a:latin typeface="Calibri" panose="020F0502020204030204" pitchFamily="34" charset="0"/>
                <a:ea typeface="Calibri" panose="020F0502020204030204" pitchFamily="34" charset="0"/>
                <a:cs typeface="Mangal" panose="02040503050203030202" pitchFamily="18" charset="0"/>
              </a:rPr>
              <a:t>public void </a:t>
            </a:r>
            <a:r>
              <a:rPr lang="en-US" sz="7200" dirty="0" err="1">
                <a:latin typeface="Calibri" panose="020F0502020204030204" pitchFamily="34" charset="0"/>
                <a:ea typeface="Calibri" panose="020F0502020204030204" pitchFamily="34" charset="0"/>
                <a:cs typeface="Mangal" panose="02040503050203030202" pitchFamily="18" charset="0"/>
              </a:rPr>
              <a:t>onMapReady</a:t>
            </a:r>
            <a:r>
              <a:rPr lang="en-US" sz="7200" dirty="0">
                <a:latin typeface="Calibri" panose="020F0502020204030204" pitchFamily="34" charset="0"/>
                <a:ea typeface="Calibri" panose="020F0502020204030204" pitchFamily="34" charset="0"/>
                <a:cs typeface="Mangal" panose="02040503050203030202" pitchFamily="18" charset="0"/>
              </a:rPr>
              <a:t>(</a:t>
            </a:r>
            <a:r>
              <a:rPr lang="en-US" sz="7200" dirty="0" err="1">
                <a:latin typeface="Calibri" panose="020F0502020204030204" pitchFamily="34" charset="0"/>
                <a:ea typeface="Calibri" panose="020F0502020204030204" pitchFamily="34" charset="0"/>
                <a:cs typeface="Mangal" panose="02040503050203030202" pitchFamily="18" charset="0"/>
              </a:rPr>
              <a:t>GoogleMap</a:t>
            </a:r>
            <a:r>
              <a:rPr lang="en-US" sz="7200" dirty="0">
                <a:latin typeface="Calibri" panose="020F0502020204030204" pitchFamily="34" charset="0"/>
                <a:ea typeface="Calibri" panose="020F0502020204030204" pitchFamily="34" charset="0"/>
                <a:cs typeface="Mangal" panose="02040503050203030202" pitchFamily="18" charset="0"/>
              </a:rPr>
              <a:t> </a:t>
            </a:r>
            <a:r>
              <a:rPr lang="en-US" sz="7200" dirty="0" err="1">
                <a:latin typeface="Calibri" panose="020F0502020204030204" pitchFamily="34" charset="0"/>
                <a:ea typeface="Calibri" panose="020F0502020204030204" pitchFamily="34" charset="0"/>
                <a:cs typeface="Mangal" panose="02040503050203030202" pitchFamily="18" charset="0"/>
              </a:rPr>
              <a:t>googleMap</a:t>
            </a:r>
            <a:r>
              <a:rPr lang="en-US" sz="7200" dirty="0">
                <a:latin typeface="Calibri" panose="020F0502020204030204" pitchFamily="34" charset="0"/>
                <a:ea typeface="Calibri" panose="020F0502020204030204" pitchFamily="34" charset="0"/>
                <a:cs typeface="Mangal" panose="02040503050203030202" pitchFamily="18" charset="0"/>
              </a:rPr>
              <a:t>) {</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b="1" dirty="0">
                <a:latin typeface="Calibri" panose="020F0502020204030204" pitchFamily="34" charset="0"/>
                <a:ea typeface="Calibri" panose="020F0502020204030204" pitchFamily="34" charset="0"/>
                <a:cs typeface="Mangal" panose="02040503050203030202" pitchFamily="18" charset="0"/>
              </a:rPr>
              <a:t>        </a:t>
            </a:r>
            <a:r>
              <a:rPr lang="en-US" sz="7200" dirty="0" err="1">
                <a:latin typeface="Calibri" panose="020F0502020204030204" pitchFamily="34" charset="0"/>
                <a:ea typeface="Calibri" panose="020F0502020204030204" pitchFamily="34" charset="0"/>
                <a:cs typeface="Mangal" panose="02040503050203030202" pitchFamily="18" charset="0"/>
              </a:rPr>
              <a:t>mMap</a:t>
            </a:r>
            <a:r>
              <a:rPr lang="en-US" sz="7200" dirty="0">
                <a:latin typeface="Calibri" panose="020F0502020204030204" pitchFamily="34" charset="0"/>
                <a:ea typeface="Calibri" panose="020F0502020204030204" pitchFamily="34" charset="0"/>
                <a:cs typeface="Mangal" panose="02040503050203030202" pitchFamily="18" charset="0"/>
              </a:rPr>
              <a:t> = </a:t>
            </a:r>
            <a:r>
              <a:rPr lang="en-US" sz="7200" dirty="0" err="1">
                <a:latin typeface="Calibri" panose="020F0502020204030204" pitchFamily="34" charset="0"/>
                <a:ea typeface="Calibri" panose="020F0502020204030204" pitchFamily="34" charset="0"/>
                <a:cs typeface="Mangal" panose="02040503050203030202" pitchFamily="18" charset="0"/>
              </a:rPr>
              <a:t>googleMap</a:t>
            </a:r>
            <a:r>
              <a:rPr lang="en-US" sz="7200" dirty="0">
                <a:latin typeface="Calibri" panose="020F0502020204030204" pitchFamily="34" charset="0"/>
                <a:ea typeface="Calibri" panose="020F0502020204030204" pitchFamily="34" charset="0"/>
                <a:cs typeface="Mangal" panose="02040503050203030202" pitchFamily="18" charset="0"/>
              </a:rPr>
              <a:t>;</a:t>
            </a:r>
            <a:br>
              <a:rPr lang="en-US" sz="7200" b="1"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lo = </a:t>
            </a:r>
            <a:r>
              <a:rPr lang="en-US" sz="7200" dirty="0" err="1">
                <a:latin typeface="Calibri" panose="020F0502020204030204" pitchFamily="34" charset="0"/>
                <a:ea typeface="Calibri" panose="020F0502020204030204" pitchFamily="34" charset="0"/>
                <a:cs typeface="Mangal" panose="02040503050203030202" pitchFamily="18" charset="0"/>
              </a:rPr>
              <a:t>findViewById</a:t>
            </a:r>
            <a:r>
              <a:rPr lang="en-US" sz="7200" dirty="0">
                <a:latin typeface="Calibri" panose="020F0502020204030204" pitchFamily="34" charset="0"/>
                <a:ea typeface="Calibri" panose="020F0502020204030204" pitchFamily="34" charset="0"/>
                <a:cs typeface="Mangal" panose="02040503050203030202" pitchFamily="18" charset="0"/>
              </a:rPr>
              <a:t>(</a:t>
            </a:r>
            <a:r>
              <a:rPr lang="en-US" sz="7200" dirty="0" err="1">
                <a:latin typeface="Calibri" panose="020F0502020204030204" pitchFamily="34" charset="0"/>
                <a:ea typeface="Calibri" panose="020F0502020204030204" pitchFamily="34" charset="0"/>
                <a:cs typeface="Mangal" panose="02040503050203030202" pitchFamily="18" charset="0"/>
              </a:rPr>
              <a:t>R.id.ed_long</a:t>
            </a:r>
            <a:r>
              <a:rPr lang="en-US" sz="7200" dirty="0">
                <a:latin typeface="Calibri" panose="020F0502020204030204" pitchFamily="34" charset="0"/>
                <a:ea typeface="Calibri" panose="020F0502020204030204" pitchFamily="34" charset="0"/>
                <a:cs typeface="Mangal" panose="02040503050203030202" pitchFamily="18" charset="0"/>
              </a:rPr>
              <a:t>);</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la = </a:t>
            </a:r>
            <a:r>
              <a:rPr lang="en-US" sz="7200" dirty="0" err="1">
                <a:latin typeface="Calibri" panose="020F0502020204030204" pitchFamily="34" charset="0"/>
                <a:ea typeface="Calibri" panose="020F0502020204030204" pitchFamily="34" charset="0"/>
                <a:cs typeface="Mangal" panose="02040503050203030202" pitchFamily="18" charset="0"/>
              </a:rPr>
              <a:t>findViewById</a:t>
            </a:r>
            <a:r>
              <a:rPr lang="en-US" sz="7200" dirty="0">
                <a:latin typeface="Calibri" panose="020F0502020204030204" pitchFamily="34" charset="0"/>
                <a:ea typeface="Calibri" panose="020F0502020204030204" pitchFamily="34" charset="0"/>
                <a:cs typeface="Mangal" panose="02040503050203030202" pitchFamily="18" charset="0"/>
              </a:rPr>
              <a:t>(</a:t>
            </a:r>
            <a:r>
              <a:rPr lang="en-US" sz="7200" dirty="0" err="1">
                <a:latin typeface="Calibri" panose="020F0502020204030204" pitchFamily="34" charset="0"/>
                <a:ea typeface="Calibri" panose="020F0502020204030204" pitchFamily="34" charset="0"/>
                <a:cs typeface="Mangal" panose="02040503050203030202" pitchFamily="18" charset="0"/>
              </a:rPr>
              <a:t>R.id.ed_lat</a:t>
            </a:r>
            <a:r>
              <a:rPr lang="en-US" sz="7200" dirty="0">
                <a:latin typeface="Calibri" panose="020F0502020204030204" pitchFamily="34" charset="0"/>
                <a:ea typeface="Calibri" panose="020F0502020204030204" pitchFamily="34" charset="0"/>
                <a:cs typeface="Mangal" panose="02040503050203030202" pitchFamily="18" charset="0"/>
              </a:rPr>
              <a:t>);</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b1 = </a:t>
            </a:r>
            <a:r>
              <a:rPr lang="en-US" sz="7200" dirty="0" err="1">
                <a:latin typeface="Calibri" panose="020F0502020204030204" pitchFamily="34" charset="0"/>
                <a:ea typeface="Calibri" panose="020F0502020204030204" pitchFamily="34" charset="0"/>
                <a:cs typeface="Mangal" panose="02040503050203030202" pitchFamily="18" charset="0"/>
              </a:rPr>
              <a:t>findViewById</a:t>
            </a:r>
            <a:r>
              <a:rPr lang="en-US" sz="7200" dirty="0">
                <a:latin typeface="Calibri" panose="020F0502020204030204" pitchFamily="34" charset="0"/>
                <a:ea typeface="Calibri" panose="020F0502020204030204" pitchFamily="34" charset="0"/>
                <a:cs typeface="Mangal" panose="02040503050203030202" pitchFamily="18" charset="0"/>
              </a:rPr>
              <a:t>(R.id.b1);</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b1.setOnClickListener(new </a:t>
            </a:r>
            <a:r>
              <a:rPr lang="en-US" sz="7200" dirty="0" err="1">
                <a:latin typeface="Calibri" panose="020F0502020204030204" pitchFamily="34" charset="0"/>
                <a:ea typeface="Calibri" panose="020F0502020204030204" pitchFamily="34" charset="0"/>
                <a:cs typeface="Mangal" panose="02040503050203030202" pitchFamily="18" charset="0"/>
              </a:rPr>
              <a:t>View.OnClickListener</a:t>
            </a:r>
            <a:r>
              <a:rPr lang="en-US" sz="7200" dirty="0">
                <a:latin typeface="Calibri" panose="020F0502020204030204" pitchFamily="34" charset="0"/>
                <a:ea typeface="Calibri" panose="020F0502020204030204" pitchFamily="34" charset="0"/>
                <a:cs typeface="Mangal" panose="02040503050203030202" pitchFamily="18" charset="0"/>
              </a:rPr>
              <a:t>() {</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@Override</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public void </a:t>
            </a:r>
            <a:r>
              <a:rPr lang="en-US" sz="7200" dirty="0" err="1">
                <a:latin typeface="Calibri" panose="020F0502020204030204" pitchFamily="34" charset="0"/>
                <a:ea typeface="Calibri" panose="020F0502020204030204" pitchFamily="34" charset="0"/>
                <a:cs typeface="Mangal" panose="02040503050203030202" pitchFamily="18" charset="0"/>
              </a:rPr>
              <a:t>onClick</a:t>
            </a:r>
            <a:r>
              <a:rPr lang="en-US" sz="7200" dirty="0">
                <a:latin typeface="Calibri" panose="020F0502020204030204" pitchFamily="34" charset="0"/>
                <a:ea typeface="Calibri" panose="020F0502020204030204" pitchFamily="34" charset="0"/>
                <a:cs typeface="Mangal" panose="02040503050203030202" pitchFamily="18" charset="0"/>
              </a:rPr>
              <a:t>(View v) {</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count++;</a:t>
            </a:r>
          </a:p>
          <a:p>
            <a:r>
              <a:rPr lang="en-US" sz="7200" dirty="0">
                <a:solidFill>
                  <a:srgbClr val="FF0000"/>
                </a:solidFill>
                <a:latin typeface="Calibri" panose="020F0502020204030204" pitchFamily="34" charset="0"/>
                <a:ea typeface="Calibri" panose="020F0502020204030204" pitchFamily="34" charset="0"/>
                <a:cs typeface="Mangal" panose="02040503050203030202" pitchFamily="18" charset="0"/>
              </a:rPr>
              <a:t>//</a:t>
            </a:r>
            <a:r>
              <a:rPr lang="en-US" sz="7200" dirty="0" err="1">
                <a:solidFill>
                  <a:srgbClr val="FF0000"/>
                </a:solidFill>
                <a:latin typeface="Calibri" panose="020F0502020204030204" pitchFamily="34" charset="0"/>
                <a:ea typeface="Calibri" panose="020F0502020204030204" pitchFamily="34" charset="0"/>
                <a:cs typeface="Mangal" panose="02040503050203030202" pitchFamily="18" charset="0"/>
              </a:rPr>
              <a:t>LatLang</a:t>
            </a:r>
            <a:r>
              <a:rPr lang="en-US" sz="7200" dirty="0">
                <a:solidFill>
                  <a:srgbClr val="FF0000"/>
                </a:solidFill>
                <a:latin typeface="Calibri" panose="020F0502020204030204" pitchFamily="34" charset="0"/>
                <a:ea typeface="Calibri" panose="020F0502020204030204" pitchFamily="34" charset="0"/>
                <a:cs typeface="Mangal" panose="02040503050203030202" pitchFamily="18" charset="0"/>
              </a:rPr>
              <a:t> is a class</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b="1" dirty="0">
                <a:latin typeface="Calibri" panose="020F0502020204030204" pitchFamily="34" charset="0"/>
                <a:ea typeface="Calibri" panose="020F0502020204030204" pitchFamily="34" charset="0"/>
                <a:cs typeface="Mangal" panose="02040503050203030202" pitchFamily="18" charset="0"/>
              </a:rPr>
              <a:t> </a:t>
            </a:r>
            <a:r>
              <a:rPr lang="en-US" sz="7200" b="1" dirty="0" err="1">
                <a:latin typeface="Calibri" panose="020F0502020204030204" pitchFamily="34" charset="0"/>
                <a:ea typeface="Calibri" panose="020F0502020204030204" pitchFamily="34" charset="0"/>
                <a:cs typeface="Mangal" panose="02040503050203030202" pitchFamily="18" charset="0"/>
              </a:rPr>
              <a:t>LatLng</a:t>
            </a:r>
            <a:r>
              <a:rPr lang="en-US" sz="7200" b="1" dirty="0">
                <a:latin typeface="Calibri" panose="020F0502020204030204" pitchFamily="34" charset="0"/>
                <a:ea typeface="Calibri" panose="020F0502020204030204" pitchFamily="34" charset="0"/>
                <a:cs typeface="Mangal" panose="02040503050203030202" pitchFamily="18" charset="0"/>
              </a:rPr>
              <a:t> temp = new </a:t>
            </a:r>
            <a:r>
              <a:rPr lang="en-US" sz="7200" b="1" dirty="0" err="1">
                <a:latin typeface="Calibri" panose="020F0502020204030204" pitchFamily="34" charset="0"/>
                <a:ea typeface="Calibri" panose="020F0502020204030204" pitchFamily="34" charset="0"/>
                <a:cs typeface="Mangal" panose="02040503050203030202" pitchFamily="18" charset="0"/>
              </a:rPr>
              <a:t>LatLng</a:t>
            </a:r>
            <a:r>
              <a:rPr lang="en-US" sz="7200" b="1" dirty="0">
                <a:latin typeface="Calibri" panose="020F0502020204030204" pitchFamily="34" charset="0"/>
                <a:ea typeface="Calibri" panose="020F0502020204030204" pitchFamily="34" charset="0"/>
                <a:cs typeface="Mangal" panose="02040503050203030202" pitchFamily="18" charset="0"/>
              </a:rPr>
              <a:t>(</a:t>
            </a:r>
            <a:r>
              <a:rPr lang="en-US" sz="7200" b="1" dirty="0" err="1">
                <a:latin typeface="Calibri" panose="020F0502020204030204" pitchFamily="34" charset="0"/>
                <a:ea typeface="Calibri" panose="020F0502020204030204" pitchFamily="34" charset="0"/>
                <a:cs typeface="Mangal" panose="02040503050203030202" pitchFamily="18" charset="0"/>
              </a:rPr>
              <a:t>Float.parseFloat</a:t>
            </a:r>
            <a:r>
              <a:rPr lang="en-US" sz="7200" b="1" dirty="0">
                <a:latin typeface="Calibri" panose="020F0502020204030204" pitchFamily="34" charset="0"/>
                <a:ea typeface="Calibri" panose="020F0502020204030204" pitchFamily="34" charset="0"/>
                <a:cs typeface="Mangal" panose="02040503050203030202" pitchFamily="18" charset="0"/>
              </a:rPr>
              <a:t>(</a:t>
            </a:r>
            <a:r>
              <a:rPr lang="en-US" sz="7200" b="1" dirty="0" err="1">
                <a:latin typeface="Calibri" panose="020F0502020204030204" pitchFamily="34" charset="0"/>
                <a:ea typeface="Calibri" panose="020F0502020204030204" pitchFamily="34" charset="0"/>
                <a:cs typeface="Mangal" panose="02040503050203030202" pitchFamily="18" charset="0"/>
              </a:rPr>
              <a:t>la.getText</a:t>
            </a:r>
            <a:r>
              <a:rPr lang="en-US" sz="7200" b="1" dirty="0">
                <a:latin typeface="Calibri" panose="020F0502020204030204" pitchFamily="34" charset="0"/>
                <a:ea typeface="Calibri" panose="020F0502020204030204" pitchFamily="34" charset="0"/>
                <a:cs typeface="Mangal" panose="02040503050203030202" pitchFamily="18" charset="0"/>
              </a:rPr>
              <a:t>().</a:t>
            </a:r>
            <a:r>
              <a:rPr lang="en-US" sz="7200" b="1" dirty="0" err="1">
                <a:latin typeface="Calibri" panose="020F0502020204030204" pitchFamily="34" charset="0"/>
                <a:ea typeface="Calibri" panose="020F0502020204030204" pitchFamily="34" charset="0"/>
                <a:cs typeface="Mangal" panose="02040503050203030202" pitchFamily="18" charset="0"/>
              </a:rPr>
              <a:t>toString</a:t>
            </a:r>
            <a:r>
              <a:rPr lang="en-US" sz="7200" b="1" dirty="0">
                <a:latin typeface="Calibri" panose="020F0502020204030204" pitchFamily="34" charset="0"/>
                <a:ea typeface="Calibri" panose="020F0502020204030204" pitchFamily="34" charset="0"/>
                <a:cs typeface="Mangal" panose="02040503050203030202" pitchFamily="18" charset="0"/>
              </a:rPr>
              <a:t>()), </a:t>
            </a:r>
            <a:r>
              <a:rPr lang="en-US" sz="7200" b="1" dirty="0" err="1">
                <a:latin typeface="Calibri" panose="020F0502020204030204" pitchFamily="34" charset="0"/>
                <a:ea typeface="Calibri" panose="020F0502020204030204" pitchFamily="34" charset="0"/>
                <a:cs typeface="Mangal" panose="02040503050203030202" pitchFamily="18" charset="0"/>
              </a:rPr>
              <a:t>Float.parseFloat</a:t>
            </a:r>
            <a:r>
              <a:rPr lang="en-US" sz="7200" b="1" dirty="0">
                <a:latin typeface="Calibri" panose="020F0502020204030204" pitchFamily="34" charset="0"/>
                <a:ea typeface="Calibri" panose="020F0502020204030204" pitchFamily="34" charset="0"/>
                <a:cs typeface="Mangal" panose="02040503050203030202" pitchFamily="18" charset="0"/>
              </a:rPr>
              <a:t>(</a:t>
            </a:r>
            <a:r>
              <a:rPr lang="en-US" sz="7200" b="1" dirty="0" err="1">
                <a:latin typeface="Calibri" panose="020F0502020204030204" pitchFamily="34" charset="0"/>
                <a:ea typeface="Calibri" panose="020F0502020204030204" pitchFamily="34" charset="0"/>
                <a:cs typeface="Mangal" panose="02040503050203030202" pitchFamily="18" charset="0"/>
              </a:rPr>
              <a:t>lo.getText</a:t>
            </a:r>
            <a:r>
              <a:rPr lang="en-US" sz="7200" b="1" dirty="0">
                <a:latin typeface="Calibri" panose="020F0502020204030204" pitchFamily="34" charset="0"/>
                <a:ea typeface="Calibri" panose="020F0502020204030204" pitchFamily="34" charset="0"/>
                <a:cs typeface="Mangal" panose="02040503050203030202" pitchFamily="18" charset="0"/>
              </a:rPr>
              <a:t>().</a:t>
            </a:r>
            <a:r>
              <a:rPr lang="en-US" sz="7200" b="1" dirty="0" err="1">
                <a:latin typeface="Calibri" panose="020F0502020204030204" pitchFamily="34" charset="0"/>
                <a:ea typeface="Calibri" panose="020F0502020204030204" pitchFamily="34" charset="0"/>
                <a:cs typeface="Mangal" panose="02040503050203030202" pitchFamily="18" charset="0"/>
              </a:rPr>
              <a:t>toString</a:t>
            </a:r>
            <a:r>
              <a:rPr lang="en-US" sz="7200" b="1" dirty="0">
                <a:latin typeface="Calibri" panose="020F0502020204030204" pitchFamily="34" charset="0"/>
                <a:ea typeface="Calibri" panose="020F0502020204030204" pitchFamily="34" charset="0"/>
                <a:cs typeface="Mangal" panose="02040503050203030202" pitchFamily="18" charset="0"/>
              </a:rPr>
              <a:t>()));</a:t>
            </a:r>
          </a:p>
          <a:p>
            <a:br>
              <a:rPr lang="en-US" sz="7200" b="1" dirty="0">
                <a:latin typeface="Calibri" panose="020F0502020204030204" pitchFamily="34" charset="0"/>
                <a:ea typeface="Calibri" panose="020F0502020204030204" pitchFamily="34" charset="0"/>
                <a:cs typeface="Mangal" panose="02040503050203030202" pitchFamily="18" charset="0"/>
              </a:rPr>
            </a:br>
            <a:r>
              <a:rPr lang="en-US" sz="7200" b="1" dirty="0">
                <a:latin typeface="Calibri" panose="020F0502020204030204" pitchFamily="34" charset="0"/>
                <a:ea typeface="Calibri" panose="020F0502020204030204" pitchFamily="34" charset="0"/>
                <a:cs typeface="Mangal" panose="02040503050203030202" pitchFamily="18" charset="0"/>
              </a:rPr>
              <a:t>  </a:t>
            </a:r>
            <a:r>
              <a:rPr lang="en-US" sz="7200" b="1" dirty="0" err="1">
                <a:latin typeface="Calibri" panose="020F0502020204030204" pitchFamily="34" charset="0"/>
                <a:ea typeface="Calibri" panose="020F0502020204030204" pitchFamily="34" charset="0"/>
                <a:cs typeface="Mangal" panose="02040503050203030202" pitchFamily="18" charset="0"/>
              </a:rPr>
              <a:t>mMap.addMarker</a:t>
            </a:r>
            <a:r>
              <a:rPr lang="en-US" sz="7200" b="1" dirty="0">
                <a:latin typeface="Calibri" panose="020F0502020204030204" pitchFamily="34" charset="0"/>
                <a:ea typeface="Calibri" panose="020F0502020204030204" pitchFamily="34" charset="0"/>
                <a:cs typeface="Mangal" panose="02040503050203030202" pitchFamily="18" charset="0"/>
              </a:rPr>
              <a:t>(new </a:t>
            </a:r>
            <a:r>
              <a:rPr lang="en-US" sz="7200" b="1" dirty="0" err="1">
                <a:latin typeface="Calibri" panose="020F0502020204030204" pitchFamily="34" charset="0"/>
                <a:ea typeface="Calibri" panose="020F0502020204030204" pitchFamily="34" charset="0"/>
                <a:cs typeface="Mangal" panose="02040503050203030202" pitchFamily="18" charset="0"/>
              </a:rPr>
              <a:t>MarkerOptions</a:t>
            </a:r>
            <a:r>
              <a:rPr lang="en-US" sz="7200" b="1" dirty="0">
                <a:latin typeface="Calibri" panose="020F0502020204030204" pitchFamily="34" charset="0"/>
                <a:ea typeface="Calibri" panose="020F0502020204030204" pitchFamily="34" charset="0"/>
                <a:cs typeface="Mangal" panose="02040503050203030202" pitchFamily="18" charset="0"/>
              </a:rPr>
              <a:t>().position(temp).title("Marker - " + count));</a:t>
            </a:r>
            <a:br>
              <a:rPr lang="en-US" sz="7200" b="1" dirty="0">
                <a:latin typeface="Calibri" panose="020F0502020204030204" pitchFamily="34" charset="0"/>
                <a:ea typeface="Calibri" panose="020F0502020204030204" pitchFamily="34" charset="0"/>
                <a:cs typeface="Mangal" panose="02040503050203030202" pitchFamily="18" charset="0"/>
              </a:rPr>
            </a:br>
            <a:r>
              <a:rPr lang="en-US" sz="7200" b="1" dirty="0">
                <a:latin typeface="Calibri" panose="020F0502020204030204" pitchFamily="34" charset="0"/>
                <a:ea typeface="Calibri" panose="020F0502020204030204" pitchFamily="34" charset="0"/>
                <a:cs typeface="Mangal" panose="02040503050203030202" pitchFamily="18" charset="0"/>
              </a:rPr>
              <a:t>                </a:t>
            </a:r>
            <a:r>
              <a:rPr lang="en-US" sz="7200" b="1" dirty="0" err="1">
                <a:latin typeface="Calibri" panose="020F0502020204030204" pitchFamily="34" charset="0"/>
                <a:ea typeface="Calibri" panose="020F0502020204030204" pitchFamily="34" charset="0"/>
                <a:cs typeface="Mangal" panose="02040503050203030202" pitchFamily="18" charset="0"/>
              </a:rPr>
              <a:t>mMap.moveCamera</a:t>
            </a:r>
            <a:r>
              <a:rPr lang="en-US" sz="7200" b="1" dirty="0">
                <a:latin typeface="Calibri" panose="020F0502020204030204" pitchFamily="34" charset="0"/>
                <a:ea typeface="Calibri" panose="020F0502020204030204" pitchFamily="34" charset="0"/>
                <a:cs typeface="Mangal" panose="02040503050203030202" pitchFamily="18" charset="0"/>
              </a:rPr>
              <a:t>(</a:t>
            </a:r>
            <a:r>
              <a:rPr lang="en-US" sz="7200" b="1" dirty="0" err="1">
                <a:latin typeface="Calibri" panose="020F0502020204030204" pitchFamily="34" charset="0"/>
                <a:ea typeface="Calibri" panose="020F0502020204030204" pitchFamily="34" charset="0"/>
                <a:cs typeface="Mangal" panose="02040503050203030202" pitchFamily="18" charset="0"/>
              </a:rPr>
              <a:t>CameraUpdateFactory.newLatLng</a:t>
            </a:r>
            <a:r>
              <a:rPr lang="en-US" sz="7200" b="1" dirty="0">
                <a:latin typeface="Calibri" panose="020F0502020204030204" pitchFamily="34" charset="0"/>
                <a:ea typeface="Calibri" panose="020F0502020204030204" pitchFamily="34" charset="0"/>
                <a:cs typeface="Mangal" panose="02040503050203030202" pitchFamily="18" charset="0"/>
              </a:rPr>
              <a:t>(temp));</a:t>
            </a:r>
            <a:br>
              <a:rPr lang="en-US" sz="7200" b="1"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a:t>
            </a:r>
          </a:p>
          <a:p>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a:t>
            </a:r>
            <a:r>
              <a:rPr lang="en-US" sz="7200" dirty="0" err="1">
                <a:latin typeface="Calibri" panose="020F0502020204030204" pitchFamily="34" charset="0"/>
                <a:ea typeface="Calibri" panose="020F0502020204030204" pitchFamily="34" charset="0"/>
                <a:cs typeface="Mangal" panose="02040503050203030202" pitchFamily="18" charset="0"/>
              </a:rPr>
              <a:t>mMap.getUiSettings</a:t>
            </a:r>
            <a:r>
              <a:rPr lang="en-US" sz="7200" dirty="0">
                <a:latin typeface="Calibri" panose="020F0502020204030204" pitchFamily="34" charset="0"/>
                <a:ea typeface="Calibri" panose="020F0502020204030204" pitchFamily="34" charset="0"/>
                <a:cs typeface="Mangal" panose="02040503050203030202" pitchFamily="18" charset="0"/>
              </a:rPr>
              <a:t>().</a:t>
            </a:r>
            <a:r>
              <a:rPr lang="en-US" sz="7200" dirty="0" err="1">
                <a:latin typeface="Calibri" panose="020F0502020204030204" pitchFamily="34" charset="0"/>
                <a:ea typeface="Calibri" panose="020F0502020204030204" pitchFamily="34" charset="0"/>
                <a:cs typeface="Mangal" panose="02040503050203030202" pitchFamily="18" charset="0"/>
              </a:rPr>
              <a:t>setZoomControlsEnabled</a:t>
            </a:r>
            <a:r>
              <a:rPr lang="en-US" sz="7200" dirty="0">
                <a:latin typeface="Calibri" panose="020F0502020204030204" pitchFamily="34" charset="0"/>
                <a:ea typeface="Calibri" panose="020F0502020204030204" pitchFamily="34" charset="0"/>
                <a:cs typeface="Mangal" panose="02040503050203030202" pitchFamily="18" charset="0"/>
              </a:rPr>
              <a:t>(true);</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solidFill>
                  <a:srgbClr val="FF0000"/>
                </a:solidFill>
                <a:latin typeface="Calibri" panose="020F0502020204030204" pitchFamily="34" charset="0"/>
                <a:ea typeface="Calibri" panose="020F0502020204030204" pitchFamily="34" charset="0"/>
                <a:cs typeface="Mangal" panose="02040503050203030202" pitchFamily="18" charset="0"/>
              </a:rPr>
              <a:t>        //displays + - option used to zoom in &amp; out on map (default - false)</a:t>
            </a:r>
          </a:p>
          <a:p>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a:t>
            </a:r>
            <a:r>
              <a:rPr lang="en-US" sz="7200" dirty="0" err="1">
                <a:latin typeface="Calibri" panose="020F0502020204030204" pitchFamily="34" charset="0"/>
                <a:ea typeface="Calibri" panose="020F0502020204030204" pitchFamily="34" charset="0"/>
                <a:cs typeface="Mangal" panose="02040503050203030202" pitchFamily="18" charset="0"/>
              </a:rPr>
              <a:t>mMap.getUiSettings</a:t>
            </a:r>
            <a:r>
              <a:rPr lang="en-US" sz="7200" dirty="0">
                <a:latin typeface="Calibri" panose="020F0502020204030204" pitchFamily="34" charset="0"/>
                <a:ea typeface="Calibri" panose="020F0502020204030204" pitchFamily="34" charset="0"/>
                <a:cs typeface="Mangal" panose="02040503050203030202" pitchFamily="18" charset="0"/>
              </a:rPr>
              <a:t>().</a:t>
            </a:r>
            <a:r>
              <a:rPr lang="en-US" sz="7200" dirty="0" err="1">
                <a:latin typeface="Calibri" panose="020F0502020204030204" pitchFamily="34" charset="0"/>
                <a:ea typeface="Calibri" panose="020F0502020204030204" pitchFamily="34" charset="0"/>
                <a:cs typeface="Mangal" panose="02040503050203030202" pitchFamily="18" charset="0"/>
              </a:rPr>
              <a:t>setZoomGesturesEnabled</a:t>
            </a:r>
            <a:r>
              <a:rPr lang="en-US" sz="7200" dirty="0">
                <a:latin typeface="Calibri" panose="020F0502020204030204" pitchFamily="34" charset="0"/>
                <a:ea typeface="Calibri" panose="020F0502020204030204" pitchFamily="34" charset="0"/>
                <a:cs typeface="Mangal" panose="02040503050203030202" pitchFamily="18" charset="0"/>
              </a:rPr>
              <a:t>(false);</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solidFill>
                  <a:srgbClr val="FF0000"/>
                </a:solidFill>
                <a:latin typeface="Calibri" panose="020F0502020204030204" pitchFamily="34" charset="0"/>
                <a:ea typeface="Calibri" panose="020F0502020204030204" pitchFamily="34" charset="0"/>
                <a:cs typeface="Mangal" panose="02040503050203030202" pitchFamily="18" charset="0"/>
              </a:rPr>
              <a:t>        //sets the pinch in &amp; out gestures (default - true)</a:t>
            </a:r>
          </a:p>
          <a:p>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latin typeface="Calibri" panose="020F0502020204030204" pitchFamily="34" charset="0"/>
                <a:ea typeface="Calibri" panose="020F0502020204030204" pitchFamily="34" charset="0"/>
                <a:cs typeface="Mangal" panose="02040503050203030202" pitchFamily="18" charset="0"/>
              </a:rPr>
              <a:t>        </a:t>
            </a:r>
            <a:r>
              <a:rPr lang="en-US" sz="7200" dirty="0" err="1">
                <a:latin typeface="Calibri" panose="020F0502020204030204" pitchFamily="34" charset="0"/>
                <a:ea typeface="Calibri" panose="020F0502020204030204" pitchFamily="34" charset="0"/>
                <a:cs typeface="Mangal" panose="02040503050203030202" pitchFamily="18" charset="0"/>
              </a:rPr>
              <a:t>mMap.getUiSettings</a:t>
            </a:r>
            <a:r>
              <a:rPr lang="en-US" sz="7200" dirty="0">
                <a:latin typeface="Calibri" panose="020F0502020204030204" pitchFamily="34" charset="0"/>
                <a:ea typeface="Calibri" panose="020F0502020204030204" pitchFamily="34" charset="0"/>
                <a:cs typeface="Mangal" panose="02040503050203030202" pitchFamily="18" charset="0"/>
              </a:rPr>
              <a:t>().</a:t>
            </a:r>
            <a:r>
              <a:rPr lang="en-US" sz="7200" dirty="0" err="1">
                <a:latin typeface="Calibri" panose="020F0502020204030204" pitchFamily="34" charset="0"/>
                <a:ea typeface="Calibri" panose="020F0502020204030204" pitchFamily="34" charset="0"/>
                <a:cs typeface="Mangal" panose="02040503050203030202" pitchFamily="18" charset="0"/>
              </a:rPr>
              <a:t>setCompassEnabled</a:t>
            </a:r>
            <a:r>
              <a:rPr lang="en-US" sz="7200" dirty="0">
                <a:latin typeface="Calibri" panose="020F0502020204030204" pitchFamily="34" charset="0"/>
                <a:ea typeface="Calibri" panose="020F0502020204030204" pitchFamily="34" charset="0"/>
                <a:cs typeface="Mangal" panose="02040503050203030202" pitchFamily="18" charset="0"/>
              </a:rPr>
              <a:t>(false);</a:t>
            </a:r>
            <a:br>
              <a:rPr lang="en-US" sz="7200" dirty="0">
                <a:latin typeface="Calibri" panose="020F0502020204030204" pitchFamily="34" charset="0"/>
                <a:ea typeface="Calibri" panose="020F0502020204030204" pitchFamily="34" charset="0"/>
                <a:cs typeface="Mangal" panose="02040503050203030202" pitchFamily="18" charset="0"/>
              </a:rPr>
            </a:br>
            <a:r>
              <a:rPr lang="en-US" sz="7200" dirty="0">
                <a:solidFill>
                  <a:srgbClr val="FF0000"/>
                </a:solidFill>
                <a:latin typeface="Calibri" panose="020F0502020204030204" pitchFamily="34" charset="0"/>
                <a:ea typeface="Calibri" panose="020F0502020204030204" pitchFamily="34" charset="0"/>
                <a:cs typeface="Mangal" panose="02040503050203030202" pitchFamily="18" charset="0"/>
              </a:rPr>
              <a:t>        //sets the compass gesture, visible when map is rotated (default - true)</a:t>
            </a:r>
            <a:br>
              <a:rPr lang="en-US" sz="4900" dirty="0">
                <a:latin typeface="Calibri" panose="020F0502020204030204" pitchFamily="34" charset="0"/>
                <a:ea typeface="Calibri" panose="020F0502020204030204" pitchFamily="34" charset="0"/>
                <a:cs typeface="Mangal" panose="02040503050203030202" pitchFamily="18" charset="0"/>
              </a:rPr>
            </a:br>
            <a:br>
              <a:rPr lang="en-US" sz="3400" dirty="0">
                <a:latin typeface="Calibri" panose="020F0502020204030204" pitchFamily="34" charset="0"/>
                <a:ea typeface="Calibri" panose="020F0502020204030204" pitchFamily="34" charset="0"/>
                <a:cs typeface="Mangal" panose="02040503050203030202" pitchFamily="18" charset="0"/>
              </a:rPr>
            </a:br>
            <a:endParaRPr lang="en-IN" sz="34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471732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745C-5C6A-35BA-359C-D7015691F750}"/>
              </a:ext>
            </a:extLst>
          </p:cNvPr>
          <p:cNvSpPr>
            <a:spLocks noGrp="1"/>
          </p:cNvSpPr>
          <p:nvPr>
            <p:ph type="title"/>
          </p:nvPr>
        </p:nvSpPr>
        <p:spPr/>
        <p:txBody>
          <a:bodyPr/>
          <a:lstStyle/>
          <a:p>
            <a:r>
              <a:rPr lang="en-US" dirty="0"/>
              <a:t>Geocode and Reverse Geocoding</a:t>
            </a:r>
            <a:endParaRPr lang="en-IN" dirty="0"/>
          </a:p>
        </p:txBody>
      </p:sp>
      <p:sp>
        <p:nvSpPr>
          <p:cNvPr id="3" name="Content Placeholder 2">
            <a:extLst>
              <a:ext uri="{FF2B5EF4-FFF2-40B4-BE49-F238E27FC236}">
                <a16:creationId xmlns:a16="http://schemas.microsoft.com/office/drawing/2014/main" id="{0EC0560D-3F07-E27A-7523-1C2CABB2BC00}"/>
              </a:ext>
            </a:extLst>
          </p:cNvPr>
          <p:cNvSpPr>
            <a:spLocks noGrp="1"/>
          </p:cNvSpPr>
          <p:nvPr>
            <p:ph idx="1"/>
          </p:nvPr>
        </p:nvSpPr>
        <p:spPr/>
        <p:txBody>
          <a:bodyPr>
            <a:normAutofit fontScale="92500" lnSpcReduction="10000"/>
          </a:bodyPr>
          <a:lstStyle/>
          <a:p>
            <a:r>
              <a:rPr lang="en-US" b="1" dirty="0"/>
              <a:t>Geocode </a:t>
            </a:r>
            <a:r>
              <a:rPr lang="en-US" dirty="0"/>
              <a:t>: finding the geographical co ordinate (latitude and longitude) of a given location is called Geocode.</a:t>
            </a:r>
          </a:p>
          <a:p>
            <a:r>
              <a:rPr lang="en-US" b="1" dirty="0"/>
              <a:t>Reverse Geocode : </a:t>
            </a:r>
          </a:p>
          <a:p>
            <a:r>
              <a:rPr lang="en-US" dirty="0"/>
              <a:t>opposite of geocode.</a:t>
            </a:r>
          </a:p>
          <a:p>
            <a:r>
              <a:rPr lang="en-US" dirty="0"/>
              <a:t>Pair of latitude and longitude is converted into location called Reverse Geocode.</a:t>
            </a:r>
          </a:p>
          <a:p>
            <a:pPr algn="just"/>
            <a:r>
              <a:rPr lang="en-IN" b="0" i="0" dirty="0">
                <a:solidFill>
                  <a:srgbClr val="610B4B"/>
                </a:solidFill>
                <a:effectLst/>
                <a:latin typeface="erdana"/>
              </a:rPr>
              <a:t>Methods of Geocoder class</a:t>
            </a:r>
          </a:p>
          <a:p>
            <a:r>
              <a:rPr lang="en-US" b="1" dirty="0" err="1">
                <a:latin typeface="Calibri" panose="020F0502020204030204" pitchFamily="34" charset="0"/>
                <a:ea typeface="Calibri" panose="020F0502020204030204" pitchFamily="34" charset="0"/>
                <a:cs typeface="Mangal" panose="02040503050203030202" pitchFamily="18" charset="0"/>
              </a:rPr>
              <a:t>getFromLocationName</a:t>
            </a:r>
            <a:r>
              <a:rPr lang="en-US" b="1" dirty="0">
                <a:latin typeface="Calibri" panose="020F0502020204030204" pitchFamily="34" charset="0"/>
                <a:ea typeface="Calibri" panose="020F0502020204030204" pitchFamily="34" charset="0"/>
                <a:cs typeface="Mangal" panose="02040503050203030202" pitchFamily="18" charset="0"/>
              </a:rPr>
              <a:t>()  </a:t>
            </a:r>
          </a:p>
          <a:p>
            <a:r>
              <a:rPr lang="en-US" b="1" dirty="0" err="1">
                <a:latin typeface="Calibri" panose="020F0502020204030204" pitchFamily="34" charset="0"/>
                <a:ea typeface="Calibri" panose="020F0502020204030204" pitchFamily="34" charset="0"/>
                <a:cs typeface="Mangal" panose="02040503050203030202" pitchFamily="18" charset="0"/>
              </a:rPr>
              <a:t>getFromLocation</a:t>
            </a:r>
            <a:r>
              <a:rPr lang="en-US" b="1" dirty="0">
                <a:latin typeface="Calibri" panose="020F0502020204030204" pitchFamily="34" charset="0"/>
                <a:ea typeface="Calibri" panose="020F0502020204030204" pitchFamily="34" charset="0"/>
                <a:cs typeface="Mangal" panose="02040503050203030202" pitchFamily="18" charset="0"/>
              </a:rPr>
              <a:t>()</a:t>
            </a:r>
            <a:endParaRPr lang="en-IN" dirty="0"/>
          </a:p>
        </p:txBody>
      </p:sp>
    </p:spTree>
    <p:extLst>
      <p:ext uri="{BB962C8B-B14F-4D97-AF65-F5344CB8AC3E}">
        <p14:creationId xmlns:p14="http://schemas.microsoft.com/office/powerpoint/2010/main" val="3510506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56E7F-FCF3-1872-639A-DC8956AA4916}"/>
              </a:ext>
            </a:extLst>
          </p:cNvPr>
          <p:cNvSpPr>
            <a:spLocks noGrp="1"/>
          </p:cNvSpPr>
          <p:nvPr>
            <p:ph idx="1"/>
          </p:nvPr>
        </p:nvSpPr>
        <p:spPr>
          <a:xfrm>
            <a:off x="1981200" y="381001"/>
            <a:ext cx="8229600" cy="5745163"/>
          </a:xfrm>
        </p:spPr>
        <p:txBody>
          <a:bodyPr/>
          <a:lstStyle/>
          <a:p>
            <a:r>
              <a:rPr lang="en-US" sz="2400" b="1" dirty="0">
                <a:latin typeface="Times New Roman" panose="02020603050405020304" pitchFamily="18" charset="0"/>
              </a:rPr>
              <a:t>Geocoder : </a:t>
            </a:r>
            <a:r>
              <a:rPr lang="en-US" sz="2400" dirty="0">
                <a:latin typeface="Times New Roman" panose="02020603050405020304" pitchFamily="18" charset="0"/>
              </a:rPr>
              <a:t>A class for handling geocoding and reverse geocoding. </a:t>
            </a:r>
          </a:p>
          <a:p>
            <a:r>
              <a:rPr lang="en-US" sz="2400" b="1" dirty="0">
                <a:latin typeface="Times New Roman" panose="02020603050405020304" pitchFamily="18" charset="0"/>
              </a:rPr>
              <a:t>Geocoding </a:t>
            </a:r>
            <a:r>
              <a:rPr lang="en-US" sz="2400" dirty="0">
                <a:latin typeface="Times New Roman" panose="02020603050405020304" pitchFamily="18" charset="0"/>
              </a:rPr>
              <a:t>is the process of transforming a street address or other description of a location into a (latitude, longitude) coordinate. </a:t>
            </a:r>
          </a:p>
          <a:p>
            <a:r>
              <a:rPr lang="en-US" sz="2400" b="1" dirty="0">
                <a:latin typeface="Times New Roman" panose="02020603050405020304" pitchFamily="18" charset="0"/>
              </a:rPr>
              <a:t>Reverse geocoding </a:t>
            </a:r>
            <a:r>
              <a:rPr lang="en-US" sz="2400" dirty="0">
                <a:latin typeface="Times New Roman" panose="02020603050405020304" pitchFamily="18" charset="0"/>
              </a:rPr>
              <a:t>is the process of transforming a (latitude, longitude) coordinate into a (partial) address.</a:t>
            </a:r>
          </a:p>
          <a:p>
            <a:r>
              <a:rPr lang="en-US" sz="2400" dirty="0">
                <a:latin typeface="Times New Roman" panose="02020603050405020304" pitchFamily="18" charset="0"/>
              </a:rPr>
              <a:t> The amount of detail in a reverse geocoded location description may vary, for example one might contain the full street address of the closest building, while another might contain only a city name and postal code. </a:t>
            </a:r>
          </a:p>
          <a:p>
            <a:r>
              <a:rPr lang="en-US" sz="1800" dirty="0">
                <a:latin typeface="Times New Roman" panose="02020603050405020304" pitchFamily="18" charset="0"/>
              </a:rPr>
              <a:t>	</a:t>
            </a:r>
          </a:p>
          <a:p>
            <a:endParaRPr lang="en-IN" dirty="0"/>
          </a:p>
        </p:txBody>
      </p:sp>
    </p:spTree>
    <p:extLst>
      <p:ext uri="{BB962C8B-B14F-4D97-AF65-F5344CB8AC3E}">
        <p14:creationId xmlns:p14="http://schemas.microsoft.com/office/powerpoint/2010/main" val="341109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40F34-6BAB-48B7-1784-FEB47FFD64BE}"/>
              </a:ext>
            </a:extLst>
          </p:cNvPr>
          <p:cNvSpPr>
            <a:spLocks noGrp="1"/>
          </p:cNvSpPr>
          <p:nvPr>
            <p:ph idx="1"/>
          </p:nvPr>
        </p:nvSpPr>
        <p:spPr>
          <a:xfrm>
            <a:off x="1981200" y="304800"/>
            <a:ext cx="8229600" cy="6477000"/>
          </a:xfrm>
        </p:spPr>
        <p:txBody>
          <a:bodyPr>
            <a:normAutofit/>
          </a:bodyPr>
          <a:lstStyle/>
          <a:p>
            <a:endParaRPr lang="en-IN" sz="2000" dirty="0">
              <a:latin typeface="Times New Roman" panose="02020603050405020304" pitchFamily="18" charset="0"/>
            </a:endParaRPr>
          </a:p>
          <a:p>
            <a:r>
              <a:rPr lang="en-IN" sz="2000" b="1" dirty="0">
                <a:latin typeface="Times New Roman" panose="02020603050405020304" pitchFamily="18" charset="0"/>
              </a:rPr>
              <a:t>a. </a:t>
            </a:r>
            <a:r>
              <a:rPr lang="en-IN" sz="2000" b="1" dirty="0" err="1">
                <a:latin typeface="Times New Roman" panose="02020603050405020304" pitchFamily="18" charset="0"/>
              </a:rPr>
              <a:t>getFromLocation</a:t>
            </a:r>
            <a:r>
              <a:rPr lang="en-IN" sz="2000" b="1" dirty="0">
                <a:latin typeface="Times New Roman" panose="02020603050405020304" pitchFamily="18" charset="0"/>
              </a:rPr>
              <a:t> </a:t>
            </a:r>
          </a:p>
          <a:p>
            <a:r>
              <a:rPr lang="en-IN" sz="2000" dirty="0">
                <a:latin typeface="Times New Roman" panose="02020603050405020304" pitchFamily="18" charset="0"/>
              </a:rPr>
              <a:t>Syntax</a:t>
            </a:r>
          </a:p>
          <a:p>
            <a:r>
              <a:rPr lang="en-IN" sz="2000" dirty="0">
                <a:latin typeface="Times New Roman" panose="02020603050405020304" pitchFamily="18" charset="0"/>
              </a:rPr>
              <a:t> public List&lt;Address&gt; </a:t>
            </a:r>
            <a:r>
              <a:rPr lang="en-IN" sz="2000" dirty="0" err="1">
                <a:latin typeface="Times New Roman" panose="02020603050405020304" pitchFamily="18" charset="0"/>
              </a:rPr>
              <a:t>getFromLocation</a:t>
            </a:r>
            <a:r>
              <a:rPr lang="en-IN" sz="2000" dirty="0">
                <a:latin typeface="Times New Roman" panose="02020603050405020304" pitchFamily="18" charset="0"/>
              </a:rPr>
              <a:t> (double latitude, double longitude, int </a:t>
            </a:r>
            <a:r>
              <a:rPr lang="en-IN" sz="2000" dirty="0" err="1">
                <a:latin typeface="Times New Roman" panose="02020603050405020304" pitchFamily="18" charset="0"/>
              </a:rPr>
              <a:t>maxResults</a:t>
            </a:r>
            <a:r>
              <a:rPr lang="en-IN" sz="2000" dirty="0">
                <a:latin typeface="Times New Roman" panose="02020603050405020304" pitchFamily="18" charset="0"/>
              </a:rPr>
              <a:t>) </a:t>
            </a:r>
          </a:p>
          <a:p>
            <a:endParaRPr lang="en-IN" sz="2000" dirty="0">
              <a:latin typeface="Times New Roman" panose="02020603050405020304" pitchFamily="18" charset="0"/>
            </a:endParaRPr>
          </a:p>
          <a:p>
            <a:r>
              <a:rPr lang="en-IN" sz="2000" dirty="0">
                <a:latin typeface="Times New Roman" panose="02020603050405020304" pitchFamily="18" charset="0"/>
              </a:rPr>
              <a:t>This method returns an array of Addresses that attempt to describe the area immediately surrounding the given latitude and longitude. </a:t>
            </a:r>
          </a:p>
          <a:p>
            <a:endParaRPr lang="en-IN" sz="2000" dirty="0">
              <a:latin typeface="Times New Roman" panose="02020603050405020304" pitchFamily="18" charset="0"/>
            </a:endParaRPr>
          </a:p>
          <a:p>
            <a:r>
              <a:rPr lang="en-IN" sz="2000" dirty="0">
                <a:latin typeface="Times New Roman" panose="02020603050405020304" pitchFamily="18" charset="0"/>
              </a:rPr>
              <a:t>b. </a:t>
            </a:r>
            <a:r>
              <a:rPr lang="en-IN" sz="2000" b="1" dirty="0" err="1">
                <a:latin typeface="Times New Roman" panose="02020603050405020304" pitchFamily="18" charset="0"/>
              </a:rPr>
              <a:t>getFromLocationName</a:t>
            </a:r>
            <a:r>
              <a:rPr lang="en-IN" sz="2000" b="1" dirty="0">
                <a:latin typeface="Times New Roman" panose="02020603050405020304" pitchFamily="18" charset="0"/>
              </a:rPr>
              <a:t> </a:t>
            </a:r>
          </a:p>
          <a:p>
            <a:r>
              <a:rPr lang="en-IN" sz="2000" dirty="0">
                <a:latin typeface="+mj-lt"/>
                <a:cs typeface="Times New Roman" panose="02020603050405020304" pitchFamily="18" charset="0"/>
              </a:rPr>
              <a:t>Syntax : </a:t>
            </a:r>
          </a:p>
          <a:p>
            <a:r>
              <a:rPr lang="en-IN" sz="2000" dirty="0">
                <a:latin typeface="+mj-lt"/>
                <a:cs typeface="Times New Roman" panose="02020603050405020304" pitchFamily="18" charset="0"/>
              </a:rPr>
              <a:t>● public List&lt;Address&gt; </a:t>
            </a:r>
            <a:r>
              <a:rPr lang="en-IN" sz="2000" dirty="0" err="1">
                <a:latin typeface="+mj-lt"/>
                <a:cs typeface="Times New Roman" panose="02020603050405020304" pitchFamily="18" charset="0"/>
              </a:rPr>
              <a:t>getFromLocationName</a:t>
            </a:r>
            <a:r>
              <a:rPr lang="en-IN" sz="2000" dirty="0">
                <a:latin typeface="+mj-lt"/>
                <a:cs typeface="Times New Roman" panose="02020603050405020304" pitchFamily="18" charset="0"/>
              </a:rPr>
              <a:t> (String </a:t>
            </a:r>
            <a:r>
              <a:rPr lang="en-IN" sz="2000" dirty="0" err="1">
                <a:latin typeface="+mj-lt"/>
                <a:cs typeface="Times New Roman" panose="02020603050405020304" pitchFamily="18" charset="0"/>
              </a:rPr>
              <a:t>locationName</a:t>
            </a:r>
            <a:r>
              <a:rPr lang="en-IN" sz="2000" dirty="0">
                <a:latin typeface="+mj-lt"/>
                <a:cs typeface="Times New Roman" panose="02020603050405020304" pitchFamily="18" charset="0"/>
              </a:rPr>
              <a:t>, int </a:t>
            </a:r>
            <a:r>
              <a:rPr lang="en-IN" sz="2000" dirty="0" err="1">
                <a:latin typeface="+mj-lt"/>
                <a:cs typeface="Times New Roman" panose="02020603050405020304" pitchFamily="18" charset="0"/>
              </a:rPr>
              <a:t>maxResults</a:t>
            </a:r>
            <a:r>
              <a:rPr lang="en-IN" sz="2000" dirty="0">
                <a:latin typeface="+mj-lt"/>
                <a:cs typeface="Times New Roman" panose="02020603050405020304" pitchFamily="18" charset="0"/>
              </a:rPr>
              <a:t>)</a:t>
            </a:r>
          </a:p>
          <a:p>
            <a:r>
              <a:rPr lang="en-IN" sz="2000" dirty="0">
                <a:latin typeface="+mj-lt"/>
                <a:cs typeface="Times New Roman" panose="02020603050405020304" pitchFamily="18" charset="0"/>
              </a:rPr>
              <a:t> </a:t>
            </a:r>
          </a:p>
          <a:p>
            <a:r>
              <a:rPr lang="en-IN" sz="2000" dirty="0">
                <a:latin typeface="+mj-lt"/>
                <a:cs typeface="Times New Roman" panose="02020603050405020304" pitchFamily="18" charset="0"/>
              </a:rPr>
              <a:t>Returns an array of Addresses that attempt to describe the named location, which may be a place name such as "Dalvik, Iceland", an address such as "1600 Amphitheatre Parkway, Mountain View, CA", an airport code such as "SFO", and so forth.</a:t>
            </a:r>
          </a:p>
          <a:p>
            <a:endParaRPr lang="en-IN" sz="2000" dirty="0">
              <a:latin typeface="Times New Roman" panose="02020603050405020304" pitchFamily="18" charset="0"/>
            </a:endParaRPr>
          </a:p>
        </p:txBody>
      </p:sp>
    </p:spTree>
    <p:extLst>
      <p:ext uri="{BB962C8B-B14F-4D97-AF65-F5344CB8AC3E}">
        <p14:creationId xmlns:p14="http://schemas.microsoft.com/office/powerpoint/2010/main" val="1847582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0CDA-1FA3-EC7C-3089-8AAAA668931A}"/>
              </a:ext>
            </a:extLst>
          </p:cNvPr>
          <p:cNvSpPr>
            <a:spLocks noGrp="1"/>
          </p:cNvSpPr>
          <p:nvPr>
            <p:ph type="title"/>
          </p:nvPr>
        </p:nvSpPr>
        <p:spPr>
          <a:xfrm>
            <a:off x="1981200" y="266700"/>
            <a:ext cx="8229600" cy="2667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8336136-1434-2FFB-F3CC-1D1A06306325}"/>
              </a:ext>
            </a:extLst>
          </p:cNvPr>
          <p:cNvSpPr>
            <a:spLocks noGrp="1"/>
          </p:cNvSpPr>
          <p:nvPr>
            <p:ph idx="1"/>
          </p:nvPr>
        </p:nvSpPr>
        <p:spPr>
          <a:xfrm>
            <a:off x="1981200" y="990601"/>
            <a:ext cx="8229600" cy="5135563"/>
          </a:xfrm>
        </p:spPr>
        <p:txBody>
          <a:bodyPr/>
          <a:lstStyle/>
          <a:p>
            <a:r>
              <a:rPr lang="en-IN" dirty="0" err="1"/>
              <a:t>GeoCode</a:t>
            </a:r>
            <a:r>
              <a:rPr lang="en-IN" dirty="0"/>
              <a:t> 			Reverse </a:t>
            </a:r>
            <a:r>
              <a:rPr lang="en-IN" dirty="0" err="1"/>
              <a:t>GeoCode</a:t>
            </a:r>
            <a:endParaRPr lang="en-IN" dirty="0"/>
          </a:p>
        </p:txBody>
      </p:sp>
      <p:pic>
        <p:nvPicPr>
          <p:cNvPr id="4" name="Picture 3">
            <a:extLst>
              <a:ext uri="{FF2B5EF4-FFF2-40B4-BE49-F238E27FC236}">
                <a16:creationId xmlns:a16="http://schemas.microsoft.com/office/drawing/2014/main" id="{D2F83395-7D0B-37A5-0F78-B3A7FF3F60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550" y="1920279"/>
            <a:ext cx="3219450" cy="4663084"/>
          </a:xfrm>
          <a:prstGeom prst="rect">
            <a:avLst/>
          </a:prstGeom>
          <a:ln w="19050">
            <a:solidFill>
              <a:schemeClr val="tx1"/>
            </a:solidFill>
          </a:ln>
        </p:spPr>
      </p:pic>
      <p:pic>
        <p:nvPicPr>
          <p:cNvPr id="5" name="Picture 4">
            <a:extLst>
              <a:ext uri="{FF2B5EF4-FFF2-40B4-BE49-F238E27FC236}">
                <a16:creationId xmlns:a16="http://schemas.microsoft.com/office/drawing/2014/main" id="{822A3AC8-004A-35D8-72CF-801F8CDCD1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1800860"/>
            <a:ext cx="3219450" cy="4782503"/>
          </a:xfrm>
          <a:prstGeom prst="rect">
            <a:avLst/>
          </a:prstGeom>
          <a:ln w="19050">
            <a:solidFill>
              <a:schemeClr val="tx1"/>
            </a:solidFill>
          </a:ln>
        </p:spPr>
      </p:pic>
    </p:spTree>
    <p:extLst>
      <p:ext uri="{BB962C8B-B14F-4D97-AF65-F5344CB8AC3E}">
        <p14:creationId xmlns:p14="http://schemas.microsoft.com/office/powerpoint/2010/main" val="565717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9478-F348-E6F6-DA2A-583E039D7630}"/>
              </a:ext>
            </a:extLst>
          </p:cNvPr>
          <p:cNvSpPr>
            <a:spLocks noGrp="1"/>
          </p:cNvSpPr>
          <p:nvPr>
            <p:ph type="title"/>
          </p:nvPr>
        </p:nvSpPr>
        <p:spPr>
          <a:xfrm>
            <a:off x="1981200" y="274638"/>
            <a:ext cx="8229600" cy="563562"/>
          </a:xfrm>
        </p:spPr>
        <p:txBody>
          <a:bodyPr>
            <a:normAutofit fontScale="90000"/>
          </a:bodyPr>
          <a:lstStyle/>
          <a:p>
            <a:br>
              <a:rPr lang="en-US" sz="1800" b="1" dirty="0">
                <a:latin typeface="Calibri" panose="020F0502020204030204" pitchFamily="34" charset="0"/>
                <a:ea typeface="Calibri" panose="020F0502020204030204" pitchFamily="34" charset="0"/>
                <a:cs typeface="Mangal" panose="02040503050203030202" pitchFamily="18" charset="0"/>
              </a:rPr>
            </a:br>
            <a:r>
              <a:rPr lang="en-US" sz="2000" b="1" dirty="0">
                <a:latin typeface="Calibri" panose="020F0502020204030204" pitchFamily="34" charset="0"/>
                <a:ea typeface="Calibri" panose="020F0502020204030204" pitchFamily="34" charset="0"/>
                <a:cs typeface="Mangal" panose="02040503050203030202" pitchFamily="18" charset="0"/>
              </a:rPr>
              <a:t>Geocoding &amp; Reverse Geocoding</a:t>
            </a:r>
            <a:br>
              <a:rPr lang="en-IN" sz="1800" dirty="0">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C62DB3F-B893-5BCC-3BB9-B93EED51166C}"/>
              </a:ext>
            </a:extLst>
          </p:cNvPr>
          <p:cNvSpPr>
            <a:spLocks noGrp="1"/>
          </p:cNvSpPr>
          <p:nvPr>
            <p:ph idx="1"/>
          </p:nvPr>
        </p:nvSpPr>
        <p:spPr>
          <a:xfrm>
            <a:off x="1981200" y="609600"/>
            <a:ext cx="8686800" cy="6324600"/>
          </a:xfrm>
        </p:spPr>
        <p:txBody>
          <a:bodyPr>
            <a:noAutofit/>
          </a:bodyPr>
          <a:lstStyle/>
          <a:p>
            <a:r>
              <a:rPr lang="en-US" sz="1800" dirty="0">
                <a:latin typeface="Calibri" panose="020F0502020204030204" pitchFamily="34" charset="0"/>
                <a:ea typeface="Calibri" panose="020F0502020204030204" pitchFamily="34" charset="0"/>
                <a:cs typeface="Mangal" panose="02040503050203030202" pitchFamily="18" charset="0"/>
              </a:rPr>
              <a:t>public class </a:t>
            </a:r>
            <a:r>
              <a:rPr lang="en-US" sz="1800" dirty="0" err="1">
                <a:latin typeface="Calibri" panose="020F0502020204030204" pitchFamily="34" charset="0"/>
                <a:ea typeface="Calibri" panose="020F0502020204030204" pitchFamily="34" charset="0"/>
                <a:cs typeface="Mangal" panose="02040503050203030202" pitchFamily="18" charset="0"/>
              </a:rPr>
              <a:t>MapsActivity</a:t>
            </a:r>
            <a:r>
              <a:rPr lang="en-US" sz="1800" dirty="0">
                <a:latin typeface="Calibri" panose="020F0502020204030204" pitchFamily="34" charset="0"/>
                <a:ea typeface="Calibri" panose="020F0502020204030204" pitchFamily="34" charset="0"/>
                <a:cs typeface="Mangal" panose="02040503050203030202" pitchFamily="18" charset="0"/>
              </a:rPr>
              <a:t> extends </a:t>
            </a:r>
            <a:r>
              <a:rPr lang="en-US" sz="1800" dirty="0" err="1">
                <a:latin typeface="Calibri" panose="020F0502020204030204" pitchFamily="34" charset="0"/>
                <a:ea typeface="Calibri" panose="020F0502020204030204" pitchFamily="34" charset="0"/>
                <a:cs typeface="Mangal" panose="02040503050203030202" pitchFamily="18" charset="0"/>
              </a:rPr>
              <a:t>AppcompatActivity</a:t>
            </a:r>
            <a:r>
              <a:rPr lang="en-US" sz="1800" dirty="0">
                <a:latin typeface="Calibri" panose="020F0502020204030204" pitchFamily="34" charset="0"/>
                <a:ea typeface="Calibri" panose="020F0502020204030204" pitchFamily="34" charset="0"/>
                <a:cs typeface="Mangal" panose="02040503050203030202" pitchFamily="18" charset="0"/>
              </a:rPr>
              <a:t> implements </a:t>
            </a:r>
            <a:r>
              <a:rPr lang="en-US" sz="1800" dirty="0" err="1">
                <a:latin typeface="Calibri" panose="020F0502020204030204" pitchFamily="34" charset="0"/>
                <a:ea typeface="Calibri" panose="020F0502020204030204" pitchFamily="34" charset="0"/>
                <a:cs typeface="Mangal" panose="02040503050203030202" pitchFamily="18" charset="0"/>
              </a:rPr>
              <a:t>OnMapReadyCallback</a:t>
            </a:r>
            <a:r>
              <a:rPr lang="en-US" sz="1800" dirty="0">
                <a:latin typeface="Calibri" panose="020F0502020204030204" pitchFamily="34" charset="0"/>
                <a:ea typeface="Calibri" panose="020F0502020204030204" pitchFamily="34" charset="0"/>
                <a:cs typeface="Mangal" panose="02040503050203030202" pitchFamily="18" charset="0"/>
              </a:rPr>
              <a:t> {</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private </a:t>
            </a:r>
            <a:r>
              <a:rPr lang="en-US" sz="1800" dirty="0" err="1">
                <a:latin typeface="Calibri" panose="020F0502020204030204" pitchFamily="34" charset="0"/>
                <a:ea typeface="Calibri" panose="020F0502020204030204" pitchFamily="34" charset="0"/>
                <a:cs typeface="Mangal" panose="02040503050203030202" pitchFamily="18" charset="0"/>
              </a:rPr>
              <a:t>GoogleMap</a:t>
            </a: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mMap</a:t>
            </a:r>
            <a:r>
              <a:rPr lang="en-US" sz="1800" dirty="0">
                <a:latin typeface="Calibri" panose="020F0502020204030204" pitchFamily="34" charset="0"/>
                <a:ea typeface="Calibri" panose="020F0502020204030204" pitchFamily="34" charset="0"/>
                <a:cs typeface="Mangal" panose="02040503050203030202" pitchFamily="18" charset="0"/>
              </a:rPr>
              <a:t>;</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a:solidFill>
                  <a:srgbClr val="FF0000"/>
                </a:solidFill>
                <a:latin typeface="Calibri" panose="020F0502020204030204" pitchFamily="34" charset="0"/>
                <a:ea typeface="Calibri" panose="020F0502020204030204" pitchFamily="34" charset="0"/>
                <a:cs typeface="Mangal" panose="02040503050203030202" pitchFamily="18" charset="0"/>
              </a:rPr>
              <a:t>private Geocoder geo;</a:t>
            </a:r>
            <a:br>
              <a:rPr lang="en-US" sz="1800" dirty="0">
                <a:solidFill>
                  <a:srgbClr val="FF0000"/>
                </a:solidFill>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EditText</a:t>
            </a: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ed_ad</a:t>
            </a:r>
            <a:r>
              <a:rPr lang="en-US" sz="1800" dirty="0">
                <a:latin typeface="Calibri" panose="020F0502020204030204" pitchFamily="34" charset="0"/>
                <a:ea typeface="Calibri" panose="020F0502020204030204" pitchFamily="34" charset="0"/>
                <a:cs typeface="Mangal" panose="02040503050203030202" pitchFamily="18" charset="0"/>
              </a:rPr>
              <a:t>;</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Button b1;</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TextView</a:t>
            </a:r>
            <a:r>
              <a:rPr lang="en-US" sz="1800" dirty="0">
                <a:latin typeface="Calibri" panose="020F0502020204030204" pitchFamily="34" charset="0"/>
                <a:ea typeface="Calibri" panose="020F0502020204030204" pitchFamily="34" charset="0"/>
                <a:cs typeface="Mangal" panose="02040503050203030202" pitchFamily="18" charset="0"/>
              </a:rPr>
              <a:t> t1;</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@Override</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protected void </a:t>
            </a:r>
            <a:r>
              <a:rPr lang="en-US" sz="1800" dirty="0" err="1">
                <a:latin typeface="Calibri" panose="020F0502020204030204" pitchFamily="34" charset="0"/>
                <a:ea typeface="Calibri" panose="020F0502020204030204" pitchFamily="34" charset="0"/>
                <a:cs typeface="Mangal" panose="02040503050203030202" pitchFamily="18" charset="0"/>
              </a:rPr>
              <a:t>onCreate</a:t>
            </a:r>
            <a:r>
              <a:rPr lang="en-US" sz="1800" dirty="0">
                <a:latin typeface="Calibri" panose="020F0502020204030204" pitchFamily="34" charset="0"/>
                <a:ea typeface="Calibri" panose="020F0502020204030204" pitchFamily="34" charset="0"/>
                <a:cs typeface="Mangal" panose="02040503050203030202" pitchFamily="18" charset="0"/>
              </a:rPr>
              <a:t>(Bundle </a:t>
            </a:r>
            <a:r>
              <a:rPr lang="en-US" sz="1800" dirty="0" err="1">
                <a:latin typeface="Calibri" panose="020F0502020204030204" pitchFamily="34" charset="0"/>
                <a:ea typeface="Calibri" panose="020F0502020204030204" pitchFamily="34" charset="0"/>
                <a:cs typeface="Mangal" panose="02040503050203030202" pitchFamily="18" charset="0"/>
              </a:rPr>
              <a:t>savedInstanceState</a:t>
            </a:r>
            <a:r>
              <a:rPr lang="en-US" sz="1800" dirty="0">
                <a:latin typeface="Calibri" panose="020F0502020204030204" pitchFamily="34" charset="0"/>
                <a:ea typeface="Calibri" panose="020F0502020204030204" pitchFamily="34" charset="0"/>
                <a:cs typeface="Mangal" panose="02040503050203030202" pitchFamily="18" charset="0"/>
              </a:rPr>
              <a:t>) {</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super.onCreate</a:t>
            </a:r>
            <a:r>
              <a:rPr lang="en-US" sz="1800" dirty="0">
                <a:latin typeface="Calibri" panose="020F0502020204030204" pitchFamily="34" charset="0"/>
                <a:ea typeface="Calibri" panose="020F0502020204030204" pitchFamily="34" charset="0"/>
                <a:cs typeface="Mangal" panose="02040503050203030202" pitchFamily="18" charset="0"/>
              </a:rPr>
              <a:t>(</a:t>
            </a:r>
            <a:r>
              <a:rPr lang="en-US" sz="1800" dirty="0" err="1">
                <a:latin typeface="Calibri" panose="020F0502020204030204" pitchFamily="34" charset="0"/>
                <a:ea typeface="Calibri" panose="020F0502020204030204" pitchFamily="34" charset="0"/>
                <a:cs typeface="Mangal" panose="02040503050203030202" pitchFamily="18" charset="0"/>
              </a:rPr>
              <a:t>savedInstanceState</a:t>
            </a:r>
            <a:r>
              <a:rPr lang="en-US" sz="1800" dirty="0">
                <a:latin typeface="Calibri" panose="020F0502020204030204" pitchFamily="34" charset="0"/>
                <a:ea typeface="Calibri" panose="020F0502020204030204" pitchFamily="34" charset="0"/>
                <a:cs typeface="Mangal" panose="02040503050203030202" pitchFamily="18" charset="0"/>
              </a:rPr>
              <a:t>);</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setContentView</a:t>
            </a:r>
            <a:r>
              <a:rPr lang="en-US" sz="1800" dirty="0">
                <a:latin typeface="Calibri" panose="020F0502020204030204" pitchFamily="34" charset="0"/>
                <a:ea typeface="Calibri" panose="020F0502020204030204" pitchFamily="34" charset="0"/>
                <a:cs typeface="Mangal" panose="02040503050203030202" pitchFamily="18" charset="0"/>
              </a:rPr>
              <a:t>(</a:t>
            </a:r>
            <a:r>
              <a:rPr lang="en-US" sz="1800" dirty="0" err="1">
                <a:latin typeface="Calibri" panose="020F0502020204030204" pitchFamily="34" charset="0"/>
                <a:ea typeface="Calibri" panose="020F0502020204030204" pitchFamily="34" charset="0"/>
                <a:cs typeface="Mangal" panose="02040503050203030202" pitchFamily="18" charset="0"/>
              </a:rPr>
              <a:t>R.layout</a:t>
            </a:r>
            <a:r>
              <a:rPr lang="en-US" sz="1800" dirty="0">
                <a:latin typeface="Calibri" panose="020F0502020204030204" pitchFamily="34" charset="0"/>
                <a:ea typeface="Calibri" panose="020F0502020204030204" pitchFamily="34" charset="0"/>
                <a:cs typeface="Mangal" panose="02040503050203030202" pitchFamily="18" charset="0"/>
              </a:rPr>
              <a:t>.);</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solidFill>
                  <a:srgbClr val="FF0000"/>
                </a:solidFill>
                <a:latin typeface="Calibri" panose="020F0502020204030204" pitchFamily="34" charset="0"/>
                <a:ea typeface="Calibri" panose="020F0502020204030204" pitchFamily="34" charset="0"/>
                <a:cs typeface="Mangal" panose="02040503050203030202" pitchFamily="18" charset="0"/>
              </a:rPr>
              <a:t> //  </a:t>
            </a:r>
            <a:r>
              <a:rPr lang="en-US" sz="1800" dirty="0" err="1">
                <a:solidFill>
                  <a:srgbClr val="FF0000"/>
                </a:solidFill>
                <a:latin typeface="Calibri" panose="020F0502020204030204" pitchFamily="34" charset="0"/>
                <a:ea typeface="Calibri" panose="020F0502020204030204" pitchFamily="34" charset="0"/>
                <a:cs typeface="Mangal" panose="02040503050203030202" pitchFamily="18" charset="0"/>
              </a:rPr>
              <a:t>SupportMapFragment</a:t>
            </a:r>
            <a:r>
              <a:rPr lang="en-US" sz="1800" dirty="0">
                <a:solidFill>
                  <a:srgbClr val="FF0000"/>
                </a:solidFill>
                <a:latin typeface="Calibri" panose="020F0502020204030204" pitchFamily="34" charset="0"/>
                <a:ea typeface="Calibri" panose="020F0502020204030204" pitchFamily="34" charset="0"/>
                <a:cs typeface="Mangal" panose="02040503050203030202" pitchFamily="18" charset="0"/>
              </a:rPr>
              <a:t> : Creates a map fragment.</a:t>
            </a:r>
            <a:br>
              <a:rPr lang="en-US" sz="1800" dirty="0">
                <a:solidFill>
                  <a:srgbClr val="FF0000"/>
                </a:solidFill>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SupportMapFragment</a:t>
            </a: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mapFragment</a:t>
            </a:r>
            <a:r>
              <a:rPr lang="en-US" sz="1800" dirty="0">
                <a:latin typeface="Calibri" panose="020F0502020204030204" pitchFamily="34" charset="0"/>
                <a:ea typeface="Calibri" panose="020F0502020204030204" pitchFamily="34" charset="0"/>
                <a:cs typeface="Mangal" panose="02040503050203030202" pitchFamily="18" charset="0"/>
              </a:rPr>
              <a:t> = (</a:t>
            </a:r>
            <a:r>
              <a:rPr lang="en-US" sz="1800" dirty="0" err="1">
                <a:latin typeface="Calibri" panose="020F0502020204030204" pitchFamily="34" charset="0"/>
                <a:ea typeface="Calibri" panose="020F0502020204030204" pitchFamily="34" charset="0"/>
                <a:cs typeface="Mangal" panose="02040503050203030202" pitchFamily="18" charset="0"/>
              </a:rPr>
              <a:t>SupportMapFragment</a:t>
            </a: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getSupportFragmentManager</a:t>
            </a:r>
            <a:r>
              <a:rPr lang="en-US" sz="1800" dirty="0">
                <a:latin typeface="Calibri" panose="020F0502020204030204" pitchFamily="34" charset="0"/>
                <a:ea typeface="Calibri" panose="020F0502020204030204" pitchFamily="34" charset="0"/>
                <a:cs typeface="Mangal" panose="02040503050203030202" pitchFamily="18" charset="0"/>
              </a:rPr>
              <a:t>().</a:t>
            </a:r>
            <a:r>
              <a:rPr lang="en-US" sz="1800" dirty="0" err="1">
                <a:latin typeface="Calibri" panose="020F0502020204030204" pitchFamily="34" charset="0"/>
                <a:ea typeface="Calibri" panose="020F0502020204030204" pitchFamily="34" charset="0"/>
                <a:cs typeface="Mangal" panose="02040503050203030202" pitchFamily="18" charset="0"/>
              </a:rPr>
              <a:t>findFragmentById</a:t>
            </a:r>
            <a:r>
              <a:rPr lang="en-US" sz="1800" dirty="0">
                <a:latin typeface="Calibri" panose="020F0502020204030204" pitchFamily="34" charset="0"/>
                <a:ea typeface="Calibri" panose="020F0502020204030204" pitchFamily="34" charset="0"/>
                <a:cs typeface="Mangal" panose="02040503050203030202" pitchFamily="18" charset="0"/>
              </a:rPr>
              <a:t>(</a:t>
            </a:r>
            <a:r>
              <a:rPr lang="en-US" sz="1800" dirty="0" err="1">
                <a:latin typeface="Calibri" panose="020F0502020204030204" pitchFamily="34" charset="0"/>
                <a:ea typeface="Calibri" panose="020F0502020204030204" pitchFamily="34" charset="0"/>
                <a:cs typeface="Mangal" panose="02040503050203030202" pitchFamily="18" charset="0"/>
              </a:rPr>
              <a:t>R.id.map</a:t>
            </a:r>
            <a:r>
              <a:rPr lang="en-US" sz="1800" dirty="0">
                <a:latin typeface="Calibri" panose="020F0502020204030204" pitchFamily="34" charset="0"/>
                <a:ea typeface="Calibri" panose="020F0502020204030204" pitchFamily="34" charset="0"/>
                <a:cs typeface="Mangal" panose="02040503050203030202" pitchFamily="18" charset="0"/>
              </a:rPr>
              <a:t>);</a:t>
            </a:r>
          </a:p>
          <a:p>
            <a:r>
              <a:rPr lang="en-US" sz="1800" dirty="0">
                <a:solidFill>
                  <a:srgbClr val="FF0000"/>
                </a:solidFill>
                <a:latin typeface="Calibri" panose="020F0502020204030204" pitchFamily="34" charset="0"/>
                <a:ea typeface="Calibri" panose="020F0502020204030204" pitchFamily="34" charset="0"/>
                <a:cs typeface="Mangal" panose="02040503050203030202" pitchFamily="18" charset="0"/>
              </a:rPr>
              <a:t>//  Sets a callback object which will be triggered when the </a:t>
            </a:r>
            <a:r>
              <a:rPr lang="en-US" sz="1800" dirty="0" err="1">
                <a:solidFill>
                  <a:srgbClr val="FF0000"/>
                </a:solidFill>
                <a:latin typeface="Calibri" panose="020F0502020204030204" pitchFamily="34" charset="0"/>
                <a:ea typeface="Calibri" panose="020F0502020204030204" pitchFamily="34" charset="0"/>
                <a:cs typeface="Mangal" panose="02040503050203030202" pitchFamily="18" charset="0"/>
              </a:rPr>
              <a:t>GoogleMap</a:t>
            </a:r>
            <a:r>
              <a:rPr lang="en-US" sz="1800" dirty="0">
                <a:solidFill>
                  <a:srgbClr val="FF0000"/>
                </a:solidFill>
                <a:latin typeface="Calibri" panose="020F0502020204030204" pitchFamily="34" charset="0"/>
                <a:ea typeface="Calibri" panose="020F0502020204030204" pitchFamily="34" charset="0"/>
                <a:cs typeface="Mangal" panose="02040503050203030202" pitchFamily="18" charset="0"/>
              </a:rPr>
              <a:t> instance is ready to be used</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mapFragment.getMapAsync</a:t>
            </a:r>
            <a:r>
              <a:rPr lang="en-US" sz="1800" dirty="0">
                <a:latin typeface="Calibri" panose="020F0502020204030204" pitchFamily="34" charset="0"/>
                <a:ea typeface="Calibri" panose="020F0502020204030204" pitchFamily="34" charset="0"/>
                <a:cs typeface="Mangal" panose="02040503050203030202" pitchFamily="18" charset="0"/>
              </a:rPr>
              <a:t>(this);</a:t>
            </a:r>
          </a:p>
          <a:p>
            <a:endParaRPr lang="en-US" sz="1800" dirty="0">
              <a:latin typeface="Calibri" panose="020F0502020204030204" pitchFamily="34" charset="0"/>
              <a:ea typeface="Calibri" panose="020F0502020204030204" pitchFamily="34" charset="0"/>
              <a:cs typeface="Mangal" panose="02040503050203030202" pitchFamily="18" charset="0"/>
            </a:endParaRPr>
          </a:p>
          <a:p>
            <a:r>
              <a:rPr lang="en-US" sz="1800" dirty="0">
                <a:latin typeface="Calibri" panose="020F0502020204030204" pitchFamily="34" charset="0"/>
                <a:ea typeface="Calibri" panose="020F0502020204030204" pitchFamily="34" charset="0"/>
                <a:cs typeface="Mangal" panose="02040503050203030202" pitchFamily="18" charset="0"/>
              </a:rPr>
              <a:t>        geo = new Geocoder(this);</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err="1">
                <a:latin typeface="Calibri" panose="020F0502020204030204" pitchFamily="34" charset="0"/>
                <a:ea typeface="Calibri" panose="020F0502020204030204" pitchFamily="34" charset="0"/>
                <a:cs typeface="Mangal" panose="02040503050203030202" pitchFamily="18" charset="0"/>
              </a:rPr>
              <a:t>ed_ad</a:t>
            </a:r>
            <a:r>
              <a:rPr lang="en-US" sz="1800" dirty="0">
                <a:latin typeface="Calibri" panose="020F0502020204030204" pitchFamily="34" charset="0"/>
                <a:ea typeface="Calibri" panose="020F0502020204030204" pitchFamily="34" charset="0"/>
                <a:cs typeface="Mangal" panose="02040503050203030202" pitchFamily="18" charset="0"/>
              </a:rPr>
              <a:t> = </a:t>
            </a:r>
            <a:r>
              <a:rPr lang="en-US" sz="1800" dirty="0" err="1">
                <a:latin typeface="Calibri" panose="020F0502020204030204" pitchFamily="34" charset="0"/>
                <a:ea typeface="Calibri" panose="020F0502020204030204" pitchFamily="34" charset="0"/>
                <a:cs typeface="Mangal" panose="02040503050203030202" pitchFamily="18" charset="0"/>
              </a:rPr>
              <a:t>findViewById</a:t>
            </a:r>
            <a:r>
              <a:rPr lang="en-US" sz="1800" dirty="0">
                <a:latin typeface="Calibri" panose="020F0502020204030204" pitchFamily="34" charset="0"/>
                <a:ea typeface="Calibri" panose="020F0502020204030204" pitchFamily="34" charset="0"/>
                <a:cs typeface="Mangal" panose="02040503050203030202" pitchFamily="18" charset="0"/>
              </a:rPr>
              <a:t>(</a:t>
            </a:r>
            <a:r>
              <a:rPr lang="en-US" sz="1800" dirty="0" err="1">
                <a:latin typeface="Calibri" panose="020F0502020204030204" pitchFamily="34" charset="0"/>
                <a:ea typeface="Calibri" panose="020F0502020204030204" pitchFamily="34" charset="0"/>
                <a:cs typeface="Mangal" panose="02040503050203030202" pitchFamily="18" charset="0"/>
              </a:rPr>
              <a:t>R.id.ed_ad</a:t>
            </a:r>
            <a:r>
              <a:rPr lang="en-US" sz="1800" dirty="0">
                <a:latin typeface="Calibri" panose="020F0502020204030204" pitchFamily="34" charset="0"/>
                <a:ea typeface="Calibri" panose="020F0502020204030204" pitchFamily="34" charset="0"/>
                <a:cs typeface="Mangal" panose="02040503050203030202" pitchFamily="18" charset="0"/>
              </a:rPr>
              <a:t>);</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b1 = </a:t>
            </a:r>
            <a:r>
              <a:rPr lang="en-US" sz="1800" dirty="0" err="1">
                <a:latin typeface="Calibri" panose="020F0502020204030204" pitchFamily="34" charset="0"/>
                <a:ea typeface="Calibri" panose="020F0502020204030204" pitchFamily="34" charset="0"/>
                <a:cs typeface="Mangal" panose="02040503050203030202" pitchFamily="18" charset="0"/>
              </a:rPr>
              <a:t>findViewById</a:t>
            </a:r>
            <a:r>
              <a:rPr lang="en-US" sz="1800" dirty="0">
                <a:latin typeface="Calibri" panose="020F0502020204030204" pitchFamily="34" charset="0"/>
                <a:ea typeface="Calibri" panose="020F0502020204030204" pitchFamily="34" charset="0"/>
                <a:cs typeface="Mangal" panose="02040503050203030202" pitchFamily="18" charset="0"/>
              </a:rPr>
              <a:t>(R.id.b1);</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t1 = </a:t>
            </a:r>
            <a:r>
              <a:rPr lang="en-US" sz="1800" dirty="0" err="1">
                <a:latin typeface="Calibri" panose="020F0502020204030204" pitchFamily="34" charset="0"/>
                <a:ea typeface="Calibri" panose="020F0502020204030204" pitchFamily="34" charset="0"/>
                <a:cs typeface="Mangal" panose="02040503050203030202" pitchFamily="18" charset="0"/>
              </a:rPr>
              <a:t>findViewById</a:t>
            </a:r>
            <a:r>
              <a:rPr lang="en-US" sz="1800" dirty="0">
                <a:latin typeface="Calibri" panose="020F0502020204030204" pitchFamily="34" charset="0"/>
                <a:ea typeface="Calibri" panose="020F0502020204030204" pitchFamily="34" charset="0"/>
                <a:cs typeface="Mangal" panose="02040503050203030202" pitchFamily="18" charset="0"/>
              </a:rPr>
              <a:t>(R.id.t1);</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br>
              <a:rPr lang="en-US" sz="1800" dirty="0">
                <a:latin typeface="Calibri" panose="020F0502020204030204" pitchFamily="34" charset="0"/>
                <a:ea typeface="Calibri" panose="020F0502020204030204" pitchFamily="34" charset="0"/>
                <a:cs typeface="Mangal" panose="02040503050203030202" pitchFamily="18" charset="0"/>
              </a:rPr>
            </a:br>
            <a:endParaRPr lang="en-IN" sz="1800" dirty="0"/>
          </a:p>
        </p:txBody>
      </p:sp>
      <p:sp>
        <p:nvSpPr>
          <p:cNvPr id="5" name="Rectangle 2">
            <a:extLst>
              <a:ext uri="{FF2B5EF4-FFF2-40B4-BE49-F238E27FC236}">
                <a16:creationId xmlns:a16="http://schemas.microsoft.com/office/drawing/2014/main" id="{BD721905-FD22-E7DE-F766-EE9A85C992D5}"/>
              </a:ext>
            </a:extLst>
          </p:cNvPr>
          <p:cNvSpPr>
            <a:spLocks noChangeArrowheads="1"/>
          </p:cNvSpPr>
          <p:nvPr/>
        </p:nvSpPr>
        <p:spPr bwMode="auto">
          <a:xfrm>
            <a:off x="1524000" y="-138499"/>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202124"/>
                </a:solidFill>
                <a:latin typeface="Roboto" panose="02000000000000000000"/>
              </a:rPr>
              <a:t>.</a:t>
            </a:r>
            <a:r>
              <a:rPr lang="en-US" altLang="en-US" sz="600" dirty="0"/>
              <a:t> </a:t>
            </a:r>
            <a:endParaRPr lang="en-US" altLang="en-US" dirty="0"/>
          </a:p>
        </p:txBody>
      </p:sp>
    </p:spTree>
    <p:extLst>
      <p:ext uri="{BB962C8B-B14F-4D97-AF65-F5344CB8AC3E}">
        <p14:creationId xmlns:p14="http://schemas.microsoft.com/office/powerpoint/2010/main" val="599102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3578C-EF7F-8136-886E-A110B6005F38}"/>
              </a:ext>
            </a:extLst>
          </p:cNvPr>
          <p:cNvSpPr>
            <a:spLocks noGrp="1"/>
          </p:cNvSpPr>
          <p:nvPr>
            <p:ph idx="1"/>
          </p:nvPr>
        </p:nvSpPr>
        <p:spPr>
          <a:xfrm>
            <a:off x="1524000" y="228600"/>
            <a:ext cx="9372600" cy="6553200"/>
          </a:xfrm>
        </p:spPr>
        <p:txBody>
          <a:bodyPr>
            <a:normAutofit fontScale="92500" lnSpcReduction="10000"/>
          </a:bodyPr>
          <a:lstStyle/>
          <a:p>
            <a:r>
              <a:rPr lang="en-US" sz="2200" dirty="0">
                <a:solidFill>
                  <a:srgbClr val="FF0000"/>
                </a:solidFill>
                <a:latin typeface="Calibri" panose="020F0502020204030204" pitchFamily="34" charset="0"/>
                <a:ea typeface="Calibri" panose="020F0502020204030204" pitchFamily="34" charset="0"/>
                <a:cs typeface="Mangal" panose="02040503050203030202" pitchFamily="18" charset="0"/>
              </a:rPr>
              <a:t>//Geocoding to find </a:t>
            </a:r>
            <a:r>
              <a:rPr lang="en-US" sz="2200" dirty="0" err="1">
                <a:solidFill>
                  <a:srgbClr val="FF0000"/>
                </a:solidFill>
                <a:latin typeface="Calibri" panose="020F0502020204030204" pitchFamily="34" charset="0"/>
                <a:ea typeface="Calibri" panose="020F0502020204030204" pitchFamily="34" charset="0"/>
                <a:cs typeface="Mangal" panose="02040503050203030202" pitchFamily="18" charset="0"/>
              </a:rPr>
              <a:t>lat,long</a:t>
            </a:r>
            <a:r>
              <a:rPr lang="en-US" sz="2200" dirty="0">
                <a:solidFill>
                  <a:srgbClr val="FF0000"/>
                </a:solidFill>
                <a:latin typeface="Calibri" panose="020F0502020204030204" pitchFamily="34" charset="0"/>
                <a:ea typeface="Calibri" panose="020F0502020204030204" pitchFamily="34" charset="0"/>
                <a:cs typeface="Mangal" panose="02040503050203030202" pitchFamily="18" charset="0"/>
              </a:rPr>
              <a:t> from address</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b1.setOnClickListener(new </a:t>
            </a:r>
            <a:r>
              <a:rPr lang="en-US" sz="2200" dirty="0" err="1">
                <a:latin typeface="Calibri" panose="020F0502020204030204" pitchFamily="34" charset="0"/>
                <a:ea typeface="Calibri" panose="020F0502020204030204" pitchFamily="34" charset="0"/>
                <a:cs typeface="Mangal" panose="02040503050203030202" pitchFamily="18" charset="0"/>
              </a:rPr>
              <a:t>View.OnClickListener</a:t>
            </a: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@Override</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public void </a:t>
            </a:r>
            <a:r>
              <a:rPr lang="en-US" sz="2200" dirty="0" err="1">
                <a:latin typeface="Calibri" panose="020F0502020204030204" pitchFamily="34" charset="0"/>
                <a:ea typeface="Calibri" panose="020F0502020204030204" pitchFamily="34" charset="0"/>
                <a:cs typeface="Mangal" panose="02040503050203030202" pitchFamily="18" charset="0"/>
              </a:rPr>
              <a:t>onClick</a:t>
            </a:r>
            <a:r>
              <a:rPr lang="en-US" sz="2200" dirty="0">
                <a:latin typeface="Calibri" panose="020F0502020204030204" pitchFamily="34" charset="0"/>
                <a:ea typeface="Calibri" panose="020F0502020204030204" pitchFamily="34" charset="0"/>
                <a:cs typeface="Mangal" panose="02040503050203030202" pitchFamily="18" charset="0"/>
              </a:rPr>
              <a:t>(View v)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try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List&lt;Address&gt; addresses = </a:t>
            </a:r>
            <a:r>
              <a:rPr lang="en-US" sz="2200" dirty="0" err="1">
                <a:latin typeface="Calibri" panose="020F0502020204030204" pitchFamily="34" charset="0"/>
                <a:ea typeface="Calibri" panose="020F0502020204030204" pitchFamily="34" charset="0"/>
                <a:cs typeface="Mangal" panose="02040503050203030202" pitchFamily="18" charset="0"/>
              </a:rPr>
              <a:t>geo.</a:t>
            </a:r>
            <a:r>
              <a:rPr lang="en-US" sz="2200" b="1" dirty="0" err="1">
                <a:latin typeface="Calibri" panose="020F0502020204030204" pitchFamily="34" charset="0"/>
                <a:ea typeface="Calibri" panose="020F0502020204030204" pitchFamily="34" charset="0"/>
                <a:cs typeface="Mangal" panose="02040503050203030202" pitchFamily="18" charset="0"/>
              </a:rPr>
              <a:t>getFromLocationName</a:t>
            </a:r>
            <a:r>
              <a:rPr lang="en-US" sz="2200" dirty="0">
                <a:latin typeface="Calibri" panose="020F0502020204030204" pitchFamily="34" charset="0"/>
                <a:ea typeface="Calibri" panose="020F0502020204030204" pitchFamily="34" charset="0"/>
                <a:cs typeface="Mangal" panose="02040503050203030202" pitchFamily="18" charset="0"/>
              </a:rPr>
              <a:t>(</a:t>
            </a:r>
            <a:r>
              <a:rPr lang="en-US" sz="2200" dirty="0" err="1">
                <a:latin typeface="Calibri" panose="020F0502020204030204" pitchFamily="34" charset="0"/>
                <a:ea typeface="Calibri" panose="020F0502020204030204" pitchFamily="34" charset="0"/>
                <a:cs typeface="Mangal" panose="02040503050203030202" pitchFamily="18" charset="0"/>
              </a:rPr>
              <a:t>ed_ad.getText</a:t>
            </a:r>
            <a:r>
              <a:rPr lang="en-US" sz="2200" dirty="0">
                <a:latin typeface="Calibri" panose="020F0502020204030204" pitchFamily="34" charset="0"/>
                <a:ea typeface="Calibri" panose="020F0502020204030204" pitchFamily="34" charset="0"/>
                <a:cs typeface="Mangal" panose="02040503050203030202" pitchFamily="18" charset="0"/>
              </a:rPr>
              <a:t>().</a:t>
            </a:r>
            <a:r>
              <a:rPr lang="en-US" sz="2200" dirty="0" err="1">
                <a:latin typeface="Calibri" panose="020F0502020204030204" pitchFamily="34" charset="0"/>
                <a:ea typeface="Calibri" panose="020F0502020204030204" pitchFamily="34" charset="0"/>
                <a:cs typeface="Mangal" panose="02040503050203030202" pitchFamily="18" charset="0"/>
              </a:rPr>
              <a:t>toString</a:t>
            </a:r>
            <a:r>
              <a:rPr lang="en-US" sz="2200" dirty="0">
                <a:latin typeface="Calibri" panose="020F0502020204030204" pitchFamily="34" charset="0"/>
                <a:ea typeface="Calibri" panose="020F0502020204030204" pitchFamily="34" charset="0"/>
                <a:cs typeface="Mangal" panose="02040503050203030202" pitchFamily="18" charset="0"/>
              </a:rPr>
              <a:t>(), 1);</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if(</a:t>
            </a:r>
            <a:r>
              <a:rPr lang="en-US" sz="2200" dirty="0" err="1">
                <a:latin typeface="Calibri" panose="020F0502020204030204" pitchFamily="34" charset="0"/>
                <a:ea typeface="Calibri" panose="020F0502020204030204" pitchFamily="34" charset="0"/>
                <a:cs typeface="Mangal" panose="02040503050203030202" pitchFamily="18" charset="0"/>
              </a:rPr>
              <a:t>addresses.size</a:t>
            </a:r>
            <a:r>
              <a:rPr lang="en-US" sz="2200" dirty="0">
                <a:latin typeface="Calibri" panose="020F0502020204030204" pitchFamily="34" charset="0"/>
                <a:ea typeface="Calibri" panose="020F0502020204030204" pitchFamily="34" charset="0"/>
                <a:cs typeface="Mangal" panose="02040503050203030202" pitchFamily="18" charset="0"/>
              </a:rPr>
              <a:t>()&gt;0){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Address ads = </a:t>
            </a:r>
            <a:r>
              <a:rPr lang="en-US" sz="2200" dirty="0" err="1">
                <a:latin typeface="Calibri" panose="020F0502020204030204" pitchFamily="34" charset="0"/>
                <a:ea typeface="Calibri" panose="020F0502020204030204" pitchFamily="34" charset="0"/>
                <a:cs typeface="Mangal" panose="02040503050203030202" pitchFamily="18" charset="0"/>
              </a:rPr>
              <a:t>addresses.get</a:t>
            </a:r>
            <a:r>
              <a:rPr lang="en-US" sz="2200" dirty="0">
                <a:latin typeface="Calibri" panose="020F0502020204030204" pitchFamily="34" charset="0"/>
                <a:ea typeface="Calibri" panose="020F0502020204030204" pitchFamily="34" charset="0"/>
                <a:cs typeface="Mangal" panose="02040503050203030202" pitchFamily="18" charset="0"/>
              </a:rPr>
              <a:t>(0);   </a:t>
            </a:r>
            <a:r>
              <a:rPr lang="en-US" sz="2200" dirty="0">
                <a:solidFill>
                  <a:srgbClr val="FF0000"/>
                </a:solidFill>
                <a:latin typeface="Calibri" panose="020F0502020204030204" pitchFamily="34" charset="0"/>
                <a:ea typeface="Calibri" panose="020F0502020204030204" pitchFamily="34" charset="0"/>
                <a:cs typeface="Mangal" panose="02040503050203030202" pitchFamily="18" charset="0"/>
              </a:rPr>
              <a:t>// get value of 0</a:t>
            </a:r>
            <a:r>
              <a:rPr lang="en-US" sz="2200" baseline="30000" dirty="0">
                <a:solidFill>
                  <a:srgbClr val="FF0000"/>
                </a:solidFill>
                <a:latin typeface="Calibri" panose="020F0502020204030204" pitchFamily="34" charset="0"/>
                <a:ea typeface="Calibri" panose="020F0502020204030204" pitchFamily="34" charset="0"/>
                <a:cs typeface="Mangal" panose="02040503050203030202" pitchFamily="18" charset="0"/>
              </a:rPr>
              <a:t>th</a:t>
            </a:r>
            <a:r>
              <a:rPr lang="en-US" sz="2200" dirty="0">
                <a:solidFill>
                  <a:srgbClr val="FF0000"/>
                </a:solidFill>
                <a:latin typeface="Calibri" panose="020F0502020204030204" pitchFamily="34" charset="0"/>
                <a:ea typeface="Calibri" panose="020F0502020204030204" pitchFamily="34" charset="0"/>
                <a:cs typeface="Mangal" panose="02040503050203030202" pitchFamily="18" charset="0"/>
              </a:rPr>
              <a:t> index address list like : </a:t>
            </a:r>
            <a:r>
              <a:rPr lang="en-US" sz="2200" dirty="0" err="1">
                <a:solidFill>
                  <a:srgbClr val="FF0000"/>
                </a:solidFill>
                <a:latin typeface="Calibri" panose="020F0502020204030204" pitchFamily="34" charset="0"/>
                <a:ea typeface="Calibri" panose="020F0502020204030204" pitchFamily="34" charset="0"/>
                <a:cs typeface="Mangal" panose="02040503050203030202" pitchFamily="18" charset="0"/>
              </a:rPr>
              <a:t>roadno</a:t>
            </a:r>
            <a:r>
              <a:rPr lang="en-US" sz="2200" dirty="0">
                <a:solidFill>
                  <a:srgbClr val="FF0000"/>
                </a:solidFill>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p>
          <a:p>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LatLng</a:t>
            </a: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latlo</a:t>
            </a:r>
            <a:r>
              <a:rPr lang="en-US" sz="2200" dirty="0">
                <a:latin typeface="Calibri" panose="020F0502020204030204" pitchFamily="34" charset="0"/>
                <a:ea typeface="Calibri" panose="020F0502020204030204" pitchFamily="34" charset="0"/>
                <a:cs typeface="Mangal" panose="02040503050203030202" pitchFamily="18" charset="0"/>
              </a:rPr>
              <a:t> = new </a:t>
            </a:r>
            <a:r>
              <a:rPr lang="en-US" sz="2200" dirty="0" err="1">
                <a:latin typeface="Calibri" panose="020F0502020204030204" pitchFamily="34" charset="0"/>
                <a:ea typeface="Calibri" panose="020F0502020204030204" pitchFamily="34" charset="0"/>
                <a:cs typeface="Mangal" panose="02040503050203030202" pitchFamily="18" charset="0"/>
              </a:rPr>
              <a:t>LatLng</a:t>
            </a:r>
            <a:r>
              <a:rPr lang="en-US" sz="2200" dirty="0">
                <a:latin typeface="Calibri" panose="020F0502020204030204" pitchFamily="34" charset="0"/>
                <a:ea typeface="Calibri" panose="020F0502020204030204" pitchFamily="34" charset="0"/>
                <a:cs typeface="Mangal" panose="02040503050203030202" pitchFamily="18" charset="0"/>
              </a:rPr>
              <a:t>(</a:t>
            </a:r>
            <a:r>
              <a:rPr lang="en-US" sz="2200" dirty="0" err="1">
                <a:latin typeface="Calibri" panose="020F0502020204030204" pitchFamily="34" charset="0"/>
                <a:ea typeface="Calibri" panose="020F0502020204030204" pitchFamily="34" charset="0"/>
                <a:cs typeface="Mangal" panose="02040503050203030202" pitchFamily="18" charset="0"/>
              </a:rPr>
              <a:t>ads.</a:t>
            </a:r>
            <a:r>
              <a:rPr lang="en-US" sz="2200" b="1" dirty="0" err="1">
                <a:latin typeface="Calibri" panose="020F0502020204030204" pitchFamily="34" charset="0"/>
                <a:ea typeface="Calibri" panose="020F0502020204030204" pitchFamily="34" charset="0"/>
                <a:cs typeface="Mangal" panose="02040503050203030202" pitchFamily="18" charset="0"/>
              </a:rPr>
              <a:t>getLatitude</a:t>
            </a:r>
            <a:r>
              <a:rPr lang="en-US" sz="2200" b="1"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ads.</a:t>
            </a:r>
            <a:r>
              <a:rPr lang="en-US" sz="2200" b="1" dirty="0" err="1">
                <a:latin typeface="Calibri" panose="020F0502020204030204" pitchFamily="34" charset="0"/>
                <a:ea typeface="Calibri" panose="020F0502020204030204" pitchFamily="34" charset="0"/>
                <a:cs typeface="Mangal" panose="02040503050203030202" pitchFamily="18" charset="0"/>
              </a:rPr>
              <a:t>getLongitude</a:t>
            </a:r>
            <a:r>
              <a:rPr lang="en-US" sz="2200" b="1" dirty="0">
                <a:latin typeface="Calibri" panose="020F0502020204030204" pitchFamily="34" charset="0"/>
                <a:ea typeface="Calibri" panose="020F0502020204030204" pitchFamily="34" charset="0"/>
                <a:cs typeface="Mangal" panose="02040503050203030202" pitchFamily="18" charset="0"/>
              </a:rPr>
              <a:t>());</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t1.setText("Latitude = "+</a:t>
            </a:r>
            <a:r>
              <a:rPr lang="en-US" sz="2200" dirty="0" err="1">
                <a:latin typeface="Calibri" panose="020F0502020204030204" pitchFamily="34" charset="0"/>
                <a:ea typeface="Calibri" panose="020F0502020204030204" pitchFamily="34" charset="0"/>
                <a:cs typeface="Mangal" panose="02040503050203030202" pitchFamily="18" charset="0"/>
              </a:rPr>
              <a:t>ads.getLatitude</a:t>
            </a:r>
            <a:r>
              <a:rPr lang="en-US" sz="2200" dirty="0">
                <a:latin typeface="Calibri" panose="020F0502020204030204" pitchFamily="34" charset="0"/>
                <a:ea typeface="Calibri" panose="020F0502020204030204" pitchFamily="34" charset="0"/>
                <a:cs typeface="Mangal" panose="02040503050203030202" pitchFamily="18" charset="0"/>
              </a:rPr>
              <a:t>()+" Longitude = "+</a:t>
            </a:r>
            <a:r>
              <a:rPr lang="en-US" sz="2200" dirty="0" err="1">
                <a:latin typeface="Calibri" panose="020F0502020204030204" pitchFamily="34" charset="0"/>
                <a:ea typeface="Calibri" panose="020F0502020204030204" pitchFamily="34" charset="0"/>
                <a:cs typeface="Mangal" panose="02040503050203030202" pitchFamily="18" charset="0"/>
              </a:rPr>
              <a:t>ads.getLongitude</a:t>
            </a:r>
            <a:r>
              <a:rPr lang="en-US" sz="2200" dirty="0">
                <a:latin typeface="Calibri" panose="020F0502020204030204" pitchFamily="34" charset="0"/>
                <a:ea typeface="Calibri" panose="020F0502020204030204" pitchFamily="34" charset="0"/>
                <a:cs typeface="Mangal" panose="02040503050203030202" pitchFamily="18" charset="0"/>
              </a:rPr>
              <a:t>());</a:t>
            </a:r>
          </a:p>
          <a:p>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mMap.addMarker</a:t>
            </a:r>
            <a:r>
              <a:rPr lang="en-US" sz="2200" dirty="0">
                <a:latin typeface="Calibri" panose="020F0502020204030204" pitchFamily="34" charset="0"/>
                <a:ea typeface="Calibri" panose="020F0502020204030204" pitchFamily="34" charset="0"/>
                <a:cs typeface="Mangal" panose="02040503050203030202" pitchFamily="18" charset="0"/>
              </a:rPr>
              <a:t>(new </a:t>
            </a:r>
            <a:r>
              <a:rPr lang="en-US" sz="2200" dirty="0" err="1">
                <a:latin typeface="Calibri" panose="020F0502020204030204" pitchFamily="34" charset="0"/>
                <a:ea typeface="Calibri" panose="020F0502020204030204" pitchFamily="34" charset="0"/>
                <a:cs typeface="Mangal" panose="02040503050203030202" pitchFamily="18" charset="0"/>
              </a:rPr>
              <a:t>MarkerOptions</a:t>
            </a:r>
            <a:r>
              <a:rPr lang="en-US" sz="2200" dirty="0">
                <a:latin typeface="Calibri" panose="020F0502020204030204" pitchFamily="34" charset="0"/>
                <a:ea typeface="Calibri" panose="020F0502020204030204" pitchFamily="34" charset="0"/>
                <a:cs typeface="Mangal" panose="02040503050203030202" pitchFamily="18" charset="0"/>
              </a:rPr>
              <a:t>().position(</a:t>
            </a:r>
            <a:r>
              <a:rPr lang="en-US" sz="2200" dirty="0" err="1">
                <a:latin typeface="Calibri" panose="020F0502020204030204" pitchFamily="34" charset="0"/>
                <a:ea typeface="Calibri" panose="020F0502020204030204" pitchFamily="34" charset="0"/>
                <a:cs typeface="Mangal" panose="02040503050203030202" pitchFamily="18" charset="0"/>
              </a:rPr>
              <a:t>latlo</a:t>
            </a:r>
            <a:r>
              <a:rPr lang="en-US" sz="2200" dirty="0">
                <a:latin typeface="Calibri" panose="020F0502020204030204" pitchFamily="34" charset="0"/>
                <a:ea typeface="Calibri" panose="020F0502020204030204" pitchFamily="34" charset="0"/>
                <a:cs typeface="Mangal" panose="02040503050203030202" pitchFamily="18" charset="0"/>
              </a:rPr>
              <a:t>).title(</a:t>
            </a:r>
            <a:r>
              <a:rPr lang="en-US" sz="2200" dirty="0" err="1">
                <a:latin typeface="Calibri" panose="020F0502020204030204" pitchFamily="34" charset="0"/>
                <a:ea typeface="Calibri" panose="020F0502020204030204" pitchFamily="34" charset="0"/>
                <a:cs typeface="Mangal" panose="02040503050203030202" pitchFamily="18" charset="0"/>
              </a:rPr>
              <a:t>ads.</a:t>
            </a:r>
            <a:r>
              <a:rPr lang="en-US" sz="2200" b="1" dirty="0" err="1">
                <a:latin typeface="Calibri" panose="020F0502020204030204" pitchFamily="34" charset="0"/>
                <a:ea typeface="Calibri" panose="020F0502020204030204" pitchFamily="34" charset="0"/>
                <a:cs typeface="Mangal" panose="02040503050203030202" pitchFamily="18" charset="0"/>
              </a:rPr>
              <a:t>getLocality</a:t>
            </a:r>
            <a:r>
              <a:rPr lang="en-US" sz="2200" dirty="0">
                <a:latin typeface="Calibri" panose="020F0502020204030204" pitchFamily="34" charset="0"/>
                <a:ea typeface="Calibri" panose="020F0502020204030204" pitchFamily="34" charset="0"/>
                <a:cs typeface="Mangal" panose="02040503050203030202" pitchFamily="18" charset="0"/>
              </a:rPr>
              <a:t>()));</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mMap.moveCamera</a:t>
            </a:r>
            <a:r>
              <a:rPr lang="en-US" sz="2200" dirty="0">
                <a:latin typeface="Calibri" panose="020F0502020204030204" pitchFamily="34" charset="0"/>
                <a:ea typeface="Calibri" panose="020F0502020204030204" pitchFamily="34" charset="0"/>
                <a:cs typeface="Mangal" panose="02040503050203030202" pitchFamily="18" charset="0"/>
              </a:rPr>
              <a:t>(</a:t>
            </a:r>
            <a:r>
              <a:rPr lang="en-US" sz="2200" dirty="0" err="1">
                <a:latin typeface="Calibri" panose="020F0502020204030204" pitchFamily="34" charset="0"/>
                <a:ea typeface="Calibri" panose="020F0502020204030204" pitchFamily="34" charset="0"/>
                <a:cs typeface="Mangal" panose="02040503050203030202" pitchFamily="18" charset="0"/>
              </a:rPr>
              <a:t>CameraUpdateFactory.newLatLng</a:t>
            </a:r>
            <a:r>
              <a:rPr lang="en-US" sz="2200" dirty="0">
                <a:latin typeface="Calibri" panose="020F0502020204030204" pitchFamily="34" charset="0"/>
                <a:ea typeface="Calibri" panose="020F0502020204030204" pitchFamily="34" charset="0"/>
                <a:cs typeface="Mangal" panose="02040503050203030202" pitchFamily="18" charset="0"/>
              </a:rPr>
              <a:t>(</a:t>
            </a:r>
            <a:r>
              <a:rPr lang="en-US" sz="2200" dirty="0" err="1">
                <a:latin typeface="Calibri" panose="020F0502020204030204" pitchFamily="34" charset="0"/>
                <a:ea typeface="Calibri" panose="020F0502020204030204" pitchFamily="34" charset="0"/>
                <a:cs typeface="Mangal" panose="02040503050203030202" pitchFamily="18" charset="0"/>
              </a:rPr>
              <a:t>latlo</a:t>
            </a:r>
            <a:r>
              <a:rPr lang="en-US" sz="2200" dirty="0">
                <a:latin typeface="Calibri" panose="020F0502020204030204" pitchFamily="34" charset="0"/>
                <a:ea typeface="Calibri" panose="020F0502020204030204" pitchFamily="34" charset="0"/>
                <a:cs typeface="Mangal" panose="02040503050203030202" pitchFamily="18" charset="0"/>
              </a:rPr>
              <a:t>));</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 catch (</a:t>
            </a:r>
            <a:r>
              <a:rPr lang="en-US" sz="2200" dirty="0" err="1">
                <a:latin typeface="Calibri" panose="020F0502020204030204" pitchFamily="34" charset="0"/>
                <a:ea typeface="Calibri" panose="020F0502020204030204" pitchFamily="34" charset="0"/>
                <a:cs typeface="Mangal" panose="02040503050203030202" pitchFamily="18" charset="0"/>
              </a:rPr>
              <a:t>IOException</a:t>
            </a:r>
            <a:r>
              <a:rPr lang="en-US" sz="2200" dirty="0">
                <a:latin typeface="Calibri" panose="020F0502020204030204" pitchFamily="34" charset="0"/>
                <a:ea typeface="Calibri" panose="020F0502020204030204" pitchFamily="34" charset="0"/>
                <a:cs typeface="Mangal" panose="02040503050203030202" pitchFamily="18" charset="0"/>
              </a:rPr>
              <a:t> e)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e.printStackTrace</a:t>
            </a:r>
            <a:r>
              <a:rPr lang="en-US" sz="2200" dirty="0">
                <a:latin typeface="Calibri" panose="020F0502020204030204" pitchFamily="34" charset="0"/>
                <a:ea typeface="Calibri" panose="020F0502020204030204" pitchFamily="34" charset="0"/>
                <a:cs typeface="Mangal" panose="02040503050203030202" pitchFamily="18" charset="0"/>
              </a:rPr>
              <a:t>();</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br>
              <a:rPr lang="en-US" sz="1800" dirty="0">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p14="http://schemas.microsoft.com/office/powerpoint/2010/main" val="988091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B1FB3-7AD6-18CB-C8E8-83480999B9E1}"/>
              </a:ext>
            </a:extLst>
          </p:cNvPr>
          <p:cNvSpPr>
            <a:spLocks noGrp="1"/>
          </p:cNvSpPr>
          <p:nvPr>
            <p:ph idx="1"/>
          </p:nvPr>
        </p:nvSpPr>
        <p:spPr>
          <a:xfrm>
            <a:off x="1295400" y="381001"/>
            <a:ext cx="9372600" cy="5745163"/>
          </a:xfrm>
        </p:spPr>
        <p:txBody>
          <a:bodyPr>
            <a:normAutofit fontScale="92500" lnSpcReduction="20000"/>
          </a:bodyPr>
          <a:lstStyle/>
          <a:p>
            <a:r>
              <a:rPr lang="en-US" sz="1800" b="1" dirty="0">
                <a:solidFill>
                  <a:srgbClr val="FF0000"/>
                </a:solidFill>
                <a:latin typeface="Calibri" panose="020F0502020204030204" pitchFamily="34" charset="0"/>
                <a:ea typeface="Calibri" panose="020F0502020204030204" pitchFamily="34" charset="0"/>
                <a:cs typeface="Mangal" panose="02040503050203030202" pitchFamily="18" charset="0"/>
              </a:rPr>
              <a:t>//REVERSE GEO-CODING (to find address from </a:t>
            </a:r>
            <a:r>
              <a:rPr lang="en-US" sz="1800" b="1" dirty="0" err="1">
                <a:solidFill>
                  <a:srgbClr val="FF0000"/>
                </a:solidFill>
                <a:latin typeface="Calibri" panose="020F0502020204030204" pitchFamily="34" charset="0"/>
                <a:ea typeface="Calibri" panose="020F0502020204030204" pitchFamily="34" charset="0"/>
                <a:cs typeface="Mangal" panose="02040503050203030202" pitchFamily="18" charset="0"/>
              </a:rPr>
              <a:t>lat,long</a:t>
            </a:r>
            <a:r>
              <a:rPr lang="en-US" sz="1800" b="1" dirty="0">
                <a:solidFill>
                  <a:srgbClr val="FF0000"/>
                </a:solidFill>
                <a:latin typeface="Calibri" panose="020F0502020204030204" pitchFamily="34" charset="0"/>
                <a:ea typeface="Calibri" panose="020F0502020204030204" pitchFamily="34" charset="0"/>
                <a:cs typeface="Mangal" panose="02040503050203030202" pitchFamily="18" charset="0"/>
              </a:rPr>
              <a:t>)</a:t>
            </a: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      </a:t>
            </a:r>
          </a:p>
          <a:p>
            <a:r>
              <a:rPr lang="en-US" sz="2200" b="1" dirty="0">
                <a:latin typeface="Calibri" panose="020F0502020204030204" pitchFamily="34" charset="0"/>
                <a:ea typeface="Calibri" panose="020F0502020204030204" pitchFamily="34" charset="0"/>
                <a:cs typeface="Mangal" panose="02040503050203030202" pitchFamily="18" charset="0"/>
              </a:rPr>
              <a:t>  </a:t>
            </a:r>
            <a:r>
              <a:rPr lang="en-US" sz="2200" b="1" dirty="0" err="1">
                <a:latin typeface="Calibri" panose="020F0502020204030204" pitchFamily="34" charset="0"/>
                <a:ea typeface="Calibri" panose="020F0502020204030204" pitchFamily="34" charset="0"/>
                <a:cs typeface="Mangal" panose="02040503050203030202" pitchFamily="18" charset="0"/>
              </a:rPr>
              <a:t>mMap.setOnMapLongClickListener</a:t>
            </a:r>
            <a:r>
              <a:rPr lang="en-US" sz="2200" dirty="0">
                <a:latin typeface="Calibri" panose="020F0502020204030204" pitchFamily="34" charset="0"/>
                <a:ea typeface="Calibri" panose="020F0502020204030204" pitchFamily="34" charset="0"/>
                <a:cs typeface="Mangal" panose="02040503050203030202" pitchFamily="18" charset="0"/>
              </a:rPr>
              <a:t>(new </a:t>
            </a:r>
            <a:r>
              <a:rPr lang="en-US" sz="2200" dirty="0" err="1">
                <a:latin typeface="Calibri" panose="020F0502020204030204" pitchFamily="34" charset="0"/>
                <a:ea typeface="Calibri" panose="020F0502020204030204" pitchFamily="34" charset="0"/>
                <a:cs typeface="Mangal" panose="02040503050203030202" pitchFamily="18" charset="0"/>
              </a:rPr>
              <a:t>GoogleMap.OnMapLongClickListener</a:t>
            </a: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@Override</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public void </a:t>
            </a:r>
            <a:r>
              <a:rPr lang="en-US" sz="2200" dirty="0" err="1">
                <a:latin typeface="Calibri" panose="020F0502020204030204" pitchFamily="34" charset="0"/>
                <a:ea typeface="Calibri" panose="020F0502020204030204" pitchFamily="34" charset="0"/>
                <a:cs typeface="Mangal" panose="02040503050203030202" pitchFamily="18" charset="0"/>
              </a:rPr>
              <a:t>onMapLongClick</a:t>
            </a:r>
            <a:r>
              <a:rPr lang="en-US" sz="2200" dirty="0">
                <a:latin typeface="Calibri" panose="020F0502020204030204" pitchFamily="34" charset="0"/>
                <a:ea typeface="Calibri" panose="020F0502020204030204" pitchFamily="34" charset="0"/>
                <a:cs typeface="Mangal" panose="02040503050203030202" pitchFamily="18" charset="0"/>
              </a:rPr>
              <a:t>(@NonNull </a:t>
            </a:r>
            <a:r>
              <a:rPr lang="en-US" sz="2200" dirty="0" err="1">
                <a:latin typeface="Calibri" panose="020F0502020204030204" pitchFamily="34" charset="0"/>
                <a:ea typeface="Calibri" panose="020F0502020204030204" pitchFamily="34" charset="0"/>
                <a:cs typeface="Mangal" panose="02040503050203030202" pitchFamily="18" charset="0"/>
              </a:rPr>
              <a:t>LatLng</a:t>
            </a: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latLng</a:t>
            </a: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p>
          <a:p>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Toast.makeText</a:t>
            </a:r>
            <a:r>
              <a:rPr lang="en-US" sz="2200" dirty="0">
                <a:latin typeface="Calibri" panose="020F0502020204030204" pitchFamily="34" charset="0"/>
                <a:ea typeface="Calibri" panose="020F0502020204030204" pitchFamily="34" charset="0"/>
                <a:cs typeface="Mangal" panose="02040503050203030202" pitchFamily="18" charset="0"/>
              </a:rPr>
              <a:t>(</a:t>
            </a:r>
            <a:r>
              <a:rPr lang="en-US" sz="2200" dirty="0" err="1">
                <a:latin typeface="Calibri" panose="020F0502020204030204" pitchFamily="34" charset="0"/>
                <a:ea typeface="Calibri" panose="020F0502020204030204" pitchFamily="34" charset="0"/>
                <a:cs typeface="Mangal" panose="02040503050203030202" pitchFamily="18" charset="0"/>
              </a:rPr>
              <a:t>getApplicationContext</a:t>
            </a: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latLng.toString</a:t>
            </a: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Toast.LENGTH_SHORT</a:t>
            </a:r>
            <a:r>
              <a:rPr lang="en-US" sz="2200" dirty="0">
                <a:latin typeface="Calibri" panose="020F0502020204030204" pitchFamily="34" charset="0"/>
                <a:ea typeface="Calibri" panose="020F0502020204030204" pitchFamily="34" charset="0"/>
                <a:cs typeface="Mangal" panose="02040503050203030202" pitchFamily="18" charset="0"/>
              </a:rPr>
              <a:t>).show();</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try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List&lt;Address&gt; addresses = </a:t>
            </a:r>
            <a:r>
              <a:rPr lang="en-US" sz="2200" dirty="0" err="1">
                <a:latin typeface="Calibri" panose="020F0502020204030204" pitchFamily="34" charset="0"/>
                <a:ea typeface="Calibri" panose="020F0502020204030204" pitchFamily="34" charset="0"/>
                <a:cs typeface="Mangal" panose="02040503050203030202" pitchFamily="18" charset="0"/>
              </a:rPr>
              <a:t>geo.</a:t>
            </a:r>
            <a:r>
              <a:rPr lang="en-US" sz="2200" b="1" dirty="0" err="1">
                <a:latin typeface="Calibri" panose="020F0502020204030204" pitchFamily="34" charset="0"/>
                <a:ea typeface="Calibri" panose="020F0502020204030204" pitchFamily="34" charset="0"/>
                <a:cs typeface="Mangal" panose="02040503050203030202" pitchFamily="18" charset="0"/>
              </a:rPr>
              <a:t>getFromLocation</a:t>
            </a:r>
            <a:r>
              <a:rPr lang="en-US" sz="2200" dirty="0">
                <a:latin typeface="Calibri" panose="020F0502020204030204" pitchFamily="34" charset="0"/>
                <a:ea typeface="Calibri" panose="020F0502020204030204" pitchFamily="34" charset="0"/>
                <a:cs typeface="Mangal" panose="02040503050203030202" pitchFamily="18" charset="0"/>
              </a:rPr>
              <a:t>(</a:t>
            </a:r>
            <a:r>
              <a:rPr lang="en-US" sz="2200" dirty="0" err="1">
                <a:latin typeface="Calibri" panose="020F0502020204030204" pitchFamily="34" charset="0"/>
                <a:ea typeface="Calibri" panose="020F0502020204030204" pitchFamily="34" charset="0"/>
                <a:cs typeface="Mangal" panose="02040503050203030202" pitchFamily="18" charset="0"/>
              </a:rPr>
              <a:t>latLng.latitude</a:t>
            </a: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latLng.longitude</a:t>
            </a:r>
            <a:r>
              <a:rPr lang="en-US" sz="2200" dirty="0">
                <a:latin typeface="Calibri" panose="020F0502020204030204" pitchFamily="34" charset="0"/>
                <a:ea typeface="Calibri" panose="020F0502020204030204" pitchFamily="34" charset="0"/>
                <a:cs typeface="Mangal" panose="02040503050203030202" pitchFamily="18" charset="0"/>
              </a:rPr>
              <a:t>, 1);</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if (</a:t>
            </a:r>
            <a:r>
              <a:rPr lang="en-US" sz="2200" dirty="0" err="1">
                <a:latin typeface="Calibri" panose="020F0502020204030204" pitchFamily="34" charset="0"/>
                <a:ea typeface="Calibri" panose="020F0502020204030204" pitchFamily="34" charset="0"/>
                <a:cs typeface="Mangal" panose="02040503050203030202" pitchFamily="18" charset="0"/>
              </a:rPr>
              <a:t>addresses.size</a:t>
            </a:r>
            <a:r>
              <a:rPr lang="en-US" sz="2200" dirty="0">
                <a:latin typeface="Calibri" panose="020F0502020204030204" pitchFamily="34" charset="0"/>
                <a:ea typeface="Calibri" panose="020F0502020204030204" pitchFamily="34" charset="0"/>
                <a:cs typeface="Mangal" panose="02040503050203030202" pitchFamily="18" charset="0"/>
              </a:rPr>
              <a:t>()&gt;0){</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Address ads = </a:t>
            </a:r>
            <a:r>
              <a:rPr lang="en-US" sz="2200" dirty="0" err="1">
                <a:latin typeface="Calibri" panose="020F0502020204030204" pitchFamily="34" charset="0"/>
                <a:ea typeface="Calibri" panose="020F0502020204030204" pitchFamily="34" charset="0"/>
                <a:cs typeface="Mangal" panose="02040503050203030202" pitchFamily="18" charset="0"/>
              </a:rPr>
              <a:t>addresses.get</a:t>
            </a:r>
            <a:r>
              <a:rPr lang="en-US" sz="2200" dirty="0">
                <a:latin typeface="Calibri" panose="020F0502020204030204" pitchFamily="34" charset="0"/>
                <a:ea typeface="Calibri" panose="020F0502020204030204" pitchFamily="34" charset="0"/>
                <a:cs typeface="Mangal" panose="02040503050203030202" pitchFamily="18" charset="0"/>
              </a:rPr>
              <a:t>(0);</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String txt = </a:t>
            </a:r>
            <a:r>
              <a:rPr lang="en-US" sz="2200" dirty="0" err="1">
                <a:latin typeface="Calibri" panose="020F0502020204030204" pitchFamily="34" charset="0"/>
                <a:ea typeface="Calibri" panose="020F0502020204030204" pitchFamily="34" charset="0"/>
                <a:cs typeface="Mangal" panose="02040503050203030202" pitchFamily="18" charset="0"/>
              </a:rPr>
              <a:t>ads.</a:t>
            </a:r>
            <a:r>
              <a:rPr lang="en-US" sz="2200" b="1" dirty="0" err="1">
                <a:latin typeface="Calibri" panose="020F0502020204030204" pitchFamily="34" charset="0"/>
                <a:ea typeface="Calibri" panose="020F0502020204030204" pitchFamily="34" charset="0"/>
                <a:cs typeface="Mangal" panose="02040503050203030202" pitchFamily="18" charset="0"/>
              </a:rPr>
              <a:t>getAddressLine</a:t>
            </a:r>
            <a:r>
              <a:rPr lang="en-US" sz="2200" dirty="0">
                <a:latin typeface="Calibri" panose="020F0502020204030204" pitchFamily="34" charset="0"/>
                <a:ea typeface="Calibri" panose="020F0502020204030204" pitchFamily="34" charset="0"/>
                <a:cs typeface="Mangal" panose="02040503050203030202" pitchFamily="18" charset="0"/>
              </a:rPr>
              <a:t>(0);</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mMap.addMarker</a:t>
            </a:r>
            <a:r>
              <a:rPr lang="en-US" sz="2200" dirty="0">
                <a:latin typeface="Calibri" panose="020F0502020204030204" pitchFamily="34" charset="0"/>
                <a:ea typeface="Calibri" panose="020F0502020204030204" pitchFamily="34" charset="0"/>
                <a:cs typeface="Mangal" panose="02040503050203030202" pitchFamily="18" charset="0"/>
              </a:rPr>
              <a:t>(new </a:t>
            </a:r>
            <a:r>
              <a:rPr lang="en-US" sz="2200" dirty="0" err="1">
                <a:latin typeface="Calibri" panose="020F0502020204030204" pitchFamily="34" charset="0"/>
                <a:ea typeface="Calibri" panose="020F0502020204030204" pitchFamily="34" charset="0"/>
                <a:cs typeface="Mangal" panose="02040503050203030202" pitchFamily="18" charset="0"/>
              </a:rPr>
              <a:t>MarkerOptions</a:t>
            </a:r>
            <a:r>
              <a:rPr lang="en-US" sz="2200" dirty="0">
                <a:latin typeface="Calibri" panose="020F0502020204030204" pitchFamily="34" charset="0"/>
                <a:ea typeface="Calibri" panose="020F0502020204030204" pitchFamily="34" charset="0"/>
                <a:cs typeface="Mangal" panose="02040503050203030202" pitchFamily="18" charset="0"/>
              </a:rPr>
              <a:t>().position(</a:t>
            </a:r>
            <a:r>
              <a:rPr lang="en-US" sz="2200" dirty="0" err="1">
                <a:latin typeface="Calibri" panose="020F0502020204030204" pitchFamily="34" charset="0"/>
                <a:ea typeface="Calibri" panose="020F0502020204030204" pitchFamily="34" charset="0"/>
                <a:cs typeface="Mangal" panose="02040503050203030202" pitchFamily="18" charset="0"/>
              </a:rPr>
              <a:t>latLng</a:t>
            </a:r>
            <a:r>
              <a:rPr lang="en-US" sz="2200" dirty="0">
                <a:latin typeface="Calibri" panose="020F0502020204030204" pitchFamily="34" charset="0"/>
                <a:ea typeface="Calibri" panose="020F0502020204030204" pitchFamily="34" charset="0"/>
                <a:cs typeface="Mangal" panose="02040503050203030202" pitchFamily="18" charset="0"/>
              </a:rPr>
              <a:t>).title(txt));</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t1.setText(txt);</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 catch (</a:t>
            </a:r>
            <a:r>
              <a:rPr lang="en-US" sz="2200" dirty="0" err="1">
                <a:latin typeface="Calibri" panose="020F0502020204030204" pitchFamily="34" charset="0"/>
                <a:ea typeface="Calibri" panose="020F0502020204030204" pitchFamily="34" charset="0"/>
                <a:cs typeface="Mangal" panose="02040503050203030202" pitchFamily="18" charset="0"/>
              </a:rPr>
              <a:t>IOException</a:t>
            </a:r>
            <a:r>
              <a:rPr lang="en-US" sz="2200" dirty="0">
                <a:latin typeface="Calibri" panose="020F0502020204030204" pitchFamily="34" charset="0"/>
                <a:ea typeface="Calibri" panose="020F0502020204030204" pitchFamily="34" charset="0"/>
                <a:cs typeface="Mangal" panose="02040503050203030202" pitchFamily="18" charset="0"/>
              </a:rPr>
              <a:t> e)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r>
              <a:rPr lang="en-US" sz="2200" dirty="0" err="1">
                <a:latin typeface="Calibri" panose="020F0502020204030204" pitchFamily="34" charset="0"/>
                <a:ea typeface="Calibri" panose="020F0502020204030204" pitchFamily="34" charset="0"/>
                <a:cs typeface="Mangal" panose="02040503050203030202" pitchFamily="18" charset="0"/>
              </a:rPr>
              <a:t>e.printStackTrace</a:t>
            </a:r>
            <a:r>
              <a:rPr lang="en-US" sz="2200" dirty="0">
                <a:latin typeface="Calibri" panose="020F0502020204030204" pitchFamily="34" charset="0"/>
                <a:ea typeface="Calibri" panose="020F0502020204030204" pitchFamily="34" charset="0"/>
                <a:cs typeface="Mangal" panose="02040503050203030202" pitchFamily="18" charset="0"/>
              </a:rPr>
              <a:t>();</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r>
              <a:rPr lang="en-US" sz="2200" dirty="0">
                <a:latin typeface="Calibri" panose="020F0502020204030204" pitchFamily="34" charset="0"/>
                <a:ea typeface="Calibri" panose="020F0502020204030204" pitchFamily="34" charset="0"/>
                <a:cs typeface="Mangal" panose="02040503050203030202" pitchFamily="18" charset="0"/>
              </a:rPr>
              <a:t>        });</a:t>
            </a:r>
            <a:br>
              <a:rPr lang="en-US" sz="2200" dirty="0">
                <a:latin typeface="Calibri" panose="020F0502020204030204" pitchFamily="34" charset="0"/>
                <a:ea typeface="Calibri" panose="020F0502020204030204" pitchFamily="34" charset="0"/>
                <a:cs typeface="Mangal" panose="02040503050203030202" pitchFamily="18" charset="0"/>
              </a:rPr>
            </a:br>
            <a:endParaRPr lang="en-IN" sz="2200" dirty="0"/>
          </a:p>
        </p:txBody>
      </p:sp>
    </p:spTree>
    <p:extLst>
      <p:ext uri="{BB962C8B-B14F-4D97-AF65-F5344CB8AC3E}">
        <p14:creationId xmlns:p14="http://schemas.microsoft.com/office/powerpoint/2010/main" val="343629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AEC48-FB04-E4A5-591D-84291931D7E9}"/>
              </a:ext>
            </a:extLst>
          </p:cNvPr>
          <p:cNvSpPr>
            <a:spLocks noGrp="1"/>
          </p:cNvSpPr>
          <p:nvPr>
            <p:ph idx="1"/>
          </p:nvPr>
        </p:nvSpPr>
        <p:spPr>
          <a:xfrm>
            <a:off x="1981200" y="685801"/>
            <a:ext cx="8229600" cy="5440363"/>
          </a:xfrm>
        </p:spPr>
        <p:txBody>
          <a:bodyPr>
            <a:normAutofit/>
          </a:bodyPr>
          <a:lstStyle/>
          <a:p>
            <a:r>
              <a:rPr lang="en-US" sz="2000" dirty="0"/>
              <a:t>A </a:t>
            </a:r>
            <a:r>
              <a:rPr lang="en-US" sz="2000" b="1" dirty="0"/>
              <a:t>Pending Intent </a:t>
            </a:r>
            <a:r>
              <a:rPr lang="en-US" sz="2000" dirty="0"/>
              <a:t>is a token you give to some app to perform an action on your apps' behalf irrespective of whether your application process is alive or not.</a:t>
            </a:r>
          </a:p>
          <a:p>
            <a:r>
              <a:rPr lang="en-US" sz="2000" dirty="0"/>
              <a:t>By giving a </a:t>
            </a:r>
            <a:r>
              <a:rPr lang="en-US" sz="2000" dirty="0" err="1"/>
              <a:t>PendingIntent</a:t>
            </a:r>
            <a:r>
              <a:rPr lang="en-US" sz="2000" dirty="0"/>
              <a:t> to another application, you are granting it the right to perform the operation you have specified.</a:t>
            </a:r>
          </a:p>
          <a:p>
            <a:r>
              <a:rPr lang="en-US" sz="2000" b="1" dirty="0"/>
              <a:t>Example : </a:t>
            </a:r>
            <a:r>
              <a:rPr lang="en-US" sz="2000" dirty="0"/>
              <a:t>ordering app uses a </a:t>
            </a:r>
            <a:r>
              <a:rPr lang="en-US" sz="2000" dirty="0" err="1"/>
              <a:t>PendingIntent</a:t>
            </a:r>
            <a:r>
              <a:rPr lang="en-US" sz="2000" dirty="0"/>
              <a:t> rather than sending an activity result because it could take a significant amount of time for the order to be delivered, and it doesn’t make sense to force the user to wait while this is happening. </a:t>
            </a:r>
          </a:p>
          <a:p>
            <a:endParaRPr lang="en-US" sz="2000" dirty="0"/>
          </a:p>
          <a:p>
            <a:r>
              <a:rPr lang="en-US" sz="2000" b="1" dirty="0">
                <a:latin typeface="-apple-system"/>
              </a:rPr>
              <a:t>The difference between </a:t>
            </a:r>
            <a:r>
              <a:rPr lang="en-US" sz="2000" b="1" dirty="0" err="1">
                <a:latin typeface="-apple-system"/>
              </a:rPr>
              <a:t>PendingIntent</a:t>
            </a:r>
            <a:r>
              <a:rPr lang="en-US" sz="2000" b="1" dirty="0">
                <a:latin typeface="-apple-system"/>
              </a:rPr>
              <a:t> and Intent: </a:t>
            </a:r>
            <a:r>
              <a:rPr lang="en-US" sz="2000" dirty="0">
                <a:latin typeface="-apple-system"/>
              </a:rPr>
              <a:t>An Intent is something that is used right now; a </a:t>
            </a:r>
            <a:r>
              <a:rPr lang="en-US" sz="2000" dirty="0" err="1">
                <a:latin typeface="-apple-system"/>
              </a:rPr>
              <a:t>PendingIntent</a:t>
            </a:r>
            <a:r>
              <a:rPr lang="en-US" sz="2000" dirty="0">
                <a:latin typeface="-apple-system"/>
              </a:rPr>
              <a:t> is something that may create an Intent in the future. You will use a </a:t>
            </a:r>
            <a:r>
              <a:rPr lang="en-US" sz="2000" dirty="0" err="1">
                <a:latin typeface="-apple-system"/>
              </a:rPr>
              <a:t>PendingIntent</a:t>
            </a:r>
            <a:r>
              <a:rPr lang="en-US" sz="2000" dirty="0">
                <a:latin typeface="-apple-system"/>
              </a:rPr>
              <a:t> with Notifications</a:t>
            </a:r>
            <a:endParaRPr lang="en-IN" sz="2000" dirty="0"/>
          </a:p>
        </p:txBody>
      </p:sp>
    </p:spTree>
    <p:extLst>
      <p:ext uri="{BB962C8B-B14F-4D97-AF65-F5344CB8AC3E}">
        <p14:creationId xmlns:p14="http://schemas.microsoft.com/office/powerpoint/2010/main" val="2997907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 27-28 :Login Validation</a:t>
            </a:r>
          </a:p>
        </p:txBody>
      </p:sp>
      <p:sp>
        <p:nvSpPr>
          <p:cNvPr id="3" name="Content Placeholder 2"/>
          <p:cNvSpPr>
            <a:spLocks noGrp="1"/>
          </p:cNvSpPr>
          <p:nvPr>
            <p:ph idx="1"/>
          </p:nvPr>
        </p:nvSpPr>
        <p:spPr/>
        <p:txBody>
          <a:bodyPr>
            <a:noAutofit/>
          </a:bodyPr>
          <a:lstStyle/>
          <a:p>
            <a:r>
              <a:rPr lang="en-US" sz="1600" b="1" dirty="0"/>
              <a:t>public class </a:t>
            </a:r>
            <a:r>
              <a:rPr lang="en-US" sz="1600" dirty="0" err="1"/>
              <a:t>MainActivity</a:t>
            </a:r>
            <a:r>
              <a:rPr lang="en-US" sz="1600" dirty="0"/>
              <a:t> </a:t>
            </a:r>
            <a:r>
              <a:rPr lang="en-US" sz="1600" b="1" dirty="0"/>
              <a:t>extends </a:t>
            </a:r>
            <a:r>
              <a:rPr lang="en-US" sz="1600" dirty="0" err="1"/>
              <a:t>AppCompatActivity</a:t>
            </a:r>
            <a:r>
              <a:rPr lang="en-US" sz="1600" dirty="0"/>
              <a:t> {</a:t>
            </a:r>
            <a:br>
              <a:rPr lang="en-US" sz="1600" dirty="0"/>
            </a:br>
            <a:r>
              <a:rPr lang="en-US" sz="1600" dirty="0"/>
              <a:t>    Button </a:t>
            </a:r>
            <a:r>
              <a:rPr lang="en-US" sz="1600" b="1" dirty="0"/>
              <a:t>b1</a:t>
            </a:r>
            <a:r>
              <a:rPr lang="en-US" sz="1600" dirty="0"/>
              <a:t>,</a:t>
            </a:r>
            <a:r>
              <a:rPr lang="en-US" sz="1600" b="1" dirty="0"/>
              <a:t>b2</a:t>
            </a:r>
            <a:r>
              <a:rPr lang="en-US" sz="1600" dirty="0"/>
              <a:t>;</a:t>
            </a:r>
            <a:br>
              <a:rPr lang="en-US" sz="1600" dirty="0"/>
            </a:br>
            <a:r>
              <a:rPr lang="en-US" sz="1600" dirty="0"/>
              <a:t>    </a:t>
            </a:r>
            <a:r>
              <a:rPr lang="en-US" sz="1600" dirty="0" err="1"/>
              <a:t>EditText</a:t>
            </a:r>
            <a:r>
              <a:rPr lang="en-US" sz="1600" dirty="0"/>
              <a:t> </a:t>
            </a:r>
            <a:r>
              <a:rPr lang="en-US" sz="1600" b="1" dirty="0"/>
              <a:t>ed1</a:t>
            </a:r>
            <a:r>
              <a:rPr lang="en-US" sz="1600" dirty="0"/>
              <a:t>,</a:t>
            </a:r>
            <a:r>
              <a:rPr lang="en-US" sz="1600" b="1" dirty="0"/>
              <a:t>ed2</a:t>
            </a:r>
            <a:r>
              <a:rPr lang="en-US" sz="1600" dirty="0"/>
              <a:t>;</a:t>
            </a:r>
            <a:br>
              <a:rPr lang="en-US" sz="1600" dirty="0"/>
            </a:br>
            <a:r>
              <a:rPr lang="en-US" sz="1600" dirty="0"/>
              <a:t>    </a:t>
            </a:r>
            <a:r>
              <a:rPr lang="en-US" sz="1600" dirty="0" err="1"/>
              <a:t>TextView</a:t>
            </a:r>
            <a:r>
              <a:rPr lang="en-US" sz="1600" dirty="0"/>
              <a:t> </a:t>
            </a:r>
            <a:r>
              <a:rPr lang="en-US" sz="1600" b="1" dirty="0"/>
              <a:t>tx1</a:t>
            </a:r>
            <a:r>
              <a:rPr lang="en-US" sz="1600" dirty="0"/>
              <a:t>;</a:t>
            </a:r>
            <a:br>
              <a:rPr lang="en-US" sz="1600" dirty="0"/>
            </a:br>
            <a:r>
              <a:rPr lang="en-US" sz="1600" dirty="0"/>
              <a:t>    </a:t>
            </a:r>
            <a:r>
              <a:rPr lang="en-US" sz="1600" b="1" dirty="0" err="1"/>
              <a:t>int</a:t>
            </a:r>
            <a:r>
              <a:rPr lang="en-US" sz="1600" b="1" dirty="0"/>
              <a:t> counter </a:t>
            </a:r>
            <a:r>
              <a:rPr lang="en-US" sz="1600" dirty="0"/>
              <a:t>= 3;</a:t>
            </a:r>
            <a:br>
              <a:rPr lang="en-US" sz="1600" dirty="0"/>
            </a:br>
            <a:r>
              <a:rPr lang="en-US" sz="1600" dirty="0"/>
              <a:t>    @Override</a:t>
            </a:r>
            <a:br>
              <a:rPr lang="en-US" sz="1600" dirty="0"/>
            </a:br>
            <a:r>
              <a:rPr lang="en-US" sz="1600" dirty="0"/>
              <a:t>    </a:t>
            </a:r>
            <a:r>
              <a:rPr lang="en-US" sz="1600" b="1" dirty="0"/>
              <a:t>protected void </a:t>
            </a:r>
            <a:r>
              <a:rPr lang="en-US" sz="1600" dirty="0" err="1"/>
              <a:t>onCreate</a:t>
            </a:r>
            <a:r>
              <a:rPr lang="en-US" sz="1600" dirty="0"/>
              <a:t>(Bundle </a:t>
            </a:r>
            <a:r>
              <a:rPr lang="en-US" sz="1600" dirty="0" err="1"/>
              <a:t>savedInstanceState</a:t>
            </a:r>
            <a:r>
              <a:rPr lang="en-US" sz="1600" dirty="0"/>
              <a:t>) {</a:t>
            </a:r>
            <a:br>
              <a:rPr lang="en-US" sz="1600" dirty="0"/>
            </a:br>
            <a:r>
              <a:rPr lang="en-US" sz="1600" dirty="0"/>
              <a:t>        </a:t>
            </a:r>
            <a:r>
              <a:rPr lang="en-US" sz="1600" b="1" dirty="0" err="1"/>
              <a:t>super</a:t>
            </a:r>
            <a:r>
              <a:rPr lang="en-US" sz="1600" dirty="0" err="1"/>
              <a:t>.onCreate</a:t>
            </a:r>
            <a:r>
              <a:rPr lang="en-US" sz="1600" dirty="0"/>
              <a:t>(</a:t>
            </a:r>
            <a:r>
              <a:rPr lang="en-US" sz="1600" dirty="0" err="1"/>
              <a:t>savedInstanceState</a:t>
            </a:r>
            <a:r>
              <a:rPr lang="en-US" sz="1600" dirty="0"/>
              <a:t>);</a:t>
            </a:r>
            <a:br>
              <a:rPr lang="en-US" sz="1600" dirty="0"/>
            </a:br>
            <a:r>
              <a:rPr lang="en-US" sz="1600" dirty="0"/>
              <a:t>        </a:t>
            </a:r>
            <a:r>
              <a:rPr lang="en-US" sz="1600" dirty="0" err="1"/>
              <a:t>setContentView</a:t>
            </a:r>
            <a:r>
              <a:rPr lang="en-US" sz="1600" dirty="0"/>
              <a:t>(</a:t>
            </a:r>
            <a:r>
              <a:rPr lang="en-US" sz="1600" dirty="0" err="1"/>
              <a:t>R.layout.</a:t>
            </a:r>
            <a:r>
              <a:rPr lang="en-US" sz="1600" b="1" i="1" dirty="0" err="1"/>
              <a:t>activity_main</a:t>
            </a:r>
            <a:r>
              <a:rPr lang="en-US" sz="1600" dirty="0"/>
              <a:t>);</a:t>
            </a:r>
            <a:br>
              <a:rPr lang="en-US" sz="1600" dirty="0"/>
            </a:br>
            <a:r>
              <a:rPr lang="en-US" sz="1600" dirty="0"/>
              <a:t>        </a:t>
            </a:r>
            <a:r>
              <a:rPr lang="en-US" sz="1600" b="1" dirty="0"/>
              <a:t>b1 </a:t>
            </a:r>
            <a:r>
              <a:rPr lang="en-US" sz="1600" dirty="0"/>
              <a:t>= (Button)</a:t>
            </a:r>
            <a:r>
              <a:rPr lang="en-US" sz="1600" dirty="0" err="1"/>
              <a:t>findViewById</a:t>
            </a:r>
            <a:r>
              <a:rPr lang="en-US" sz="1600" dirty="0"/>
              <a:t>(</a:t>
            </a:r>
            <a:r>
              <a:rPr lang="en-US" sz="1600" dirty="0" err="1"/>
              <a:t>R.id.</a:t>
            </a:r>
            <a:r>
              <a:rPr lang="en-US" sz="1600" b="1" i="1" dirty="0" err="1"/>
              <a:t>button</a:t>
            </a:r>
            <a:r>
              <a:rPr lang="en-US" sz="1600" dirty="0"/>
              <a:t>);</a:t>
            </a:r>
            <a:br>
              <a:rPr lang="en-US" sz="1600" dirty="0"/>
            </a:br>
            <a:r>
              <a:rPr lang="en-US" sz="1600" dirty="0"/>
              <a:t>        </a:t>
            </a:r>
            <a:r>
              <a:rPr lang="en-US" sz="1600" b="1" dirty="0"/>
              <a:t>ed1 </a:t>
            </a:r>
            <a:r>
              <a:rPr lang="en-US" sz="1600" dirty="0"/>
              <a:t>= (</a:t>
            </a:r>
            <a:r>
              <a:rPr lang="en-US" sz="1600" dirty="0" err="1"/>
              <a:t>EditText</a:t>
            </a:r>
            <a:r>
              <a:rPr lang="en-US" sz="1600" dirty="0"/>
              <a:t>)</a:t>
            </a:r>
            <a:r>
              <a:rPr lang="en-US" sz="1600" dirty="0" err="1"/>
              <a:t>findViewById</a:t>
            </a:r>
            <a:r>
              <a:rPr lang="en-US" sz="1600" dirty="0"/>
              <a:t>(</a:t>
            </a:r>
            <a:r>
              <a:rPr lang="en-US" sz="1600" dirty="0" err="1"/>
              <a:t>R.id.</a:t>
            </a:r>
            <a:r>
              <a:rPr lang="en-US" sz="1600" b="1" i="1" dirty="0" err="1"/>
              <a:t>editText</a:t>
            </a:r>
            <a:r>
              <a:rPr lang="en-US" sz="1600" dirty="0"/>
              <a:t>);</a:t>
            </a:r>
            <a:br>
              <a:rPr lang="en-US" sz="1600" dirty="0"/>
            </a:br>
            <a:r>
              <a:rPr lang="en-US" sz="1600" dirty="0"/>
              <a:t>        </a:t>
            </a:r>
            <a:r>
              <a:rPr lang="en-US" sz="1600" b="1" dirty="0"/>
              <a:t>ed2 </a:t>
            </a:r>
            <a:r>
              <a:rPr lang="en-US" sz="1600" dirty="0"/>
              <a:t>= (</a:t>
            </a:r>
            <a:r>
              <a:rPr lang="en-US" sz="1600" dirty="0" err="1"/>
              <a:t>EditText</a:t>
            </a:r>
            <a:r>
              <a:rPr lang="en-US" sz="1600" dirty="0"/>
              <a:t>)</a:t>
            </a:r>
            <a:r>
              <a:rPr lang="en-US" sz="1600" dirty="0" err="1"/>
              <a:t>findViewById</a:t>
            </a:r>
            <a:r>
              <a:rPr lang="en-US" sz="1600" dirty="0"/>
              <a:t>(R.id.</a:t>
            </a:r>
            <a:r>
              <a:rPr lang="en-US" sz="1600" b="1" i="1" dirty="0"/>
              <a:t>editText2</a:t>
            </a:r>
            <a:r>
              <a:rPr lang="en-US" sz="1600" dirty="0"/>
              <a:t>);</a:t>
            </a:r>
            <a:br>
              <a:rPr lang="en-US" sz="1600" dirty="0"/>
            </a:br>
            <a:br>
              <a:rPr lang="en-US" sz="1600" dirty="0"/>
            </a:br>
            <a:r>
              <a:rPr lang="en-US" sz="1600" dirty="0"/>
              <a:t>        </a:t>
            </a:r>
            <a:r>
              <a:rPr lang="en-US" sz="1600" b="1" dirty="0"/>
              <a:t>b2 </a:t>
            </a:r>
            <a:r>
              <a:rPr lang="en-US" sz="1600" dirty="0"/>
              <a:t>= (Button)</a:t>
            </a:r>
            <a:r>
              <a:rPr lang="en-US" sz="1600" dirty="0" err="1"/>
              <a:t>findViewById</a:t>
            </a:r>
            <a:r>
              <a:rPr lang="en-US" sz="1600" dirty="0"/>
              <a:t>(R.id.</a:t>
            </a:r>
            <a:r>
              <a:rPr lang="en-US" sz="1600" b="1" i="1" dirty="0"/>
              <a:t>button2</a:t>
            </a:r>
            <a:r>
              <a:rPr lang="en-US" sz="1600" dirty="0"/>
              <a:t>);</a:t>
            </a:r>
            <a:br>
              <a:rPr lang="en-US" sz="1600" dirty="0"/>
            </a:br>
            <a:r>
              <a:rPr lang="en-US" sz="1600" dirty="0"/>
              <a:t>        </a:t>
            </a:r>
            <a:r>
              <a:rPr lang="en-US" sz="1600" b="1" dirty="0"/>
              <a:t>tx1 </a:t>
            </a:r>
            <a:r>
              <a:rPr lang="en-US" sz="1600" dirty="0"/>
              <a:t>= (</a:t>
            </a:r>
            <a:r>
              <a:rPr lang="en-US" sz="1600" dirty="0" err="1"/>
              <a:t>TextView</a:t>
            </a:r>
            <a:r>
              <a:rPr lang="en-US" sz="1600" dirty="0"/>
              <a:t>)</a:t>
            </a:r>
            <a:r>
              <a:rPr lang="en-US" sz="1600" dirty="0" err="1"/>
              <a:t>findViewById</a:t>
            </a:r>
            <a:r>
              <a:rPr lang="en-US" sz="1600" dirty="0"/>
              <a:t>(R.id.</a:t>
            </a:r>
            <a:r>
              <a:rPr lang="en-US" sz="1600" b="1" i="1" dirty="0"/>
              <a:t>textView3</a:t>
            </a:r>
            <a:r>
              <a:rPr lang="en-US" sz="1600" dirty="0"/>
              <a:t>);</a:t>
            </a:r>
            <a:br>
              <a:rPr lang="en-US" sz="1600" dirty="0"/>
            </a:br>
            <a:r>
              <a:rPr lang="en-US" sz="1600" dirty="0"/>
              <a:t>        </a:t>
            </a:r>
            <a:r>
              <a:rPr lang="en-US" sz="1600" b="1" dirty="0"/>
              <a:t>tx1</a:t>
            </a:r>
            <a:r>
              <a:rPr lang="en-US" sz="1600" dirty="0"/>
              <a:t>.setVisibility(</a:t>
            </a:r>
            <a:r>
              <a:rPr lang="en-US" sz="1600" dirty="0" err="1"/>
              <a:t>View.</a:t>
            </a:r>
            <a:r>
              <a:rPr lang="en-US" sz="1600" b="1" i="1" dirty="0" err="1"/>
              <a:t>GONE</a:t>
            </a:r>
            <a:r>
              <a:rPr lang="en-US" sz="1600" dirty="0"/>
              <a:t>);</a:t>
            </a:r>
            <a:br>
              <a:rPr lang="en-US" sz="1600" dirty="0"/>
            </a:br>
            <a:br>
              <a:rPr lang="en-US" sz="1600" dirty="0"/>
            </a:br>
            <a:endParaRPr lang="en-US" sz="1600" dirty="0"/>
          </a:p>
        </p:txBody>
      </p:sp>
      <p:pic>
        <p:nvPicPr>
          <p:cNvPr id="27650" name="Picture 2"/>
          <p:cNvPicPr>
            <a:picLocks noChangeAspect="1" noChangeArrowheads="1"/>
          </p:cNvPicPr>
          <p:nvPr/>
        </p:nvPicPr>
        <p:blipFill>
          <a:blip r:embed="rId2"/>
          <a:srcRect/>
          <a:stretch>
            <a:fillRect/>
          </a:stretch>
        </p:blipFill>
        <p:spPr bwMode="auto">
          <a:xfrm>
            <a:off x="7924800" y="1828800"/>
            <a:ext cx="2438400" cy="32004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a:t>
            </a:r>
            <a:r>
              <a:rPr lang="en-US" b="1" dirty="0"/>
              <a:t>b1</a:t>
            </a:r>
            <a:r>
              <a:rPr lang="en-US" dirty="0"/>
              <a:t>.setOnClickListener(</a:t>
            </a:r>
            <a:r>
              <a:rPr lang="en-US" b="1" dirty="0"/>
              <a:t>new </a:t>
            </a:r>
            <a:r>
              <a:rPr lang="en-US" dirty="0" err="1"/>
              <a:t>View.OnClickListener</a:t>
            </a:r>
            <a:r>
              <a:rPr lang="en-US" dirty="0"/>
              <a:t>() {</a:t>
            </a:r>
            <a:br>
              <a:rPr lang="en-US" dirty="0"/>
            </a:br>
            <a:r>
              <a:rPr lang="en-US" dirty="0"/>
              <a:t>            @Override</a:t>
            </a:r>
          </a:p>
          <a:p>
            <a:r>
              <a:rPr lang="en-US" dirty="0"/>
              <a:t> </a:t>
            </a:r>
            <a:r>
              <a:rPr lang="en-US" b="1" dirty="0"/>
              <a:t>public void </a:t>
            </a:r>
            <a:r>
              <a:rPr lang="en-US" dirty="0" err="1"/>
              <a:t>onClick</a:t>
            </a:r>
            <a:r>
              <a:rPr lang="en-US" dirty="0"/>
              <a:t>(View v) {</a:t>
            </a:r>
            <a:br>
              <a:rPr lang="en-US" dirty="0"/>
            </a:br>
            <a:r>
              <a:rPr lang="en-US" dirty="0"/>
              <a:t>                </a:t>
            </a:r>
            <a:r>
              <a:rPr lang="en-US" b="1" dirty="0"/>
              <a:t>if</a:t>
            </a:r>
            <a:r>
              <a:rPr lang="en-US" dirty="0"/>
              <a:t>(</a:t>
            </a:r>
            <a:r>
              <a:rPr lang="en-US" b="1" dirty="0"/>
              <a:t>ed1</a:t>
            </a:r>
            <a:r>
              <a:rPr lang="en-US" dirty="0"/>
              <a:t>.getText().</a:t>
            </a:r>
            <a:r>
              <a:rPr lang="en-US" dirty="0" err="1"/>
              <a:t>toString</a:t>
            </a:r>
            <a:r>
              <a:rPr lang="en-US" dirty="0"/>
              <a:t>().equals(</a:t>
            </a:r>
            <a:r>
              <a:rPr lang="en-US" b="1" dirty="0"/>
              <a:t>"admin"</a:t>
            </a:r>
            <a:r>
              <a:rPr lang="en-US" dirty="0"/>
              <a:t>) &amp;&amp;</a:t>
            </a:r>
            <a:br>
              <a:rPr lang="en-US" dirty="0"/>
            </a:br>
            <a:r>
              <a:rPr lang="en-US" dirty="0"/>
              <a:t>                        </a:t>
            </a:r>
            <a:r>
              <a:rPr lang="en-US" b="1" dirty="0"/>
              <a:t>ed2</a:t>
            </a:r>
            <a:r>
              <a:rPr lang="en-US" dirty="0"/>
              <a:t>.getText().</a:t>
            </a:r>
            <a:r>
              <a:rPr lang="en-US" dirty="0" err="1"/>
              <a:t>toString</a:t>
            </a:r>
            <a:r>
              <a:rPr lang="en-US" dirty="0"/>
              <a:t>().equals(</a:t>
            </a:r>
            <a:r>
              <a:rPr lang="en-US" b="1" dirty="0"/>
              <a:t>"admin"</a:t>
            </a:r>
            <a:r>
              <a:rPr lang="en-US" dirty="0"/>
              <a:t>)) {</a:t>
            </a:r>
            <a:br>
              <a:rPr lang="en-US" dirty="0"/>
            </a:br>
            <a:r>
              <a:rPr lang="en-US" dirty="0"/>
              <a:t>                    </a:t>
            </a:r>
            <a:r>
              <a:rPr lang="en-US" dirty="0" err="1"/>
              <a:t>Toast.</a:t>
            </a:r>
            <a:r>
              <a:rPr lang="en-US" i="1" dirty="0" err="1"/>
              <a:t>makeText</a:t>
            </a:r>
            <a:r>
              <a:rPr lang="en-US" dirty="0"/>
              <a:t>(</a:t>
            </a:r>
            <a:r>
              <a:rPr lang="en-US" dirty="0" err="1"/>
              <a:t>getApplicationContext</a:t>
            </a:r>
            <a:r>
              <a:rPr lang="en-US" dirty="0"/>
              <a:t>(),</a:t>
            </a:r>
            <a:br>
              <a:rPr lang="en-US" dirty="0"/>
            </a:br>
            <a:r>
              <a:rPr lang="en-US" dirty="0"/>
              <a:t>                            </a:t>
            </a:r>
            <a:r>
              <a:rPr lang="en-US" b="1" dirty="0"/>
              <a:t>"Redirecting..."</a:t>
            </a:r>
            <a:r>
              <a:rPr lang="en-US" dirty="0"/>
              <a:t>,</a:t>
            </a:r>
            <a:r>
              <a:rPr lang="en-US" dirty="0" err="1"/>
              <a:t>Toast.</a:t>
            </a:r>
            <a:r>
              <a:rPr lang="en-US" b="1" i="1" dirty="0" err="1"/>
              <a:t>LENGTH_SHORT</a:t>
            </a:r>
            <a:r>
              <a:rPr lang="en-US" dirty="0"/>
              <a:t>).show();</a:t>
            </a:r>
            <a:br>
              <a:rPr lang="en-US" dirty="0"/>
            </a:br>
            <a:r>
              <a:rPr lang="en-US" dirty="0"/>
              <a:t>                }</a:t>
            </a:r>
            <a:r>
              <a:rPr lang="en-US" b="1" dirty="0"/>
              <a:t>else</a:t>
            </a:r>
            <a:r>
              <a:rPr lang="en-US" dirty="0"/>
              <a:t>{</a:t>
            </a:r>
            <a:br>
              <a:rPr lang="en-US" dirty="0"/>
            </a:br>
            <a:r>
              <a:rPr lang="en-US" dirty="0"/>
              <a:t>                    </a:t>
            </a:r>
            <a:r>
              <a:rPr lang="en-US" dirty="0" err="1"/>
              <a:t>Toast.</a:t>
            </a:r>
            <a:r>
              <a:rPr lang="en-US" i="1" dirty="0" err="1"/>
              <a:t>makeText</a:t>
            </a:r>
            <a:r>
              <a:rPr lang="en-US" dirty="0"/>
              <a:t>(</a:t>
            </a:r>
            <a:r>
              <a:rPr lang="en-US" dirty="0" err="1"/>
              <a:t>getApplicationContext</a:t>
            </a:r>
            <a:r>
              <a:rPr lang="en-US" dirty="0"/>
              <a:t>(), </a:t>
            </a:r>
            <a:r>
              <a:rPr lang="en-US" b="1" dirty="0"/>
              <a:t>"Wrong    								</a:t>
            </a:r>
            <a:r>
              <a:rPr lang="en-US" b="1" dirty="0" err="1"/>
              <a:t>Credentials"</a:t>
            </a:r>
            <a:r>
              <a:rPr lang="en-US" dirty="0" err="1"/>
              <a:t>,Toast.</a:t>
            </a:r>
            <a:r>
              <a:rPr lang="en-US" b="1" i="1" dirty="0" err="1"/>
              <a:t>LENGTH_SHORT</a:t>
            </a:r>
            <a:r>
              <a:rPr lang="en-US" dirty="0"/>
              <a:t>).show();</a:t>
            </a:r>
            <a:br>
              <a:rPr lang="en-US" dirty="0"/>
            </a:br>
            <a:br>
              <a:rPr lang="en-US" dirty="0"/>
            </a:br>
            <a:r>
              <a:rPr lang="en-US" dirty="0"/>
              <a:t>                            </a:t>
            </a:r>
            <a:r>
              <a:rPr lang="en-US" b="1" dirty="0"/>
              <a:t>tx1</a:t>
            </a:r>
            <a:r>
              <a:rPr lang="en-US" dirty="0"/>
              <a:t>.setVisibility(</a:t>
            </a:r>
            <a:r>
              <a:rPr lang="en-US" dirty="0" err="1"/>
              <a:t>View.</a:t>
            </a:r>
            <a:r>
              <a:rPr lang="en-US" b="1" i="1" dirty="0" err="1"/>
              <a:t>VISIBLE</a:t>
            </a:r>
            <a:r>
              <a:rPr lang="en-US" dirty="0"/>
              <a:t>);</a:t>
            </a:r>
            <a:br>
              <a:rPr lang="en-US" dirty="0"/>
            </a:br>
            <a:r>
              <a:rPr lang="en-US" dirty="0"/>
              <a:t>                    </a:t>
            </a:r>
            <a:r>
              <a:rPr lang="en-US" b="1" dirty="0"/>
              <a:t>tx1</a:t>
            </a:r>
            <a:r>
              <a:rPr lang="en-US" dirty="0"/>
              <a:t>.setBackgroundColor(</a:t>
            </a:r>
            <a:r>
              <a:rPr lang="en-US" dirty="0" err="1"/>
              <a:t>Color.</a:t>
            </a:r>
            <a:r>
              <a:rPr lang="en-US" b="1" i="1" dirty="0" err="1"/>
              <a:t>RED</a:t>
            </a:r>
            <a:r>
              <a:rPr lang="en-US" dirty="0"/>
              <a:t>);</a:t>
            </a:r>
            <a:br>
              <a:rPr lang="en-US" dirty="0"/>
            </a:br>
            <a:r>
              <a:rPr lang="en-US" dirty="0"/>
              <a:t>                    </a:t>
            </a:r>
            <a:r>
              <a:rPr lang="en-US" b="1" dirty="0"/>
              <a:t>counter</a:t>
            </a:r>
            <a:r>
              <a:rPr lang="en-US" dirty="0"/>
              <a:t>--;</a:t>
            </a:r>
            <a:br>
              <a:rPr lang="en-US" dirty="0"/>
            </a:br>
            <a:r>
              <a:rPr lang="en-US" dirty="0"/>
              <a:t>                    </a:t>
            </a:r>
            <a:r>
              <a:rPr lang="en-US" b="1" dirty="0"/>
              <a:t>tx1</a:t>
            </a:r>
            <a:r>
              <a:rPr lang="en-US" dirty="0"/>
              <a:t>.setText(</a:t>
            </a:r>
            <a:r>
              <a:rPr lang="en-US" dirty="0" err="1"/>
              <a:t>Integer.</a:t>
            </a:r>
            <a:r>
              <a:rPr lang="en-US" i="1" dirty="0" err="1"/>
              <a:t>toString</a:t>
            </a:r>
            <a:r>
              <a:rPr lang="en-US" dirty="0"/>
              <a:t>(</a:t>
            </a:r>
            <a:r>
              <a:rPr lang="en-US" b="1" dirty="0"/>
              <a:t>counter</a:t>
            </a:r>
            <a:r>
              <a:rPr lang="en-US" dirty="0"/>
              <a:t>));</a:t>
            </a:r>
            <a:br>
              <a:rPr lang="en-US" dirty="0"/>
            </a:br>
            <a:br>
              <a:rPr lang="en-US" dirty="0"/>
            </a:br>
            <a:r>
              <a:rPr lang="en-US" dirty="0"/>
              <a:t>                    </a:t>
            </a:r>
            <a:r>
              <a:rPr lang="en-US" b="1" dirty="0"/>
              <a:t>if </a:t>
            </a:r>
            <a:r>
              <a:rPr lang="en-US" dirty="0"/>
              <a:t>(</a:t>
            </a:r>
            <a:r>
              <a:rPr lang="en-US" b="1" dirty="0"/>
              <a:t>counter </a:t>
            </a:r>
            <a:r>
              <a:rPr lang="en-US" dirty="0"/>
              <a:t>== 0) {</a:t>
            </a:r>
            <a:br>
              <a:rPr lang="en-US" dirty="0"/>
            </a:br>
            <a:r>
              <a:rPr lang="en-US" dirty="0"/>
              <a:t>                        </a:t>
            </a:r>
            <a:r>
              <a:rPr lang="en-US" b="1" dirty="0"/>
              <a:t>b1</a:t>
            </a:r>
            <a:r>
              <a:rPr lang="en-US" dirty="0"/>
              <a:t>.setEnabled(</a:t>
            </a:r>
            <a:r>
              <a:rPr lang="en-US" b="1" dirty="0"/>
              <a:t>false</a:t>
            </a:r>
            <a:r>
              <a:rPr lang="en-US" dirty="0"/>
              <a:t>);</a:t>
            </a:r>
            <a:br>
              <a:rPr lang="en-US" dirty="0"/>
            </a:br>
            <a:r>
              <a:rPr lang="en-US" dirty="0"/>
              <a:t>                    }</a:t>
            </a:r>
            <a:br>
              <a:rPr lang="en-US" dirty="0"/>
            </a:br>
            <a:r>
              <a:rPr lang="en-US" dirty="0"/>
              <a:t>                }</a:t>
            </a:r>
            <a:br>
              <a:rPr lang="en-US" dirty="0"/>
            </a:br>
            <a:br>
              <a:rPr lang="en-US" dirty="0"/>
            </a:br>
            <a:r>
              <a:rPr lang="en-US" dirty="0"/>
              <a:t>            }</a:t>
            </a:r>
            <a:br>
              <a:rPr lang="en-US" dirty="0"/>
            </a:b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0D0F-B767-4845-8E3C-81A3EB699EDA}"/>
              </a:ext>
            </a:extLst>
          </p:cNvPr>
          <p:cNvSpPr>
            <a:spLocks noGrp="1"/>
          </p:cNvSpPr>
          <p:nvPr>
            <p:ph type="title"/>
          </p:nvPr>
        </p:nvSpPr>
        <p:spPr/>
        <p:txBody>
          <a:bodyPr>
            <a:normAutofit/>
          </a:bodyPr>
          <a:lstStyle/>
          <a:p>
            <a:r>
              <a:rPr lang="en-US" dirty="0"/>
              <a:t>Android Security Model :Permission</a:t>
            </a:r>
            <a:endParaRPr lang="en-IN" dirty="0"/>
          </a:p>
        </p:txBody>
      </p:sp>
      <p:sp>
        <p:nvSpPr>
          <p:cNvPr id="3" name="Content Placeholder 2">
            <a:extLst>
              <a:ext uri="{FF2B5EF4-FFF2-40B4-BE49-F238E27FC236}">
                <a16:creationId xmlns:a16="http://schemas.microsoft.com/office/drawing/2014/main" id="{0A0929EA-D12E-4661-869B-09651960DC09}"/>
              </a:ext>
            </a:extLst>
          </p:cNvPr>
          <p:cNvSpPr>
            <a:spLocks noGrp="1"/>
          </p:cNvSpPr>
          <p:nvPr>
            <p:ph idx="1"/>
          </p:nvPr>
        </p:nvSpPr>
        <p:spPr/>
        <p:txBody>
          <a:bodyPr>
            <a:normAutofit fontScale="62500" lnSpcReduction="20000"/>
          </a:bodyPr>
          <a:lstStyle/>
          <a:p>
            <a:endParaRPr lang="en-US" dirty="0"/>
          </a:p>
          <a:p>
            <a:r>
              <a:rPr lang="en-US" dirty="0"/>
              <a:t>The purpose of a permission is to protect the privacy of an android user.</a:t>
            </a:r>
          </a:p>
          <a:p>
            <a:pPr algn="l"/>
            <a:r>
              <a:rPr lang="en-US" b="0" i="0" dirty="0">
                <a:solidFill>
                  <a:srgbClr val="202124"/>
                </a:solidFill>
                <a:effectLst/>
                <a:latin typeface="Roboto" panose="02000000000000000000" pitchFamily="2" charset="0"/>
              </a:rPr>
              <a:t>App permissions help support user privacy by protecting access to the following:</a:t>
            </a:r>
          </a:p>
          <a:p>
            <a:pPr algn="l">
              <a:buFont typeface="Arial" panose="020B0604020202020204" pitchFamily="34" charset="0"/>
              <a:buChar char="•"/>
            </a:pPr>
            <a:r>
              <a:rPr lang="en-US" b="1" i="0" dirty="0">
                <a:solidFill>
                  <a:srgbClr val="202124"/>
                </a:solidFill>
                <a:effectLst/>
                <a:latin typeface="Roboto" panose="02000000000000000000" pitchFamily="2" charset="0"/>
              </a:rPr>
              <a:t>Restricted data</a:t>
            </a:r>
            <a:r>
              <a:rPr lang="en-US" b="0" i="0" dirty="0">
                <a:solidFill>
                  <a:srgbClr val="202124"/>
                </a:solidFill>
                <a:effectLst/>
                <a:latin typeface="Roboto" panose="02000000000000000000" pitchFamily="2" charset="0"/>
              </a:rPr>
              <a:t>, such as </a:t>
            </a:r>
            <a:r>
              <a:rPr lang="en-US" dirty="0">
                <a:solidFill>
                  <a:srgbClr val="202124"/>
                </a:solidFill>
                <a:latin typeface="Roboto" panose="02000000000000000000" pitchFamily="2" charset="0"/>
              </a:rPr>
              <a:t>SMS</a:t>
            </a:r>
            <a:r>
              <a:rPr lang="en-US" b="0" i="0" dirty="0">
                <a:solidFill>
                  <a:srgbClr val="202124"/>
                </a:solidFill>
                <a:effectLst/>
                <a:latin typeface="Roboto" panose="02000000000000000000" pitchFamily="2" charset="0"/>
              </a:rPr>
              <a:t> and a user's contact information.</a:t>
            </a:r>
          </a:p>
          <a:p>
            <a:pPr algn="l">
              <a:buFont typeface="Arial" panose="020B0604020202020204" pitchFamily="34" charset="0"/>
              <a:buChar char="•"/>
            </a:pPr>
            <a:r>
              <a:rPr lang="en-US" b="1" i="0" dirty="0">
                <a:solidFill>
                  <a:srgbClr val="202124"/>
                </a:solidFill>
                <a:effectLst/>
                <a:latin typeface="Roboto" panose="02000000000000000000" pitchFamily="2" charset="0"/>
              </a:rPr>
              <a:t>Restricted actions</a:t>
            </a:r>
            <a:r>
              <a:rPr lang="en-US" b="0" i="0" dirty="0">
                <a:solidFill>
                  <a:srgbClr val="202124"/>
                </a:solidFill>
                <a:effectLst/>
                <a:latin typeface="Roboto" panose="02000000000000000000" pitchFamily="2" charset="0"/>
              </a:rPr>
              <a:t>, such as connecting to a paired device and recording audio.</a:t>
            </a:r>
          </a:p>
          <a:p>
            <a:endParaRPr lang="en-US" dirty="0"/>
          </a:p>
          <a:p>
            <a:r>
              <a:rPr lang="en-US" dirty="0"/>
              <a:t>Android apps must request permissions to access sensitive user data(contact ,SMS) as well as certain system features(camera , internet).</a:t>
            </a:r>
          </a:p>
          <a:p>
            <a:r>
              <a:rPr lang="en-US" dirty="0"/>
              <a:t>To make use of protected  features of device , must include in AndroidManifest.xml &lt;uses-permission&gt; tags declaring permissions.</a:t>
            </a:r>
          </a:p>
          <a:p>
            <a:r>
              <a:rPr lang="en-US" dirty="0"/>
              <a:t>Permissions are divided into several protection levels</a:t>
            </a:r>
          </a:p>
          <a:p>
            <a:r>
              <a:rPr lang="en-US" dirty="0"/>
              <a:t>Protection levels :</a:t>
            </a:r>
          </a:p>
          <a:p>
            <a:r>
              <a:rPr lang="en-IN" dirty="0"/>
              <a:t>--normal </a:t>
            </a:r>
          </a:p>
          <a:p>
            <a:r>
              <a:rPr lang="en-IN" dirty="0"/>
              <a:t>--signature</a:t>
            </a:r>
          </a:p>
          <a:p>
            <a:r>
              <a:rPr lang="en-IN" dirty="0"/>
              <a:t>--dangerous</a:t>
            </a:r>
          </a:p>
        </p:txBody>
      </p:sp>
    </p:spTree>
    <p:extLst>
      <p:ext uri="{BB962C8B-B14F-4D97-AF65-F5344CB8AC3E}">
        <p14:creationId xmlns:p14="http://schemas.microsoft.com/office/powerpoint/2010/main" val="4101284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373E5-A50C-4B78-B9CF-68F2CF9C7835}"/>
              </a:ext>
            </a:extLst>
          </p:cNvPr>
          <p:cNvSpPr>
            <a:spLocks noGrp="1"/>
          </p:cNvSpPr>
          <p:nvPr>
            <p:ph idx="1"/>
          </p:nvPr>
        </p:nvSpPr>
        <p:spPr>
          <a:xfrm>
            <a:off x="1981200" y="228600"/>
            <a:ext cx="8229600" cy="6477000"/>
          </a:xfrm>
        </p:spPr>
        <p:txBody>
          <a:bodyPr>
            <a:normAutofit/>
          </a:bodyPr>
          <a:lstStyle/>
          <a:p>
            <a:r>
              <a:rPr lang="en-IN" sz="2000" dirty="0"/>
              <a:t>&lt;manifest </a:t>
            </a:r>
            <a:r>
              <a:rPr lang="en-IN" sz="2000" dirty="0" err="1"/>
              <a:t>xmlns:android</a:t>
            </a:r>
            <a:r>
              <a:rPr lang="en-IN" sz="2000" dirty="0"/>
              <a:t>="http://schemas.android.com/</a:t>
            </a:r>
            <a:r>
              <a:rPr lang="en-IN" sz="2000" dirty="0" err="1"/>
              <a:t>apk</a:t>
            </a:r>
            <a:r>
              <a:rPr lang="en-IN" sz="2000" dirty="0"/>
              <a:t>/res/android"</a:t>
            </a:r>
          </a:p>
          <a:p>
            <a:r>
              <a:rPr lang="en-IN" sz="2000" dirty="0"/>
              <a:t>    package="</a:t>
            </a:r>
            <a:r>
              <a:rPr lang="en-IN" sz="2000" dirty="0" err="1"/>
              <a:t>com.example.practiceprograms</a:t>
            </a:r>
            <a:r>
              <a:rPr lang="en-IN" sz="2000" dirty="0"/>
              <a:t>"&gt;</a:t>
            </a:r>
          </a:p>
          <a:p>
            <a:r>
              <a:rPr lang="en-IN" sz="2000" dirty="0"/>
              <a:t>    &lt;</a:t>
            </a:r>
            <a:r>
              <a:rPr lang="en-IN" sz="2000" b="1" dirty="0"/>
              <a:t>uses-permission</a:t>
            </a:r>
            <a:r>
              <a:rPr lang="en-IN" sz="2000" dirty="0"/>
              <a:t> </a:t>
            </a:r>
            <a:r>
              <a:rPr lang="en-IN" sz="2000" dirty="0" err="1"/>
              <a:t>android:name</a:t>
            </a:r>
            <a:r>
              <a:rPr lang="en-IN" sz="2000" dirty="0"/>
              <a:t>="</a:t>
            </a:r>
            <a:r>
              <a:rPr lang="en-IN" sz="2000" dirty="0" err="1"/>
              <a:t>android.permission.SEND_SMS</a:t>
            </a:r>
            <a:r>
              <a:rPr lang="en-IN" sz="2000" dirty="0"/>
              <a:t>" </a:t>
            </a:r>
          </a:p>
          <a:p>
            <a:r>
              <a:rPr lang="en-IN" sz="2000" dirty="0"/>
              <a:t>    </a:t>
            </a:r>
            <a:r>
              <a:rPr lang="en-IN" sz="2000" b="1" dirty="0" err="1"/>
              <a:t>android:label</a:t>
            </a:r>
            <a:r>
              <a:rPr lang="en-IN" sz="2000" dirty="0"/>
              <a:t>=“@string/</a:t>
            </a:r>
            <a:r>
              <a:rPr lang="en-IN" sz="2000" dirty="0" err="1"/>
              <a:t>label_cellphone</a:t>
            </a:r>
            <a:r>
              <a:rPr lang="en-IN" sz="2000" dirty="0"/>
              <a:t>”</a:t>
            </a:r>
          </a:p>
          <a:p>
            <a:r>
              <a:rPr lang="en-IN" sz="2000" dirty="0"/>
              <a:t>   </a:t>
            </a:r>
            <a:r>
              <a:rPr lang="en-IN" sz="2000" b="1" dirty="0" err="1"/>
              <a:t>android:description</a:t>
            </a:r>
            <a:r>
              <a:rPr lang="en-IN" sz="2000" dirty="0"/>
              <a:t>=“@string/</a:t>
            </a:r>
            <a:r>
              <a:rPr lang="en-IN" sz="2000" dirty="0" err="1"/>
              <a:t>desc_cellphone</a:t>
            </a:r>
            <a:r>
              <a:rPr lang="en-IN" sz="2000" dirty="0"/>
              <a:t>”</a:t>
            </a:r>
          </a:p>
          <a:p>
            <a:r>
              <a:rPr lang="en-IN" sz="2000" b="1" dirty="0" err="1"/>
              <a:t>android:permissionGroup</a:t>
            </a:r>
            <a:r>
              <a:rPr lang="en-IN" sz="2000" dirty="0"/>
              <a:t>=“</a:t>
            </a:r>
            <a:r>
              <a:rPr lang="en-IN" sz="2000" dirty="0" err="1"/>
              <a:t>android.permission-group.COST_MONEY</a:t>
            </a:r>
            <a:r>
              <a:rPr lang="en-IN" sz="2000" dirty="0"/>
              <a:t>”</a:t>
            </a:r>
          </a:p>
          <a:p>
            <a:r>
              <a:rPr lang="en-IN" sz="2000" b="1" dirty="0" err="1"/>
              <a:t>android:protectionLevel</a:t>
            </a:r>
            <a:r>
              <a:rPr lang="en-IN" sz="2000" dirty="0"/>
              <a:t>=“dangerous” /&gt;</a:t>
            </a:r>
          </a:p>
          <a:p>
            <a:r>
              <a:rPr lang="en-IN" sz="2000" dirty="0"/>
              <a:t>&lt;/manifest&gt;</a:t>
            </a:r>
          </a:p>
          <a:p>
            <a:r>
              <a:rPr lang="en-IN" sz="2000" dirty="0"/>
              <a:t>&lt;string name=“</a:t>
            </a:r>
            <a:r>
              <a:rPr lang="en-IN" sz="2000" dirty="0" err="1"/>
              <a:t>label_cellphone</a:t>
            </a:r>
            <a:r>
              <a:rPr lang="en-IN" sz="2000" dirty="0"/>
              <a:t>”&gt; send SMS&lt;/string&gt;</a:t>
            </a:r>
          </a:p>
          <a:p>
            <a:r>
              <a:rPr lang="en-IN" sz="2000" dirty="0"/>
              <a:t>&lt;string name=“</a:t>
            </a:r>
            <a:r>
              <a:rPr lang="en-IN" sz="2000" dirty="0" err="1"/>
              <a:t>desc_cellphone</a:t>
            </a:r>
            <a:r>
              <a:rPr lang="en-IN" sz="2000" dirty="0"/>
              <a:t>”&gt;allows the app to send SMS&lt;/string&gt;</a:t>
            </a:r>
          </a:p>
          <a:p>
            <a:endParaRPr lang="en-IN" sz="2000" dirty="0"/>
          </a:p>
          <a:p>
            <a:r>
              <a:rPr lang="en-IN" sz="2000" b="1" dirty="0"/>
              <a:t>Label and description </a:t>
            </a:r>
            <a:r>
              <a:rPr lang="en-IN" sz="2000" dirty="0"/>
              <a:t>should be supplied for the permission. These are string resources that can be displayed to the user when they are viewing a list of permissions.</a:t>
            </a:r>
          </a:p>
          <a:p>
            <a:r>
              <a:rPr lang="en-IN" sz="2000" b="1" dirty="0"/>
              <a:t>Label </a:t>
            </a:r>
            <a:r>
              <a:rPr lang="en-US" sz="2000" dirty="0"/>
              <a:t>The label specifies the name of the permissions to be displayed to users</a:t>
            </a:r>
          </a:p>
          <a:p>
            <a:r>
              <a:rPr lang="en-IN" sz="2000" b="1" dirty="0"/>
              <a:t>Description</a:t>
            </a:r>
            <a:r>
              <a:rPr lang="en-IN" sz="2000" dirty="0"/>
              <a:t> : </a:t>
            </a:r>
            <a:r>
              <a:rPr lang="en-US" sz="2000" dirty="0"/>
              <a:t>defines a summary that will be shown to the end-user.</a:t>
            </a:r>
            <a:r>
              <a:rPr lang="en-IN" sz="2000" dirty="0"/>
              <a:t>what the permission allows a holder to do.</a:t>
            </a:r>
          </a:p>
          <a:p>
            <a:endParaRPr lang="en-IN" sz="1600" dirty="0"/>
          </a:p>
          <a:p>
            <a:endParaRPr lang="en-IN" sz="1600" dirty="0"/>
          </a:p>
          <a:p>
            <a:endParaRPr lang="en-IN" sz="1600" dirty="0"/>
          </a:p>
        </p:txBody>
      </p:sp>
    </p:spTree>
    <p:extLst>
      <p:ext uri="{BB962C8B-B14F-4D97-AF65-F5344CB8AC3E}">
        <p14:creationId xmlns:p14="http://schemas.microsoft.com/office/powerpoint/2010/main" val="2342072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D59DC-907B-41DF-BE9A-D55E04D5EB76}"/>
              </a:ext>
            </a:extLst>
          </p:cNvPr>
          <p:cNvSpPr>
            <a:spLocks noGrp="1"/>
          </p:cNvSpPr>
          <p:nvPr>
            <p:ph idx="1"/>
          </p:nvPr>
        </p:nvSpPr>
        <p:spPr>
          <a:xfrm>
            <a:off x="1981200" y="228601"/>
            <a:ext cx="8229600" cy="5897563"/>
          </a:xfrm>
        </p:spPr>
        <p:txBody>
          <a:bodyPr>
            <a:noAutofit/>
          </a:bodyPr>
          <a:lstStyle/>
          <a:p>
            <a:r>
              <a:rPr lang="en-US" sz="2400" b="1" dirty="0" err="1">
                <a:latin typeface="+mj-lt"/>
                <a:cs typeface="Times New Roman" panose="02020603050405020304" pitchFamily="18" charset="0"/>
              </a:rPr>
              <a:t>permissionGroup</a:t>
            </a:r>
            <a:r>
              <a:rPr lang="en-US" sz="2400" dirty="0">
                <a:latin typeface="+mj-lt"/>
                <a:cs typeface="Times New Roman" panose="02020603050405020304" pitchFamily="18" charset="0"/>
              </a:rPr>
              <a:t> : The permission-group tag allows you to create a group of custom permissions. Declares a name for a logical grouping of related permissions. </a:t>
            </a:r>
          </a:p>
          <a:p>
            <a:r>
              <a:rPr lang="en-US" sz="2400" dirty="0">
                <a:latin typeface="+mj-lt"/>
                <a:cs typeface="Times New Roman" panose="02020603050405020304" pitchFamily="18" charset="0"/>
              </a:rPr>
              <a:t>If user allows permission from a group and your app requests for second permission from the same group, system will automatically grant the permission. </a:t>
            </a:r>
          </a:p>
          <a:p>
            <a:endParaRPr lang="en-US" sz="2400" dirty="0">
              <a:latin typeface="+mj-lt"/>
              <a:cs typeface="Times New Roman" panose="02020603050405020304" pitchFamily="18" charset="0"/>
            </a:endParaRPr>
          </a:p>
          <a:p>
            <a:r>
              <a:rPr lang="en-US" sz="2400" dirty="0">
                <a:latin typeface="+mj-lt"/>
                <a:cs typeface="Times New Roman" panose="02020603050405020304" pitchFamily="18" charset="0"/>
              </a:rPr>
              <a:t>MESSAGES  :  The messages related permissions, say </a:t>
            </a:r>
            <a:r>
              <a:rPr lang="en-US" sz="2400" dirty="0" err="1">
                <a:latin typeface="+mj-lt"/>
                <a:cs typeface="Times New Roman" panose="02020603050405020304" pitchFamily="18" charset="0"/>
              </a:rPr>
              <a:t>android.permission.SEND_SMS</a:t>
            </a:r>
            <a:r>
              <a:rPr lang="en-US" sz="2400" dirty="0">
                <a:latin typeface="+mj-lt"/>
                <a:cs typeface="Times New Roman" panose="02020603050405020304" pitchFamily="18" charset="0"/>
              </a:rPr>
              <a:t>, RECEIVE_SMS and all the permissions related to messages are grouped under </a:t>
            </a:r>
            <a:r>
              <a:rPr lang="en-US" sz="2400" dirty="0" err="1">
                <a:solidFill>
                  <a:srgbClr val="FF0000"/>
                </a:solidFill>
                <a:latin typeface="+mj-lt"/>
                <a:cs typeface="Times New Roman" panose="02020603050405020304" pitchFamily="18" charset="0"/>
              </a:rPr>
              <a:t>android.permission-group.MESSAGES</a:t>
            </a:r>
            <a:r>
              <a:rPr lang="en-US" sz="2400" dirty="0">
                <a:solidFill>
                  <a:srgbClr val="FF0000"/>
                </a:solidFill>
                <a:latin typeface="+mj-lt"/>
                <a:cs typeface="Times New Roman" panose="02020603050405020304" pitchFamily="18" charset="0"/>
              </a:rPr>
              <a:t> </a:t>
            </a:r>
          </a:p>
          <a:p>
            <a:endParaRPr lang="en-US" sz="2400" b="1" dirty="0">
              <a:latin typeface="+mj-lt"/>
              <a:cs typeface="Times New Roman" panose="02020603050405020304" pitchFamily="18" charset="0"/>
            </a:endParaRPr>
          </a:p>
          <a:p>
            <a:r>
              <a:rPr lang="en-US" sz="2400" dirty="0">
                <a:solidFill>
                  <a:srgbClr val="555555"/>
                </a:solidFill>
                <a:latin typeface="+mj-lt"/>
                <a:cs typeface="Times New Roman" panose="02020603050405020304" pitchFamily="18" charset="0"/>
              </a:rPr>
              <a:t> </a:t>
            </a:r>
            <a:r>
              <a:rPr lang="en-US" sz="2400" dirty="0">
                <a:latin typeface="+mj-lt"/>
                <a:cs typeface="Times New Roman" panose="02020603050405020304" pitchFamily="18" charset="0"/>
              </a:rPr>
              <a:t>For example, System will automatically grant WRITE_CALENDAR permission without prompting for user acceptance. This is because READ_CALENDAR and WRITE_CALENDAR permissions belong to </a:t>
            </a:r>
            <a:r>
              <a:rPr lang="en-US" sz="2400" dirty="0">
                <a:solidFill>
                  <a:srgbClr val="FF0000"/>
                </a:solidFill>
                <a:latin typeface="+mj-lt"/>
                <a:cs typeface="Times New Roman" panose="02020603050405020304" pitchFamily="18" charset="0"/>
              </a:rPr>
              <a:t>CALENDAR</a:t>
            </a:r>
            <a:r>
              <a:rPr lang="en-US" sz="2400" dirty="0">
                <a:latin typeface="+mj-lt"/>
                <a:cs typeface="Times New Roman" panose="02020603050405020304" pitchFamily="18" charset="0"/>
              </a:rPr>
              <a:t> group</a:t>
            </a:r>
            <a:r>
              <a:rPr lang="en-US" sz="2400" dirty="0">
                <a:latin typeface="+mj-lt"/>
              </a:rPr>
              <a:t>.</a:t>
            </a:r>
            <a:endParaRPr lang="en-IN" sz="2400" dirty="0">
              <a:latin typeface="+mj-lt"/>
            </a:endParaRPr>
          </a:p>
        </p:txBody>
      </p:sp>
    </p:spTree>
    <p:extLst>
      <p:ext uri="{BB962C8B-B14F-4D97-AF65-F5344CB8AC3E}">
        <p14:creationId xmlns:p14="http://schemas.microsoft.com/office/powerpoint/2010/main" val="1067695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97FB-8E56-8E4E-768C-F3572D81C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F373C8-D26C-DBFA-6218-77DD8097680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04D2B9-98B7-8C7A-6976-4B7295958160}"/>
              </a:ext>
            </a:extLst>
          </p:cNvPr>
          <p:cNvPicPr>
            <a:picLocks noChangeAspect="1"/>
          </p:cNvPicPr>
          <p:nvPr/>
        </p:nvPicPr>
        <p:blipFill>
          <a:blip r:embed="rId2"/>
          <a:stretch>
            <a:fillRect/>
          </a:stretch>
        </p:blipFill>
        <p:spPr>
          <a:xfrm>
            <a:off x="2152650" y="1676401"/>
            <a:ext cx="7886700" cy="3167062"/>
          </a:xfrm>
          <a:prstGeom prst="rect">
            <a:avLst/>
          </a:prstGeom>
        </p:spPr>
      </p:pic>
    </p:spTree>
    <p:extLst>
      <p:ext uri="{BB962C8B-B14F-4D97-AF65-F5344CB8AC3E}">
        <p14:creationId xmlns:p14="http://schemas.microsoft.com/office/powerpoint/2010/main" val="2943508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4F53-06DD-B424-9DD2-278E84B16D29}"/>
              </a:ext>
            </a:extLst>
          </p:cNvPr>
          <p:cNvSpPr>
            <a:spLocks noGrp="1"/>
          </p:cNvSpPr>
          <p:nvPr>
            <p:ph type="title"/>
          </p:nvPr>
        </p:nvSpPr>
        <p:spPr/>
        <p:txBody>
          <a:bodyPr/>
          <a:lstStyle/>
          <a:p>
            <a:r>
              <a:rPr lang="en-IN" dirty="0"/>
              <a:t>Example of permission group</a:t>
            </a:r>
          </a:p>
        </p:txBody>
      </p:sp>
      <p:sp>
        <p:nvSpPr>
          <p:cNvPr id="3" name="Content Placeholder 2">
            <a:extLst>
              <a:ext uri="{FF2B5EF4-FFF2-40B4-BE49-F238E27FC236}">
                <a16:creationId xmlns:a16="http://schemas.microsoft.com/office/drawing/2014/main" id="{4E10607A-3160-EAE9-0BCB-68D620C75E93}"/>
              </a:ext>
            </a:extLst>
          </p:cNvPr>
          <p:cNvSpPr>
            <a:spLocks noGrp="1"/>
          </p:cNvSpPr>
          <p:nvPr>
            <p:ph idx="1"/>
          </p:nvPr>
        </p:nvSpPr>
        <p:spPr>
          <a:xfrm>
            <a:off x="1981200" y="1600201"/>
            <a:ext cx="8839200" cy="4525963"/>
          </a:xfrm>
        </p:spPr>
        <p:txBody>
          <a:bodyPr>
            <a:normAutofit fontScale="77500" lnSpcReduction="20000"/>
          </a:bodyPr>
          <a:lstStyle/>
          <a:p>
            <a:r>
              <a:rPr lang="en-IN" b="1" dirty="0"/>
              <a:t>With permission group : </a:t>
            </a:r>
          </a:p>
          <a:p>
            <a:r>
              <a:rPr lang="en-IN" dirty="0"/>
              <a:t>&lt;permission-group </a:t>
            </a:r>
            <a:r>
              <a:rPr lang="en-IN" dirty="0" err="1"/>
              <a:t>android:name</a:t>
            </a:r>
            <a:r>
              <a:rPr lang="en-IN" dirty="0"/>
              <a:t>="</a:t>
            </a:r>
            <a:r>
              <a:rPr lang="en-IN" dirty="0" err="1">
                <a:solidFill>
                  <a:srgbClr val="FF0000"/>
                </a:solidFill>
              </a:rPr>
              <a:t>android.permission-group.MESSAGES</a:t>
            </a:r>
            <a:r>
              <a:rPr lang="en-IN" dirty="0">
                <a:solidFill>
                  <a:srgbClr val="FF0000"/>
                </a:solidFill>
              </a:rPr>
              <a:t>"</a:t>
            </a:r>
          </a:p>
          <a:p>
            <a:r>
              <a:rPr lang="en-IN" dirty="0"/>
              <a:t>    </a:t>
            </a:r>
            <a:r>
              <a:rPr lang="en-IN" dirty="0" err="1"/>
              <a:t>android:label</a:t>
            </a:r>
            <a:r>
              <a:rPr lang="en-IN" dirty="0"/>
              <a:t>="@string/</a:t>
            </a:r>
            <a:r>
              <a:rPr lang="en-IN" dirty="0" err="1"/>
              <a:t>permgrouplab_messages</a:t>
            </a:r>
            <a:r>
              <a:rPr lang="en-IN" dirty="0"/>
              <a:t>"</a:t>
            </a:r>
          </a:p>
          <a:p>
            <a:r>
              <a:rPr lang="en-IN" dirty="0"/>
              <a:t>    </a:t>
            </a:r>
            <a:r>
              <a:rPr lang="en-IN" dirty="0" err="1"/>
              <a:t>android:icon</a:t>
            </a:r>
            <a:r>
              <a:rPr lang="en-IN" dirty="0"/>
              <a:t>="@drawable/</a:t>
            </a:r>
            <a:r>
              <a:rPr lang="en-IN" dirty="0" err="1"/>
              <a:t>perm_group_messages</a:t>
            </a:r>
            <a:r>
              <a:rPr lang="en-IN" dirty="0"/>
              <a:t>"</a:t>
            </a:r>
          </a:p>
          <a:p>
            <a:r>
              <a:rPr lang="en-IN" dirty="0"/>
              <a:t>    </a:t>
            </a:r>
            <a:r>
              <a:rPr lang="en-IN" dirty="0" err="1"/>
              <a:t>android:description</a:t>
            </a:r>
            <a:r>
              <a:rPr lang="en-IN" dirty="0"/>
              <a:t>="@string/</a:t>
            </a:r>
            <a:r>
              <a:rPr lang="en-IN" dirty="0" err="1"/>
              <a:t>permgroupdesc_messages</a:t>
            </a:r>
            <a:r>
              <a:rPr lang="en-IN" dirty="0"/>
              <a:t>“/&gt;</a:t>
            </a:r>
          </a:p>
          <a:p>
            <a:endParaRPr lang="en-IN" dirty="0"/>
          </a:p>
          <a:p>
            <a:r>
              <a:rPr lang="en-IN" b="1" dirty="0"/>
              <a:t>Without permission group : </a:t>
            </a:r>
          </a:p>
          <a:p>
            <a:r>
              <a:rPr lang="en-IN" dirty="0"/>
              <a:t>&lt;uses-permission </a:t>
            </a:r>
            <a:r>
              <a:rPr lang="en-IN" dirty="0" err="1"/>
              <a:t>android:name</a:t>
            </a:r>
            <a:r>
              <a:rPr lang="en-IN" dirty="0"/>
              <a:t>="</a:t>
            </a:r>
            <a:r>
              <a:rPr lang="en-IN" dirty="0" err="1"/>
              <a:t>android.permission.</a:t>
            </a:r>
            <a:r>
              <a:rPr lang="en-IN" dirty="0" err="1">
                <a:solidFill>
                  <a:srgbClr val="FF0000"/>
                </a:solidFill>
              </a:rPr>
              <a:t>SEND_SMS</a:t>
            </a:r>
            <a:r>
              <a:rPr lang="en-IN" dirty="0"/>
              <a:t>" /&gt;</a:t>
            </a:r>
          </a:p>
          <a:p>
            <a:r>
              <a:rPr lang="en-IN" dirty="0"/>
              <a:t>&lt;uses-permission </a:t>
            </a:r>
            <a:r>
              <a:rPr lang="en-IN" dirty="0" err="1"/>
              <a:t>android:name</a:t>
            </a:r>
            <a:r>
              <a:rPr lang="en-IN" dirty="0"/>
              <a:t>="</a:t>
            </a:r>
            <a:r>
              <a:rPr lang="en-IN" dirty="0" err="1"/>
              <a:t>android.permission.</a:t>
            </a:r>
            <a:r>
              <a:rPr lang="en-IN" dirty="0" err="1">
                <a:solidFill>
                  <a:srgbClr val="FF0000"/>
                </a:solidFill>
              </a:rPr>
              <a:t>RECEIVE_SMS</a:t>
            </a:r>
            <a:r>
              <a:rPr lang="en-IN" dirty="0"/>
              <a:t>" /&gt;</a:t>
            </a:r>
          </a:p>
        </p:txBody>
      </p:sp>
    </p:spTree>
    <p:extLst>
      <p:ext uri="{BB962C8B-B14F-4D97-AF65-F5344CB8AC3E}">
        <p14:creationId xmlns:p14="http://schemas.microsoft.com/office/powerpoint/2010/main" val="2485159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8EAB-A335-46D8-942A-2C3D5A53398C}"/>
              </a:ext>
            </a:extLst>
          </p:cNvPr>
          <p:cNvSpPr>
            <a:spLocks noGrp="1"/>
          </p:cNvSpPr>
          <p:nvPr>
            <p:ph type="title"/>
          </p:nvPr>
        </p:nvSpPr>
        <p:spPr>
          <a:xfrm>
            <a:off x="1981200" y="274639"/>
            <a:ext cx="8229600" cy="457199"/>
          </a:xfrm>
        </p:spPr>
        <p:txBody>
          <a:bodyPr>
            <a:normAutofit fontScale="90000"/>
          </a:bodyPr>
          <a:lstStyle/>
          <a:p>
            <a:r>
              <a:rPr lang="en-US" dirty="0"/>
              <a:t>Protection levels</a:t>
            </a:r>
            <a:endParaRPr lang="en-IN" dirty="0"/>
          </a:p>
        </p:txBody>
      </p:sp>
      <p:sp>
        <p:nvSpPr>
          <p:cNvPr id="3" name="Content Placeholder 2">
            <a:extLst>
              <a:ext uri="{FF2B5EF4-FFF2-40B4-BE49-F238E27FC236}">
                <a16:creationId xmlns:a16="http://schemas.microsoft.com/office/drawing/2014/main" id="{9E08BD53-E668-4370-BDF1-F8EB30DF196D}"/>
              </a:ext>
            </a:extLst>
          </p:cNvPr>
          <p:cNvSpPr>
            <a:spLocks noGrp="1"/>
          </p:cNvSpPr>
          <p:nvPr>
            <p:ph idx="1"/>
          </p:nvPr>
        </p:nvSpPr>
        <p:spPr>
          <a:xfrm>
            <a:off x="1981200" y="838200"/>
            <a:ext cx="8610600" cy="6019800"/>
          </a:xfrm>
        </p:spPr>
        <p:txBody>
          <a:bodyPr>
            <a:noAutofit/>
          </a:bodyPr>
          <a:lstStyle/>
          <a:p>
            <a:r>
              <a:rPr lang="en-US" sz="2000" b="1" dirty="0"/>
              <a:t>1. Normal : </a:t>
            </a:r>
            <a:r>
              <a:rPr lang="en-US" sz="2000" dirty="0"/>
              <a:t>cover areas where our app needs to access data outside the apps sandbox , but there are very little risk to the users privacy</a:t>
            </a:r>
          </a:p>
          <a:p>
            <a:r>
              <a:rPr lang="en-US" sz="2000" dirty="0" err="1"/>
              <a:t>Eg</a:t>
            </a:r>
            <a:r>
              <a:rPr lang="en-US" sz="2000" dirty="0"/>
              <a:t> : permission  to set Time zone is a normal permission on. If app declare in its manifest that it needs a normal permission , the system automatically grants the app that permission at installation  time.</a:t>
            </a:r>
          </a:p>
          <a:p>
            <a:r>
              <a:rPr lang="en-US" sz="2000" dirty="0"/>
              <a:t>Like : ACCESS_NETWORK_STATE , SET_ALARM ,SET_WALLPAPER , INTERNET</a:t>
            </a:r>
          </a:p>
          <a:p>
            <a:endParaRPr lang="en-US" sz="2000" b="1" dirty="0"/>
          </a:p>
          <a:p>
            <a:r>
              <a:rPr lang="en-US" sz="2000" b="1" dirty="0"/>
              <a:t>2. Signature : </a:t>
            </a:r>
            <a:r>
              <a:rPr lang="en-US" sz="2000" dirty="0"/>
              <a:t>the system grant these permissions at install time but only when the app that attempt to use permission is signed by the same certificate as the app that defines the permissions.</a:t>
            </a:r>
          </a:p>
          <a:p>
            <a:r>
              <a:rPr lang="en-US" sz="2000" dirty="0">
                <a:solidFill>
                  <a:srgbClr val="292929"/>
                </a:solidFill>
                <a:latin typeface="charter"/>
              </a:rPr>
              <a:t>It’s granted automatically by the system if both applications are signed with the same certificate</a:t>
            </a:r>
          </a:p>
          <a:p>
            <a:r>
              <a:rPr lang="en-US" sz="2000" dirty="0"/>
              <a:t>if you write App A that defends itself with a signature-level permission (e.g., a custom one), and you write App B that wants to talk to the defended portions of App A, you can do so, if you are signing App A and App B with the same signing key. </a:t>
            </a:r>
          </a:p>
          <a:p>
            <a:endParaRPr lang="en-US" sz="2000" dirty="0"/>
          </a:p>
          <a:p>
            <a:r>
              <a:rPr lang="en-US" sz="2000" dirty="0"/>
              <a:t>LIKE : BIND_ACCESSIBILITY_SERVICE , WRITE_SETTINGS , WRITE_VOICEMAIL</a:t>
            </a:r>
          </a:p>
          <a:p>
            <a:endParaRPr lang="en-US" sz="2000" dirty="0"/>
          </a:p>
        </p:txBody>
      </p:sp>
    </p:spTree>
    <p:extLst>
      <p:ext uri="{BB962C8B-B14F-4D97-AF65-F5344CB8AC3E}">
        <p14:creationId xmlns:p14="http://schemas.microsoft.com/office/powerpoint/2010/main" val="968681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61ADB-E471-0E05-5A79-7D775814EE3E}"/>
              </a:ext>
            </a:extLst>
          </p:cNvPr>
          <p:cNvSpPr>
            <a:spLocks noGrp="1"/>
          </p:cNvSpPr>
          <p:nvPr>
            <p:ph idx="1"/>
          </p:nvPr>
        </p:nvSpPr>
        <p:spPr>
          <a:xfrm>
            <a:off x="1981200" y="228601"/>
            <a:ext cx="8229600" cy="5897563"/>
          </a:xfrm>
        </p:spPr>
        <p:txBody>
          <a:bodyPr>
            <a:normAutofit/>
          </a:bodyPr>
          <a:lstStyle/>
          <a:p>
            <a:r>
              <a:rPr lang="en-US" sz="2000" b="1" dirty="0"/>
              <a:t>3. Dangerous : </a:t>
            </a:r>
            <a:r>
              <a:rPr lang="en-US" sz="2000" dirty="0"/>
              <a:t>cover areas where the app want data that involves the users private information.</a:t>
            </a:r>
          </a:p>
          <a:p>
            <a:r>
              <a:rPr lang="en-US" sz="2000" dirty="0" err="1"/>
              <a:t>Eg</a:t>
            </a:r>
            <a:r>
              <a:rPr lang="en-US" sz="2000" dirty="0"/>
              <a:t> : access to Contact , SMS.</a:t>
            </a:r>
          </a:p>
          <a:p>
            <a:r>
              <a:rPr lang="en-IN" sz="2000" dirty="0"/>
              <a:t>If an app declare that it needs a dangerous permission , the user has to explicitly grant the permission .</a:t>
            </a:r>
          </a:p>
          <a:p>
            <a:r>
              <a:rPr lang="en-IN" sz="2000" dirty="0"/>
              <a:t>LIKE : READ_CONTACT , WRITE_CONTACT , RECORD_AUDIO</a:t>
            </a:r>
          </a:p>
          <a:p>
            <a:endParaRPr lang="en-US" sz="2000" dirty="0"/>
          </a:p>
          <a:p>
            <a:endParaRPr lang="en-IN" dirty="0"/>
          </a:p>
        </p:txBody>
      </p:sp>
      <p:sp>
        <p:nvSpPr>
          <p:cNvPr id="4" name="Rectangle 1">
            <a:extLst>
              <a:ext uri="{FF2B5EF4-FFF2-40B4-BE49-F238E27FC236}">
                <a16:creationId xmlns:a16="http://schemas.microsoft.com/office/drawing/2014/main" id="{71BF922E-EBD9-1973-99ED-101417D823B9}"/>
              </a:ext>
            </a:extLst>
          </p:cNvPr>
          <p:cNvSpPr>
            <a:spLocks noChangeArrowheads="1"/>
          </p:cNvSpPr>
          <p:nvPr/>
        </p:nvSpPr>
        <p:spPr bwMode="auto">
          <a:xfrm>
            <a:off x="1676401" y="10004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Tree>
    <p:extLst>
      <p:ext uri="{BB962C8B-B14F-4D97-AF65-F5344CB8AC3E}">
        <p14:creationId xmlns:p14="http://schemas.microsoft.com/office/powerpoint/2010/main" val="21795091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F2AD-FFEA-43FD-AFB2-C042A5D134BC}"/>
              </a:ext>
            </a:extLst>
          </p:cNvPr>
          <p:cNvSpPr>
            <a:spLocks noGrp="1"/>
          </p:cNvSpPr>
          <p:nvPr>
            <p:ph type="title"/>
          </p:nvPr>
        </p:nvSpPr>
        <p:spPr/>
        <p:txBody>
          <a:bodyPr/>
          <a:lstStyle/>
          <a:p>
            <a:r>
              <a:rPr lang="en-US" dirty="0"/>
              <a:t>Custom Permission</a:t>
            </a:r>
            <a:endParaRPr lang="en-IN" dirty="0"/>
          </a:p>
        </p:txBody>
      </p:sp>
      <p:sp>
        <p:nvSpPr>
          <p:cNvPr id="3" name="Content Placeholder 2">
            <a:extLst>
              <a:ext uri="{FF2B5EF4-FFF2-40B4-BE49-F238E27FC236}">
                <a16:creationId xmlns:a16="http://schemas.microsoft.com/office/drawing/2014/main" id="{25C7D022-1D16-48C7-B46E-D3F87FB13A0F}"/>
              </a:ext>
            </a:extLst>
          </p:cNvPr>
          <p:cNvSpPr>
            <a:spLocks noGrp="1"/>
          </p:cNvSpPr>
          <p:nvPr>
            <p:ph idx="1"/>
          </p:nvPr>
        </p:nvSpPr>
        <p:spPr/>
        <p:txBody>
          <a:bodyPr>
            <a:normAutofit/>
          </a:bodyPr>
          <a:lstStyle/>
          <a:p>
            <a:r>
              <a:rPr lang="en-US" sz="2000" dirty="0"/>
              <a:t>Android allows defining custom permission ..</a:t>
            </a:r>
          </a:p>
          <a:p>
            <a:r>
              <a:rPr lang="en-US" sz="2000" dirty="0"/>
              <a:t>If you wanted to avoid certain users from starting one of the activities in your application , programmer could do that by defining custom permission.</a:t>
            </a:r>
          </a:p>
          <a:p>
            <a:r>
              <a:rPr lang="en-US" sz="2000" dirty="0">
                <a:latin typeface="Open Sans" panose="020B0606030504020204" pitchFamily="34" charset="0"/>
              </a:rPr>
              <a:t>Define custom permissions for your app to share services with other apps. Like services , broadcast receivers</a:t>
            </a:r>
          </a:p>
        </p:txBody>
      </p:sp>
    </p:spTree>
    <p:extLst>
      <p:ext uri="{BB962C8B-B14F-4D97-AF65-F5344CB8AC3E}">
        <p14:creationId xmlns:p14="http://schemas.microsoft.com/office/powerpoint/2010/main" val="268909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533400"/>
            <a:ext cx="9144000" cy="6324600"/>
          </a:xfrm>
        </p:spPr>
        <p:txBody>
          <a:bodyPr>
            <a:noAutofit/>
          </a:bodyPr>
          <a:lstStyle/>
          <a:p>
            <a:r>
              <a:rPr lang="en-US" sz="2400" b="1" dirty="0"/>
              <a:t>Sending SMS using </a:t>
            </a:r>
            <a:r>
              <a:rPr lang="en-US" sz="2400" b="1" dirty="0" err="1"/>
              <a:t>SmsManager</a:t>
            </a:r>
            <a:r>
              <a:rPr lang="en-US" sz="2400" b="1" dirty="0"/>
              <a:t> API</a:t>
            </a:r>
            <a:endParaRPr lang="en-US" sz="2400" dirty="0"/>
          </a:p>
          <a:p>
            <a:r>
              <a:rPr lang="en-US" sz="2000" b="1" dirty="0"/>
              <a:t>Permission in Manifest : </a:t>
            </a:r>
          </a:p>
          <a:p>
            <a:r>
              <a:rPr lang="en-US" sz="2000" dirty="0"/>
              <a:t>&lt;uses-permission </a:t>
            </a:r>
            <a:r>
              <a:rPr lang="en-US" sz="2000" dirty="0" err="1"/>
              <a:t>android:name</a:t>
            </a:r>
            <a:r>
              <a:rPr lang="en-US" sz="2000" dirty="0"/>
              <a:t>="</a:t>
            </a:r>
            <a:r>
              <a:rPr lang="en-US" sz="2000" dirty="0" err="1"/>
              <a:t>android.permission.SEND_SMS</a:t>
            </a:r>
            <a:r>
              <a:rPr lang="en-US" sz="2000" dirty="0"/>
              <a:t>" /&gt;</a:t>
            </a:r>
          </a:p>
          <a:p>
            <a:endParaRPr lang="en-US" sz="2000" dirty="0"/>
          </a:p>
          <a:p>
            <a:r>
              <a:rPr lang="en-US" sz="2000" dirty="0"/>
              <a:t>Button bt1;</a:t>
            </a:r>
            <a:br>
              <a:rPr lang="en-US" sz="2000" dirty="0"/>
            </a:br>
            <a:r>
              <a:rPr lang="en-US" sz="2000" dirty="0"/>
              <a:t>    </a:t>
            </a:r>
            <a:r>
              <a:rPr lang="en-US" sz="2000" dirty="0" err="1"/>
              <a:t>EditText</a:t>
            </a:r>
            <a:r>
              <a:rPr lang="en-US" sz="2000" dirty="0"/>
              <a:t> </a:t>
            </a:r>
            <a:r>
              <a:rPr lang="en-US" sz="2000" dirty="0" err="1"/>
              <a:t>phone_no</a:t>
            </a:r>
            <a:r>
              <a:rPr lang="en-US" sz="2000" dirty="0"/>
              <a:t>;</a:t>
            </a:r>
            <a:br>
              <a:rPr lang="en-US" sz="2000" dirty="0"/>
            </a:br>
            <a:r>
              <a:rPr lang="en-US" sz="2000" dirty="0"/>
              <a:t>    </a:t>
            </a:r>
            <a:r>
              <a:rPr lang="en-US" sz="2000" dirty="0" err="1"/>
              <a:t>EditText</a:t>
            </a:r>
            <a:r>
              <a:rPr lang="en-US" sz="2000" dirty="0"/>
              <a:t> msg;</a:t>
            </a:r>
            <a:br>
              <a:rPr lang="en-US" sz="2000" dirty="0"/>
            </a:br>
            <a:r>
              <a:rPr lang="en-US" sz="2000" dirty="0"/>
              <a:t>    String </a:t>
            </a:r>
            <a:r>
              <a:rPr lang="en-US" sz="2000" dirty="0" err="1"/>
              <a:t>phoneno</a:t>
            </a:r>
            <a:r>
              <a:rPr lang="en-US" sz="2000" dirty="0"/>
              <a:t> , message;</a:t>
            </a:r>
            <a:br>
              <a:rPr lang="en-US" sz="2000" dirty="0"/>
            </a:br>
            <a:r>
              <a:rPr lang="en-US" sz="2000" dirty="0"/>
              <a:t>    @Override</a:t>
            </a:r>
            <a:br>
              <a:rPr lang="en-US" sz="2000" dirty="0"/>
            </a:br>
            <a:r>
              <a:rPr lang="en-US" sz="2000" dirty="0"/>
              <a:t>    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dirty="0" err="1"/>
              <a:t>super.onCreate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(R.layout.</a:t>
            </a:r>
            <a:r>
              <a:rPr lang="en-US" sz="2000" i="1" dirty="0"/>
              <a:t>activity_sms__api_exmaple1</a:t>
            </a:r>
            <a:r>
              <a:rPr lang="en-US" sz="2000" dirty="0"/>
              <a:t>);</a:t>
            </a:r>
            <a:br>
              <a:rPr lang="en-US" sz="2000" dirty="0"/>
            </a:br>
            <a:r>
              <a:rPr lang="en-US" sz="2000" dirty="0"/>
              <a:t>        bt1= (Button)</a:t>
            </a:r>
            <a:r>
              <a:rPr lang="en-US" sz="2000" dirty="0" err="1"/>
              <a:t>findViewById</a:t>
            </a:r>
            <a:r>
              <a:rPr lang="en-US" sz="2000" dirty="0"/>
              <a:t>(</a:t>
            </a:r>
            <a:r>
              <a:rPr lang="en-US" sz="2000" dirty="0" err="1"/>
              <a:t>R.id.</a:t>
            </a:r>
            <a:r>
              <a:rPr lang="en-US" sz="2000" i="1" dirty="0" err="1"/>
              <a:t>btnSendSMS</a:t>
            </a:r>
            <a:r>
              <a:rPr lang="en-US" sz="2000" dirty="0"/>
              <a:t>);</a:t>
            </a:r>
            <a:br>
              <a:rPr lang="en-US" sz="2000" dirty="0"/>
            </a:br>
            <a:r>
              <a:rPr lang="en-US" sz="2000" dirty="0"/>
              <a:t>        </a:t>
            </a:r>
            <a:r>
              <a:rPr lang="en-US" sz="2000" dirty="0" err="1"/>
              <a:t>phone_no</a:t>
            </a:r>
            <a:r>
              <a:rPr lang="en-US" sz="2000" dirty="0"/>
              <a:t>=(</a:t>
            </a:r>
            <a:r>
              <a:rPr lang="en-US" sz="2000" dirty="0" err="1"/>
              <a:t>EditText</a:t>
            </a:r>
            <a:r>
              <a:rPr lang="en-US" sz="2000" dirty="0"/>
              <a:t>)</a:t>
            </a:r>
            <a:r>
              <a:rPr lang="en-US" sz="2000" dirty="0" err="1"/>
              <a:t>findViewById</a:t>
            </a:r>
            <a:r>
              <a:rPr lang="en-US" sz="2000" dirty="0"/>
              <a:t>(</a:t>
            </a:r>
            <a:r>
              <a:rPr lang="en-US" sz="2000" dirty="0" err="1"/>
              <a:t>R.id.</a:t>
            </a:r>
            <a:r>
              <a:rPr lang="en-US" sz="2000" i="1" dirty="0" err="1"/>
              <a:t>editphono</a:t>
            </a:r>
            <a:r>
              <a:rPr lang="en-US" sz="2000" dirty="0"/>
              <a:t>);</a:t>
            </a:r>
            <a:br>
              <a:rPr lang="en-US" sz="2000" dirty="0"/>
            </a:br>
            <a:r>
              <a:rPr lang="en-US" sz="2000" dirty="0"/>
              <a:t>        msg=(</a:t>
            </a:r>
            <a:r>
              <a:rPr lang="en-US" sz="2000" dirty="0" err="1"/>
              <a:t>EditText</a:t>
            </a:r>
            <a:r>
              <a:rPr lang="en-US" sz="2000" dirty="0"/>
              <a:t>)</a:t>
            </a:r>
            <a:r>
              <a:rPr lang="en-US" sz="2000" dirty="0" err="1"/>
              <a:t>findViewById</a:t>
            </a:r>
            <a:r>
              <a:rPr lang="en-US" sz="2000" dirty="0"/>
              <a:t>(</a:t>
            </a:r>
            <a:r>
              <a:rPr lang="en-US" sz="2000" dirty="0" err="1"/>
              <a:t>R.id.</a:t>
            </a:r>
            <a:r>
              <a:rPr lang="en-US" sz="2000" i="1" dirty="0" err="1"/>
              <a:t>editmsg</a:t>
            </a:r>
            <a:r>
              <a:rPr lang="en-US" sz="2000" dirty="0"/>
              <a:t>);</a:t>
            </a:r>
            <a:br>
              <a:rPr lang="en-US" sz="2000" dirty="0"/>
            </a:br>
            <a:r>
              <a:rPr lang="en-US" sz="2000" dirty="0"/>
              <a:t>    bt1.setOnClickListener(new </a:t>
            </a:r>
            <a:r>
              <a:rPr lang="en-US" sz="2000" dirty="0" err="1"/>
              <a:t>View.OnClickListener</a:t>
            </a:r>
            <a:r>
              <a:rPr lang="en-US" sz="2000" dirty="0"/>
              <a:t>() {</a:t>
            </a:r>
            <a:br>
              <a:rPr lang="en-US" sz="2000" dirty="0"/>
            </a:br>
            <a:r>
              <a:rPr lang="en-US" sz="2000" dirty="0"/>
              <a:t>        @Override</a:t>
            </a:r>
            <a:br>
              <a:rPr lang="en-US" sz="2000" dirty="0"/>
            </a:br>
            <a:r>
              <a:rPr lang="en-US" sz="2000" dirty="0"/>
              <a:t>        public void </a:t>
            </a:r>
            <a:r>
              <a:rPr lang="en-US" sz="2000" dirty="0" err="1"/>
              <a:t>onClick</a:t>
            </a:r>
            <a:r>
              <a:rPr lang="en-US" sz="2000" dirty="0"/>
              <a:t>(View v) {</a:t>
            </a:r>
            <a:br>
              <a:rPr lang="en-US" sz="2000" dirty="0"/>
            </a:br>
            <a:r>
              <a:rPr lang="en-US" sz="2000" dirty="0"/>
              <a:t>            </a:t>
            </a:r>
            <a:r>
              <a:rPr lang="en-US" sz="2000" b="1" dirty="0" err="1"/>
              <a:t>sendSMSMessage</a:t>
            </a:r>
            <a:r>
              <a:rPr lang="en-US" sz="2000" b="1" dirty="0"/>
              <a:t>();</a:t>
            </a:r>
            <a:br>
              <a:rPr lang="en-US" sz="2000" dirty="0"/>
            </a:br>
            <a:r>
              <a:rPr lang="en-US" sz="2000" dirty="0"/>
              <a:t>        }</a:t>
            </a:r>
            <a:br>
              <a:rPr lang="en-US" sz="2000" dirty="0"/>
            </a:br>
            <a:r>
              <a:rPr lang="en-US" sz="2000" dirty="0"/>
              <a:t>    });</a:t>
            </a:r>
            <a:br>
              <a:rPr lang="en-US" sz="2000" dirty="0"/>
            </a:br>
            <a:r>
              <a:rPr lang="en-US" sz="2000" b="1" dirty="0"/>
              <a:t>}</a:t>
            </a:r>
            <a:br>
              <a:rPr lang="en-US" sz="2000" dirty="0"/>
            </a:br>
            <a:br>
              <a:rPr lang="en-US" sz="2000" dirty="0"/>
            </a:br>
            <a:r>
              <a:rPr lang="en-US" sz="2000" dirty="0"/>
              <a:t>}</a:t>
            </a:r>
          </a:p>
        </p:txBody>
      </p:sp>
      <p:pic>
        <p:nvPicPr>
          <p:cNvPr id="1026" name="Picture 2"/>
          <p:cNvPicPr>
            <a:picLocks noChangeAspect="1" noChangeArrowheads="1"/>
          </p:cNvPicPr>
          <p:nvPr/>
        </p:nvPicPr>
        <p:blipFill>
          <a:blip r:embed="rId2"/>
          <a:srcRect/>
          <a:stretch>
            <a:fillRect/>
          </a:stretch>
        </p:blipFill>
        <p:spPr bwMode="auto">
          <a:xfrm>
            <a:off x="8305800" y="1832471"/>
            <a:ext cx="2153478" cy="2438400"/>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19D51F9E-602C-6F7A-D107-5318860D06C2}"/>
              </a:ext>
            </a:extLst>
          </p:cNvPr>
          <p:cNvPicPr>
            <a:picLocks noChangeAspect="1"/>
          </p:cNvPicPr>
          <p:nvPr/>
        </p:nvPicPr>
        <p:blipFill>
          <a:blip r:embed="rId3"/>
          <a:stretch>
            <a:fillRect/>
          </a:stretch>
        </p:blipFill>
        <p:spPr>
          <a:xfrm>
            <a:off x="8305800" y="3276600"/>
            <a:ext cx="2275452" cy="2438400"/>
          </a:xfrm>
          <a:prstGeom prst="rect">
            <a:avLst/>
          </a:prstGeom>
        </p:spPr>
      </p:pic>
    </p:spTree>
    <p:extLst>
      <p:ext uri="{BB962C8B-B14F-4D97-AF65-F5344CB8AC3E}">
        <p14:creationId xmlns:p14="http://schemas.microsoft.com/office/powerpoint/2010/main" val="2682118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1B4F-56F5-B699-0801-BF57E0551C2D}"/>
              </a:ext>
            </a:extLst>
          </p:cNvPr>
          <p:cNvSpPr>
            <a:spLocks noGrp="1"/>
          </p:cNvSpPr>
          <p:nvPr>
            <p:ph type="title"/>
          </p:nvPr>
        </p:nvSpPr>
        <p:spPr/>
        <p:txBody>
          <a:bodyPr>
            <a:normAutofit/>
          </a:bodyPr>
          <a:lstStyle/>
          <a:p>
            <a:r>
              <a:rPr lang="en-IN" sz="3000" dirty="0"/>
              <a:t>Become a Publisher : Publishing is a </a:t>
            </a:r>
            <a:r>
              <a:rPr lang="en-US" sz="3000" dirty="0"/>
              <a:t> process that makes your Android app available to users</a:t>
            </a:r>
            <a:endParaRPr lang="en-IN" sz="3000" dirty="0"/>
          </a:p>
        </p:txBody>
      </p:sp>
      <p:sp>
        <p:nvSpPr>
          <p:cNvPr id="3" name="Content Placeholder 2">
            <a:extLst>
              <a:ext uri="{FF2B5EF4-FFF2-40B4-BE49-F238E27FC236}">
                <a16:creationId xmlns:a16="http://schemas.microsoft.com/office/drawing/2014/main" id="{F289AA46-6A8A-9B50-5ABF-E792BE4C6597}"/>
              </a:ext>
            </a:extLst>
          </p:cNvPr>
          <p:cNvSpPr>
            <a:spLocks noGrp="1"/>
          </p:cNvSpPr>
          <p:nvPr>
            <p:ph idx="1"/>
          </p:nvPr>
        </p:nvSpPr>
        <p:spPr>
          <a:xfrm>
            <a:off x="1981200" y="1600200"/>
            <a:ext cx="8229600" cy="5105400"/>
          </a:xfrm>
        </p:spPr>
        <p:txBody>
          <a:bodyPr>
            <a:normAutofit fontScale="77500" lnSpcReduction="20000"/>
          </a:bodyPr>
          <a:lstStyle/>
          <a:p>
            <a:r>
              <a:rPr lang="en-IN" dirty="0"/>
              <a:t>2 main task :</a:t>
            </a:r>
          </a:p>
          <a:p>
            <a:r>
              <a:rPr lang="en-IN" b="1" dirty="0"/>
              <a:t>1. Prepare the application for release</a:t>
            </a:r>
          </a:p>
          <a:p>
            <a:pPr lvl="1"/>
            <a:r>
              <a:rPr lang="en-IN" dirty="0"/>
              <a:t>Configuring app for release</a:t>
            </a:r>
          </a:p>
          <a:p>
            <a:pPr lvl="1"/>
            <a:r>
              <a:rPr lang="en-IN" dirty="0"/>
              <a:t>Building and signing a release version</a:t>
            </a:r>
          </a:p>
          <a:p>
            <a:pPr lvl="1"/>
            <a:r>
              <a:rPr lang="en-IN" dirty="0"/>
              <a:t>Testing the release version  : </a:t>
            </a:r>
            <a:r>
              <a:rPr lang="en-US" dirty="0"/>
              <a:t>Before you distribute your app, you should thoroughly test the release version on at least one target handset device and one target tablet device.</a:t>
            </a:r>
          </a:p>
          <a:p>
            <a:pPr marL="457200" lvl="1" indent="0">
              <a:buNone/>
            </a:pPr>
            <a:endParaRPr lang="en-IN" dirty="0"/>
          </a:p>
          <a:p>
            <a:pPr lvl="1"/>
            <a:r>
              <a:rPr lang="en-IN" dirty="0"/>
              <a:t>Updating app resource for release : </a:t>
            </a:r>
            <a:r>
              <a:rPr lang="en-US" dirty="0"/>
              <a:t>Make sure that all app resources, such as multimedia files and graphics, are updated </a:t>
            </a:r>
          </a:p>
          <a:p>
            <a:pPr marL="457200" lvl="1" indent="0">
              <a:buNone/>
            </a:pPr>
            <a:endParaRPr lang="en-IN" dirty="0"/>
          </a:p>
          <a:p>
            <a:pPr lvl="1"/>
            <a:r>
              <a:rPr lang="en-IN" dirty="0"/>
              <a:t>Prepare remote servers and services on which app depend on : </a:t>
            </a:r>
            <a:r>
              <a:rPr lang="en-IN" dirty="0" err="1"/>
              <a:t>i</a:t>
            </a:r>
            <a:r>
              <a:rPr lang="en-US" dirty="0"/>
              <a:t>f your app depends on external servers or services, make sure they are secure and production ready.</a:t>
            </a:r>
            <a:endParaRPr lang="en-IN" dirty="0"/>
          </a:p>
        </p:txBody>
      </p:sp>
    </p:spTree>
    <p:extLst>
      <p:ext uri="{BB962C8B-B14F-4D97-AF65-F5344CB8AC3E}">
        <p14:creationId xmlns:p14="http://schemas.microsoft.com/office/powerpoint/2010/main" val="4184370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D1560-29F1-16CE-519A-8D41672E1366}"/>
              </a:ext>
            </a:extLst>
          </p:cNvPr>
          <p:cNvSpPr>
            <a:spLocks noGrp="1"/>
          </p:cNvSpPr>
          <p:nvPr>
            <p:ph idx="1"/>
          </p:nvPr>
        </p:nvSpPr>
        <p:spPr>
          <a:xfrm>
            <a:off x="1981200" y="381001"/>
            <a:ext cx="8229600" cy="5745163"/>
          </a:xfrm>
        </p:spPr>
        <p:txBody>
          <a:bodyPr>
            <a:normAutofit fontScale="70000" lnSpcReduction="20000"/>
          </a:bodyPr>
          <a:lstStyle/>
          <a:p>
            <a:r>
              <a:rPr lang="en-IN" b="1" dirty="0"/>
              <a:t>2.Release the application to users</a:t>
            </a:r>
          </a:p>
          <a:p>
            <a:pPr lvl="1"/>
            <a:r>
              <a:rPr lang="en-IN" b="1" dirty="0"/>
              <a:t>Release through an app market place : </a:t>
            </a:r>
            <a:r>
              <a:rPr lang="en-US" dirty="0"/>
              <a:t>If you want to distribute your apps to the broadest possible audience such as Google Play</a:t>
            </a:r>
          </a:p>
          <a:p>
            <a:pPr marL="457200" lvl="1" indent="0">
              <a:buNone/>
            </a:pPr>
            <a:endParaRPr lang="en-US" dirty="0"/>
          </a:p>
          <a:p>
            <a:pPr marL="457200" lvl="1" indent="0">
              <a:buNone/>
            </a:pPr>
            <a:r>
              <a:rPr lang="en-US" dirty="0"/>
              <a:t>1. Prepare promotional materials: To fully leverage the marketing and publicity capabilities of Google Play, you need to create promotional materials for your app such as screenshots, videos, graphics.</a:t>
            </a:r>
          </a:p>
          <a:p>
            <a:pPr marL="457200" lvl="1" indent="0">
              <a:buNone/>
            </a:pPr>
            <a:endParaRPr lang="en-US" dirty="0"/>
          </a:p>
          <a:p>
            <a:pPr marL="457200" lvl="1" indent="0">
              <a:buNone/>
            </a:pPr>
            <a:r>
              <a:rPr lang="en-US" dirty="0"/>
              <a:t>2. Configure options and uploading assets : By configuring various Google Play settings, you can choose the countries you want to reach, the listing languages you want to use, and the price you want to charge in each country.</a:t>
            </a:r>
          </a:p>
          <a:p>
            <a:pPr marL="457200" lvl="1" indent="0">
              <a:buNone/>
            </a:pPr>
            <a:r>
              <a:rPr lang="en-US" dirty="0"/>
              <a:t>3. Publish the release version of your app : </a:t>
            </a:r>
          </a:p>
          <a:p>
            <a:pPr lvl="1"/>
            <a:endParaRPr lang="en-IN" dirty="0"/>
          </a:p>
          <a:p>
            <a:pPr lvl="1"/>
            <a:r>
              <a:rPr lang="en-IN" b="1" dirty="0"/>
              <a:t>Release through a website : </a:t>
            </a:r>
            <a:r>
              <a:rPr lang="en-US" dirty="0"/>
              <a:t>make the app available for download on your own website </a:t>
            </a:r>
          </a:p>
          <a:p>
            <a:pPr marL="457200" lvl="1" indent="0">
              <a:buNone/>
            </a:pPr>
            <a:r>
              <a:rPr lang="en-US" dirty="0"/>
              <a:t>  1. Prepare your app for release.</a:t>
            </a:r>
          </a:p>
          <a:p>
            <a:pPr marL="457200" lvl="1" indent="0">
              <a:buNone/>
            </a:pPr>
            <a:r>
              <a:rPr lang="en-US" dirty="0"/>
              <a:t>2. Host the release-ready APK file on your website.</a:t>
            </a:r>
          </a:p>
          <a:p>
            <a:pPr marL="457200" lvl="1" indent="0">
              <a:buNone/>
            </a:pPr>
            <a:r>
              <a:rPr lang="en-US" dirty="0"/>
              <a:t>3. Provide a download link to users.</a:t>
            </a:r>
            <a:endParaRPr lang="en-IN" dirty="0"/>
          </a:p>
          <a:p>
            <a:endParaRPr lang="en-IN" dirty="0"/>
          </a:p>
        </p:txBody>
      </p:sp>
    </p:spTree>
    <p:extLst>
      <p:ext uri="{BB962C8B-B14F-4D97-AF65-F5344CB8AC3E}">
        <p14:creationId xmlns:p14="http://schemas.microsoft.com/office/powerpoint/2010/main" val="2338227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5269-43D9-4BE5-B788-C813B167FA0F}"/>
              </a:ext>
            </a:extLst>
          </p:cNvPr>
          <p:cNvSpPr>
            <a:spLocks noGrp="1"/>
          </p:cNvSpPr>
          <p:nvPr>
            <p:ph type="title"/>
          </p:nvPr>
        </p:nvSpPr>
        <p:spPr/>
        <p:txBody>
          <a:bodyPr>
            <a:normAutofit/>
          </a:bodyPr>
          <a:lstStyle/>
          <a:p>
            <a:r>
              <a:rPr lang="en-US" dirty="0"/>
              <a:t>Generate Signed APK for Android App</a:t>
            </a:r>
            <a:endParaRPr lang="en-IN" dirty="0"/>
          </a:p>
        </p:txBody>
      </p:sp>
      <p:sp>
        <p:nvSpPr>
          <p:cNvPr id="3" name="Content Placeholder 2">
            <a:extLst>
              <a:ext uri="{FF2B5EF4-FFF2-40B4-BE49-F238E27FC236}">
                <a16:creationId xmlns:a16="http://schemas.microsoft.com/office/drawing/2014/main" id="{6F3B90A4-818B-4CA3-9649-86DDECDD26D6}"/>
              </a:ext>
            </a:extLst>
          </p:cNvPr>
          <p:cNvSpPr>
            <a:spLocks noGrp="1"/>
          </p:cNvSpPr>
          <p:nvPr>
            <p:ph idx="1"/>
          </p:nvPr>
        </p:nvSpPr>
        <p:spPr>
          <a:xfrm>
            <a:off x="1981200" y="1143001"/>
            <a:ext cx="8229600" cy="4983163"/>
          </a:xfrm>
        </p:spPr>
        <p:txBody>
          <a:bodyPr>
            <a:normAutofit/>
          </a:bodyPr>
          <a:lstStyle/>
          <a:p>
            <a:r>
              <a:rPr lang="en-US" sz="1800" dirty="0">
                <a:latin typeface="urw-din"/>
              </a:rPr>
              <a:t>The </a:t>
            </a:r>
            <a:r>
              <a:rPr lang="en-US" sz="1800" u="sng" dirty="0">
                <a:latin typeface="urw-din"/>
                <a:hlinkClick r:id="rId2">
                  <a:extLst>
                    <a:ext uri="{A12FA001-AC4F-418D-AE19-62706E023703}">
                      <ahyp:hlinkClr xmlns:ahyp="http://schemas.microsoft.com/office/drawing/2018/hyperlinkcolor" val="tx"/>
                    </a:ext>
                  </a:extLst>
                </a:hlinkClick>
              </a:rPr>
              <a:t>Android</a:t>
            </a:r>
            <a:r>
              <a:rPr lang="en-US" sz="1800" dirty="0">
                <a:latin typeface="urw-din"/>
              </a:rPr>
              <a:t> system needs that all installed applications be digitally signed with a certificate whose private key is owned by the application’s developer. </a:t>
            </a:r>
          </a:p>
          <a:p>
            <a:r>
              <a:rPr lang="en-US" sz="1800" dirty="0">
                <a:latin typeface="urw-din"/>
              </a:rPr>
              <a:t>The Android system applies the certificate as a means of recognizing the author of an application and establishing trust relations between applications. </a:t>
            </a:r>
          </a:p>
          <a:p>
            <a:r>
              <a:rPr lang="en-US" sz="1800" b="1" dirty="0">
                <a:latin typeface="urw-din"/>
              </a:rPr>
              <a:t>Signed </a:t>
            </a:r>
            <a:r>
              <a:rPr lang="en-US" sz="1800" b="1" dirty="0" err="1">
                <a:latin typeface="urw-din"/>
              </a:rPr>
              <a:t>Apk</a:t>
            </a:r>
            <a:r>
              <a:rPr lang="en-US" sz="1800" dirty="0">
                <a:latin typeface="urw-din"/>
              </a:rPr>
              <a:t> generates a key and this key can be used to release versions of the app, so it is important to save this key which will be used when the next version of the app is released.</a:t>
            </a:r>
          </a:p>
          <a:p>
            <a:r>
              <a:rPr lang="en-US" sz="1800" b="1" dirty="0"/>
              <a:t>When developers are ready to publish the android application for end-users, they are required to sign it with a suitable private key. </a:t>
            </a:r>
          </a:p>
          <a:p>
            <a:r>
              <a:rPr lang="en-US" sz="1800" b="1" dirty="0"/>
              <a:t>Applications can only be installed when they are signed. Android does not allow unsigned applications to get installed.</a:t>
            </a:r>
          </a:p>
          <a:p>
            <a:r>
              <a:rPr lang="en-US" sz="1800" dirty="0"/>
              <a:t>Link : </a:t>
            </a:r>
            <a:r>
              <a:rPr lang="en-IN" sz="1600" dirty="0">
                <a:solidFill>
                  <a:schemeClr val="tx2"/>
                </a:solidFill>
              </a:rPr>
              <a:t>https://www.bing.com/videos/search?q=how+to+generate+signed+apk+in+android+studio&amp;view=detail&amp;mid=BFF19BBDE0A9374C0418BFF19BBDE0A9374C0418&amp;FORM=VIRE</a:t>
            </a:r>
          </a:p>
        </p:txBody>
      </p:sp>
    </p:spTree>
    <p:extLst>
      <p:ext uri="{BB962C8B-B14F-4D97-AF65-F5344CB8AC3E}">
        <p14:creationId xmlns:p14="http://schemas.microsoft.com/office/powerpoint/2010/main" val="3994942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EB06-AB7D-4DA1-C8C1-2565588976BA}"/>
              </a:ext>
            </a:extLst>
          </p:cNvPr>
          <p:cNvSpPr>
            <a:spLocks noGrp="1"/>
          </p:cNvSpPr>
          <p:nvPr>
            <p:ph type="title"/>
          </p:nvPr>
        </p:nvSpPr>
        <p:spPr>
          <a:xfrm>
            <a:off x="1981200" y="274638"/>
            <a:ext cx="8610600" cy="1143000"/>
          </a:xfrm>
        </p:spPr>
        <p:txBody>
          <a:bodyPr>
            <a:normAutofit fontScale="90000"/>
          </a:bodyPr>
          <a:lstStyle/>
          <a:p>
            <a:r>
              <a:rPr lang="en-US" dirty="0"/>
              <a:t>Build -</a:t>
            </a:r>
            <a:r>
              <a:rPr lang="en-US" dirty="0">
                <a:sym typeface="Wingdings" panose="05000000000000000000" pitchFamily="2" charset="2"/>
              </a:rPr>
              <a:t> Generate Signed Bundle / APK</a:t>
            </a:r>
            <a:br>
              <a:rPr lang="en-IN" dirty="0"/>
            </a:br>
            <a:endParaRPr lang="en-IN" dirty="0"/>
          </a:p>
        </p:txBody>
      </p:sp>
      <p:sp>
        <p:nvSpPr>
          <p:cNvPr id="3" name="Content Placeholder 2">
            <a:extLst>
              <a:ext uri="{FF2B5EF4-FFF2-40B4-BE49-F238E27FC236}">
                <a16:creationId xmlns:a16="http://schemas.microsoft.com/office/drawing/2014/main" id="{F1D06EE3-E946-F3EB-8FC4-ADE9B93DA2EE}"/>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4C03942B-D4B7-6FE5-3A81-DFF883C8377C}"/>
              </a:ext>
            </a:extLst>
          </p:cNvPr>
          <p:cNvPicPr>
            <a:picLocks noChangeAspect="1"/>
          </p:cNvPicPr>
          <p:nvPr/>
        </p:nvPicPr>
        <p:blipFill>
          <a:blip r:embed="rId2"/>
          <a:stretch>
            <a:fillRect/>
          </a:stretch>
        </p:blipFill>
        <p:spPr>
          <a:xfrm>
            <a:off x="1996126" y="1066801"/>
            <a:ext cx="2895600" cy="4525963"/>
          </a:xfrm>
          <a:prstGeom prst="rect">
            <a:avLst/>
          </a:prstGeom>
        </p:spPr>
      </p:pic>
      <p:pic>
        <p:nvPicPr>
          <p:cNvPr id="10" name="Picture 9">
            <a:extLst>
              <a:ext uri="{FF2B5EF4-FFF2-40B4-BE49-F238E27FC236}">
                <a16:creationId xmlns:a16="http://schemas.microsoft.com/office/drawing/2014/main" id="{D0D9D2CB-FB08-590E-2312-3B8293856698}"/>
              </a:ext>
            </a:extLst>
          </p:cNvPr>
          <p:cNvPicPr>
            <a:picLocks noChangeAspect="1"/>
          </p:cNvPicPr>
          <p:nvPr/>
        </p:nvPicPr>
        <p:blipFill>
          <a:blip r:embed="rId3"/>
          <a:stretch>
            <a:fillRect/>
          </a:stretch>
        </p:blipFill>
        <p:spPr>
          <a:xfrm>
            <a:off x="5280976" y="995362"/>
            <a:ext cx="4038600" cy="2890838"/>
          </a:xfrm>
          <a:prstGeom prst="rect">
            <a:avLst/>
          </a:prstGeom>
        </p:spPr>
      </p:pic>
      <p:pic>
        <p:nvPicPr>
          <p:cNvPr id="11" name="Picture 10">
            <a:extLst>
              <a:ext uri="{FF2B5EF4-FFF2-40B4-BE49-F238E27FC236}">
                <a16:creationId xmlns:a16="http://schemas.microsoft.com/office/drawing/2014/main" id="{53578BF0-1211-3DA5-33AD-3967DADBCE39}"/>
              </a:ext>
            </a:extLst>
          </p:cNvPr>
          <p:cNvPicPr>
            <a:picLocks noChangeAspect="1"/>
          </p:cNvPicPr>
          <p:nvPr/>
        </p:nvPicPr>
        <p:blipFill>
          <a:blip r:embed="rId4"/>
          <a:stretch>
            <a:fillRect/>
          </a:stretch>
        </p:blipFill>
        <p:spPr>
          <a:xfrm>
            <a:off x="5267621" y="4068763"/>
            <a:ext cx="4724400" cy="2239963"/>
          </a:xfrm>
          <a:prstGeom prst="rect">
            <a:avLst/>
          </a:prstGeom>
        </p:spPr>
      </p:pic>
    </p:spTree>
    <p:extLst>
      <p:ext uri="{BB962C8B-B14F-4D97-AF65-F5344CB8AC3E}">
        <p14:creationId xmlns:p14="http://schemas.microsoft.com/office/powerpoint/2010/main" val="268666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5862-72CA-3DB6-ABEA-32555628DB7C}"/>
              </a:ext>
            </a:extLst>
          </p:cNvPr>
          <p:cNvSpPr>
            <a:spLocks noGrp="1"/>
          </p:cNvSpPr>
          <p:nvPr>
            <p:ph type="title"/>
          </p:nvPr>
        </p:nvSpPr>
        <p:spPr/>
        <p:txBody>
          <a:bodyPr>
            <a:noAutofit/>
          </a:bodyPr>
          <a:lstStyle/>
          <a:p>
            <a:r>
              <a:rPr lang="en-US" sz="3500" b="1" dirty="0">
                <a:latin typeface="Times New Roman" panose="02020603050405020304" pitchFamily="18" charset="0"/>
              </a:rPr>
              <a:t>List and elaborate steps to deploy an Android application on Google play store.</a:t>
            </a:r>
            <a:endParaRPr lang="en-IN" sz="3500" dirty="0"/>
          </a:p>
        </p:txBody>
      </p:sp>
      <p:sp>
        <p:nvSpPr>
          <p:cNvPr id="3" name="Content Placeholder 2">
            <a:extLst>
              <a:ext uri="{FF2B5EF4-FFF2-40B4-BE49-F238E27FC236}">
                <a16:creationId xmlns:a16="http://schemas.microsoft.com/office/drawing/2014/main" id="{B0978786-3FE3-5A5C-AFFC-E3FB4380DB15}"/>
              </a:ext>
            </a:extLst>
          </p:cNvPr>
          <p:cNvSpPr>
            <a:spLocks noGrp="1"/>
          </p:cNvSpPr>
          <p:nvPr>
            <p:ph idx="1"/>
          </p:nvPr>
        </p:nvSpPr>
        <p:spPr>
          <a:xfrm>
            <a:off x="1981200" y="1600200"/>
            <a:ext cx="8229600" cy="5257800"/>
          </a:xfrm>
        </p:spPr>
        <p:txBody>
          <a:bodyPr>
            <a:normAutofit fontScale="92500" lnSpcReduction="20000"/>
          </a:bodyPr>
          <a:lstStyle/>
          <a:p>
            <a:r>
              <a:rPr lang="en-US" sz="1800" b="1" dirty="0">
                <a:latin typeface="Times New Roman" panose="02020603050405020304" pitchFamily="18" charset="0"/>
              </a:rPr>
              <a:t> Step 1: Create a Developer Account </a:t>
            </a:r>
            <a:endParaRPr lang="en-US" sz="1800" dirty="0">
              <a:latin typeface="Times New Roman" panose="02020603050405020304" pitchFamily="18" charset="0"/>
            </a:endParaRPr>
          </a:p>
          <a:p>
            <a:r>
              <a:rPr lang="en-US" sz="1800" dirty="0">
                <a:latin typeface="Times New Roman" panose="02020603050405020304" pitchFamily="18" charset="0"/>
              </a:rPr>
              <a:t>Before you can publish any app on Google Play, you need to create a Developer Account. 	</a:t>
            </a:r>
          </a:p>
          <a:p>
            <a:r>
              <a:rPr lang="en-US" sz="1800" dirty="0">
                <a:latin typeface="Times New Roman" panose="02020603050405020304" pitchFamily="18" charset="0"/>
              </a:rPr>
              <a:t>need to pay a one-time registration fee of $25 	</a:t>
            </a:r>
          </a:p>
          <a:p>
            <a:r>
              <a:rPr lang="en-US" sz="1800" b="1" dirty="0">
                <a:latin typeface="Times New Roman" panose="02020603050405020304" pitchFamily="18" charset="0"/>
              </a:rPr>
              <a:t>Step 2: Plan to Sell? Link Your Merchant Account </a:t>
            </a:r>
            <a:endParaRPr lang="en-US" sz="1800" dirty="0">
              <a:latin typeface="Times New Roman" panose="02020603050405020304" pitchFamily="18" charset="0"/>
            </a:endParaRPr>
          </a:p>
          <a:p>
            <a:r>
              <a:rPr lang="en-US" sz="1800" dirty="0">
                <a:latin typeface="Times New Roman" panose="02020603050405020304" pitchFamily="18" charset="0"/>
              </a:rPr>
              <a:t>If you want to publish a paid app or plan to sell in-app purchases, you need to create a payments center profile, i.e. a merchant account. 	</a:t>
            </a:r>
          </a:p>
          <a:p>
            <a:r>
              <a:rPr lang="en-US" sz="1800" dirty="0">
                <a:latin typeface="Times New Roman" panose="02020603050405020304" pitchFamily="18" charset="0"/>
              </a:rPr>
              <a:t>manage your app sales and monthly payouts, as well as analyze your sales reports</a:t>
            </a:r>
          </a:p>
          <a:p>
            <a:r>
              <a:rPr lang="en-US" sz="1800" b="1" dirty="0">
                <a:latin typeface="Times New Roman" panose="02020603050405020304" pitchFamily="18" charset="0"/>
              </a:rPr>
              <a:t>Step 3: Create an App </a:t>
            </a:r>
            <a:endParaRPr lang="en-US" sz="1800" dirty="0">
              <a:latin typeface="Times New Roman" panose="02020603050405020304" pitchFamily="18" charset="0"/>
            </a:endParaRPr>
          </a:p>
          <a:p>
            <a:r>
              <a:rPr lang="en-US" sz="1800" dirty="0">
                <a:latin typeface="Times New Roman" panose="02020603050405020304" pitchFamily="18" charset="0"/>
              </a:rPr>
              <a:t>Now you have create an application by clicking on 'Create Application'. Here you have to select your app’s default language and type title . Title will show on Google Play after you’ve published </a:t>
            </a:r>
          </a:p>
          <a:p>
            <a:r>
              <a:rPr lang="en-US" sz="1800" dirty="0">
                <a:latin typeface="Times New Roman" panose="02020603050405020304" pitchFamily="18" charset="0"/>
              </a:rPr>
              <a:t>	</a:t>
            </a:r>
          </a:p>
          <a:p>
            <a:r>
              <a:rPr lang="en-US" sz="1800" dirty="0">
                <a:latin typeface="Times New Roman" panose="02020603050405020304" pitchFamily="18" charset="0"/>
              </a:rPr>
              <a:t> </a:t>
            </a:r>
            <a:r>
              <a:rPr lang="en-US" sz="1800" b="1" dirty="0">
                <a:latin typeface="Times New Roman" panose="02020603050405020304" pitchFamily="18" charset="0"/>
              </a:rPr>
              <a:t> Step 4: Prepare Store Listing </a:t>
            </a:r>
            <a:r>
              <a:rPr lang="en-US" sz="1800" dirty="0">
                <a:latin typeface="Times New Roman" panose="02020603050405020304" pitchFamily="18" charset="0"/>
              </a:rPr>
              <a:t>	</a:t>
            </a:r>
          </a:p>
          <a:p>
            <a:r>
              <a:rPr lang="en-US" sz="1800" dirty="0">
                <a:latin typeface="Times New Roman" panose="02020603050405020304" pitchFamily="18" charset="0"/>
              </a:rPr>
              <a:t>details that will show up to customers on your app’s listing on Google Play. 	</a:t>
            </a:r>
          </a:p>
          <a:p>
            <a:endParaRPr lang="en-US" sz="1800" dirty="0">
              <a:latin typeface="Times New Roman" panose="02020603050405020304" pitchFamily="18" charset="0"/>
            </a:endParaRPr>
          </a:p>
          <a:p>
            <a:r>
              <a:rPr lang="en-US" sz="1800" b="1" dirty="0" err="1">
                <a:latin typeface="Times New Roman" panose="02020603050405020304" pitchFamily="18" charset="0"/>
              </a:rPr>
              <a:t>a.Product</a:t>
            </a:r>
            <a:r>
              <a:rPr lang="en-US" sz="1800" b="1" dirty="0">
                <a:latin typeface="Times New Roman" panose="02020603050405020304" pitchFamily="18" charset="0"/>
              </a:rPr>
              <a:t> Details </a:t>
            </a:r>
            <a:r>
              <a:rPr lang="en-US" sz="1800" dirty="0">
                <a:latin typeface="Times New Roman" panose="02020603050405020304" pitchFamily="18" charset="0"/>
              </a:rPr>
              <a:t>containing title, short and full description of the app, 	</a:t>
            </a:r>
          </a:p>
          <a:p>
            <a:r>
              <a:rPr lang="en-US" sz="1800" dirty="0">
                <a:latin typeface="Times New Roman" panose="02020603050405020304" pitchFamily="18" charset="0"/>
              </a:rPr>
              <a:t>Use the right keywords, but don’t overdo it. Make sure your app doesn’t come across as spam-y or promotional, or it will risk getting suspended on the Play Store. 	</a:t>
            </a:r>
          </a:p>
          <a:p>
            <a:endParaRPr lang="en-US" sz="1800" dirty="0">
              <a:latin typeface="Times New Roman" panose="02020603050405020304" pitchFamily="18" charset="0"/>
            </a:endParaRPr>
          </a:p>
          <a:p>
            <a:r>
              <a:rPr lang="en-US" sz="1800" dirty="0">
                <a:latin typeface="Times New Roman" panose="02020603050405020304" pitchFamily="18" charset="0"/>
              </a:rPr>
              <a:t> 	</a:t>
            </a:r>
          </a:p>
          <a:p>
            <a:endParaRPr lang="en-US" sz="180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89519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75E90-E50E-BF23-D27E-314F48400183}"/>
              </a:ext>
            </a:extLst>
          </p:cNvPr>
          <p:cNvSpPr>
            <a:spLocks noGrp="1"/>
          </p:cNvSpPr>
          <p:nvPr>
            <p:ph idx="1"/>
          </p:nvPr>
        </p:nvSpPr>
        <p:spPr>
          <a:xfrm>
            <a:off x="1981200" y="381000"/>
            <a:ext cx="8229600" cy="6400800"/>
          </a:xfrm>
        </p:spPr>
        <p:txBody>
          <a:bodyPr>
            <a:normAutofit/>
          </a:bodyPr>
          <a:lstStyle/>
          <a:p>
            <a:r>
              <a:rPr lang="en-IN" sz="1800" b="1" dirty="0">
                <a:latin typeface="Times New Roman" panose="02020603050405020304" pitchFamily="18" charset="0"/>
              </a:rPr>
              <a:t>b.</a:t>
            </a:r>
            <a:r>
              <a:rPr lang="en-US" sz="1800" b="1" dirty="0">
                <a:latin typeface="Times New Roman" panose="02020603050405020304" pitchFamily="18" charset="0"/>
              </a:rPr>
              <a:t> Graphic Assets </a:t>
            </a:r>
            <a:r>
              <a:rPr lang="en-US" sz="1800" dirty="0">
                <a:latin typeface="Times New Roman" panose="02020603050405020304" pitchFamily="18" charset="0"/>
              </a:rPr>
              <a:t>where you can add screenshots, images, videos, promotional graphics, and icons that showcase your app’s features and functionality. 	</a:t>
            </a:r>
          </a:p>
          <a:p>
            <a:r>
              <a:rPr lang="en-US" sz="1800" b="1" dirty="0" err="1">
                <a:latin typeface="Times New Roman" panose="02020603050405020304" pitchFamily="18" charset="0"/>
              </a:rPr>
              <a:t>c.Languages</a:t>
            </a:r>
            <a:r>
              <a:rPr lang="en-US" sz="1800" b="1" dirty="0">
                <a:latin typeface="Times New Roman" panose="02020603050405020304" pitchFamily="18" charset="0"/>
              </a:rPr>
              <a:t> &amp; Translations, Categorization </a:t>
            </a:r>
            <a:r>
              <a:rPr lang="en-US" sz="1800" dirty="0">
                <a:latin typeface="Times New Roman" panose="02020603050405020304" pitchFamily="18" charset="0"/>
              </a:rPr>
              <a:t>where in category can be selected to which your app belong to</a:t>
            </a:r>
            <a:r>
              <a:rPr lang="en-US" sz="1800" dirty="0">
                <a:latin typeface="Calibri" panose="020F0502020204030204" pitchFamily="34" charset="0"/>
              </a:rPr>
              <a:t>. </a:t>
            </a:r>
            <a:r>
              <a:rPr lang="en-US" sz="1800" b="1" dirty="0">
                <a:latin typeface="Times New Roman" panose="02020603050405020304" pitchFamily="18" charset="0"/>
              </a:rPr>
              <a:t>Contact Details , Privacy Policy </a:t>
            </a:r>
            <a:r>
              <a:rPr lang="en-US" sz="1800" dirty="0">
                <a:latin typeface="Times New Roman" panose="02020603050405020304" pitchFamily="18" charset="0"/>
              </a:rPr>
              <a:t>for apps that request access to sensitive user data or permissions, </a:t>
            </a:r>
          </a:p>
          <a:p>
            <a:r>
              <a:rPr lang="en-US" sz="1800" b="1" dirty="0">
                <a:latin typeface="Times New Roman" panose="02020603050405020304" pitchFamily="18" charset="0"/>
              </a:rPr>
              <a:t>Step 5: Upload APK to an App Release </a:t>
            </a:r>
            <a:endParaRPr lang="en-US" sz="1800" dirty="0">
              <a:latin typeface="Times New Roman" panose="02020603050405020304" pitchFamily="18" charset="0"/>
            </a:endParaRPr>
          </a:p>
          <a:p>
            <a:r>
              <a:rPr lang="en-US" sz="1800" dirty="0">
                <a:latin typeface="Times New Roman" panose="02020603050405020304" pitchFamily="18" charset="0"/>
              </a:rPr>
              <a:t>Finally upload your app, by uploading APK file. Before you upload APK, you need to create an app release. You need to select the type of release you want to upload your first app version to. You can choose between an internal test, a closed test, an open test, and a production release. The first three releases allow you to test out your app among a select 	</a:t>
            </a:r>
          </a:p>
          <a:p>
            <a:r>
              <a:rPr lang="en-US" sz="1800" b="1" dirty="0">
                <a:latin typeface="Times New Roman" panose="02020603050405020304" pitchFamily="18" charset="0"/>
              </a:rPr>
              <a:t>Step 6: Provide an Appropriate Content Rating </a:t>
            </a:r>
            <a:endParaRPr lang="en-US" sz="1800" dirty="0">
              <a:latin typeface="Times New Roman" panose="02020603050405020304" pitchFamily="18" charset="0"/>
            </a:endParaRPr>
          </a:p>
          <a:p>
            <a:r>
              <a:rPr lang="en-US" sz="1800" dirty="0">
                <a:latin typeface="Times New Roman" panose="02020603050405020304" pitchFamily="18" charset="0"/>
              </a:rPr>
              <a:t>If you don’t assign a rating to your app, it will be listed as ‘Unrated’. Apps that are ‘Unrated’ may get removed from Google Play. </a:t>
            </a:r>
          </a:p>
          <a:p>
            <a:r>
              <a:rPr lang="en-US" sz="1800" dirty="0">
                <a:latin typeface="Times New Roman" panose="02020603050405020304" pitchFamily="18" charset="0"/>
              </a:rPr>
              <a:t>To rate your app, you need to fill out a content rating questionnaire </a:t>
            </a:r>
          </a:p>
          <a:p>
            <a:r>
              <a:rPr lang="en-US" sz="1800" b="1" dirty="0">
                <a:latin typeface="Times New Roman" panose="02020603050405020304" pitchFamily="18" charset="0"/>
              </a:rPr>
              <a:t>Step 7: Set Up Pricing &amp; Distribution </a:t>
            </a:r>
            <a:r>
              <a:rPr lang="en-US" sz="1800" dirty="0">
                <a:latin typeface="Times New Roman" panose="02020603050405020304" pitchFamily="18" charset="0"/>
              </a:rPr>
              <a:t>	</a:t>
            </a:r>
          </a:p>
          <a:p>
            <a:r>
              <a:rPr lang="en-US" sz="1800" dirty="0">
                <a:latin typeface="Times New Roman" panose="02020603050405020304" pitchFamily="18" charset="0"/>
              </a:rPr>
              <a:t>set up your app as free or paid. </a:t>
            </a:r>
          </a:p>
          <a:p>
            <a:r>
              <a:rPr lang="en-US" sz="1800" dirty="0">
                <a:latin typeface="Times New Roman" panose="02020603050405020304" pitchFamily="18" charset="0"/>
              </a:rPr>
              <a:t>You can always change your app from paid to free later, but you cannot change a free app to paid. For that, you’ll need to create a new app and set its price. 	</a:t>
            </a:r>
          </a:p>
          <a:p>
            <a:r>
              <a:rPr lang="en-US" sz="1800" dirty="0">
                <a:latin typeface="Times New Roman" panose="02020603050405020304" pitchFamily="18" charset="0"/>
              </a:rPr>
              <a:t>	</a:t>
            </a: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2109731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27F4-FB85-EEB7-678C-17483AB56F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540275-6D25-D014-10A6-754CB98AC044}"/>
              </a:ext>
            </a:extLst>
          </p:cNvPr>
          <p:cNvSpPr>
            <a:spLocks noGrp="1"/>
          </p:cNvSpPr>
          <p:nvPr>
            <p:ph idx="1"/>
          </p:nvPr>
        </p:nvSpPr>
        <p:spPr/>
        <p:txBody>
          <a:bodyPr/>
          <a:lstStyle/>
          <a:p>
            <a:r>
              <a:rPr lang="en-US" sz="2000" b="1" dirty="0">
                <a:latin typeface="Times New Roman" panose="02020603050405020304" pitchFamily="18" charset="0"/>
              </a:rPr>
              <a:t>Step 8: Rollout Release to Publish Your App </a:t>
            </a:r>
            <a:r>
              <a:rPr lang="en-US" sz="2000" dirty="0">
                <a:latin typeface="Times New Roman" panose="02020603050405020304" pitchFamily="18" charset="0"/>
              </a:rPr>
              <a:t>	</a:t>
            </a:r>
          </a:p>
          <a:p>
            <a:r>
              <a:rPr lang="en-US" sz="2000" dirty="0">
                <a:latin typeface="Times New Roman" panose="02020603050405020304" pitchFamily="18" charset="0"/>
              </a:rPr>
              <a:t>Once you’re sure about the correctness of the details, select your app and navigate to ‘Release management’ – ‘App releases.’ You can always opt for reviews by clicking on ‘Review’ to be taken to the ‘Review and rollout release’ screen. Here, you can see if there are any issues or warnings you might have missed out on. </a:t>
            </a:r>
          </a:p>
          <a:p>
            <a:r>
              <a:rPr lang="en-IN" sz="2000" dirty="0">
                <a:latin typeface="Times New Roman" panose="02020603050405020304" pitchFamily="18" charset="0"/>
              </a:rPr>
              <a:t>Finally, select ‘Confirm rollout.’ 	</a:t>
            </a:r>
          </a:p>
          <a:p>
            <a:endParaRPr lang="en-IN" dirty="0"/>
          </a:p>
        </p:txBody>
      </p:sp>
    </p:spTree>
    <p:extLst>
      <p:ext uri="{BB962C8B-B14F-4D97-AF65-F5344CB8AC3E}">
        <p14:creationId xmlns:p14="http://schemas.microsoft.com/office/powerpoint/2010/main" val="3213192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6A43-DD03-FBB9-EC33-556215B94F49}"/>
              </a:ext>
            </a:extLst>
          </p:cNvPr>
          <p:cNvSpPr>
            <a:spLocks noGrp="1"/>
          </p:cNvSpPr>
          <p:nvPr>
            <p:ph type="title"/>
          </p:nvPr>
        </p:nvSpPr>
        <p:spPr/>
        <p:txBody>
          <a:bodyPr/>
          <a:lstStyle/>
          <a:p>
            <a:r>
              <a:rPr lang="en-US" dirty="0"/>
              <a:t>How to publish App on Play Store</a:t>
            </a:r>
            <a:endParaRPr lang="en-IN" dirty="0"/>
          </a:p>
        </p:txBody>
      </p:sp>
      <p:sp>
        <p:nvSpPr>
          <p:cNvPr id="3" name="Content Placeholder 2">
            <a:extLst>
              <a:ext uri="{FF2B5EF4-FFF2-40B4-BE49-F238E27FC236}">
                <a16:creationId xmlns:a16="http://schemas.microsoft.com/office/drawing/2014/main" id="{67C9B998-382E-5BF3-A1C3-D3B839390B0F}"/>
              </a:ext>
            </a:extLst>
          </p:cNvPr>
          <p:cNvSpPr>
            <a:spLocks noGrp="1"/>
          </p:cNvSpPr>
          <p:nvPr>
            <p:ph idx="1"/>
          </p:nvPr>
        </p:nvSpPr>
        <p:spPr/>
        <p:txBody>
          <a:bodyPr/>
          <a:lstStyle/>
          <a:p>
            <a:pPr algn="just"/>
            <a:r>
              <a:rPr lang="en-US" sz="2000" dirty="0">
                <a:latin typeface="calibri" panose="020F0502020204030204" pitchFamily="34" charset="0"/>
              </a:rPr>
              <a:t>First </a:t>
            </a:r>
            <a:r>
              <a:rPr lang="en-US" sz="2000" dirty="0">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generate signed </a:t>
            </a:r>
            <a:r>
              <a:rPr lang="en-US" sz="2000" dirty="0" err="1">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apk</a:t>
            </a:r>
            <a:r>
              <a:rPr lang="en-US" sz="2000" dirty="0">
                <a:latin typeface="calibri" panose="020F0502020204030204" pitchFamily="34" charset="0"/>
                <a:hlinkClick r:id="rId2">
                  <a:extLst>
                    <a:ext uri="{A12FA001-AC4F-418D-AE19-62706E023703}">
                      <ahyp:hlinkClr xmlns:ahyp="http://schemas.microsoft.com/office/drawing/2018/hyperlinkcolor" val="tx"/>
                    </a:ext>
                  </a:extLst>
                </a:hlinkClick>
              </a:rPr>
              <a:t> of your Android App</a:t>
            </a:r>
            <a:r>
              <a:rPr lang="en-US" sz="2000" dirty="0">
                <a:latin typeface="calibri" panose="020F0502020204030204" pitchFamily="34" charset="0"/>
              </a:rPr>
              <a:t> to publish it on Play Store.</a:t>
            </a:r>
          </a:p>
          <a:p>
            <a:pPr algn="just"/>
            <a:r>
              <a:rPr lang="en-US" sz="2000" dirty="0">
                <a:latin typeface="calibri" panose="020F0502020204030204" pitchFamily="34" charset="0"/>
              </a:rPr>
              <a:t>Now you will need to sign up for Google Play Console to publish and manage your Android App.</a:t>
            </a:r>
          </a:p>
          <a:p>
            <a:pPr algn="just"/>
            <a:r>
              <a:rPr lang="en-US" sz="2000" dirty="0">
                <a:latin typeface="calibri" panose="020F0502020204030204" pitchFamily="34" charset="0"/>
              </a:rPr>
              <a:t> Login with your Gmail account that you want to use for publishing App on Play Store.</a:t>
            </a:r>
          </a:p>
          <a:p>
            <a:endParaRPr lang="en-IN" dirty="0"/>
          </a:p>
        </p:txBody>
      </p:sp>
      <p:pic>
        <p:nvPicPr>
          <p:cNvPr id="1026" name="Picture 2" descr="Step 2">
            <a:extLst>
              <a:ext uri="{FF2B5EF4-FFF2-40B4-BE49-F238E27FC236}">
                <a16:creationId xmlns:a16="http://schemas.microsoft.com/office/drawing/2014/main" id="{ACEA246E-8E0B-EE90-C4F8-EEC6BCC58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3742386"/>
            <a:ext cx="5222159" cy="256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821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3FAAA-AC3C-6903-ED25-311C552B83DD}"/>
              </a:ext>
            </a:extLst>
          </p:cNvPr>
          <p:cNvSpPr>
            <a:spLocks noGrp="1"/>
          </p:cNvSpPr>
          <p:nvPr>
            <p:ph idx="1"/>
          </p:nvPr>
        </p:nvSpPr>
        <p:spPr>
          <a:xfrm>
            <a:off x="1981200" y="274639"/>
            <a:ext cx="8229600" cy="5851525"/>
          </a:xfrm>
        </p:spPr>
        <p:txBody>
          <a:bodyPr/>
          <a:lstStyle/>
          <a:p>
            <a:r>
              <a:rPr lang="en-US" sz="1400" dirty="0">
                <a:latin typeface="calibri" panose="020F0502020204030204" pitchFamily="34" charset="0"/>
              </a:rPr>
              <a:t>After reading the Google play store developer distribution agreement agree to their terms by clicking on check box</a:t>
            </a: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r>
              <a:rPr lang="en-US" sz="1400" dirty="0">
                <a:latin typeface="calibri" panose="020F0502020204030204" pitchFamily="34" charset="0"/>
              </a:rPr>
              <a:t>Now you will need to pay one time ‘Developer Registration Fee’ of $25 to Google. </a:t>
            </a:r>
          </a:p>
          <a:p>
            <a:r>
              <a:rPr lang="en-US" sz="1400" dirty="0">
                <a:latin typeface="calibri" panose="020F0502020204030204" pitchFamily="34" charset="0"/>
              </a:rPr>
              <a:t>Important Note: You can upload unlimited number of Android App on Play store from single account with a limit of uploading 15 </a:t>
            </a:r>
            <a:r>
              <a:rPr lang="en-US" sz="1400" dirty="0" err="1">
                <a:latin typeface="calibri" panose="020F0502020204030204" pitchFamily="34" charset="0"/>
              </a:rPr>
              <a:t>apk</a:t>
            </a:r>
            <a:r>
              <a:rPr lang="en-US" sz="1400" dirty="0">
                <a:latin typeface="calibri" panose="020F0502020204030204" pitchFamily="34" charset="0"/>
              </a:rPr>
              <a:t>/day.</a:t>
            </a:r>
          </a:p>
          <a:p>
            <a:endParaRPr lang="en-US" sz="1400" dirty="0">
              <a:latin typeface="calibri" panose="020F0502020204030204" pitchFamily="34" charset="0"/>
            </a:endParaRPr>
          </a:p>
          <a:p>
            <a:r>
              <a:rPr lang="en-US" sz="1400" dirty="0">
                <a:latin typeface="calibri" panose="020F0502020204030204" pitchFamily="34" charset="0"/>
              </a:rPr>
              <a:t>Complete your account details for Google developer account. Now click on Create Application For example see the below image:</a:t>
            </a:r>
          </a:p>
          <a:p>
            <a:endParaRPr lang="en-IN" dirty="0"/>
          </a:p>
        </p:txBody>
      </p:sp>
      <p:pic>
        <p:nvPicPr>
          <p:cNvPr id="4" name="Picture 3">
            <a:extLst>
              <a:ext uri="{FF2B5EF4-FFF2-40B4-BE49-F238E27FC236}">
                <a16:creationId xmlns:a16="http://schemas.microsoft.com/office/drawing/2014/main" id="{31F4A1FF-D8DE-C02B-1299-EA8F4C12B431}"/>
              </a:ext>
            </a:extLst>
          </p:cNvPr>
          <p:cNvPicPr>
            <a:picLocks noChangeAspect="1"/>
          </p:cNvPicPr>
          <p:nvPr/>
        </p:nvPicPr>
        <p:blipFill>
          <a:blip r:embed="rId2"/>
          <a:stretch>
            <a:fillRect/>
          </a:stretch>
        </p:blipFill>
        <p:spPr>
          <a:xfrm>
            <a:off x="4114800" y="731837"/>
            <a:ext cx="5410200" cy="2190750"/>
          </a:xfrm>
          <a:prstGeom prst="rect">
            <a:avLst/>
          </a:prstGeom>
        </p:spPr>
      </p:pic>
      <p:pic>
        <p:nvPicPr>
          <p:cNvPr id="2054" name="Picture 6" descr="Step 6">
            <a:extLst>
              <a:ext uri="{FF2B5EF4-FFF2-40B4-BE49-F238E27FC236}">
                <a16:creationId xmlns:a16="http://schemas.microsoft.com/office/drawing/2014/main" id="{11043DFC-AD06-6D32-3983-9D23703AC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572000"/>
            <a:ext cx="5678864" cy="201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56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4E380-983D-2143-6518-BD6DC549443E}"/>
              </a:ext>
            </a:extLst>
          </p:cNvPr>
          <p:cNvSpPr>
            <a:spLocks noGrp="1"/>
          </p:cNvSpPr>
          <p:nvPr>
            <p:ph idx="1"/>
          </p:nvPr>
        </p:nvSpPr>
        <p:spPr>
          <a:xfrm>
            <a:off x="1981200" y="457201"/>
            <a:ext cx="8229600" cy="5668963"/>
          </a:xfrm>
        </p:spPr>
        <p:txBody>
          <a:bodyPr>
            <a:normAutofit/>
          </a:bodyPr>
          <a:lstStyle/>
          <a:p>
            <a:r>
              <a:rPr lang="en-US" sz="1400" dirty="0">
                <a:latin typeface="calibri" panose="020F0502020204030204" pitchFamily="34" charset="0"/>
              </a:rPr>
              <a:t>Enter the name of your App.</a:t>
            </a: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r>
              <a:rPr lang="en-US" sz="1400" dirty="0"/>
              <a:t>Now fill store listing details of your App which include Title, Short description, and Full description.</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3074" name="Picture 2" descr="App Name">
            <a:extLst>
              <a:ext uri="{FF2B5EF4-FFF2-40B4-BE49-F238E27FC236}">
                <a16:creationId xmlns:a16="http://schemas.microsoft.com/office/drawing/2014/main" id="{CF10D370-3F43-2B16-05BB-BA78A64C1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1" y="533400"/>
            <a:ext cx="442912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pp Details">
            <a:extLst>
              <a:ext uri="{FF2B5EF4-FFF2-40B4-BE49-F238E27FC236}">
                <a16:creationId xmlns:a16="http://schemas.microsoft.com/office/drawing/2014/main" id="{0B385167-6A71-1CD2-6EC1-2DA9E27D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3390901"/>
            <a:ext cx="50387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8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00C6-9B7A-9D69-4D15-313F94E0CF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CE1841-2D5B-13BD-B39A-8D96CB04D46A}"/>
              </a:ext>
            </a:extLst>
          </p:cNvPr>
          <p:cNvSpPr>
            <a:spLocks noGrp="1"/>
          </p:cNvSpPr>
          <p:nvPr>
            <p:ph idx="1"/>
          </p:nvPr>
        </p:nvSpPr>
        <p:spPr>
          <a:xfrm>
            <a:off x="1600200" y="1600201"/>
            <a:ext cx="8991600" cy="4525963"/>
          </a:xfrm>
        </p:spPr>
        <p:txBody>
          <a:bodyPr>
            <a:normAutofit/>
          </a:bodyPr>
          <a:lstStyle/>
          <a:p>
            <a:r>
              <a:rPr lang="en-US" sz="2100" dirty="0"/>
              <a:t> protected  void </a:t>
            </a:r>
            <a:r>
              <a:rPr lang="en-US" sz="2100" dirty="0" err="1"/>
              <a:t>sendSMSMessage</a:t>
            </a:r>
            <a:r>
              <a:rPr lang="en-US" sz="2100" dirty="0"/>
              <a:t>()</a:t>
            </a:r>
            <a:br>
              <a:rPr lang="en-US" sz="2100" dirty="0"/>
            </a:br>
            <a:r>
              <a:rPr lang="en-US" sz="2100" dirty="0"/>
              <a:t>    {</a:t>
            </a:r>
            <a:br>
              <a:rPr lang="en-US" sz="2100" dirty="0"/>
            </a:br>
            <a:r>
              <a:rPr lang="en-US" sz="2100" dirty="0"/>
              <a:t>      </a:t>
            </a:r>
            <a:r>
              <a:rPr lang="en-US" sz="2100" dirty="0" err="1"/>
              <a:t>phoneno</a:t>
            </a:r>
            <a:r>
              <a:rPr lang="en-US" sz="2100" dirty="0"/>
              <a:t>=</a:t>
            </a:r>
            <a:r>
              <a:rPr lang="en-US" sz="2100" dirty="0" err="1"/>
              <a:t>phone_no.getText</a:t>
            </a:r>
            <a:r>
              <a:rPr lang="en-US" sz="2100" dirty="0"/>
              <a:t>().</a:t>
            </a:r>
            <a:r>
              <a:rPr lang="en-US" sz="2100" dirty="0" err="1"/>
              <a:t>toString</a:t>
            </a:r>
            <a:r>
              <a:rPr lang="en-US" sz="2100" dirty="0"/>
              <a:t>();</a:t>
            </a:r>
            <a:br>
              <a:rPr lang="en-US" sz="2100" dirty="0"/>
            </a:br>
            <a:r>
              <a:rPr lang="en-US" sz="2100" dirty="0"/>
              <a:t>      message= </a:t>
            </a:r>
            <a:r>
              <a:rPr lang="en-US" sz="2100" dirty="0" err="1"/>
              <a:t>msg.getText</a:t>
            </a:r>
            <a:r>
              <a:rPr lang="en-US" sz="2100" dirty="0"/>
              <a:t>().</a:t>
            </a:r>
            <a:r>
              <a:rPr lang="en-US" sz="2100" dirty="0" err="1"/>
              <a:t>toString</a:t>
            </a:r>
            <a:r>
              <a:rPr lang="en-US" sz="2100" dirty="0"/>
              <a:t>();</a:t>
            </a:r>
            <a:br>
              <a:rPr lang="en-US" sz="2100" dirty="0"/>
            </a:br>
            <a:r>
              <a:rPr lang="en-US" sz="2100" dirty="0"/>
              <a:t>        </a:t>
            </a:r>
            <a:r>
              <a:rPr lang="en-US" sz="2100" dirty="0" err="1"/>
              <a:t>SmsManager</a:t>
            </a:r>
            <a:r>
              <a:rPr lang="en-US" sz="2100" dirty="0"/>
              <a:t> </a:t>
            </a:r>
            <a:r>
              <a:rPr lang="en-US" sz="2100" dirty="0" err="1"/>
              <a:t>smsManager</a:t>
            </a:r>
            <a:r>
              <a:rPr lang="en-US" sz="2100" dirty="0"/>
              <a:t> 1= </a:t>
            </a:r>
            <a:r>
              <a:rPr lang="en-US" sz="2100" dirty="0" err="1"/>
              <a:t>SmsManager.</a:t>
            </a:r>
            <a:r>
              <a:rPr lang="en-US" sz="2100" i="1" dirty="0" err="1"/>
              <a:t>getDefault</a:t>
            </a:r>
            <a:r>
              <a:rPr lang="en-US" sz="2100" dirty="0"/>
              <a:t>();   </a:t>
            </a:r>
            <a:r>
              <a:rPr lang="en-US" sz="2100" dirty="0">
                <a:solidFill>
                  <a:srgbClr val="FF0000"/>
                </a:solidFill>
              </a:rPr>
              <a:t>// get the default instance of  </a:t>
            </a:r>
            <a:r>
              <a:rPr lang="en-US" sz="2100" dirty="0" err="1">
                <a:solidFill>
                  <a:srgbClr val="FF0000"/>
                </a:solidFill>
              </a:rPr>
              <a:t>SmsManager</a:t>
            </a:r>
            <a:r>
              <a:rPr lang="en-US" sz="2100" dirty="0">
                <a:solidFill>
                  <a:srgbClr val="FF0000"/>
                </a:solidFill>
              </a:rPr>
              <a:t>  class</a:t>
            </a:r>
            <a:br>
              <a:rPr lang="en-US" sz="2100" dirty="0"/>
            </a:br>
            <a:r>
              <a:rPr lang="en-US" sz="2100" dirty="0"/>
              <a:t>  smsManager1.sendTextMessage(</a:t>
            </a:r>
            <a:r>
              <a:rPr lang="en-US" sz="2100" dirty="0" err="1"/>
              <a:t>phoneno</a:t>
            </a:r>
            <a:r>
              <a:rPr lang="en-US" sz="2100" dirty="0"/>
              <a:t>, null, message, null, null);</a:t>
            </a:r>
            <a:br>
              <a:rPr lang="en-US" sz="2100" dirty="0"/>
            </a:br>
            <a:r>
              <a:rPr lang="en-US" sz="2100" dirty="0"/>
              <a:t>        </a:t>
            </a:r>
            <a:r>
              <a:rPr lang="en-US" sz="2100" dirty="0" err="1"/>
              <a:t>Toast.</a:t>
            </a:r>
            <a:r>
              <a:rPr lang="en-US" sz="2100" i="1" dirty="0" err="1"/>
              <a:t>makeText</a:t>
            </a:r>
            <a:r>
              <a:rPr lang="en-US" sz="2100" dirty="0"/>
              <a:t>(</a:t>
            </a:r>
            <a:r>
              <a:rPr lang="en-US" sz="2100" dirty="0" err="1"/>
              <a:t>getApplicationContext</a:t>
            </a:r>
            <a:r>
              <a:rPr lang="en-US" sz="2100" dirty="0"/>
              <a:t>(), "SMS sent.",</a:t>
            </a:r>
            <a:br>
              <a:rPr lang="en-US" sz="2100" dirty="0"/>
            </a:br>
            <a:r>
              <a:rPr lang="en-US" sz="2100" dirty="0"/>
              <a:t>                </a:t>
            </a:r>
            <a:r>
              <a:rPr lang="en-US" sz="2100" dirty="0" err="1"/>
              <a:t>Toast.</a:t>
            </a:r>
            <a:r>
              <a:rPr lang="en-US" sz="2100" i="1" dirty="0" err="1"/>
              <a:t>LENGTH_LONG</a:t>
            </a:r>
            <a:r>
              <a:rPr lang="en-US" sz="2100" dirty="0"/>
              <a:t>).show();</a:t>
            </a:r>
            <a:br>
              <a:rPr lang="en-US" sz="2100" dirty="0"/>
            </a:br>
            <a:endParaRPr lang="en-IN" sz="2100" dirty="0"/>
          </a:p>
        </p:txBody>
      </p:sp>
    </p:spTree>
    <p:extLst>
      <p:ext uri="{BB962C8B-B14F-4D97-AF65-F5344CB8AC3E}">
        <p14:creationId xmlns:p14="http://schemas.microsoft.com/office/powerpoint/2010/main" val="1713661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EE7BA-3340-5658-FC84-3ED88BF36D99}"/>
              </a:ext>
            </a:extLst>
          </p:cNvPr>
          <p:cNvSpPr>
            <a:spLocks noGrp="1"/>
          </p:cNvSpPr>
          <p:nvPr>
            <p:ph idx="1"/>
          </p:nvPr>
        </p:nvSpPr>
        <p:spPr>
          <a:xfrm>
            <a:off x="1981200" y="304801"/>
            <a:ext cx="8229600" cy="5821363"/>
          </a:xfrm>
        </p:spPr>
        <p:txBody>
          <a:bodyPr>
            <a:normAutofit/>
          </a:bodyPr>
          <a:lstStyle/>
          <a:p>
            <a:endParaRPr lang="en-US" sz="1400" dirty="0">
              <a:solidFill>
                <a:srgbClr val="555555"/>
              </a:solidFill>
              <a:latin typeface="calibri" panose="020F0502020204030204" pitchFamily="34" charset="0"/>
            </a:endParaRPr>
          </a:p>
          <a:p>
            <a:r>
              <a:rPr lang="en-US" sz="1400" dirty="0"/>
              <a:t>After this you need to put some App screenshots here. The minimum required are 2 screenshots and maximum limit is 8.</a:t>
            </a:r>
            <a:endParaRPr lang="en-IN" sz="1400" dirty="0"/>
          </a:p>
          <a:p>
            <a:endParaRPr lang="en-US" sz="1400" dirty="0">
              <a:solidFill>
                <a:srgbClr val="555555"/>
              </a:solidFill>
              <a:latin typeface="calibri" panose="020F0502020204030204" pitchFamily="34" charset="0"/>
            </a:endParaRPr>
          </a:p>
          <a:p>
            <a:r>
              <a:rPr lang="en-US" sz="1400" dirty="0">
                <a:latin typeface="calibri" panose="020F0502020204030204" pitchFamily="34" charset="0"/>
              </a:rPr>
              <a:t>After screenshot now you need to put a high Resolution icon or logo with a size of 512 * 512 pixel. This will be displayed on Play Store.</a:t>
            </a:r>
          </a:p>
          <a:p>
            <a:endParaRPr lang="en-US" sz="1400" dirty="0">
              <a:solidFill>
                <a:srgbClr val="555555"/>
              </a:solidFill>
              <a:latin typeface="calibri" panose="020F0502020204030204" pitchFamily="34" charset="0"/>
            </a:endParaRPr>
          </a:p>
          <a:p>
            <a:r>
              <a:rPr lang="en-US" sz="1400" dirty="0"/>
              <a:t>Now scroll down and fill other details which include application type, category, website, email and phone no.</a:t>
            </a:r>
          </a:p>
          <a:p>
            <a:endParaRPr lang="en-US" sz="1400" dirty="0"/>
          </a:p>
          <a:p>
            <a:r>
              <a:rPr lang="en-US" sz="1400" dirty="0"/>
              <a:t>After this check privacy policy because now we are not submitting and then click on save draft. If your App require user permission then it is mandatory to put privacy </a:t>
            </a:r>
            <a:r>
              <a:rPr lang="en-US" sz="1400" dirty="0" err="1"/>
              <a:t>url</a:t>
            </a:r>
            <a:r>
              <a:rPr lang="en-US" sz="1400" dirty="0"/>
              <a:t>.</a:t>
            </a:r>
          </a:p>
          <a:p>
            <a:endParaRPr lang="en-US" sz="1400" dirty="0"/>
          </a:p>
          <a:p>
            <a:r>
              <a:rPr lang="en-US" sz="1400" dirty="0"/>
              <a:t>Click on Save Draft to save your work so far.</a:t>
            </a:r>
          </a:p>
          <a:p>
            <a:r>
              <a:rPr lang="en-US" sz="1400" dirty="0"/>
              <a:t> After saving data on draft now go to app release and click on manage production.</a:t>
            </a:r>
          </a:p>
          <a:p>
            <a:endParaRPr lang="en-US" sz="1400" dirty="0"/>
          </a:p>
          <a:p>
            <a:endParaRPr lang="en-US" sz="1400" dirty="0"/>
          </a:p>
          <a:p>
            <a:endParaRPr lang="en-US" sz="1400" dirty="0"/>
          </a:p>
          <a:p>
            <a:r>
              <a:rPr lang="en-US" sz="1400" dirty="0"/>
              <a:t>Now you will see  create release now click on it.</a:t>
            </a:r>
            <a:endParaRPr lang="en-IN" sz="1400" dirty="0"/>
          </a:p>
        </p:txBody>
      </p:sp>
      <p:pic>
        <p:nvPicPr>
          <p:cNvPr id="4098" name="Picture 2" descr="Manage production">
            <a:extLst>
              <a:ext uri="{FF2B5EF4-FFF2-40B4-BE49-F238E27FC236}">
                <a16:creationId xmlns:a16="http://schemas.microsoft.com/office/drawing/2014/main" id="{43974ACA-5106-3689-796E-F584FC406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1" y="4191000"/>
            <a:ext cx="24669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reate Release">
            <a:extLst>
              <a:ext uri="{FF2B5EF4-FFF2-40B4-BE49-F238E27FC236}">
                <a16:creationId xmlns:a16="http://schemas.microsoft.com/office/drawing/2014/main" id="{B6F64A31-6D9C-520C-0171-C0917C105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11525"/>
            <a:ext cx="6591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534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65D49-A363-CE11-DAAD-6FF89262F954}"/>
              </a:ext>
            </a:extLst>
          </p:cNvPr>
          <p:cNvSpPr>
            <a:spLocks noGrp="1"/>
          </p:cNvSpPr>
          <p:nvPr>
            <p:ph idx="1"/>
          </p:nvPr>
        </p:nvSpPr>
        <p:spPr>
          <a:xfrm>
            <a:off x="1981200" y="381001"/>
            <a:ext cx="8229600" cy="5745163"/>
          </a:xfrm>
        </p:spPr>
        <p:txBody>
          <a:bodyPr>
            <a:normAutofit/>
          </a:bodyPr>
          <a:lstStyle/>
          <a:p>
            <a:r>
              <a:rPr lang="en-US" sz="1400" dirty="0">
                <a:latin typeface="calibri" panose="020F0502020204030204" pitchFamily="34" charset="0"/>
              </a:rPr>
              <a:t>After click on create release you will see browse files click on it and upload your signed APK</a:t>
            </a: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r>
              <a:rPr lang="en-US" sz="1400" dirty="0">
                <a:latin typeface="calibri" panose="020F0502020204030204" pitchFamily="34" charset="0"/>
              </a:rPr>
              <a:t>Once the upload is successful then scroll down and click on review to check..</a:t>
            </a: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p>
          <a:p>
            <a:r>
              <a:rPr lang="en-US" sz="1400" dirty="0"/>
              <a:t>Now go to Content Rating and click on continue.</a:t>
            </a:r>
            <a:endParaRPr lang="en-IN" sz="1400" dirty="0"/>
          </a:p>
        </p:txBody>
      </p:sp>
      <p:pic>
        <p:nvPicPr>
          <p:cNvPr id="5" name="Picture 4">
            <a:extLst>
              <a:ext uri="{FF2B5EF4-FFF2-40B4-BE49-F238E27FC236}">
                <a16:creationId xmlns:a16="http://schemas.microsoft.com/office/drawing/2014/main" id="{151EF4B2-DA89-A9C7-1B68-6C02569F80D8}"/>
              </a:ext>
            </a:extLst>
          </p:cNvPr>
          <p:cNvPicPr>
            <a:picLocks noChangeAspect="1"/>
          </p:cNvPicPr>
          <p:nvPr/>
        </p:nvPicPr>
        <p:blipFill>
          <a:blip r:embed="rId2"/>
          <a:stretch>
            <a:fillRect/>
          </a:stretch>
        </p:blipFill>
        <p:spPr>
          <a:xfrm>
            <a:off x="4267201" y="838200"/>
            <a:ext cx="3095625" cy="1657350"/>
          </a:xfrm>
          <a:prstGeom prst="rect">
            <a:avLst/>
          </a:prstGeom>
        </p:spPr>
      </p:pic>
      <p:pic>
        <p:nvPicPr>
          <p:cNvPr id="5124" name="Picture 4" descr="Review">
            <a:extLst>
              <a:ext uri="{FF2B5EF4-FFF2-40B4-BE49-F238E27FC236}">
                <a16:creationId xmlns:a16="http://schemas.microsoft.com/office/drawing/2014/main" id="{607E91BB-69DA-2BB3-5C13-981AEA281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809877"/>
            <a:ext cx="2776538" cy="1552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or Countinue">
            <a:extLst>
              <a:ext uri="{FF2B5EF4-FFF2-40B4-BE49-F238E27FC236}">
                <a16:creationId xmlns:a16="http://schemas.microsoft.com/office/drawing/2014/main" id="{1F8BC918-285A-E41E-3C2F-ADD61DE2FA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896146"/>
            <a:ext cx="356235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516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0812A-763B-C375-5269-C56E5AC6B95A}"/>
              </a:ext>
            </a:extLst>
          </p:cNvPr>
          <p:cNvSpPr>
            <a:spLocks noGrp="1"/>
          </p:cNvSpPr>
          <p:nvPr>
            <p:ph idx="1"/>
          </p:nvPr>
        </p:nvSpPr>
        <p:spPr>
          <a:xfrm>
            <a:off x="1981200" y="457201"/>
            <a:ext cx="8229600" cy="5668963"/>
          </a:xfrm>
        </p:spPr>
        <p:txBody>
          <a:bodyPr>
            <a:normAutofit/>
          </a:bodyPr>
          <a:lstStyle/>
          <a:p>
            <a:r>
              <a:rPr lang="en-US" sz="1400" dirty="0">
                <a:solidFill>
                  <a:srgbClr val="555555"/>
                </a:solidFill>
                <a:latin typeface="calibri" panose="020F0502020204030204" pitchFamily="34" charset="0"/>
              </a:rPr>
              <a:t>Fill details which include email address and select your categories.</a:t>
            </a: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r>
              <a:rPr lang="en-US" sz="1400" dirty="0"/>
              <a:t>Now click on apply rating</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 Click on pricing and distribution and select free/paid based on how you want user to access your App.</a:t>
            </a:r>
            <a:endParaRPr lang="en-IN" sz="1400" dirty="0"/>
          </a:p>
        </p:txBody>
      </p:sp>
      <p:pic>
        <p:nvPicPr>
          <p:cNvPr id="6146" name="Picture 2" descr="Details">
            <a:extLst>
              <a:ext uri="{FF2B5EF4-FFF2-40B4-BE49-F238E27FC236}">
                <a16:creationId xmlns:a16="http://schemas.microsoft.com/office/drawing/2014/main" id="{2CE48CF6-0869-ACE6-C401-60EC1CA72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914400"/>
            <a:ext cx="4672013"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pply rating">
            <a:extLst>
              <a:ext uri="{FF2B5EF4-FFF2-40B4-BE49-F238E27FC236}">
                <a16:creationId xmlns:a16="http://schemas.microsoft.com/office/drawing/2014/main" id="{5FF4BB4F-9BE8-5D83-42B2-972B84BB8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043287"/>
            <a:ext cx="2952750" cy="129063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ricing">
            <a:extLst>
              <a:ext uri="{FF2B5EF4-FFF2-40B4-BE49-F238E27FC236}">
                <a16:creationId xmlns:a16="http://schemas.microsoft.com/office/drawing/2014/main" id="{70A8A8FE-070E-76F2-BB21-EAFCE8D4A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4932102"/>
            <a:ext cx="3652838"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2304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0E969-CDE0-7022-D420-9285F6D11D9C}"/>
              </a:ext>
            </a:extLst>
          </p:cNvPr>
          <p:cNvSpPr>
            <a:spLocks noGrp="1"/>
          </p:cNvSpPr>
          <p:nvPr>
            <p:ph idx="1"/>
          </p:nvPr>
        </p:nvSpPr>
        <p:spPr>
          <a:xfrm>
            <a:off x="1981200" y="381001"/>
            <a:ext cx="8229600" cy="5745163"/>
          </a:xfrm>
        </p:spPr>
        <p:txBody>
          <a:bodyPr>
            <a:normAutofit/>
          </a:bodyPr>
          <a:lstStyle/>
          <a:p>
            <a:r>
              <a:rPr lang="en-US" sz="1400" dirty="0"/>
              <a:t>Now scroll down and see mandatory things with * you need to select After this click on save draft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Now Click on ready on publish along with save draft and click on Manage release..</a:t>
            </a:r>
          </a:p>
          <a:p>
            <a:r>
              <a:rPr lang="en-IN" sz="1400" dirty="0"/>
              <a:t>Click on Manage Production.</a:t>
            </a:r>
          </a:p>
          <a:p>
            <a:endParaRPr lang="en-IN" sz="1400" dirty="0"/>
          </a:p>
          <a:p>
            <a:endParaRPr lang="en-IN" sz="1400" dirty="0"/>
          </a:p>
          <a:p>
            <a:endParaRPr lang="en-IN" sz="1400" dirty="0"/>
          </a:p>
          <a:p>
            <a:endParaRPr lang="en-IN" sz="1400" dirty="0"/>
          </a:p>
          <a:p>
            <a:endParaRPr lang="en-IN" sz="1400" dirty="0"/>
          </a:p>
          <a:p>
            <a:endParaRPr lang="en-IN" sz="1400" dirty="0"/>
          </a:p>
          <a:p>
            <a:r>
              <a:rPr lang="en-US" sz="1400" dirty="0"/>
              <a:t>After Manage production click on edit release.</a:t>
            </a:r>
            <a:endParaRPr lang="en-IN" sz="1400" dirty="0"/>
          </a:p>
        </p:txBody>
      </p:sp>
      <p:pic>
        <p:nvPicPr>
          <p:cNvPr id="7170" name="Picture 2" descr="Save Draft">
            <a:extLst>
              <a:ext uri="{FF2B5EF4-FFF2-40B4-BE49-F238E27FC236}">
                <a16:creationId xmlns:a16="http://schemas.microsoft.com/office/drawing/2014/main" id="{C2F49AB2-E59D-01D0-7E7A-C9B5A1113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1" y="731837"/>
            <a:ext cx="3705225" cy="17335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nage production">
            <a:extLst>
              <a:ext uri="{FF2B5EF4-FFF2-40B4-BE49-F238E27FC236}">
                <a16:creationId xmlns:a16="http://schemas.microsoft.com/office/drawing/2014/main" id="{ADAE31F1-AB89-71CD-D5B0-29157500B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940302"/>
            <a:ext cx="30670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Edit Release">
            <a:extLst>
              <a:ext uri="{FF2B5EF4-FFF2-40B4-BE49-F238E27FC236}">
                <a16:creationId xmlns:a16="http://schemas.microsoft.com/office/drawing/2014/main" id="{9A329035-A7C3-79D4-3DBD-4A8643928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747964"/>
            <a:ext cx="24384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Start Rollout to production">
            <a:extLst>
              <a:ext uri="{FF2B5EF4-FFF2-40B4-BE49-F238E27FC236}">
                <a16:creationId xmlns:a16="http://schemas.microsoft.com/office/drawing/2014/main" id="{C64D7949-DEB7-66CE-F25B-41D08106A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6979" y="4940301"/>
            <a:ext cx="39147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489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4085-AACB-E6D2-25E3-F696B31615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D5FE5E-14F9-F9C5-3732-5A19818350A9}"/>
              </a:ext>
            </a:extLst>
          </p:cNvPr>
          <p:cNvSpPr>
            <a:spLocks noGrp="1"/>
          </p:cNvSpPr>
          <p:nvPr>
            <p:ph idx="1"/>
          </p:nvPr>
        </p:nvSpPr>
        <p:spPr/>
        <p:txBody>
          <a:bodyPr/>
          <a:lstStyle/>
          <a:p>
            <a:endParaRPr lang="en-IN" sz="1800" dirty="0">
              <a:latin typeface="Times New Roman" panose="02020603050405020304" pitchFamily="18" charset="0"/>
            </a:endParaRPr>
          </a:p>
          <a:p>
            <a:r>
              <a:rPr lang="en-US" sz="1800" dirty="0">
                <a:latin typeface="Times New Roman" panose="02020603050405020304" pitchFamily="18" charset="0"/>
              </a:rPr>
              <a:t>Browse the site on your browser. https://console. developers. google.com/project </a:t>
            </a:r>
          </a:p>
          <a:p>
            <a:r>
              <a:rPr lang="en-US" sz="1800" dirty="0">
                <a:latin typeface="Arial" panose="020B0604020202020204" pitchFamily="34" charset="0"/>
              </a:rPr>
              <a:t>2. </a:t>
            </a:r>
            <a:r>
              <a:rPr lang="en-US" sz="1800" dirty="0">
                <a:latin typeface="Times New Roman" panose="02020603050405020304" pitchFamily="18" charset="0"/>
              </a:rPr>
              <a:t>Login with your google account. </a:t>
            </a:r>
          </a:p>
          <a:p>
            <a:r>
              <a:rPr lang="en-US" sz="1800" dirty="0">
                <a:latin typeface="Arial" panose="020B0604020202020204" pitchFamily="34" charset="0"/>
              </a:rPr>
              <a:t>3. Create a new project by clicking on Create Project option. </a:t>
            </a:r>
          </a:p>
          <a:p>
            <a:r>
              <a:rPr lang="en-US" sz="1800" dirty="0">
                <a:latin typeface="Arial" panose="020B0604020202020204" pitchFamily="34" charset="0"/>
              </a:rPr>
              <a:t>4. </a:t>
            </a:r>
            <a:r>
              <a:rPr lang="en-US" sz="1800" dirty="0">
                <a:latin typeface="Times New Roman" panose="02020603050405020304" pitchFamily="18" charset="0"/>
              </a:rPr>
              <a:t>Add your project name and organization name in the fields present on the screen. </a:t>
            </a:r>
          </a:p>
          <a:p>
            <a:r>
              <a:rPr lang="en-US" sz="1800" dirty="0">
                <a:latin typeface="Arial" panose="020B0604020202020204" pitchFamily="34" charset="0"/>
              </a:rPr>
              <a:t>5. Now click on APIs and Services. </a:t>
            </a:r>
          </a:p>
          <a:p>
            <a:r>
              <a:rPr lang="en-US" sz="1800" dirty="0">
                <a:latin typeface="Arial" panose="020B0604020202020204" pitchFamily="34" charset="0"/>
              </a:rPr>
              <a:t>6. Enable APIs and services. </a:t>
            </a:r>
          </a:p>
          <a:p>
            <a:r>
              <a:rPr lang="en-US" sz="1800" dirty="0">
                <a:latin typeface="Arial" panose="020B0604020202020204" pitchFamily="34" charset="0"/>
              </a:rPr>
              <a:t>7. Select Google maps Android API </a:t>
            </a:r>
          </a:p>
          <a:p>
            <a:r>
              <a:rPr lang="en-US" sz="1800" dirty="0">
                <a:latin typeface="Arial" panose="020B0604020202020204" pitchFamily="34" charset="0"/>
              </a:rPr>
              <a:t>8. </a:t>
            </a:r>
            <a:r>
              <a:rPr lang="en-US" sz="1800" dirty="0">
                <a:latin typeface="Times New Roman" panose="02020603050405020304" pitchFamily="18" charset="0"/>
              </a:rPr>
              <a:t>To create an API key for Maps click on Create credentials option and then select the API key option </a:t>
            </a:r>
          </a:p>
          <a:p>
            <a:r>
              <a:rPr lang="en-IN" sz="1800" dirty="0">
                <a:latin typeface="Times New Roman" panose="02020603050405020304" pitchFamily="18" charset="0"/>
              </a:rPr>
              <a:t>	</a:t>
            </a:r>
          </a:p>
          <a:p>
            <a:endParaRPr lang="en-IN" dirty="0"/>
          </a:p>
        </p:txBody>
      </p:sp>
    </p:spTree>
    <p:extLst>
      <p:ext uri="{BB962C8B-B14F-4D97-AF65-F5344CB8AC3E}">
        <p14:creationId xmlns:p14="http://schemas.microsoft.com/office/powerpoint/2010/main" val="20584773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B2A9-CC76-61F9-CD1C-6756EC6C8A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A402C3-743D-64CB-E063-45F3D8006DE2}"/>
              </a:ext>
            </a:extLst>
          </p:cNvPr>
          <p:cNvSpPr>
            <a:spLocks noGrp="1"/>
          </p:cNvSpPr>
          <p:nvPr>
            <p:ph idx="1"/>
          </p:nvPr>
        </p:nvSpPr>
        <p:spPr>
          <a:xfrm>
            <a:off x="1981200" y="1600201"/>
            <a:ext cx="8915400" cy="4525963"/>
          </a:xfrm>
        </p:spPr>
        <p:txBody>
          <a:bodyPr>
            <a:normAutofit fontScale="92500" lnSpcReduction="20000"/>
          </a:bodyPr>
          <a:lstStyle/>
          <a:p>
            <a:r>
              <a:rPr lang="en-US" sz="1800" b="1" dirty="0">
                <a:latin typeface="Times New Roman" panose="02020603050405020304" pitchFamily="18" charset="0"/>
              </a:rPr>
              <a:t>State syntax to display built in zoom control. </a:t>
            </a:r>
            <a:r>
              <a:rPr lang="en-US" sz="1800" dirty="0">
                <a:latin typeface="Times New Roman" panose="02020603050405020304" pitchFamily="18" charset="0"/>
              </a:rPr>
              <a:t>	2M</a:t>
            </a:r>
          </a:p>
          <a:p>
            <a:r>
              <a:rPr lang="en-US" sz="1800" b="1" dirty="0">
                <a:latin typeface="Times New Roman" panose="02020603050405020304" pitchFamily="18" charset="0"/>
              </a:rPr>
              <a:t>List and elaborate steps to deploy an Android application on Google play store.  4M</a:t>
            </a:r>
          </a:p>
          <a:p>
            <a:r>
              <a:rPr lang="en-US" sz="1800" b="1" dirty="0">
                <a:latin typeface="Times New Roman" panose="02020603050405020304" pitchFamily="18" charset="0"/>
              </a:rPr>
              <a:t>State and elaborate the syntax of required class and methods for Geocoding. 4M</a:t>
            </a:r>
            <a:r>
              <a:rPr lang="en-US" sz="1800" dirty="0">
                <a:latin typeface="Times New Roman" panose="02020603050405020304" pitchFamily="18" charset="0"/>
              </a:rPr>
              <a:t>	</a:t>
            </a:r>
          </a:p>
          <a:p>
            <a:r>
              <a:rPr lang="en-US" sz="1800" b="1" dirty="0">
                <a:latin typeface="Times New Roman" panose="02020603050405020304" pitchFamily="18" charset="0"/>
              </a:rPr>
              <a:t>Discuss developer console with at least four features </a:t>
            </a:r>
            <a:r>
              <a:rPr lang="en-US" sz="1800" dirty="0">
                <a:latin typeface="Times New Roman" panose="02020603050405020304" pitchFamily="18" charset="0"/>
              </a:rPr>
              <a:t>	 4M</a:t>
            </a:r>
          </a:p>
          <a:p>
            <a:r>
              <a:rPr lang="en-US" sz="1800" b="1" dirty="0">
                <a:latin typeface="Times New Roman" panose="02020603050405020304" pitchFamily="18" charset="0"/>
              </a:rPr>
              <a:t> Write a program to demonstrate declaring and using permissions with any relevant example.   4M</a:t>
            </a:r>
            <a:r>
              <a:rPr lang="en-US" sz="1800" dirty="0">
                <a:latin typeface="Times New Roman" panose="02020603050405020304" pitchFamily="18" charset="0"/>
              </a:rPr>
              <a:t>	</a:t>
            </a:r>
          </a:p>
          <a:p>
            <a:r>
              <a:rPr lang="en-US" sz="1800" b="1" dirty="0">
                <a:latin typeface="Times New Roman" panose="02020603050405020304" pitchFamily="18" charset="0"/>
              </a:rPr>
              <a:t>Develop an application to display Google map with user's current location.   6M</a:t>
            </a:r>
          </a:p>
          <a:p>
            <a:r>
              <a:rPr lang="en-US" sz="1800" b="1" dirty="0">
                <a:latin typeface="Times New Roman" panose="02020603050405020304" pitchFamily="18" charset="0"/>
              </a:rPr>
              <a:t>Define SMS service in android application development. </a:t>
            </a:r>
            <a:r>
              <a:rPr lang="en-US" sz="1800" dirty="0">
                <a:latin typeface="Times New Roman" panose="02020603050405020304" pitchFamily="18" charset="0"/>
              </a:rPr>
              <a:t>	2M</a:t>
            </a:r>
          </a:p>
          <a:p>
            <a:r>
              <a:rPr lang="en-US" sz="1800" b="1" dirty="0">
                <a:latin typeface="Times New Roman" panose="02020603050405020304" pitchFamily="18" charset="0"/>
              </a:rPr>
              <a:t>Describe the process of getting the map API key. </a:t>
            </a:r>
            <a:r>
              <a:rPr lang="en-US" sz="1800" dirty="0">
                <a:latin typeface="Times New Roman" panose="02020603050405020304" pitchFamily="18" charset="0"/>
              </a:rPr>
              <a:t>	4M</a:t>
            </a:r>
          </a:p>
          <a:p>
            <a:r>
              <a:rPr lang="en-US" sz="1800" b="1" dirty="0">
                <a:latin typeface="Calibri" panose="020F0502020204030204" pitchFamily="34" charset="0"/>
              </a:rPr>
              <a:t>Describe steps for deploying android application on Google Play Store. </a:t>
            </a:r>
            <a:r>
              <a:rPr lang="en-US" sz="1800" dirty="0">
                <a:latin typeface="Calibri" panose="020F0502020204030204" pitchFamily="34" charset="0"/>
              </a:rPr>
              <a:t>	4M</a:t>
            </a:r>
          </a:p>
          <a:p>
            <a:r>
              <a:rPr lang="en-US" sz="1800" b="1" dirty="0">
                <a:latin typeface="Times New Roman" panose="02020603050405020304" pitchFamily="18" charset="0"/>
              </a:rPr>
              <a:t>Describe permissions required for android application development. </a:t>
            </a:r>
            <a:r>
              <a:rPr lang="en-US" sz="1800" dirty="0">
                <a:latin typeface="Times New Roman" panose="02020603050405020304" pitchFamily="18" charset="0"/>
              </a:rPr>
              <a:t>	4M</a:t>
            </a:r>
          </a:p>
          <a:p>
            <a:r>
              <a:rPr lang="en-US" sz="1800" b="1" dirty="0">
                <a:latin typeface="Times New Roman" panose="02020603050405020304" pitchFamily="18" charset="0"/>
              </a:rPr>
              <a:t>Develop an android application to show current location of an user's car </a:t>
            </a:r>
            <a:r>
              <a:rPr lang="en-US" sz="1800" dirty="0">
                <a:latin typeface="Times New Roman" panose="02020603050405020304" pitchFamily="18" charset="0"/>
              </a:rPr>
              <a:t>	</a:t>
            </a:r>
          </a:p>
          <a:p>
            <a:r>
              <a:rPr lang="en-US" sz="1800" dirty="0">
                <a:latin typeface="Times New Roman" panose="02020603050405020304" pitchFamily="18" charset="0"/>
              </a:rPr>
              <a:t> 4M</a:t>
            </a:r>
          </a:p>
          <a:p>
            <a:endParaRPr lang="en-US" sz="1800" dirty="0">
              <a:latin typeface="Calibri" panose="020F0502020204030204" pitchFamily="34"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r>
              <a:rPr lang="en-US" sz="1800" dirty="0">
                <a:latin typeface="Times New Roman" panose="02020603050405020304" pitchFamily="18" charset="0"/>
              </a:rPr>
              <a:t>	</a:t>
            </a: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245535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4E9B-9141-99EB-AA84-B6812AC8EB44}"/>
              </a:ext>
            </a:extLst>
          </p:cNvPr>
          <p:cNvSpPr>
            <a:spLocks noGrp="1"/>
          </p:cNvSpPr>
          <p:nvPr>
            <p:ph type="title"/>
          </p:nvPr>
        </p:nvSpPr>
        <p:spPr/>
        <p:txBody>
          <a:bodyPr>
            <a:normAutofit fontScale="90000"/>
          </a:bodyPr>
          <a:lstStyle/>
          <a:p>
            <a:r>
              <a:rPr lang="en-US" sz="3900" b="1" dirty="0"/>
              <a:t>SMS by Intent : Built-in SMS application</a:t>
            </a:r>
            <a:br>
              <a:rPr lang="en-US" b="1" dirty="0"/>
            </a:br>
            <a:endParaRPr lang="en-IN" dirty="0"/>
          </a:p>
        </p:txBody>
      </p:sp>
      <p:sp>
        <p:nvSpPr>
          <p:cNvPr id="3" name="Content Placeholder 2">
            <a:extLst>
              <a:ext uri="{FF2B5EF4-FFF2-40B4-BE49-F238E27FC236}">
                <a16:creationId xmlns:a16="http://schemas.microsoft.com/office/drawing/2014/main" id="{288466F6-381E-C722-1DD7-13FFCF7CB29F}"/>
              </a:ext>
            </a:extLst>
          </p:cNvPr>
          <p:cNvSpPr>
            <a:spLocks noGrp="1"/>
          </p:cNvSpPr>
          <p:nvPr>
            <p:ph idx="1"/>
          </p:nvPr>
        </p:nvSpPr>
        <p:spPr/>
        <p:txBody>
          <a:bodyPr>
            <a:normAutofit fontScale="77500" lnSpcReduction="20000"/>
          </a:bodyPr>
          <a:lstStyle/>
          <a:p>
            <a:r>
              <a:rPr lang="en-US" dirty="0"/>
              <a:t>Intent </a:t>
            </a:r>
            <a:r>
              <a:rPr lang="en-US" dirty="0" err="1"/>
              <a:t>sendIntent</a:t>
            </a:r>
            <a:r>
              <a:rPr lang="en-US" dirty="0"/>
              <a:t> = new Intent(</a:t>
            </a:r>
            <a:r>
              <a:rPr lang="en-US" dirty="0" err="1"/>
              <a:t>Intent.ACTION_VIEW</a:t>
            </a:r>
            <a:r>
              <a:rPr lang="en-US" dirty="0"/>
              <a:t>);  </a:t>
            </a:r>
            <a:r>
              <a:rPr lang="en-US" dirty="0">
                <a:solidFill>
                  <a:srgbClr val="FF0000"/>
                </a:solidFill>
              </a:rPr>
              <a:t>//Intent Object - Action to send SMS</a:t>
            </a:r>
          </a:p>
          <a:p>
            <a:r>
              <a:rPr lang="en-US" dirty="0">
                <a:solidFill>
                  <a:srgbClr val="FF0000"/>
                </a:solidFill>
              </a:rPr>
              <a:t>//To send an SMS you need to specify </a:t>
            </a:r>
            <a:r>
              <a:rPr lang="en-US" b="1" dirty="0" err="1">
                <a:solidFill>
                  <a:srgbClr val="FF0000"/>
                </a:solidFill>
              </a:rPr>
              <a:t>smsto</a:t>
            </a:r>
            <a:r>
              <a:rPr lang="en-US" b="1" dirty="0">
                <a:solidFill>
                  <a:srgbClr val="FF0000"/>
                </a:solidFill>
              </a:rPr>
              <a:t>:</a:t>
            </a:r>
            <a:r>
              <a:rPr lang="en-US" dirty="0">
                <a:solidFill>
                  <a:srgbClr val="FF0000"/>
                </a:solidFill>
              </a:rPr>
              <a:t> as URI using </a:t>
            </a:r>
            <a:r>
              <a:rPr lang="en-US" dirty="0" err="1">
                <a:solidFill>
                  <a:srgbClr val="FF0000"/>
                </a:solidFill>
              </a:rPr>
              <a:t>setData</a:t>
            </a:r>
            <a:r>
              <a:rPr lang="en-US" dirty="0">
                <a:solidFill>
                  <a:srgbClr val="FF0000"/>
                </a:solidFill>
              </a:rPr>
              <a:t>() method </a:t>
            </a:r>
          </a:p>
          <a:p>
            <a:r>
              <a:rPr lang="en-US" dirty="0" err="1"/>
              <a:t>sendIntent.setData</a:t>
            </a:r>
            <a:r>
              <a:rPr lang="en-US" dirty="0"/>
              <a:t>(</a:t>
            </a:r>
            <a:r>
              <a:rPr lang="en-US" dirty="0" err="1"/>
              <a:t>Uri.parse</a:t>
            </a:r>
            <a:r>
              <a:rPr lang="en-US" dirty="0"/>
              <a:t>("</a:t>
            </a:r>
            <a:r>
              <a:rPr lang="en-US" dirty="0" err="1"/>
              <a:t>smsto</a:t>
            </a:r>
            <a:r>
              <a:rPr lang="en-US" dirty="0"/>
              <a:t>:"));</a:t>
            </a:r>
          </a:p>
          <a:p>
            <a:r>
              <a:rPr lang="en-US" dirty="0" err="1"/>
              <a:t>sendIntent.putExtra</a:t>
            </a:r>
            <a:r>
              <a:rPr lang="en-US" dirty="0"/>
              <a:t>("</a:t>
            </a:r>
            <a:r>
              <a:rPr lang="en-US" dirty="0" err="1"/>
              <a:t>sms_body</a:t>
            </a:r>
            <a:r>
              <a:rPr lang="en-US" dirty="0"/>
              <a:t>", "default content");</a:t>
            </a:r>
          </a:p>
          <a:p>
            <a:endParaRPr lang="en-US" dirty="0"/>
          </a:p>
          <a:p>
            <a:r>
              <a:rPr lang="en-US" dirty="0">
                <a:solidFill>
                  <a:srgbClr val="FF0000"/>
                </a:solidFill>
              </a:rPr>
              <a:t>//This is used to create intents that only specify a type and not data, for example to indicate the type of data to return</a:t>
            </a:r>
          </a:p>
          <a:p>
            <a:r>
              <a:rPr lang="en-US" dirty="0">
                <a:solidFill>
                  <a:srgbClr val="FF0000"/>
                </a:solidFill>
              </a:rPr>
              <a:t>// data type will be to </a:t>
            </a:r>
            <a:r>
              <a:rPr lang="en-US" b="1" dirty="0" err="1">
                <a:solidFill>
                  <a:srgbClr val="FF0000"/>
                </a:solidFill>
              </a:rPr>
              <a:t>vnd.android-dir</a:t>
            </a:r>
            <a:r>
              <a:rPr lang="en-US" b="1" dirty="0">
                <a:solidFill>
                  <a:srgbClr val="FF0000"/>
                </a:solidFill>
              </a:rPr>
              <a:t>/mms-</a:t>
            </a:r>
            <a:r>
              <a:rPr lang="en-US" b="1" dirty="0" err="1">
                <a:solidFill>
                  <a:srgbClr val="FF0000"/>
                </a:solidFill>
              </a:rPr>
              <a:t>sms</a:t>
            </a:r>
            <a:r>
              <a:rPr lang="en-US" dirty="0">
                <a:solidFill>
                  <a:srgbClr val="FF0000"/>
                </a:solidFill>
              </a:rPr>
              <a:t> using </a:t>
            </a:r>
            <a:r>
              <a:rPr lang="en-US" dirty="0" err="1">
                <a:solidFill>
                  <a:srgbClr val="FF0000"/>
                </a:solidFill>
              </a:rPr>
              <a:t>setType</a:t>
            </a:r>
            <a:r>
              <a:rPr lang="en-US" dirty="0">
                <a:solidFill>
                  <a:srgbClr val="FF0000"/>
                </a:solidFill>
              </a:rPr>
              <a:t>() </a:t>
            </a:r>
          </a:p>
          <a:p>
            <a:r>
              <a:rPr lang="en-US" dirty="0"/>
              <a:t> </a:t>
            </a:r>
            <a:r>
              <a:rPr lang="en-US" dirty="0" err="1"/>
              <a:t>sendIntent.setType</a:t>
            </a:r>
            <a:r>
              <a:rPr lang="en-US" dirty="0"/>
              <a:t>("</a:t>
            </a:r>
            <a:r>
              <a:rPr lang="en-US" b="1" dirty="0" err="1"/>
              <a:t>vnd.android-dir</a:t>
            </a:r>
            <a:r>
              <a:rPr lang="en-US" b="1" dirty="0"/>
              <a:t>/mms-</a:t>
            </a:r>
            <a:r>
              <a:rPr lang="en-US" b="1" dirty="0" err="1"/>
              <a:t>sms</a:t>
            </a:r>
            <a:r>
              <a:rPr lang="en-US" dirty="0"/>
              <a:t>"); </a:t>
            </a:r>
          </a:p>
          <a:p>
            <a:r>
              <a:rPr lang="en-US" dirty="0" err="1"/>
              <a:t>Intent.putExtra</a:t>
            </a:r>
            <a:r>
              <a:rPr lang="en-US" dirty="0"/>
              <a:t>("</a:t>
            </a:r>
            <a:r>
              <a:rPr lang="en-US" dirty="0" err="1"/>
              <a:t>sms_body</a:t>
            </a:r>
            <a:r>
              <a:rPr lang="en-US" dirty="0"/>
              <a:t>" , "Test SMS to </a:t>
            </a:r>
            <a:r>
              <a:rPr lang="en-US" dirty="0" err="1"/>
              <a:t>Angilla</a:t>
            </a:r>
            <a:r>
              <a:rPr lang="en-US" dirty="0"/>
              <a:t>");</a:t>
            </a:r>
          </a:p>
          <a:p>
            <a:r>
              <a:rPr lang="en-US" dirty="0" err="1"/>
              <a:t>startActivity</a:t>
            </a:r>
            <a:r>
              <a:rPr lang="en-US" dirty="0"/>
              <a:t>(</a:t>
            </a:r>
            <a:r>
              <a:rPr lang="en-US" dirty="0" err="1"/>
              <a:t>sendIntent</a:t>
            </a:r>
            <a:r>
              <a:rPr lang="en-US" dirty="0"/>
              <a:t>);</a:t>
            </a:r>
          </a:p>
          <a:p>
            <a:endParaRPr lang="en-IN" dirty="0"/>
          </a:p>
        </p:txBody>
      </p:sp>
    </p:spTree>
    <p:extLst>
      <p:ext uri="{BB962C8B-B14F-4D97-AF65-F5344CB8AC3E}">
        <p14:creationId xmlns:p14="http://schemas.microsoft.com/office/powerpoint/2010/main" val="275467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457199"/>
          </a:xfrm>
        </p:spPr>
        <p:txBody>
          <a:bodyPr>
            <a:normAutofit fontScale="90000"/>
          </a:bodyPr>
          <a:lstStyle/>
          <a:p>
            <a:r>
              <a:rPr lang="en-US" dirty="0"/>
              <a:t>SMS by Intent –Exp -29</a:t>
            </a:r>
          </a:p>
        </p:txBody>
      </p:sp>
      <p:sp>
        <p:nvSpPr>
          <p:cNvPr id="3" name="Content Placeholder 2"/>
          <p:cNvSpPr>
            <a:spLocks noGrp="1"/>
          </p:cNvSpPr>
          <p:nvPr>
            <p:ph idx="1"/>
          </p:nvPr>
        </p:nvSpPr>
        <p:spPr>
          <a:xfrm>
            <a:off x="1981200" y="990600"/>
            <a:ext cx="8534400" cy="6019800"/>
          </a:xfrm>
        </p:spPr>
        <p:txBody>
          <a:bodyPr>
            <a:normAutofit fontScale="85000" lnSpcReduction="10000"/>
          </a:bodyPr>
          <a:lstStyle/>
          <a:p>
            <a:r>
              <a:rPr lang="en-US" sz="2200" dirty="0"/>
              <a:t>protected void </a:t>
            </a:r>
            <a:r>
              <a:rPr lang="en-US" sz="2200" dirty="0" err="1"/>
              <a:t>sendSMS</a:t>
            </a:r>
            <a:r>
              <a:rPr lang="en-US" sz="2200" dirty="0"/>
              <a:t>() { </a:t>
            </a:r>
          </a:p>
          <a:p>
            <a:r>
              <a:rPr lang="en-US" sz="2200" dirty="0" err="1"/>
              <a:t>Log.i</a:t>
            </a:r>
            <a:r>
              <a:rPr lang="en-US" sz="2200" dirty="0"/>
              <a:t>("Send SMS", "");</a:t>
            </a:r>
          </a:p>
          <a:p>
            <a:r>
              <a:rPr lang="en-US" sz="2200" dirty="0"/>
              <a:t> Intent </a:t>
            </a:r>
            <a:r>
              <a:rPr lang="en-US" sz="2200" dirty="0" err="1"/>
              <a:t>smsIntent</a:t>
            </a:r>
            <a:r>
              <a:rPr lang="en-US" sz="2200" dirty="0"/>
              <a:t> = new Intent(</a:t>
            </a:r>
            <a:r>
              <a:rPr lang="en-US" sz="2200" dirty="0" err="1"/>
              <a:t>Intent.ACTION_VIEW</a:t>
            </a:r>
            <a:r>
              <a:rPr lang="en-US" sz="2200" dirty="0"/>
              <a:t>); </a:t>
            </a:r>
            <a:r>
              <a:rPr lang="en-US" sz="2200" dirty="0" err="1"/>
              <a:t>smsIntent.setData</a:t>
            </a:r>
            <a:r>
              <a:rPr lang="en-US" sz="2200" dirty="0"/>
              <a:t>(</a:t>
            </a:r>
            <a:r>
              <a:rPr lang="en-US" sz="2200" dirty="0" err="1"/>
              <a:t>Uri.parse</a:t>
            </a:r>
            <a:r>
              <a:rPr lang="en-US" sz="2200" dirty="0"/>
              <a:t>("</a:t>
            </a:r>
            <a:r>
              <a:rPr lang="en-US" sz="2200" dirty="0" err="1"/>
              <a:t>smsto</a:t>
            </a:r>
            <a:r>
              <a:rPr lang="en-US" sz="2200" dirty="0"/>
              <a:t>:"));</a:t>
            </a:r>
          </a:p>
          <a:p>
            <a:r>
              <a:rPr lang="en-US" sz="2200" dirty="0"/>
              <a:t> </a:t>
            </a:r>
            <a:r>
              <a:rPr lang="en-US" sz="2200" dirty="0" err="1"/>
              <a:t>smsIntent.setType</a:t>
            </a:r>
            <a:r>
              <a:rPr lang="en-US" sz="2200" dirty="0"/>
              <a:t>("</a:t>
            </a:r>
            <a:r>
              <a:rPr lang="en-US" sz="2200" dirty="0" err="1"/>
              <a:t>vnd.android-dir</a:t>
            </a:r>
            <a:r>
              <a:rPr lang="en-US" sz="2200" dirty="0"/>
              <a:t>/mms-</a:t>
            </a:r>
            <a:r>
              <a:rPr lang="en-US" sz="2200" dirty="0" err="1"/>
              <a:t>sms</a:t>
            </a:r>
            <a:r>
              <a:rPr lang="en-US" sz="2200" dirty="0"/>
              <a:t>");</a:t>
            </a:r>
          </a:p>
          <a:p>
            <a:r>
              <a:rPr lang="en-US" sz="2200" dirty="0"/>
              <a:t> </a:t>
            </a:r>
            <a:r>
              <a:rPr lang="en-US" sz="2200" dirty="0" err="1"/>
              <a:t>smsIntent.putExtra</a:t>
            </a:r>
            <a:r>
              <a:rPr lang="en-US" sz="2200" dirty="0"/>
              <a:t>("address" , new String (“9856342366"));</a:t>
            </a:r>
          </a:p>
          <a:p>
            <a:r>
              <a:rPr lang="en-US" sz="2200" dirty="0">
                <a:solidFill>
                  <a:srgbClr val="FF0000"/>
                </a:solidFill>
              </a:rPr>
              <a:t>//</a:t>
            </a:r>
            <a:r>
              <a:rPr lang="en-US" sz="2200" dirty="0" err="1">
                <a:solidFill>
                  <a:srgbClr val="FF0000"/>
                </a:solidFill>
              </a:rPr>
              <a:t>smsIntent.setData</a:t>
            </a:r>
            <a:r>
              <a:rPr lang="en-US" sz="2200" dirty="0">
                <a:solidFill>
                  <a:srgbClr val="FF0000"/>
                </a:solidFill>
              </a:rPr>
              <a:t>(</a:t>
            </a:r>
            <a:r>
              <a:rPr lang="en-US" sz="2200" dirty="0" err="1">
                <a:solidFill>
                  <a:srgbClr val="FF0000"/>
                </a:solidFill>
              </a:rPr>
              <a:t>Uri.parse</a:t>
            </a:r>
            <a:r>
              <a:rPr lang="en-US" sz="2200" dirty="0">
                <a:solidFill>
                  <a:srgbClr val="FF0000"/>
                </a:solidFill>
              </a:rPr>
              <a:t>("</a:t>
            </a:r>
            <a:r>
              <a:rPr lang="en-US" sz="2200" dirty="0" err="1">
                <a:solidFill>
                  <a:srgbClr val="FF0000"/>
                </a:solidFill>
              </a:rPr>
              <a:t>smsto</a:t>
            </a:r>
            <a:r>
              <a:rPr lang="en-US" sz="2200" dirty="0">
                <a:solidFill>
                  <a:srgbClr val="FF0000"/>
                </a:solidFill>
              </a:rPr>
              <a:t>:" + </a:t>
            </a:r>
            <a:r>
              <a:rPr lang="en-US" sz="2200" dirty="0" err="1">
                <a:solidFill>
                  <a:srgbClr val="FF0000"/>
                </a:solidFill>
              </a:rPr>
              <a:t>phoneNumber</a:t>
            </a:r>
            <a:r>
              <a:rPr lang="en-US" sz="2200" dirty="0">
                <a:solidFill>
                  <a:srgbClr val="FF0000"/>
                </a:solidFill>
              </a:rPr>
              <a:t>))</a:t>
            </a:r>
          </a:p>
          <a:p>
            <a:r>
              <a:rPr lang="en-US" sz="2200" dirty="0" err="1"/>
              <a:t>smsIntent.putExtra</a:t>
            </a:r>
            <a:r>
              <a:rPr lang="en-US" sz="2200" dirty="0"/>
              <a:t>("</a:t>
            </a:r>
            <a:r>
              <a:rPr lang="en-US" sz="2200" dirty="0" err="1"/>
              <a:t>sms_body</a:t>
            </a:r>
            <a:r>
              <a:rPr lang="en-US" sz="2200" dirty="0"/>
              <a:t>" , "Test ");</a:t>
            </a:r>
          </a:p>
          <a:p>
            <a:endParaRPr lang="en-US" sz="2200" dirty="0"/>
          </a:p>
          <a:p>
            <a:r>
              <a:rPr lang="en-US" sz="2200" dirty="0"/>
              <a:t> try {     </a:t>
            </a:r>
            <a:r>
              <a:rPr lang="en-US" sz="2200" dirty="0" err="1"/>
              <a:t>startActivity</a:t>
            </a:r>
            <a:r>
              <a:rPr lang="en-US" sz="2200" dirty="0"/>
              <a:t>(</a:t>
            </a:r>
            <a:r>
              <a:rPr lang="en-US" sz="2200" dirty="0" err="1"/>
              <a:t>smsIntent</a:t>
            </a:r>
            <a:r>
              <a:rPr lang="en-US" sz="2200" dirty="0"/>
              <a:t>);</a:t>
            </a:r>
          </a:p>
          <a:p>
            <a:r>
              <a:rPr lang="en-US" sz="2200" dirty="0"/>
              <a:t> finish();</a:t>
            </a:r>
          </a:p>
          <a:p>
            <a:r>
              <a:rPr lang="en-US" sz="2200" dirty="0"/>
              <a:t>} </a:t>
            </a:r>
          </a:p>
          <a:p>
            <a:endParaRPr lang="en-US" sz="1800" dirty="0"/>
          </a:p>
          <a:p>
            <a:endParaRPr lang="en-US" sz="1800" dirty="0"/>
          </a:p>
          <a:p>
            <a:r>
              <a:rPr lang="en-US" sz="1800" dirty="0"/>
              <a:t>catch (</a:t>
            </a:r>
            <a:r>
              <a:rPr lang="en-US" sz="1800" dirty="0" err="1"/>
              <a:t>android.content.ActivityNotFoundException</a:t>
            </a:r>
            <a:r>
              <a:rPr lang="en-US" sz="1800" dirty="0"/>
              <a:t> ex) { </a:t>
            </a:r>
          </a:p>
          <a:p>
            <a:r>
              <a:rPr lang="en-US" sz="1800" dirty="0" err="1"/>
              <a:t>Toast.makeText</a:t>
            </a:r>
            <a:r>
              <a:rPr lang="en-US" sz="1800" dirty="0"/>
              <a:t>(</a:t>
            </a:r>
            <a:r>
              <a:rPr lang="en-US" sz="1800" dirty="0" err="1"/>
              <a:t>MainActivity.this</a:t>
            </a:r>
            <a:r>
              <a:rPr lang="en-US" sz="1800" dirty="0"/>
              <a:t>, "SMS </a:t>
            </a:r>
            <a:r>
              <a:rPr lang="en-US" sz="1800" dirty="0" err="1"/>
              <a:t>faild</a:t>
            </a:r>
            <a:r>
              <a:rPr lang="en-US" sz="1800" dirty="0"/>
              <a:t>, please try again later.", </a:t>
            </a:r>
            <a:r>
              <a:rPr lang="en-US" sz="1800" dirty="0" err="1"/>
              <a:t>Toast.LENGTH_SHORT</a:t>
            </a:r>
            <a:r>
              <a:rPr lang="en-US" sz="1800" dirty="0"/>
              <a:t>).show(); } }</a:t>
            </a:r>
          </a:p>
          <a:p>
            <a:endParaRPr lang="en-US" sz="1800" dirty="0"/>
          </a:p>
          <a:p>
            <a:r>
              <a:rPr lang="en-US" sz="1800" dirty="0">
                <a:solidFill>
                  <a:srgbClr val="FF0000"/>
                </a:solidFill>
              </a:rPr>
              <a:t>//</a:t>
            </a:r>
            <a:r>
              <a:rPr lang="en-US" sz="1800" dirty="0" err="1">
                <a:solidFill>
                  <a:srgbClr val="FF0000"/>
                </a:solidFill>
              </a:rPr>
              <a:t>setType</a:t>
            </a:r>
            <a:r>
              <a:rPr lang="en-US" sz="1800" dirty="0">
                <a:solidFill>
                  <a:srgbClr val="FF0000"/>
                </a:solidFill>
              </a:rPr>
              <a:t> : Set an explicit MIME data type.</a:t>
            </a:r>
          </a:p>
          <a:p>
            <a:r>
              <a:rPr lang="en-US" sz="1800" dirty="0">
                <a:solidFill>
                  <a:srgbClr val="FF0000"/>
                </a:solidFill>
              </a:rPr>
              <a:t>This is used to create intents that only specify a type and not data, for example to indicate the type of data to return</a:t>
            </a:r>
          </a:p>
          <a:p>
            <a:r>
              <a:rPr lang="en-US" sz="1800" dirty="0">
                <a:solidFill>
                  <a:srgbClr val="FF0000"/>
                </a:solidFill>
              </a:rPr>
              <a:t>//How different parts of a message, such as text and image, are combined into the message.</a:t>
            </a:r>
          </a:p>
          <a:p>
            <a:endParaRPr lang="en-US" sz="1800" dirty="0"/>
          </a:p>
        </p:txBody>
      </p:sp>
      <p:pic>
        <p:nvPicPr>
          <p:cNvPr id="5" name="Picture 4">
            <a:extLst>
              <a:ext uri="{FF2B5EF4-FFF2-40B4-BE49-F238E27FC236}">
                <a16:creationId xmlns:a16="http://schemas.microsoft.com/office/drawing/2014/main" id="{20AB969B-CE80-4453-1A27-280C39AB8F92}"/>
              </a:ext>
            </a:extLst>
          </p:cNvPr>
          <p:cNvPicPr>
            <a:picLocks noChangeAspect="1"/>
          </p:cNvPicPr>
          <p:nvPr/>
        </p:nvPicPr>
        <p:blipFill>
          <a:blip r:embed="rId2"/>
          <a:stretch>
            <a:fillRect/>
          </a:stretch>
        </p:blipFill>
        <p:spPr>
          <a:xfrm>
            <a:off x="8458200" y="1447800"/>
            <a:ext cx="2209800" cy="281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Email</a:t>
            </a:r>
          </a:p>
        </p:txBody>
      </p:sp>
      <p:sp>
        <p:nvSpPr>
          <p:cNvPr id="3" name="Content Placeholder 2"/>
          <p:cNvSpPr>
            <a:spLocks noGrp="1"/>
          </p:cNvSpPr>
          <p:nvPr>
            <p:ph idx="1"/>
          </p:nvPr>
        </p:nvSpPr>
        <p:spPr/>
        <p:txBody>
          <a:bodyPr>
            <a:normAutofit/>
          </a:bodyPr>
          <a:lstStyle/>
          <a:p>
            <a:r>
              <a:rPr lang="en-US" sz="2000" dirty="0"/>
              <a:t>Email is messages distributed by electronic means from one system user to one or more recipients via a network.</a:t>
            </a:r>
          </a:p>
          <a:p>
            <a:r>
              <a:rPr lang="en-US" sz="2000" dirty="0"/>
              <a:t>write an Activity that launches existing  an email client(Gmail), using an implicit Intent with the right action and data.</a:t>
            </a:r>
          </a:p>
          <a:p>
            <a:r>
              <a:rPr lang="en-US" sz="2000" b="1" dirty="0"/>
              <a:t>Intent Object - Action </a:t>
            </a:r>
          </a:p>
          <a:p>
            <a:r>
              <a:rPr lang="en-US" sz="2000" dirty="0"/>
              <a:t>Intent </a:t>
            </a:r>
            <a:r>
              <a:rPr lang="en-US" sz="2000" dirty="0" err="1"/>
              <a:t>emailIntent</a:t>
            </a:r>
            <a:r>
              <a:rPr lang="en-US" sz="2000" dirty="0"/>
              <a:t> = new Intent(</a:t>
            </a:r>
            <a:r>
              <a:rPr lang="en-US" sz="2000" dirty="0" err="1"/>
              <a:t>Intent.ACTION_SEND</a:t>
            </a:r>
            <a:r>
              <a:rPr lang="en-US" sz="2000" dirty="0"/>
              <a:t>);</a:t>
            </a:r>
          </a:p>
          <a:p>
            <a:endParaRPr lang="en-US" sz="2000" dirty="0"/>
          </a:p>
          <a:p>
            <a:r>
              <a:rPr lang="en-US" sz="2000" b="1" dirty="0"/>
              <a:t>Intent Object - Data/Type </a:t>
            </a:r>
          </a:p>
          <a:p>
            <a:r>
              <a:rPr lang="en-US" sz="2000" dirty="0" err="1"/>
              <a:t>emailIntent.setData</a:t>
            </a:r>
            <a:r>
              <a:rPr lang="en-US" sz="2000" dirty="0"/>
              <a:t>(</a:t>
            </a:r>
            <a:r>
              <a:rPr lang="en-US" sz="2000" dirty="0" err="1"/>
              <a:t>Uri.parse</a:t>
            </a:r>
            <a:r>
              <a:rPr lang="en-US" sz="2000" dirty="0"/>
              <a:t>("mailto:")); </a:t>
            </a:r>
            <a:r>
              <a:rPr lang="en-US" sz="2000" dirty="0" err="1"/>
              <a:t>emailIntent.setType</a:t>
            </a:r>
            <a:r>
              <a:rPr lang="en-US" sz="2000" dirty="0"/>
              <a:t>("text/plain");</a:t>
            </a:r>
          </a:p>
          <a:p>
            <a:r>
              <a:rPr lang="en-US" sz="2000" b="1" dirty="0"/>
              <a:t>Intent Object - Extra </a:t>
            </a:r>
          </a:p>
          <a:p>
            <a:r>
              <a:rPr lang="en-US" sz="2000" dirty="0"/>
              <a:t>Android has built-in support to add TO, SUBJECT, CC, TEXT etc. fields which can be attached to the intent before sending the intent to a target email client. </a:t>
            </a:r>
          </a:p>
        </p:txBody>
      </p:sp>
    </p:spTree>
    <p:extLst>
      <p:ext uri="{BB962C8B-B14F-4D97-AF65-F5344CB8AC3E}">
        <p14:creationId xmlns:p14="http://schemas.microsoft.com/office/powerpoint/2010/main" val="117625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5013</TotalTime>
  <Words>7374</Words>
  <Application>Microsoft Office PowerPoint</Application>
  <PresentationFormat>Widescreen</PresentationFormat>
  <Paragraphs>620</Paragraphs>
  <Slides>65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-apple-system</vt:lpstr>
      <vt:lpstr>Arial</vt:lpstr>
      <vt:lpstr>calibri</vt:lpstr>
      <vt:lpstr>calibri</vt:lpstr>
      <vt:lpstr>charter</vt:lpstr>
      <vt:lpstr>erdana</vt:lpstr>
      <vt:lpstr>Open Sans</vt:lpstr>
      <vt:lpstr>Roboto</vt:lpstr>
      <vt:lpstr>Times New Roman</vt:lpstr>
      <vt:lpstr>urw-din</vt:lpstr>
      <vt:lpstr>Office Theme</vt:lpstr>
      <vt:lpstr>UNIT- VI Security n Application Development</vt:lpstr>
      <vt:lpstr>SMS Telephony</vt:lpstr>
      <vt:lpstr>PowerPoint Presentation</vt:lpstr>
      <vt:lpstr>PowerPoint Presentation</vt:lpstr>
      <vt:lpstr>PowerPoint Presentation</vt:lpstr>
      <vt:lpstr>PowerPoint Presentation</vt:lpstr>
      <vt:lpstr>SMS by Intent : Built-in SMS application </vt:lpstr>
      <vt:lpstr>SMS by Intent –Exp -29</vt:lpstr>
      <vt:lpstr>Sending Email</vt:lpstr>
      <vt:lpstr>PowerPoint Presentation</vt:lpstr>
      <vt:lpstr>Exp - 30</vt:lpstr>
      <vt:lpstr>PowerPoint Presentation</vt:lpstr>
      <vt:lpstr>Google Map</vt:lpstr>
      <vt:lpstr>Steps to get API Key</vt:lpstr>
      <vt:lpstr>PowerPoint Presentation</vt:lpstr>
      <vt:lpstr>PowerPoint Presentation</vt:lpstr>
      <vt:lpstr>PowerPoint Presentation</vt:lpstr>
      <vt:lpstr>Permissions</vt:lpstr>
      <vt:lpstr>MapsActivity.java file :  callbacks in Google Maps:</vt:lpstr>
      <vt:lpstr>Method of Google Map to customize map</vt:lpstr>
      <vt:lpstr>ZOOM Control</vt:lpstr>
      <vt:lpstr>Changing the Map Type:</vt:lpstr>
      <vt:lpstr>Location Based Services</vt:lpstr>
      <vt:lpstr>Show marker on a location</vt:lpstr>
      <vt:lpstr>Steps to get location in Android : </vt:lpstr>
      <vt:lpstr>PowerPoint Presentation</vt:lpstr>
      <vt:lpstr>To display Map</vt:lpstr>
      <vt:lpstr>PowerPoint Presentation</vt:lpstr>
      <vt:lpstr>Navigating to a Specific Location, Set/Unset Zoom Controls</vt:lpstr>
      <vt:lpstr>Navigating to a Specific Location, Set/Unset Zoom Controls </vt:lpstr>
      <vt:lpstr>  Navigating to a Specific Location, Set/Unset Zoom Controls </vt:lpstr>
      <vt:lpstr>PowerPoint Presentation</vt:lpstr>
      <vt:lpstr>Geocode and Reverse Geocoding</vt:lpstr>
      <vt:lpstr>PowerPoint Presentation</vt:lpstr>
      <vt:lpstr>PowerPoint Presentation</vt:lpstr>
      <vt:lpstr>PowerPoint Presentation</vt:lpstr>
      <vt:lpstr> Geocoding &amp; Reverse Geocoding </vt:lpstr>
      <vt:lpstr>PowerPoint Presentation</vt:lpstr>
      <vt:lpstr>PowerPoint Presentation</vt:lpstr>
      <vt:lpstr>Exp 27-28 :Login Validation</vt:lpstr>
      <vt:lpstr>PowerPoint Presentation</vt:lpstr>
      <vt:lpstr>Android Security Model :Permission</vt:lpstr>
      <vt:lpstr>PowerPoint Presentation</vt:lpstr>
      <vt:lpstr>PowerPoint Presentation</vt:lpstr>
      <vt:lpstr>PowerPoint Presentation</vt:lpstr>
      <vt:lpstr>Example of permission group</vt:lpstr>
      <vt:lpstr>Protection levels</vt:lpstr>
      <vt:lpstr>PowerPoint Presentation</vt:lpstr>
      <vt:lpstr>Custom Permission</vt:lpstr>
      <vt:lpstr>Become a Publisher : Publishing is a  process that makes your Android app available to users</vt:lpstr>
      <vt:lpstr>PowerPoint Presentation</vt:lpstr>
      <vt:lpstr>Generate Signed APK for Android App</vt:lpstr>
      <vt:lpstr>Build - Generate Signed Bundle / APK </vt:lpstr>
      <vt:lpstr>List and elaborate steps to deploy an Android application on Google play store.</vt:lpstr>
      <vt:lpstr>PowerPoint Presentation</vt:lpstr>
      <vt:lpstr>PowerPoint Presentation</vt:lpstr>
      <vt:lpstr>How to publish App on Play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 Security n Application Development</dc:title>
  <dc:creator>ayesha</dc:creator>
  <cp:lastModifiedBy>Abdurrahman Qureshi</cp:lastModifiedBy>
  <cp:revision>186</cp:revision>
  <dcterms:created xsi:type="dcterms:W3CDTF">2006-08-16T00:00:00Z</dcterms:created>
  <dcterms:modified xsi:type="dcterms:W3CDTF">2024-03-24T15:22:54Z</dcterms:modified>
</cp:coreProperties>
</file>