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67" r:id="rId4"/>
    <p:sldId id="268" r:id="rId5"/>
    <p:sldId id="270" r:id="rId6"/>
    <p:sldId id="271" r:id="rId7"/>
    <p:sldId id="272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CEF\2015\NIS%20DATA\12-Dec\KP%20&amp;%20FATA-Nutrition%20Cluster%20Data%20Consolidation%20Jan-Dec20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NICEF\2015\NIS%20DATA\12-Dec\KP%20&amp;%20FATA-Nutrition%20Cluster%20Data%20Consolidation%20Jan-Dec2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186553872173811"/>
          <c:y val="0.401636750685430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74047562236538E-2"/>
          <c:y val="1.7048192771084329E-2"/>
          <c:w val="0.78754235266046291"/>
          <c:h val="0.982951807228915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IYCF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1.9669856177728765E-2"/>
                  <c:y val="-0.168313633238629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339712355457593E-2"/>
                  <c:y val="0.1472744290838006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Target</c:v>
                </c:pt>
                <c:pt idx="1">
                  <c:v>Actual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5000</c:v>
                </c:pt>
                <c:pt idx="1">
                  <c:v>2750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75000"/>
      </a:schemeClr>
    </a:solidFill>
    <a:ln w="12700" cap="rnd" cmpd="sng" algn="ctr">
      <a:solidFill>
        <a:schemeClr val="accent5">
          <a:shade val="50000"/>
          <a:hueMod val="94000"/>
        </a:schemeClr>
      </a:solidFill>
      <a:prstDash val="solid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186553872173811"/>
          <c:y val="0.401636750685430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74047562236538E-2"/>
          <c:y val="1.7048192771084329E-2"/>
          <c:w val="0.78754235266046291"/>
          <c:h val="0.982951807228915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MNP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180191370663726"/>
                  <c:y val="-0.196365905445067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339712355457593E-2"/>
                  <c:y val="0.1472744290838006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Target</c:v>
                </c:pt>
                <c:pt idx="1">
                  <c:v>Actual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9000</c:v>
                </c:pt>
                <c:pt idx="1">
                  <c:v>2750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75000"/>
      </a:schemeClr>
    </a:solidFill>
    <a:ln w="12700" cap="rnd" cmpd="sng" algn="ctr">
      <a:solidFill>
        <a:schemeClr val="accent5">
          <a:shade val="50000"/>
          <a:hueMod val="94000"/>
        </a:schemeClr>
      </a:solidFill>
      <a:prstDash val="solid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74047562236538E-2"/>
          <c:y val="1.7048192771084329E-2"/>
          <c:w val="0.78754235266046291"/>
          <c:h val="0.9829518072289156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MNP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180191370663726"/>
                  <c:y val="-0.196365905445067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339712355457593E-2"/>
                  <c:y val="0.1472744290838006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Target</c:v>
                </c:pt>
                <c:pt idx="1">
                  <c:v>Actual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9000</c:v>
                </c:pt>
                <c:pt idx="1">
                  <c:v>2750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75000"/>
      </a:schemeClr>
    </a:solidFill>
    <a:ln w="12700" cap="rnd" cmpd="sng" algn="ctr">
      <a:solidFill>
        <a:schemeClr val="accent5">
          <a:shade val="50000"/>
          <a:hueMod val="94000"/>
        </a:schemeClr>
      </a:solidFill>
      <a:prstDash val="solid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7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4183731944775718E-2"/>
          <c:y val="8.0327239695069594E-2"/>
          <c:w val="0.78754235266046291"/>
          <c:h val="0.9829518072289156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MNP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explosion val="12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0.1180191370663726"/>
                  <c:y val="-0.196365905445067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339712355457593E-2"/>
                  <c:y val="0.1472744290838006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Target</c:v>
                </c:pt>
                <c:pt idx="1">
                  <c:v>Actual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7654</c:v>
                </c:pt>
                <c:pt idx="1">
                  <c:v>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75000"/>
      </a:schemeClr>
    </a:solidFill>
    <a:ln w="12700" cap="rnd" cmpd="sng" algn="ctr">
      <a:solidFill>
        <a:schemeClr val="accent5">
          <a:shade val="50000"/>
          <a:hueMod val="94000"/>
        </a:schemeClr>
      </a:solidFill>
      <a:prstDash val="solid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OTP/SC Admissions &amp; Exits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 &amp; FATA Cluster'!$C$23</c:f>
              <c:strCache>
                <c:ptCount val="1"/>
                <c:pt idx="0">
                  <c:v>male children</c:v>
                </c:pt>
              </c:strCache>
            </c:strRef>
          </c:tx>
          <c:invertIfNegative val="0"/>
          <c:cat>
            <c:strRef>
              <c:f>'KP &amp; FATA Cluster'!$E$12:$P$12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'KP &amp; FATA Cluster'!$E$23:$P$23</c:f>
              <c:numCache>
                <c:formatCode>#,##0</c:formatCode>
                <c:ptCount val="12"/>
                <c:pt idx="0">
                  <c:v>1106</c:v>
                </c:pt>
                <c:pt idx="1">
                  <c:v>896</c:v>
                </c:pt>
                <c:pt idx="2">
                  <c:v>933</c:v>
                </c:pt>
                <c:pt idx="3">
                  <c:v>744</c:v>
                </c:pt>
                <c:pt idx="4">
                  <c:v>1463</c:v>
                </c:pt>
                <c:pt idx="5">
                  <c:v>975</c:v>
                </c:pt>
                <c:pt idx="6">
                  <c:v>659</c:v>
                </c:pt>
                <c:pt idx="7">
                  <c:v>955</c:v>
                </c:pt>
                <c:pt idx="8">
                  <c:v>500</c:v>
                </c:pt>
                <c:pt idx="9">
                  <c:v>612</c:v>
                </c:pt>
                <c:pt idx="10">
                  <c:v>698</c:v>
                </c:pt>
                <c:pt idx="11">
                  <c:v>489</c:v>
                </c:pt>
              </c:numCache>
            </c:numRef>
          </c:val>
        </c:ser>
        <c:ser>
          <c:idx val="1"/>
          <c:order val="1"/>
          <c:tx>
            <c:strRef>
              <c:f>'KP &amp; FATA Cluster'!$C$24</c:f>
              <c:strCache>
                <c:ptCount val="1"/>
                <c:pt idx="0">
                  <c:v>female children</c:v>
                </c:pt>
              </c:strCache>
            </c:strRef>
          </c:tx>
          <c:invertIfNegative val="0"/>
          <c:cat>
            <c:strRef>
              <c:f>'KP &amp; FATA Cluster'!$E$12:$P$12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'KP &amp; FATA Cluster'!$E$24:$P$24</c:f>
              <c:numCache>
                <c:formatCode>#,##0</c:formatCode>
                <c:ptCount val="12"/>
                <c:pt idx="0">
                  <c:v>1627</c:v>
                </c:pt>
                <c:pt idx="1">
                  <c:v>1176</c:v>
                </c:pt>
                <c:pt idx="2">
                  <c:v>1301</c:v>
                </c:pt>
                <c:pt idx="3">
                  <c:v>957</c:v>
                </c:pt>
                <c:pt idx="4">
                  <c:v>2207</c:v>
                </c:pt>
                <c:pt idx="5">
                  <c:v>1467</c:v>
                </c:pt>
                <c:pt idx="6">
                  <c:v>964</c:v>
                </c:pt>
                <c:pt idx="7">
                  <c:v>1475</c:v>
                </c:pt>
                <c:pt idx="8">
                  <c:v>853</c:v>
                </c:pt>
                <c:pt idx="9">
                  <c:v>957</c:v>
                </c:pt>
                <c:pt idx="10">
                  <c:v>1206</c:v>
                </c:pt>
                <c:pt idx="11">
                  <c:v>845</c:v>
                </c:pt>
              </c:numCache>
            </c:numRef>
          </c:val>
        </c:ser>
        <c:ser>
          <c:idx val="2"/>
          <c:order val="2"/>
          <c:tx>
            <c:strRef>
              <c:f>'KP &amp; FATA Cluster'!$C$26</c:f>
              <c:strCache>
                <c:ptCount val="1"/>
                <c:pt idx="0">
                  <c:v>children (m&amp;f) cured</c:v>
                </c:pt>
              </c:strCache>
            </c:strRef>
          </c:tx>
          <c:invertIfNegative val="0"/>
          <c:cat>
            <c:strRef>
              <c:f>'KP &amp; FATA Cluster'!$E$12:$P$12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'KP &amp; FATA Cluster'!$E$26:$P$26</c:f>
              <c:numCache>
                <c:formatCode>#,##0</c:formatCode>
                <c:ptCount val="12"/>
                <c:pt idx="0">
                  <c:v>2050</c:v>
                </c:pt>
                <c:pt idx="1">
                  <c:v>1894</c:v>
                </c:pt>
                <c:pt idx="2">
                  <c:v>1857</c:v>
                </c:pt>
                <c:pt idx="3">
                  <c:v>1269</c:v>
                </c:pt>
                <c:pt idx="4">
                  <c:v>1632</c:v>
                </c:pt>
                <c:pt idx="5">
                  <c:v>2024</c:v>
                </c:pt>
                <c:pt idx="6">
                  <c:v>2269</c:v>
                </c:pt>
                <c:pt idx="7">
                  <c:v>1917</c:v>
                </c:pt>
                <c:pt idx="8">
                  <c:v>1399</c:v>
                </c:pt>
                <c:pt idx="9">
                  <c:v>1535</c:v>
                </c:pt>
                <c:pt idx="10">
                  <c:v>1572</c:v>
                </c:pt>
                <c:pt idx="11">
                  <c:v>1313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272616"/>
        <c:axId val="296272224"/>
      </c:barChart>
      <c:lineChart>
        <c:grouping val="stacked"/>
        <c:varyColors val="0"/>
        <c:ser>
          <c:idx val="3"/>
          <c:order val="3"/>
          <c:tx>
            <c:strRef>
              <c:f>'KP &amp; FATA Cluster'!$B$32</c:f>
              <c:strCache>
                <c:ptCount val="1"/>
                <c:pt idx="0">
                  <c:v>children (m&amp;f) currently in treatment </c:v>
                </c:pt>
              </c:strCache>
            </c:strRef>
          </c:tx>
          <c:marker>
            <c:symbol val="none"/>
          </c:marker>
          <c:cat>
            <c:strRef>
              <c:f>'KP &amp; FATA Cluster'!$E$12:$P$12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'KP &amp; FATA Cluster'!$E$32:$P$32</c:f>
              <c:numCache>
                <c:formatCode>#,##0</c:formatCode>
                <c:ptCount val="12"/>
                <c:pt idx="0">
                  <c:v>6098</c:v>
                </c:pt>
                <c:pt idx="1">
                  <c:v>6104</c:v>
                </c:pt>
                <c:pt idx="2">
                  <c:v>6269</c:v>
                </c:pt>
                <c:pt idx="3">
                  <c:v>6463</c:v>
                </c:pt>
                <c:pt idx="4">
                  <c:v>8078</c:v>
                </c:pt>
                <c:pt idx="5">
                  <c:v>7550</c:v>
                </c:pt>
                <c:pt idx="6">
                  <c:v>6537</c:v>
                </c:pt>
                <c:pt idx="7">
                  <c:v>6770</c:v>
                </c:pt>
                <c:pt idx="8">
                  <c:v>6380</c:v>
                </c:pt>
                <c:pt idx="9">
                  <c:v>4990</c:v>
                </c:pt>
                <c:pt idx="10">
                  <c:v>4177</c:v>
                </c:pt>
                <c:pt idx="11">
                  <c:v>3524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276928"/>
        <c:axId val="296269480"/>
      </c:lineChart>
      <c:catAx>
        <c:axId val="296272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96272224"/>
        <c:crosses val="autoZero"/>
        <c:auto val="1"/>
        <c:lblAlgn val="ctr"/>
        <c:lblOffset val="100"/>
        <c:noMultiLvlLbl val="0"/>
      </c:catAx>
      <c:valAx>
        <c:axId val="29627222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crossAx val="296272616"/>
        <c:crosses val="autoZero"/>
        <c:crossBetween val="between"/>
      </c:valAx>
      <c:valAx>
        <c:axId val="296269480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crossAx val="296276928"/>
        <c:crosses val="max"/>
        <c:crossBetween val="between"/>
      </c:valAx>
      <c:catAx>
        <c:axId val="296276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96269480"/>
        <c:crosses val="autoZero"/>
        <c:auto val="1"/>
        <c:lblAlgn val="ctr"/>
        <c:lblOffset val="100"/>
        <c:noMultiLvlLbl val="0"/>
      </c:catAx>
    </c:plotArea>
    <c:plotVisOnly val="1"/>
    <c:dispBlanksAs val="zero"/>
    <c:showDLblsOverMax val="0"/>
  </c:chart>
  <c:spPr>
    <a:solidFill>
      <a:srgbClr val="92D050"/>
    </a:solidFill>
    <a:ln w="12700" cap="rnd" cmpd="sng" algn="ctr">
      <a:solidFill>
        <a:schemeClr val="accent5">
          <a:shade val="50000"/>
          <a:hueMod val="94000"/>
        </a:schemeClr>
      </a:solidFill>
      <a:prstDash val="solid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SFP Admissions &amp; Exits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 &amp; FATA Cluster'!$C$33</c:f>
              <c:strCache>
                <c:ptCount val="1"/>
                <c:pt idx="0">
                  <c:v>male children</c:v>
                </c:pt>
              </c:strCache>
            </c:strRef>
          </c:tx>
          <c:invertIfNegative val="0"/>
          <c:cat>
            <c:strRef>
              <c:f>'KP &amp; FATA Cluster'!$E$12:$P$12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'KP &amp; FATA Cluster'!$E$33:$P$33</c:f>
              <c:numCache>
                <c:formatCode>#,##0</c:formatCode>
                <c:ptCount val="12"/>
                <c:pt idx="0">
                  <c:v>4829</c:v>
                </c:pt>
                <c:pt idx="1">
                  <c:v>6911</c:v>
                </c:pt>
                <c:pt idx="2">
                  <c:v>6486</c:v>
                </c:pt>
                <c:pt idx="3">
                  <c:v>5050</c:v>
                </c:pt>
                <c:pt idx="4">
                  <c:v>4967</c:v>
                </c:pt>
                <c:pt idx="5">
                  <c:v>3560</c:v>
                </c:pt>
                <c:pt idx="6">
                  <c:v>3550</c:v>
                </c:pt>
                <c:pt idx="7">
                  <c:v>7474</c:v>
                </c:pt>
                <c:pt idx="8">
                  <c:v>6669</c:v>
                </c:pt>
                <c:pt idx="9">
                  <c:v>7279</c:v>
                </c:pt>
                <c:pt idx="10">
                  <c:v>6026</c:v>
                </c:pt>
                <c:pt idx="11">
                  <c:v>1195</c:v>
                </c:pt>
              </c:numCache>
            </c:numRef>
          </c:val>
        </c:ser>
        <c:ser>
          <c:idx val="1"/>
          <c:order val="1"/>
          <c:tx>
            <c:strRef>
              <c:f>'KP &amp; FATA Cluster'!$C$34</c:f>
              <c:strCache>
                <c:ptCount val="1"/>
                <c:pt idx="0">
                  <c:v>female children</c:v>
                </c:pt>
              </c:strCache>
            </c:strRef>
          </c:tx>
          <c:invertIfNegative val="0"/>
          <c:cat>
            <c:strRef>
              <c:f>'KP &amp; FATA Cluster'!$E$12:$P$12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'KP &amp; FATA Cluster'!$E$34:$P$34</c:f>
              <c:numCache>
                <c:formatCode>#,##0</c:formatCode>
                <c:ptCount val="12"/>
                <c:pt idx="0">
                  <c:v>5694</c:v>
                </c:pt>
                <c:pt idx="1">
                  <c:v>8079</c:v>
                </c:pt>
                <c:pt idx="2">
                  <c:v>7697</c:v>
                </c:pt>
                <c:pt idx="3">
                  <c:v>6445</c:v>
                </c:pt>
                <c:pt idx="4">
                  <c:v>6124</c:v>
                </c:pt>
                <c:pt idx="5">
                  <c:v>4107</c:v>
                </c:pt>
                <c:pt idx="6">
                  <c:v>4249</c:v>
                </c:pt>
                <c:pt idx="7">
                  <c:v>8423</c:v>
                </c:pt>
                <c:pt idx="8">
                  <c:v>8327</c:v>
                </c:pt>
                <c:pt idx="9">
                  <c:v>8709</c:v>
                </c:pt>
                <c:pt idx="10">
                  <c:v>7406</c:v>
                </c:pt>
                <c:pt idx="11">
                  <c:v>1741</c:v>
                </c:pt>
              </c:numCache>
            </c:numRef>
          </c:val>
        </c:ser>
        <c:ser>
          <c:idx val="2"/>
          <c:order val="2"/>
          <c:tx>
            <c:strRef>
              <c:f>'KP &amp; FATA Cluster'!$C$36</c:f>
              <c:strCache>
                <c:ptCount val="1"/>
                <c:pt idx="0">
                  <c:v>children (m&amp;f) cured</c:v>
                </c:pt>
              </c:strCache>
            </c:strRef>
          </c:tx>
          <c:invertIfNegative val="0"/>
          <c:cat>
            <c:strRef>
              <c:f>'KP &amp; FATA Cluster'!$E$12:$P$12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'KP &amp; FATA Cluster'!$E$36:$P$36</c:f>
              <c:numCache>
                <c:formatCode>#,##0</c:formatCode>
                <c:ptCount val="12"/>
                <c:pt idx="0">
                  <c:v>13052</c:v>
                </c:pt>
                <c:pt idx="1">
                  <c:v>6845</c:v>
                </c:pt>
                <c:pt idx="2">
                  <c:v>7031</c:v>
                </c:pt>
                <c:pt idx="3">
                  <c:v>9691</c:v>
                </c:pt>
                <c:pt idx="4">
                  <c:v>11193</c:v>
                </c:pt>
                <c:pt idx="5">
                  <c:v>13720</c:v>
                </c:pt>
                <c:pt idx="6">
                  <c:v>10061</c:v>
                </c:pt>
                <c:pt idx="7">
                  <c:v>8846</c:v>
                </c:pt>
                <c:pt idx="8">
                  <c:v>4471</c:v>
                </c:pt>
                <c:pt idx="9">
                  <c:v>9066</c:v>
                </c:pt>
                <c:pt idx="10">
                  <c:v>12549</c:v>
                </c:pt>
                <c:pt idx="11">
                  <c:v>17900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275360"/>
        <c:axId val="296276536"/>
      </c:barChart>
      <c:lineChart>
        <c:grouping val="stacked"/>
        <c:varyColors val="0"/>
        <c:ser>
          <c:idx val="3"/>
          <c:order val="3"/>
          <c:tx>
            <c:strRef>
              <c:f>'KP &amp; FATA Cluster'!$B$42</c:f>
              <c:strCache>
                <c:ptCount val="1"/>
                <c:pt idx="0">
                  <c:v>children (m&amp;f) currently in treatment </c:v>
                </c:pt>
              </c:strCache>
            </c:strRef>
          </c:tx>
          <c:marker>
            <c:symbol val="none"/>
          </c:marker>
          <c:cat>
            <c:strRef>
              <c:f>'KP &amp; FATA Cluster'!$E$12:$P$12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'KP &amp; FATA Cluster'!$E$42:$P$42</c:f>
              <c:numCache>
                <c:formatCode>#,##0</c:formatCode>
                <c:ptCount val="12"/>
                <c:pt idx="0">
                  <c:v>13796</c:v>
                </c:pt>
                <c:pt idx="1">
                  <c:v>21729</c:v>
                </c:pt>
                <c:pt idx="2">
                  <c:v>28556</c:v>
                </c:pt>
                <c:pt idx="3">
                  <c:v>29677</c:v>
                </c:pt>
                <c:pt idx="4">
                  <c:v>28611</c:v>
                </c:pt>
                <c:pt idx="5">
                  <c:v>19355</c:v>
                </c:pt>
                <c:pt idx="6">
                  <c:v>16315</c:v>
                </c:pt>
                <c:pt idx="7">
                  <c:v>22577</c:v>
                </c:pt>
                <c:pt idx="8">
                  <c:v>32690</c:v>
                </c:pt>
                <c:pt idx="9">
                  <c:v>36151</c:v>
                </c:pt>
                <c:pt idx="10">
                  <c:v>33182</c:v>
                </c:pt>
                <c:pt idx="11">
                  <c:v>16066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269872"/>
        <c:axId val="296273400"/>
      </c:lineChart>
      <c:catAx>
        <c:axId val="296275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96276536"/>
        <c:crosses val="autoZero"/>
        <c:auto val="1"/>
        <c:lblAlgn val="ctr"/>
        <c:lblOffset val="100"/>
        <c:noMultiLvlLbl val="0"/>
      </c:catAx>
      <c:valAx>
        <c:axId val="29627653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crossAx val="296275360"/>
        <c:crosses val="autoZero"/>
        <c:crossBetween val="between"/>
      </c:valAx>
      <c:valAx>
        <c:axId val="296273400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crossAx val="296269872"/>
        <c:crosses val="max"/>
        <c:crossBetween val="between"/>
      </c:valAx>
      <c:catAx>
        <c:axId val="296269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96273400"/>
        <c:crosses val="autoZero"/>
        <c:auto val="1"/>
        <c:lblAlgn val="ctr"/>
        <c:lblOffset val="100"/>
        <c:noMultiLvlLbl val="0"/>
      </c:catAx>
    </c:plotArea>
    <c:plotVisOnly val="1"/>
    <c:dispBlanksAs val="zero"/>
    <c:showDLblsOverMax val="0"/>
  </c:chart>
  <c:spPr>
    <a:solidFill>
      <a:schemeClr val="tx2">
        <a:lumMod val="75000"/>
      </a:schemeClr>
    </a:solidFill>
    <a:ln w="12700" cap="rnd" cmpd="sng" algn="ctr">
      <a:solidFill>
        <a:schemeClr val="accent6">
          <a:hueMod val="94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9C1AC-ACF6-44F6-9C60-3D591ECF8A8B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E70DDC-6CE8-45E9-94B5-3B3A6988830F}">
      <dgm:prSet phldrT="[Text]" custT="1"/>
      <dgm:spPr/>
      <dgm:t>
        <a:bodyPr/>
        <a:lstStyle/>
        <a:p>
          <a:r>
            <a:rPr lang="en-US" sz="900" dirty="0" smtClean="0"/>
            <a:t>Entry of Paper based forms</a:t>
          </a:r>
          <a:endParaRPr lang="en-US" sz="900" dirty="0"/>
        </a:p>
      </dgm:t>
    </dgm:pt>
    <dgm:pt modelId="{B312B0E0-99D4-4ED4-827A-74BF421D60B3}" type="parTrans" cxnId="{176AC647-725E-468B-BDF3-7D77335F2A8F}">
      <dgm:prSet/>
      <dgm:spPr/>
      <dgm:t>
        <a:bodyPr/>
        <a:lstStyle/>
        <a:p>
          <a:endParaRPr lang="en-US"/>
        </a:p>
      </dgm:t>
    </dgm:pt>
    <dgm:pt modelId="{95D90D60-83D1-4FAD-8682-E7A83BF56DB4}" type="sibTrans" cxnId="{176AC647-725E-468B-BDF3-7D77335F2A8F}">
      <dgm:prSet/>
      <dgm:spPr/>
      <dgm:t>
        <a:bodyPr/>
        <a:lstStyle/>
        <a:p>
          <a:endParaRPr lang="en-US"/>
        </a:p>
      </dgm:t>
    </dgm:pt>
    <dgm:pt modelId="{9D520CAD-D2AD-4366-8B44-F63AD3FB0FCA}">
      <dgm:prSet phldrT="[Text]"/>
      <dgm:spPr/>
      <dgm:t>
        <a:bodyPr/>
        <a:lstStyle/>
        <a:p>
          <a:pPr algn="just"/>
          <a:r>
            <a:rPr lang="en-US" dirty="0" smtClean="0"/>
            <a:t>Paper based Admission Form, Exit Form, Screening, Sessions, Follow ups etc. filled at Field Level </a:t>
          </a:r>
          <a:endParaRPr lang="en-US" dirty="0"/>
        </a:p>
      </dgm:t>
    </dgm:pt>
    <dgm:pt modelId="{79A384BC-DAFD-4FF6-8977-966256346814}" type="parTrans" cxnId="{ABA26369-D28C-427F-9C27-8F2E331FAF74}">
      <dgm:prSet/>
      <dgm:spPr/>
      <dgm:t>
        <a:bodyPr/>
        <a:lstStyle/>
        <a:p>
          <a:endParaRPr lang="en-US"/>
        </a:p>
      </dgm:t>
    </dgm:pt>
    <dgm:pt modelId="{7B8A8DBB-3E86-487F-9F02-E9559242D348}" type="sibTrans" cxnId="{ABA26369-D28C-427F-9C27-8F2E331FAF74}">
      <dgm:prSet/>
      <dgm:spPr/>
      <dgm:t>
        <a:bodyPr/>
        <a:lstStyle/>
        <a:p>
          <a:endParaRPr lang="en-US"/>
        </a:p>
      </dgm:t>
    </dgm:pt>
    <dgm:pt modelId="{A101317B-EECA-468F-B57D-C0D9BD11AC5F}">
      <dgm:prSet phldrT="[Text]" custT="1"/>
      <dgm:spPr/>
      <dgm:t>
        <a:bodyPr/>
        <a:lstStyle/>
        <a:p>
          <a:r>
            <a:rPr lang="en-US" sz="900" dirty="0" smtClean="0"/>
            <a:t>Forms submitted to District IMO for Data Entry</a:t>
          </a:r>
          <a:endParaRPr lang="en-US" sz="900" dirty="0"/>
        </a:p>
      </dgm:t>
    </dgm:pt>
    <dgm:pt modelId="{F7AEA93F-2257-43B1-BC80-0384AEBFAF73}" type="parTrans" cxnId="{5C27A373-6DD6-4CBB-B5E9-5D162715C0A5}">
      <dgm:prSet/>
      <dgm:spPr/>
      <dgm:t>
        <a:bodyPr/>
        <a:lstStyle/>
        <a:p>
          <a:endParaRPr lang="en-US"/>
        </a:p>
      </dgm:t>
    </dgm:pt>
    <dgm:pt modelId="{6B5B6728-DAB9-46C0-852A-57BB6A738C3C}" type="sibTrans" cxnId="{5C27A373-6DD6-4CBB-B5E9-5D162715C0A5}">
      <dgm:prSet/>
      <dgm:spPr/>
      <dgm:t>
        <a:bodyPr/>
        <a:lstStyle/>
        <a:p>
          <a:endParaRPr lang="en-US"/>
        </a:p>
      </dgm:t>
    </dgm:pt>
    <dgm:pt modelId="{BC964972-BEE9-41FD-89C7-88B701C8AB34}">
      <dgm:prSet phldrT="[Text]"/>
      <dgm:spPr/>
      <dgm:t>
        <a:bodyPr/>
        <a:lstStyle/>
        <a:p>
          <a:r>
            <a:rPr lang="en-US" dirty="0" smtClean="0"/>
            <a:t>All forms submitted to District IMO for Data Entry in NIS </a:t>
          </a:r>
          <a:endParaRPr lang="en-US" dirty="0"/>
        </a:p>
      </dgm:t>
    </dgm:pt>
    <dgm:pt modelId="{7D766B9D-ABFD-4843-A2CB-FE10A7495094}" type="parTrans" cxnId="{BB9113EB-2938-49EE-AB26-A9BDF65E3DD1}">
      <dgm:prSet/>
      <dgm:spPr/>
      <dgm:t>
        <a:bodyPr/>
        <a:lstStyle/>
        <a:p>
          <a:endParaRPr lang="en-US"/>
        </a:p>
      </dgm:t>
    </dgm:pt>
    <dgm:pt modelId="{F1327E61-6D11-4E5C-9002-4762B3B7D874}" type="sibTrans" cxnId="{BB9113EB-2938-49EE-AB26-A9BDF65E3DD1}">
      <dgm:prSet/>
      <dgm:spPr/>
      <dgm:t>
        <a:bodyPr/>
        <a:lstStyle/>
        <a:p>
          <a:endParaRPr lang="en-US"/>
        </a:p>
      </dgm:t>
    </dgm:pt>
    <dgm:pt modelId="{D9F2B561-0C73-4AFA-BF81-6245148A37CE}">
      <dgm:prSet phldrT="[Text]"/>
      <dgm:spPr/>
      <dgm:t>
        <a:bodyPr/>
        <a:lstStyle/>
        <a:p>
          <a:r>
            <a:rPr lang="en-US" dirty="0" smtClean="0"/>
            <a:t>Reports generated at Local level for Follow up cases and revert back to Field Offices</a:t>
          </a:r>
          <a:endParaRPr lang="en-US" dirty="0"/>
        </a:p>
      </dgm:t>
    </dgm:pt>
    <dgm:pt modelId="{FD9F9935-4FB7-47E6-942F-C1B1F61C046B}" type="parTrans" cxnId="{AFED5368-B4C4-4353-94DC-0D6917C0C518}">
      <dgm:prSet/>
      <dgm:spPr/>
      <dgm:t>
        <a:bodyPr/>
        <a:lstStyle/>
        <a:p>
          <a:endParaRPr lang="en-US"/>
        </a:p>
      </dgm:t>
    </dgm:pt>
    <dgm:pt modelId="{E5C8C03C-7CA4-45B1-8E15-4EEC715E57A8}" type="sibTrans" cxnId="{AFED5368-B4C4-4353-94DC-0D6917C0C518}">
      <dgm:prSet/>
      <dgm:spPr/>
      <dgm:t>
        <a:bodyPr/>
        <a:lstStyle/>
        <a:p>
          <a:endParaRPr lang="en-US"/>
        </a:p>
      </dgm:t>
    </dgm:pt>
    <dgm:pt modelId="{090B3F31-9619-400C-B37A-A246D3FC33DB}">
      <dgm:prSet phldrT="[Text]" custT="1"/>
      <dgm:spPr/>
      <dgm:t>
        <a:bodyPr/>
        <a:lstStyle/>
        <a:p>
          <a:r>
            <a:rPr lang="en-US" sz="900" dirty="0" smtClean="0"/>
            <a:t>NIS XML submitted to PO &amp; CO Level </a:t>
          </a:r>
          <a:endParaRPr lang="en-US" sz="900" dirty="0"/>
        </a:p>
      </dgm:t>
    </dgm:pt>
    <dgm:pt modelId="{1BD0243F-8978-478A-B06B-BF63825DD6D3}" type="parTrans" cxnId="{CE815A99-A030-4077-A8A0-D427DD5954AE}">
      <dgm:prSet/>
      <dgm:spPr/>
      <dgm:t>
        <a:bodyPr/>
        <a:lstStyle/>
        <a:p>
          <a:endParaRPr lang="en-US"/>
        </a:p>
      </dgm:t>
    </dgm:pt>
    <dgm:pt modelId="{CA3B776A-38B4-4EA8-A85C-0BE05162560D}" type="sibTrans" cxnId="{CE815A99-A030-4077-A8A0-D427DD5954AE}">
      <dgm:prSet/>
      <dgm:spPr/>
      <dgm:t>
        <a:bodyPr/>
        <a:lstStyle/>
        <a:p>
          <a:endParaRPr lang="en-US"/>
        </a:p>
      </dgm:t>
    </dgm:pt>
    <dgm:pt modelId="{6D8959C0-AFFB-486A-B19D-469A8C8D3828}">
      <dgm:prSet phldrT="[Text]"/>
      <dgm:spPr/>
      <dgm:t>
        <a:bodyPr/>
        <a:lstStyle/>
        <a:p>
          <a:r>
            <a:rPr lang="en-US" dirty="0" smtClean="0"/>
            <a:t>NIS XML Files sent to PO (KP/FATA, Sindh, Punjab, AJK, Baluchistan) and shared with CO on monthly basis</a:t>
          </a:r>
          <a:endParaRPr lang="en-US" dirty="0"/>
        </a:p>
      </dgm:t>
    </dgm:pt>
    <dgm:pt modelId="{A3FF7D66-5C9F-44D9-AB9D-B38D7D1E7AEE}" type="parTrans" cxnId="{318AF29F-72D4-43E6-A5F1-1BAB40380C7C}">
      <dgm:prSet/>
      <dgm:spPr/>
      <dgm:t>
        <a:bodyPr/>
        <a:lstStyle/>
        <a:p>
          <a:endParaRPr lang="en-US"/>
        </a:p>
      </dgm:t>
    </dgm:pt>
    <dgm:pt modelId="{FA216066-C544-4539-94FC-93BAD9F155D6}" type="sibTrans" cxnId="{318AF29F-72D4-43E6-A5F1-1BAB40380C7C}">
      <dgm:prSet/>
      <dgm:spPr/>
      <dgm:t>
        <a:bodyPr/>
        <a:lstStyle/>
        <a:p>
          <a:endParaRPr lang="en-US"/>
        </a:p>
      </dgm:t>
    </dgm:pt>
    <dgm:pt modelId="{00456A6E-23D9-4BCA-883D-608678AEA392}">
      <dgm:prSet phldrT="[Text]"/>
      <dgm:spPr/>
      <dgm:t>
        <a:bodyPr/>
        <a:lstStyle/>
        <a:p>
          <a:r>
            <a:rPr lang="en-US" dirty="0" smtClean="0"/>
            <a:t>CO Publish Monthly Report for all stakeholders (UN Agencies, I/NGOs)</a:t>
          </a:r>
          <a:endParaRPr lang="en-US" dirty="0"/>
        </a:p>
      </dgm:t>
    </dgm:pt>
    <dgm:pt modelId="{F7A5BF61-7661-434D-B34F-692DD31EE1DB}" type="parTrans" cxnId="{E7E26265-2A9E-41D7-8D2B-F0D2E74B2699}">
      <dgm:prSet/>
      <dgm:spPr/>
      <dgm:t>
        <a:bodyPr/>
        <a:lstStyle/>
        <a:p>
          <a:endParaRPr lang="en-US"/>
        </a:p>
      </dgm:t>
    </dgm:pt>
    <dgm:pt modelId="{72ADADC6-B37E-48A7-B47B-9E14F8CDE2BD}" type="sibTrans" cxnId="{E7E26265-2A9E-41D7-8D2B-F0D2E74B2699}">
      <dgm:prSet/>
      <dgm:spPr/>
      <dgm:t>
        <a:bodyPr/>
        <a:lstStyle/>
        <a:p>
          <a:endParaRPr lang="en-US"/>
        </a:p>
      </dgm:t>
    </dgm:pt>
    <dgm:pt modelId="{203B9C0D-EA53-4619-A7D5-B3AAEDCA563D}">
      <dgm:prSet custT="1"/>
      <dgm:spPr/>
      <dgm:t>
        <a:bodyPr/>
        <a:lstStyle/>
        <a:p>
          <a:r>
            <a:rPr lang="en-US" sz="900" dirty="0" smtClean="0"/>
            <a:t>Report generation at all levels for respective Geographical location</a:t>
          </a:r>
          <a:endParaRPr lang="en-US" sz="900" dirty="0"/>
        </a:p>
      </dgm:t>
    </dgm:pt>
    <dgm:pt modelId="{333B03EC-4F9C-4D8F-ADD3-38B99E0FE511}" type="parTrans" cxnId="{4D170A22-852B-4111-8D9B-917814FF850D}">
      <dgm:prSet/>
      <dgm:spPr/>
      <dgm:t>
        <a:bodyPr/>
        <a:lstStyle/>
        <a:p>
          <a:endParaRPr lang="en-US"/>
        </a:p>
      </dgm:t>
    </dgm:pt>
    <dgm:pt modelId="{1EAD1AD2-0732-406B-878B-D383AAFF9485}" type="sibTrans" cxnId="{4D170A22-852B-4111-8D9B-917814FF850D}">
      <dgm:prSet/>
      <dgm:spPr/>
      <dgm:t>
        <a:bodyPr/>
        <a:lstStyle/>
        <a:p>
          <a:endParaRPr lang="en-US"/>
        </a:p>
      </dgm:t>
    </dgm:pt>
    <dgm:pt modelId="{32F8C620-60DA-4E5C-AB8F-27DAED8A0444}">
      <dgm:prSet/>
      <dgm:spPr/>
      <dgm:t>
        <a:bodyPr/>
        <a:lstStyle/>
        <a:p>
          <a:r>
            <a:rPr lang="en-US" dirty="0" smtClean="0"/>
            <a:t>Different types of reports generated at all levels for respective geographical Locations</a:t>
          </a:r>
          <a:endParaRPr lang="en-US" dirty="0"/>
        </a:p>
      </dgm:t>
    </dgm:pt>
    <dgm:pt modelId="{8DE9DF4B-7E06-431C-A1CD-0FC08DE54235}" type="parTrans" cxnId="{9C3DEAAF-C5B8-4065-9068-8A01FC9B6275}">
      <dgm:prSet/>
      <dgm:spPr/>
      <dgm:t>
        <a:bodyPr/>
        <a:lstStyle/>
        <a:p>
          <a:endParaRPr lang="en-US"/>
        </a:p>
      </dgm:t>
    </dgm:pt>
    <dgm:pt modelId="{A31A1E95-5518-44B1-BCC4-29A541C7D9F8}" type="sibTrans" cxnId="{9C3DEAAF-C5B8-4065-9068-8A01FC9B6275}">
      <dgm:prSet/>
      <dgm:spPr/>
      <dgm:t>
        <a:bodyPr/>
        <a:lstStyle/>
        <a:p>
          <a:endParaRPr lang="en-US"/>
        </a:p>
      </dgm:t>
    </dgm:pt>
    <dgm:pt modelId="{CBB1AD75-522E-4A90-A340-C98783086E34}" type="pres">
      <dgm:prSet presAssocID="{4AD9C1AC-ACF6-44F6-9C60-3D591ECF8A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E63579-E76B-4596-9A88-9F32034BA9A3}" type="pres">
      <dgm:prSet presAssocID="{9EE70DDC-6CE8-45E9-94B5-3B3A6988830F}" presName="composite" presStyleCnt="0"/>
      <dgm:spPr/>
    </dgm:pt>
    <dgm:pt modelId="{A246FC9D-4555-44FA-B701-2E57570C6D4D}" type="pres">
      <dgm:prSet presAssocID="{9EE70DDC-6CE8-45E9-94B5-3B3A6988830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F0A7D-B66A-45AA-88AB-9B9562F13862}" type="pres">
      <dgm:prSet presAssocID="{9EE70DDC-6CE8-45E9-94B5-3B3A6988830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66F7F-B94D-44A1-8388-AD337D0E556B}" type="pres">
      <dgm:prSet presAssocID="{95D90D60-83D1-4FAD-8682-E7A83BF56DB4}" presName="sp" presStyleCnt="0"/>
      <dgm:spPr/>
    </dgm:pt>
    <dgm:pt modelId="{29609653-C589-4AB3-82B5-462C515CEA34}" type="pres">
      <dgm:prSet presAssocID="{A101317B-EECA-468F-B57D-C0D9BD11AC5F}" presName="composite" presStyleCnt="0"/>
      <dgm:spPr/>
    </dgm:pt>
    <dgm:pt modelId="{B5353B15-01D3-48E4-B8E0-C2E6FBC30D13}" type="pres">
      <dgm:prSet presAssocID="{A101317B-EECA-468F-B57D-C0D9BD11AC5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05753-78BC-4F29-9E9E-A44281D9D4E5}" type="pres">
      <dgm:prSet presAssocID="{A101317B-EECA-468F-B57D-C0D9BD11AC5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96AEF-82C8-40A4-B8B8-218B1FEBC3EE}" type="pres">
      <dgm:prSet presAssocID="{6B5B6728-DAB9-46C0-852A-57BB6A738C3C}" presName="sp" presStyleCnt="0"/>
      <dgm:spPr/>
    </dgm:pt>
    <dgm:pt modelId="{9F3C4751-FDB7-406D-B2FF-DC0AAB579EBD}" type="pres">
      <dgm:prSet presAssocID="{090B3F31-9619-400C-B37A-A246D3FC33DB}" presName="composite" presStyleCnt="0"/>
      <dgm:spPr/>
    </dgm:pt>
    <dgm:pt modelId="{2618E5F0-A09E-470C-81CC-01F2B085E625}" type="pres">
      <dgm:prSet presAssocID="{090B3F31-9619-400C-B37A-A246D3FC33D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C31F1-C6AA-401E-B32A-BE4A87A1FBA9}" type="pres">
      <dgm:prSet presAssocID="{090B3F31-9619-400C-B37A-A246D3FC33D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1AD64-87AA-426D-A72F-23FBACF81048}" type="pres">
      <dgm:prSet presAssocID="{CA3B776A-38B4-4EA8-A85C-0BE05162560D}" presName="sp" presStyleCnt="0"/>
      <dgm:spPr/>
    </dgm:pt>
    <dgm:pt modelId="{E6011784-6553-4B1B-B3FE-A9DE4972E645}" type="pres">
      <dgm:prSet presAssocID="{203B9C0D-EA53-4619-A7D5-B3AAEDCA563D}" presName="composite" presStyleCnt="0"/>
      <dgm:spPr/>
    </dgm:pt>
    <dgm:pt modelId="{871D03B9-D62E-4D2D-B00B-97C1CD5EFFBF}" type="pres">
      <dgm:prSet presAssocID="{203B9C0D-EA53-4619-A7D5-B3AAEDCA563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3C6CF-AAAD-44D7-BF2A-136D038B30C5}" type="pres">
      <dgm:prSet presAssocID="{203B9C0D-EA53-4619-A7D5-B3AAEDCA563D}" presName="descendantText" presStyleLbl="alignAcc1" presStyleIdx="3" presStyleCnt="4" custLinFactNeighborX="0" custLinFactNeighborY="1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AC647-725E-468B-BDF3-7D77335F2A8F}" srcId="{4AD9C1AC-ACF6-44F6-9C60-3D591ECF8A8B}" destId="{9EE70DDC-6CE8-45E9-94B5-3B3A6988830F}" srcOrd="0" destOrd="0" parTransId="{B312B0E0-99D4-4ED4-827A-74BF421D60B3}" sibTransId="{95D90D60-83D1-4FAD-8682-E7A83BF56DB4}"/>
    <dgm:cxn modelId="{CE815A99-A030-4077-A8A0-D427DD5954AE}" srcId="{4AD9C1AC-ACF6-44F6-9C60-3D591ECF8A8B}" destId="{090B3F31-9619-400C-B37A-A246D3FC33DB}" srcOrd="2" destOrd="0" parTransId="{1BD0243F-8978-478A-B06B-BF63825DD6D3}" sibTransId="{CA3B776A-38B4-4EA8-A85C-0BE05162560D}"/>
    <dgm:cxn modelId="{AFED5368-B4C4-4353-94DC-0D6917C0C518}" srcId="{A101317B-EECA-468F-B57D-C0D9BD11AC5F}" destId="{D9F2B561-0C73-4AFA-BF81-6245148A37CE}" srcOrd="1" destOrd="0" parTransId="{FD9F9935-4FB7-47E6-942F-C1B1F61C046B}" sibTransId="{E5C8C03C-7CA4-45B1-8E15-4EEC715E57A8}"/>
    <dgm:cxn modelId="{ABA26369-D28C-427F-9C27-8F2E331FAF74}" srcId="{9EE70DDC-6CE8-45E9-94B5-3B3A6988830F}" destId="{9D520CAD-D2AD-4366-8B44-F63AD3FB0FCA}" srcOrd="0" destOrd="0" parTransId="{79A384BC-DAFD-4FF6-8977-966256346814}" sibTransId="{7B8A8DBB-3E86-487F-9F02-E9559242D348}"/>
    <dgm:cxn modelId="{365E4821-0BA6-4CC1-8E2E-0BF63B925123}" type="presOf" srcId="{32F8C620-60DA-4E5C-AB8F-27DAED8A0444}" destId="{BDB3C6CF-AAAD-44D7-BF2A-136D038B30C5}" srcOrd="0" destOrd="0" presId="urn:microsoft.com/office/officeart/2005/8/layout/chevron2"/>
    <dgm:cxn modelId="{3079FEF2-1F94-46C5-B807-7848E2AA1EB7}" type="presOf" srcId="{9D520CAD-D2AD-4366-8B44-F63AD3FB0FCA}" destId="{DCFF0A7D-B66A-45AA-88AB-9B9562F13862}" srcOrd="0" destOrd="0" presId="urn:microsoft.com/office/officeart/2005/8/layout/chevron2"/>
    <dgm:cxn modelId="{4D170A22-852B-4111-8D9B-917814FF850D}" srcId="{4AD9C1AC-ACF6-44F6-9C60-3D591ECF8A8B}" destId="{203B9C0D-EA53-4619-A7D5-B3AAEDCA563D}" srcOrd="3" destOrd="0" parTransId="{333B03EC-4F9C-4D8F-ADD3-38B99E0FE511}" sibTransId="{1EAD1AD2-0732-406B-878B-D383AAFF9485}"/>
    <dgm:cxn modelId="{318AF29F-72D4-43E6-A5F1-1BAB40380C7C}" srcId="{090B3F31-9619-400C-B37A-A246D3FC33DB}" destId="{6D8959C0-AFFB-486A-B19D-469A8C8D3828}" srcOrd="0" destOrd="0" parTransId="{A3FF7D66-5C9F-44D9-AB9D-B38D7D1E7AEE}" sibTransId="{FA216066-C544-4539-94FC-93BAD9F155D6}"/>
    <dgm:cxn modelId="{BB9113EB-2938-49EE-AB26-A9BDF65E3DD1}" srcId="{A101317B-EECA-468F-B57D-C0D9BD11AC5F}" destId="{BC964972-BEE9-41FD-89C7-88B701C8AB34}" srcOrd="0" destOrd="0" parTransId="{7D766B9D-ABFD-4843-A2CB-FE10A7495094}" sibTransId="{F1327E61-6D11-4E5C-9002-4762B3B7D874}"/>
    <dgm:cxn modelId="{F3DFEAF3-2A37-4506-8F64-CAA52BFFB166}" type="presOf" srcId="{9EE70DDC-6CE8-45E9-94B5-3B3A6988830F}" destId="{A246FC9D-4555-44FA-B701-2E57570C6D4D}" srcOrd="0" destOrd="0" presId="urn:microsoft.com/office/officeart/2005/8/layout/chevron2"/>
    <dgm:cxn modelId="{000A7B86-FE9B-4316-8808-F81A5CF3802C}" type="presOf" srcId="{203B9C0D-EA53-4619-A7D5-B3AAEDCA563D}" destId="{871D03B9-D62E-4D2D-B00B-97C1CD5EFFBF}" srcOrd="0" destOrd="0" presId="urn:microsoft.com/office/officeart/2005/8/layout/chevron2"/>
    <dgm:cxn modelId="{72B3947A-91AC-4E24-A88F-8B337AA01480}" type="presOf" srcId="{D9F2B561-0C73-4AFA-BF81-6245148A37CE}" destId="{84605753-78BC-4F29-9E9E-A44281D9D4E5}" srcOrd="0" destOrd="1" presId="urn:microsoft.com/office/officeart/2005/8/layout/chevron2"/>
    <dgm:cxn modelId="{7452C190-C3C9-4921-97FD-3030702766FF}" type="presOf" srcId="{090B3F31-9619-400C-B37A-A246D3FC33DB}" destId="{2618E5F0-A09E-470C-81CC-01F2B085E625}" srcOrd="0" destOrd="0" presId="urn:microsoft.com/office/officeart/2005/8/layout/chevron2"/>
    <dgm:cxn modelId="{C18D433E-10CE-4D0F-8E1A-0F253E389E93}" type="presOf" srcId="{A101317B-EECA-468F-B57D-C0D9BD11AC5F}" destId="{B5353B15-01D3-48E4-B8E0-C2E6FBC30D13}" srcOrd="0" destOrd="0" presId="urn:microsoft.com/office/officeart/2005/8/layout/chevron2"/>
    <dgm:cxn modelId="{5F53AE6F-A73B-4214-B04D-55D626E41131}" type="presOf" srcId="{BC964972-BEE9-41FD-89C7-88B701C8AB34}" destId="{84605753-78BC-4F29-9E9E-A44281D9D4E5}" srcOrd="0" destOrd="0" presId="urn:microsoft.com/office/officeart/2005/8/layout/chevron2"/>
    <dgm:cxn modelId="{C38DD878-E3A2-4834-ADF3-7807522900B7}" type="presOf" srcId="{00456A6E-23D9-4BCA-883D-608678AEA392}" destId="{C6BC31F1-C6AA-401E-B32A-BE4A87A1FBA9}" srcOrd="0" destOrd="1" presId="urn:microsoft.com/office/officeart/2005/8/layout/chevron2"/>
    <dgm:cxn modelId="{5C27A373-6DD6-4CBB-B5E9-5D162715C0A5}" srcId="{4AD9C1AC-ACF6-44F6-9C60-3D591ECF8A8B}" destId="{A101317B-EECA-468F-B57D-C0D9BD11AC5F}" srcOrd="1" destOrd="0" parTransId="{F7AEA93F-2257-43B1-BC80-0384AEBFAF73}" sibTransId="{6B5B6728-DAB9-46C0-852A-57BB6A738C3C}"/>
    <dgm:cxn modelId="{E7E26265-2A9E-41D7-8D2B-F0D2E74B2699}" srcId="{090B3F31-9619-400C-B37A-A246D3FC33DB}" destId="{00456A6E-23D9-4BCA-883D-608678AEA392}" srcOrd="1" destOrd="0" parTransId="{F7A5BF61-7661-434D-B34F-692DD31EE1DB}" sibTransId="{72ADADC6-B37E-48A7-B47B-9E14F8CDE2BD}"/>
    <dgm:cxn modelId="{9C3DEAAF-C5B8-4065-9068-8A01FC9B6275}" srcId="{203B9C0D-EA53-4619-A7D5-B3AAEDCA563D}" destId="{32F8C620-60DA-4E5C-AB8F-27DAED8A0444}" srcOrd="0" destOrd="0" parTransId="{8DE9DF4B-7E06-431C-A1CD-0FC08DE54235}" sibTransId="{A31A1E95-5518-44B1-BCC4-29A541C7D9F8}"/>
    <dgm:cxn modelId="{CA7A0262-830C-463B-8E54-5398D2634D78}" type="presOf" srcId="{4AD9C1AC-ACF6-44F6-9C60-3D591ECF8A8B}" destId="{CBB1AD75-522E-4A90-A340-C98783086E34}" srcOrd="0" destOrd="0" presId="urn:microsoft.com/office/officeart/2005/8/layout/chevron2"/>
    <dgm:cxn modelId="{DF0B403D-9417-4FB3-B1F3-8ED032F33E01}" type="presOf" srcId="{6D8959C0-AFFB-486A-B19D-469A8C8D3828}" destId="{C6BC31F1-C6AA-401E-B32A-BE4A87A1FBA9}" srcOrd="0" destOrd="0" presId="urn:microsoft.com/office/officeart/2005/8/layout/chevron2"/>
    <dgm:cxn modelId="{902CB4FA-6E76-4F73-9551-D7F3EAB6929D}" type="presParOf" srcId="{CBB1AD75-522E-4A90-A340-C98783086E34}" destId="{BDE63579-E76B-4596-9A88-9F32034BA9A3}" srcOrd="0" destOrd="0" presId="urn:microsoft.com/office/officeart/2005/8/layout/chevron2"/>
    <dgm:cxn modelId="{49B94C15-4131-4092-AC6B-0A4EEC6A73C1}" type="presParOf" srcId="{BDE63579-E76B-4596-9A88-9F32034BA9A3}" destId="{A246FC9D-4555-44FA-B701-2E57570C6D4D}" srcOrd="0" destOrd="0" presId="urn:microsoft.com/office/officeart/2005/8/layout/chevron2"/>
    <dgm:cxn modelId="{20A2F7E6-917E-4ECF-8AA9-E88C92DC25EC}" type="presParOf" srcId="{BDE63579-E76B-4596-9A88-9F32034BA9A3}" destId="{DCFF0A7D-B66A-45AA-88AB-9B9562F13862}" srcOrd="1" destOrd="0" presId="urn:microsoft.com/office/officeart/2005/8/layout/chevron2"/>
    <dgm:cxn modelId="{2DCA1845-8E33-42A9-A5FB-73F45050709C}" type="presParOf" srcId="{CBB1AD75-522E-4A90-A340-C98783086E34}" destId="{33F66F7F-B94D-44A1-8388-AD337D0E556B}" srcOrd="1" destOrd="0" presId="urn:microsoft.com/office/officeart/2005/8/layout/chevron2"/>
    <dgm:cxn modelId="{8F7F6158-B2E7-4B53-8AC4-1E4768B2E3FE}" type="presParOf" srcId="{CBB1AD75-522E-4A90-A340-C98783086E34}" destId="{29609653-C589-4AB3-82B5-462C515CEA34}" srcOrd="2" destOrd="0" presId="urn:microsoft.com/office/officeart/2005/8/layout/chevron2"/>
    <dgm:cxn modelId="{F1A37C49-0080-4708-8647-567EE6622147}" type="presParOf" srcId="{29609653-C589-4AB3-82B5-462C515CEA34}" destId="{B5353B15-01D3-48E4-B8E0-C2E6FBC30D13}" srcOrd="0" destOrd="0" presId="urn:microsoft.com/office/officeart/2005/8/layout/chevron2"/>
    <dgm:cxn modelId="{B696B4AA-B149-48BF-8BC5-4F5282E8D11F}" type="presParOf" srcId="{29609653-C589-4AB3-82B5-462C515CEA34}" destId="{84605753-78BC-4F29-9E9E-A44281D9D4E5}" srcOrd="1" destOrd="0" presId="urn:microsoft.com/office/officeart/2005/8/layout/chevron2"/>
    <dgm:cxn modelId="{B081039F-2E86-4463-97CD-74C0777C86DF}" type="presParOf" srcId="{CBB1AD75-522E-4A90-A340-C98783086E34}" destId="{DC096AEF-82C8-40A4-B8B8-218B1FEBC3EE}" srcOrd="3" destOrd="0" presId="urn:microsoft.com/office/officeart/2005/8/layout/chevron2"/>
    <dgm:cxn modelId="{630510C4-26AB-49B3-B1D7-5DA3F1991EA6}" type="presParOf" srcId="{CBB1AD75-522E-4A90-A340-C98783086E34}" destId="{9F3C4751-FDB7-406D-B2FF-DC0AAB579EBD}" srcOrd="4" destOrd="0" presId="urn:microsoft.com/office/officeart/2005/8/layout/chevron2"/>
    <dgm:cxn modelId="{D26B41E4-7402-49B6-A468-21E74E9FCCED}" type="presParOf" srcId="{9F3C4751-FDB7-406D-B2FF-DC0AAB579EBD}" destId="{2618E5F0-A09E-470C-81CC-01F2B085E625}" srcOrd="0" destOrd="0" presId="urn:microsoft.com/office/officeart/2005/8/layout/chevron2"/>
    <dgm:cxn modelId="{E2177EF7-C701-4481-98E0-130555B51B15}" type="presParOf" srcId="{9F3C4751-FDB7-406D-B2FF-DC0AAB579EBD}" destId="{C6BC31F1-C6AA-401E-B32A-BE4A87A1FBA9}" srcOrd="1" destOrd="0" presId="urn:microsoft.com/office/officeart/2005/8/layout/chevron2"/>
    <dgm:cxn modelId="{630EFCFA-45A3-475F-9E14-93CA27417B06}" type="presParOf" srcId="{CBB1AD75-522E-4A90-A340-C98783086E34}" destId="{DBA1AD64-87AA-426D-A72F-23FBACF81048}" srcOrd="5" destOrd="0" presId="urn:microsoft.com/office/officeart/2005/8/layout/chevron2"/>
    <dgm:cxn modelId="{B690E0FC-2E6D-423B-991B-B18E86ECECCE}" type="presParOf" srcId="{CBB1AD75-522E-4A90-A340-C98783086E34}" destId="{E6011784-6553-4B1B-B3FE-A9DE4972E645}" srcOrd="6" destOrd="0" presId="urn:microsoft.com/office/officeart/2005/8/layout/chevron2"/>
    <dgm:cxn modelId="{FB0D0CFC-873E-4C54-9DBC-5355EEFFEC80}" type="presParOf" srcId="{E6011784-6553-4B1B-B3FE-A9DE4972E645}" destId="{871D03B9-D62E-4D2D-B00B-97C1CD5EFFBF}" srcOrd="0" destOrd="0" presId="urn:microsoft.com/office/officeart/2005/8/layout/chevron2"/>
    <dgm:cxn modelId="{70C1226A-854B-4F22-AD9A-38FB089F771E}" type="presParOf" srcId="{E6011784-6553-4B1B-B3FE-A9DE4972E645}" destId="{BDB3C6CF-AAAD-44D7-BF2A-136D038B30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9C1AC-ACF6-44F6-9C60-3D591ECF8A8B}" type="doc">
      <dgm:prSet loTypeId="urn:microsoft.com/office/officeart/2008/layout/AlternatingHexagons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E70DDC-6CE8-45E9-94B5-3B3A6988830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900" dirty="0" smtClean="0"/>
            <a:t>IYCF Data Entry Information</a:t>
          </a:r>
          <a:endParaRPr lang="en-US" sz="900" dirty="0"/>
        </a:p>
      </dgm:t>
    </dgm:pt>
    <dgm:pt modelId="{B312B0E0-99D4-4ED4-827A-74BF421D60B3}" type="parTrans" cxnId="{176AC647-725E-468B-BDF3-7D77335F2A8F}">
      <dgm:prSet/>
      <dgm:spPr/>
      <dgm:t>
        <a:bodyPr/>
        <a:lstStyle/>
        <a:p>
          <a:endParaRPr lang="en-US"/>
        </a:p>
      </dgm:t>
    </dgm:pt>
    <dgm:pt modelId="{95D90D60-83D1-4FAD-8682-E7A83BF56DB4}" type="sibTrans" cxnId="{176AC647-725E-468B-BDF3-7D77335F2A8F}">
      <dgm:prSet/>
      <dgm:spPr>
        <a:solidFill>
          <a:schemeClr val="accent2"/>
        </a:solidFill>
      </dgm:spPr>
      <dgm:t>
        <a:bodyPr/>
        <a:lstStyle/>
        <a:p>
          <a:r>
            <a:rPr lang="en-US" smtClean="0"/>
            <a:t>CMAM Information (SC, OTP, TSFP)</a:t>
          </a:r>
          <a:endParaRPr lang="en-US" dirty="0"/>
        </a:p>
      </dgm:t>
    </dgm:pt>
    <dgm:pt modelId="{A101317B-EECA-468F-B57D-C0D9BD11AC5F}">
      <dgm:prSet phldrT="[Text]" custT="1"/>
      <dgm:spPr/>
      <dgm:t>
        <a:bodyPr/>
        <a:lstStyle/>
        <a:p>
          <a:r>
            <a:rPr lang="en-US" sz="900" dirty="0" smtClean="0"/>
            <a:t>4W Information Entry</a:t>
          </a:r>
          <a:endParaRPr lang="en-US" sz="900" dirty="0"/>
        </a:p>
      </dgm:t>
    </dgm:pt>
    <dgm:pt modelId="{F7AEA93F-2257-43B1-BC80-0384AEBFAF73}" type="parTrans" cxnId="{5C27A373-6DD6-4CBB-B5E9-5D162715C0A5}">
      <dgm:prSet/>
      <dgm:spPr/>
      <dgm:t>
        <a:bodyPr/>
        <a:lstStyle/>
        <a:p>
          <a:endParaRPr lang="en-US"/>
        </a:p>
      </dgm:t>
    </dgm:pt>
    <dgm:pt modelId="{6B5B6728-DAB9-46C0-852A-57BB6A738C3C}" type="sibTrans" cxnId="{5C27A373-6DD6-4CBB-B5E9-5D162715C0A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MNP Consolidated Information</a:t>
          </a:r>
          <a:endParaRPr lang="en-US" dirty="0"/>
        </a:p>
      </dgm:t>
    </dgm:pt>
    <dgm:pt modelId="{090B3F31-9619-400C-B37A-A246D3FC33D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900" dirty="0" smtClean="0"/>
            <a:t>Vitamin A Consolidated Information </a:t>
          </a:r>
          <a:endParaRPr lang="en-US" sz="900" dirty="0"/>
        </a:p>
      </dgm:t>
    </dgm:pt>
    <dgm:pt modelId="{1BD0243F-8978-478A-B06B-BF63825DD6D3}" type="parTrans" cxnId="{CE815A99-A030-4077-A8A0-D427DD5954AE}">
      <dgm:prSet/>
      <dgm:spPr/>
      <dgm:t>
        <a:bodyPr/>
        <a:lstStyle/>
        <a:p>
          <a:endParaRPr lang="en-US"/>
        </a:p>
      </dgm:t>
    </dgm:pt>
    <dgm:pt modelId="{CA3B776A-38B4-4EA8-A85C-0BE05162560D}" type="sibTrans" cxnId="{CE815A99-A030-4077-A8A0-D427DD5954AE}">
      <dgm:prSet/>
      <dgm:spPr/>
      <dgm:t>
        <a:bodyPr/>
        <a:lstStyle/>
        <a:p>
          <a:r>
            <a:rPr lang="en-US" dirty="0" smtClean="0"/>
            <a:t>Supplies Information Data</a:t>
          </a:r>
          <a:endParaRPr lang="en-US" dirty="0"/>
        </a:p>
      </dgm:t>
    </dgm:pt>
    <dgm:pt modelId="{32F8C620-60DA-4E5C-AB8F-27DAED8A0444}">
      <dgm:prSet/>
      <dgm:spPr/>
      <dgm:t>
        <a:bodyPr/>
        <a:lstStyle/>
        <a:p>
          <a:r>
            <a:rPr lang="en-US" dirty="0" smtClean="0"/>
            <a:t>Trainings and Session Information</a:t>
          </a:r>
          <a:endParaRPr lang="en-US" dirty="0"/>
        </a:p>
      </dgm:t>
    </dgm:pt>
    <dgm:pt modelId="{8DE9DF4B-7E06-431C-A1CD-0FC08DE54235}" type="parTrans" cxnId="{9C3DEAAF-C5B8-4065-9068-8A01FC9B6275}">
      <dgm:prSet/>
      <dgm:spPr/>
      <dgm:t>
        <a:bodyPr/>
        <a:lstStyle/>
        <a:p>
          <a:endParaRPr lang="en-US"/>
        </a:p>
      </dgm:t>
    </dgm:pt>
    <dgm:pt modelId="{A31A1E95-5518-44B1-BCC4-29A541C7D9F8}" type="sibTrans" cxnId="{9C3DEAAF-C5B8-4065-9068-8A01FC9B6275}">
      <dgm:prSet custT="1"/>
      <dgm:spPr>
        <a:solidFill>
          <a:srgbClr val="FFC000"/>
        </a:solidFill>
      </dgm:spPr>
      <dgm:t>
        <a:bodyPr/>
        <a:lstStyle/>
        <a:p>
          <a:r>
            <a:rPr lang="en-US" sz="1100" b="1" dirty="0" smtClean="0">
              <a:solidFill>
                <a:schemeClr val="accent1"/>
              </a:solidFill>
            </a:rPr>
            <a:t>Dashboard at all levels</a:t>
          </a:r>
          <a:endParaRPr lang="en-US" sz="1100" b="1" dirty="0">
            <a:solidFill>
              <a:schemeClr val="accent1"/>
            </a:solidFill>
          </a:endParaRPr>
        </a:p>
      </dgm:t>
    </dgm:pt>
    <dgm:pt modelId="{83DE6A5C-68E3-4654-B783-18E623B16F00}" type="pres">
      <dgm:prSet presAssocID="{4AD9C1AC-ACF6-44F6-9C60-3D591ECF8A8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F1350E-D363-4259-9F04-FB7B52A2ACED}" type="pres">
      <dgm:prSet presAssocID="{9EE70DDC-6CE8-45E9-94B5-3B3A6988830F}" presName="composite" presStyleCnt="0"/>
      <dgm:spPr/>
    </dgm:pt>
    <dgm:pt modelId="{9CD2A544-007E-4832-8BDB-1A414C4A1223}" type="pres">
      <dgm:prSet presAssocID="{9EE70DDC-6CE8-45E9-94B5-3B3A6988830F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58A33-737D-458C-ABAD-802A37EE773C}" type="pres">
      <dgm:prSet presAssocID="{9EE70DDC-6CE8-45E9-94B5-3B3A6988830F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9A45A-7337-472B-ABF9-B268A2411BB2}" type="pres">
      <dgm:prSet presAssocID="{9EE70DDC-6CE8-45E9-94B5-3B3A6988830F}" presName="BalanceSpacing" presStyleCnt="0"/>
      <dgm:spPr/>
    </dgm:pt>
    <dgm:pt modelId="{F7FCAF28-1BD9-4458-B765-93EED09AB66F}" type="pres">
      <dgm:prSet presAssocID="{9EE70DDC-6CE8-45E9-94B5-3B3A6988830F}" presName="BalanceSpacing1" presStyleCnt="0"/>
      <dgm:spPr/>
    </dgm:pt>
    <dgm:pt modelId="{359B6454-0162-4878-AF9E-5A3E0C29D09A}" type="pres">
      <dgm:prSet presAssocID="{95D90D60-83D1-4FAD-8682-E7A83BF56DB4}" presName="Accent1Text" presStyleLbl="node1" presStyleIdx="1" presStyleCnt="8"/>
      <dgm:spPr/>
      <dgm:t>
        <a:bodyPr/>
        <a:lstStyle/>
        <a:p>
          <a:endParaRPr lang="en-US"/>
        </a:p>
      </dgm:t>
    </dgm:pt>
    <dgm:pt modelId="{4B8B3BC4-8D82-41C3-ACB1-B8C3EE6EE700}" type="pres">
      <dgm:prSet presAssocID="{95D90D60-83D1-4FAD-8682-E7A83BF56DB4}" presName="spaceBetweenRectangles" presStyleCnt="0"/>
      <dgm:spPr/>
    </dgm:pt>
    <dgm:pt modelId="{7302974B-5D73-4E28-8764-64087DE7919F}" type="pres">
      <dgm:prSet presAssocID="{A101317B-EECA-468F-B57D-C0D9BD11AC5F}" presName="composite" presStyleCnt="0"/>
      <dgm:spPr/>
    </dgm:pt>
    <dgm:pt modelId="{B60F9112-2267-4361-8D8E-DC31F2E5BCB4}" type="pres">
      <dgm:prSet presAssocID="{A101317B-EECA-468F-B57D-C0D9BD11A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4C3D8-2930-4B86-9FA0-76619FD9D12F}" type="pres">
      <dgm:prSet presAssocID="{A101317B-EECA-468F-B57D-C0D9BD11A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91C2C-E9AF-4C37-AD6F-158D1E322A08}" type="pres">
      <dgm:prSet presAssocID="{A101317B-EECA-468F-B57D-C0D9BD11AC5F}" presName="BalanceSpacing" presStyleCnt="0"/>
      <dgm:spPr/>
    </dgm:pt>
    <dgm:pt modelId="{0B9E85DD-6F03-4A9A-87EB-77865C95FF27}" type="pres">
      <dgm:prSet presAssocID="{A101317B-EECA-468F-B57D-C0D9BD11AC5F}" presName="BalanceSpacing1" presStyleCnt="0"/>
      <dgm:spPr/>
    </dgm:pt>
    <dgm:pt modelId="{5C1D9FDA-1D48-4C30-833B-8B6CCF76DDAF}" type="pres">
      <dgm:prSet presAssocID="{6B5B6728-DAB9-46C0-852A-57BB6A738C3C}" presName="Accent1Text" presStyleLbl="node1" presStyleIdx="3" presStyleCnt="8"/>
      <dgm:spPr/>
      <dgm:t>
        <a:bodyPr/>
        <a:lstStyle/>
        <a:p>
          <a:endParaRPr lang="en-US"/>
        </a:p>
      </dgm:t>
    </dgm:pt>
    <dgm:pt modelId="{96AC5A80-1FA8-4335-B5FB-009636316777}" type="pres">
      <dgm:prSet presAssocID="{6B5B6728-DAB9-46C0-852A-57BB6A738C3C}" presName="spaceBetweenRectangles" presStyleCnt="0"/>
      <dgm:spPr/>
    </dgm:pt>
    <dgm:pt modelId="{2D49C159-A13E-4AB0-97DA-518DFD7DB064}" type="pres">
      <dgm:prSet presAssocID="{090B3F31-9619-400C-B37A-A246D3FC33DB}" presName="composite" presStyleCnt="0"/>
      <dgm:spPr/>
    </dgm:pt>
    <dgm:pt modelId="{79398A5D-2C6D-4F31-B44D-F0D4319DBCCA}" type="pres">
      <dgm:prSet presAssocID="{090B3F31-9619-400C-B37A-A246D3FC33D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61A3C-9B93-4DD8-973C-4E70185AE841}" type="pres">
      <dgm:prSet presAssocID="{090B3F31-9619-400C-B37A-A246D3FC33D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3FAC-DE19-47C0-A50F-4B014024D865}" type="pres">
      <dgm:prSet presAssocID="{090B3F31-9619-400C-B37A-A246D3FC33DB}" presName="BalanceSpacing" presStyleCnt="0"/>
      <dgm:spPr/>
    </dgm:pt>
    <dgm:pt modelId="{95D928E2-81F1-429D-B930-C99792A9984A}" type="pres">
      <dgm:prSet presAssocID="{090B3F31-9619-400C-B37A-A246D3FC33DB}" presName="BalanceSpacing1" presStyleCnt="0"/>
      <dgm:spPr/>
    </dgm:pt>
    <dgm:pt modelId="{F1555D92-3B51-4943-A284-0717609D0BB6}" type="pres">
      <dgm:prSet presAssocID="{CA3B776A-38B4-4EA8-A85C-0BE05162560D}" presName="Accent1Text" presStyleLbl="node1" presStyleIdx="5" presStyleCnt="8"/>
      <dgm:spPr/>
      <dgm:t>
        <a:bodyPr/>
        <a:lstStyle/>
        <a:p>
          <a:endParaRPr lang="en-US"/>
        </a:p>
      </dgm:t>
    </dgm:pt>
    <dgm:pt modelId="{790EB1E4-D863-43FB-9E6B-89422E0A6E52}" type="pres">
      <dgm:prSet presAssocID="{CA3B776A-38B4-4EA8-A85C-0BE05162560D}" presName="spaceBetweenRectangles" presStyleCnt="0"/>
      <dgm:spPr/>
    </dgm:pt>
    <dgm:pt modelId="{D5DAFF53-35E1-4391-A687-92683E5FB560}" type="pres">
      <dgm:prSet presAssocID="{32F8C620-60DA-4E5C-AB8F-27DAED8A0444}" presName="composite" presStyleCnt="0"/>
      <dgm:spPr/>
    </dgm:pt>
    <dgm:pt modelId="{B89F6A85-2BD3-44DD-97EA-75EC86D0C43E}" type="pres">
      <dgm:prSet presAssocID="{32F8C620-60DA-4E5C-AB8F-27DAED8A0444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E6ADF-F5AC-4AB9-9D5A-7C45FE9B96E3}" type="pres">
      <dgm:prSet presAssocID="{32F8C620-60DA-4E5C-AB8F-27DAED8A0444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6EFAE97-26AD-442D-82AF-99CB876DB583}" type="pres">
      <dgm:prSet presAssocID="{32F8C620-60DA-4E5C-AB8F-27DAED8A0444}" presName="BalanceSpacing" presStyleCnt="0"/>
      <dgm:spPr/>
    </dgm:pt>
    <dgm:pt modelId="{F2291847-9E67-402F-9EEE-36E97EEE7175}" type="pres">
      <dgm:prSet presAssocID="{32F8C620-60DA-4E5C-AB8F-27DAED8A0444}" presName="BalanceSpacing1" presStyleCnt="0"/>
      <dgm:spPr/>
    </dgm:pt>
    <dgm:pt modelId="{CADBB6BA-82F6-4F78-875D-58E8C17A13E6}" type="pres">
      <dgm:prSet presAssocID="{A31A1E95-5518-44B1-BCC4-29A541C7D9F8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861178D4-38AC-407F-9620-8F570D09D832}" type="presOf" srcId="{9EE70DDC-6CE8-45E9-94B5-3B3A6988830F}" destId="{9CD2A544-007E-4832-8BDB-1A414C4A1223}" srcOrd="0" destOrd="0" presId="urn:microsoft.com/office/officeart/2008/layout/AlternatingHexagons"/>
    <dgm:cxn modelId="{176AC647-725E-468B-BDF3-7D77335F2A8F}" srcId="{4AD9C1AC-ACF6-44F6-9C60-3D591ECF8A8B}" destId="{9EE70DDC-6CE8-45E9-94B5-3B3A6988830F}" srcOrd="0" destOrd="0" parTransId="{B312B0E0-99D4-4ED4-827A-74BF421D60B3}" sibTransId="{95D90D60-83D1-4FAD-8682-E7A83BF56DB4}"/>
    <dgm:cxn modelId="{CE815A99-A030-4077-A8A0-D427DD5954AE}" srcId="{4AD9C1AC-ACF6-44F6-9C60-3D591ECF8A8B}" destId="{090B3F31-9619-400C-B37A-A246D3FC33DB}" srcOrd="2" destOrd="0" parTransId="{1BD0243F-8978-478A-B06B-BF63825DD6D3}" sibTransId="{CA3B776A-38B4-4EA8-A85C-0BE05162560D}"/>
    <dgm:cxn modelId="{2D69D0E9-489C-4072-A77A-D15368BD70E9}" type="presOf" srcId="{A31A1E95-5518-44B1-BCC4-29A541C7D9F8}" destId="{CADBB6BA-82F6-4F78-875D-58E8C17A13E6}" srcOrd="0" destOrd="0" presId="urn:microsoft.com/office/officeart/2008/layout/AlternatingHexagons"/>
    <dgm:cxn modelId="{0818F6FD-D8C0-4DE8-BADF-B5F523FC62BA}" type="presOf" srcId="{95D90D60-83D1-4FAD-8682-E7A83BF56DB4}" destId="{359B6454-0162-4878-AF9E-5A3E0C29D09A}" srcOrd="0" destOrd="0" presId="urn:microsoft.com/office/officeart/2008/layout/AlternatingHexagons"/>
    <dgm:cxn modelId="{67AD34A0-E4F1-4E7A-A2A0-BA820786D1A2}" type="presOf" srcId="{6B5B6728-DAB9-46C0-852A-57BB6A738C3C}" destId="{5C1D9FDA-1D48-4C30-833B-8B6CCF76DDAF}" srcOrd="0" destOrd="0" presId="urn:microsoft.com/office/officeart/2008/layout/AlternatingHexagons"/>
    <dgm:cxn modelId="{4AC1F7C7-40F6-4043-B7F8-2675866F8189}" type="presOf" srcId="{CA3B776A-38B4-4EA8-A85C-0BE05162560D}" destId="{F1555D92-3B51-4943-A284-0717609D0BB6}" srcOrd="0" destOrd="0" presId="urn:microsoft.com/office/officeart/2008/layout/AlternatingHexagons"/>
    <dgm:cxn modelId="{952E6ACE-57B4-4853-A59C-A28C67A47EB2}" type="presOf" srcId="{4AD9C1AC-ACF6-44F6-9C60-3D591ECF8A8B}" destId="{83DE6A5C-68E3-4654-B783-18E623B16F00}" srcOrd="0" destOrd="0" presId="urn:microsoft.com/office/officeart/2008/layout/AlternatingHexagons"/>
    <dgm:cxn modelId="{5C27A373-6DD6-4CBB-B5E9-5D162715C0A5}" srcId="{4AD9C1AC-ACF6-44F6-9C60-3D591ECF8A8B}" destId="{A101317B-EECA-468F-B57D-C0D9BD11AC5F}" srcOrd="1" destOrd="0" parTransId="{F7AEA93F-2257-43B1-BC80-0384AEBFAF73}" sibTransId="{6B5B6728-DAB9-46C0-852A-57BB6A738C3C}"/>
    <dgm:cxn modelId="{1193344A-736E-4A76-80D1-38370F2DAFEE}" type="presOf" srcId="{32F8C620-60DA-4E5C-AB8F-27DAED8A0444}" destId="{B89F6A85-2BD3-44DD-97EA-75EC86D0C43E}" srcOrd="0" destOrd="0" presId="urn:microsoft.com/office/officeart/2008/layout/AlternatingHexagons"/>
    <dgm:cxn modelId="{9C3DEAAF-C5B8-4065-9068-8A01FC9B6275}" srcId="{4AD9C1AC-ACF6-44F6-9C60-3D591ECF8A8B}" destId="{32F8C620-60DA-4E5C-AB8F-27DAED8A0444}" srcOrd="3" destOrd="0" parTransId="{8DE9DF4B-7E06-431C-A1CD-0FC08DE54235}" sibTransId="{A31A1E95-5518-44B1-BCC4-29A541C7D9F8}"/>
    <dgm:cxn modelId="{1CF91700-725F-4D14-8362-5E855BE1C580}" type="presOf" srcId="{A101317B-EECA-468F-B57D-C0D9BD11AC5F}" destId="{B60F9112-2267-4361-8D8E-DC31F2E5BCB4}" srcOrd="0" destOrd="0" presId="urn:microsoft.com/office/officeart/2008/layout/AlternatingHexagons"/>
    <dgm:cxn modelId="{EFA0FD63-3881-49CB-85CE-37E09C64EFFB}" type="presOf" srcId="{090B3F31-9619-400C-B37A-A246D3FC33DB}" destId="{79398A5D-2C6D-4F31-B44D-F0D4319DBCCA}" srcOrd="0" destOrd="0" presId="urn:microsoft.com/office/officeart/2008/layout/AlternatingHexagons"/>
    <dgm:cxn modelId="{B290343E-BA3B-46EB-BBB2-D8230795B4FC}" type="presParOf" srcId="{83DE6A5C-68E3-4654-B783-18E623B16F00}" destId="{13F1350E-D363-4259-9F04-FB7B52A2ACED}" srcOrd="0" destOrd="0" presId="urn:microsoft.com/office/officeart/2008/layout/AlternatingHexagons"/>
    <dgm:cxn modelId="{B8495C3D-DEE0-4D17-9547-8FBE791FF7B5}" type="presParOf" srcId="{13F1350E-D363-4259-9F04-FB7B52A2ACED}" destId="{9CD2A544-007E-4832-8BDB-1A414C4A1223}" srcOrd="0" destOrd="0" presId="urn:microsoft.com/office/officeart/2008/layout/AlternatingHexagons"/>
    <dgm:cxn modelId="{6E41E140-2B37-43EA-8E3F-ACFED8D6F5F8}" type="presParOf" srcId="{13F1350E-D363-4259-9F04-FB7B52A2ACED}" destId="{45758A33-737D-458C-ABAD-802A37EE773C}" srcOrd="1" destOrd="0" presId="urn:microsoft.com/office/officeart/2008/layout/AlternatingHexagons"/>
    <dgm:cxn modelId="{BA72AA16-CEF0-4ABA-ACCA-DF248B093AD7}" type="presParOf" srcId="{13F1350E-D363-4259-9F04-FB7B52A2ACED}" destId="{D9C9A45A-7337-472B-ABF9-B268A2411BB2}" srcOrd="2" destOrd="0" presId="urn:microsoft.com/office/officeart/2008/layout/AlternatingHexagons"/>
    <dgm:cxn modelId="{0327BEEF-4FC5-4EF7-BC8E-137527AC30C1}" type="presParOf" srcId="{13F1350E-D363-4259-9F04-FB7B52A2ACED}" destId="{F7FCAF28-1BD9-4458-B765-93EED09AB66F}" srcOrd="3" destOrd="0" presId="urn:microsoft.com/office/officeart/2008/layout/AlternatingHexagons"/>
    <dgm:cxn modelId="{AADAE6CA-DFDB-4300-9EAA-CB53BED325AF}" type="presParOf" srcId="{13F1350E-D363-4259-9F04-FB7B52A2ACED}" destId="{359B6454-0162-4878-AF9E-5A3E0C29D09A}" srcOrd="4" destOrd="0" presId="urn:microsoft.com/office/officeart/2008/layout/AlternatingHexagons"/>
    <dgm:cxn modelId="{B137171C-937B-407B-BFE1-62C9409C7CA8}" type="presParOf" srcId="{83DE6A5C-68E3-4654-B783-18E623B16F00}" destId="{4B8B3BC4-8D82-41C3-ACB1-B8C3EE6EE700}" srcOrd="1" destOrd="0" presId="urn:microsoft.com/office/officeart/2008/layout/AlternatingHexagons"/>
    <dgm:cxn modelId="{E5953FA8-80D7-42C6-9596-BBF94CE045E5}" type="presParOf" srcId="{83DE6A5C-68E3-4654-B783-18E623B16F00}" destId="{7302974B-5D73-4E28-8764-64087DE7919F}" srcOrd="2" destOrd="0" presId="urn:microsoft.com/office/officeart/2008/layout/AlternatingHexagons"/>
    <dgm:cxn modelId="{5975A49D-85E3-4108-8E1B-555B5B3EC10A}" type="presParOf" srcId="{7302974B-5D73-4E28-8764-64087DE7919F}" destId="{B60F9112-2267-4361-8D8E-DC31F2E5BCB4}" srcOrd="0" destOrd="0" presId="urn:microsoft.com/office/officeart/2008/layout/AlternatingHexagons"/>
    <dgm:cxn modelId="{781EEA50-D4D2-4E54-B842-2F7395E55F02}" type="presParOf" srcId="{7302974B-5D73-4E28-8764-64087DE7919F}" destId="{7774C3D8-2930-4B86-9FA0-76619FD9D12F}" srcOrd="1" destOrd="0" presId="urn:microsoft.com/office/officeart/2008/layout/AlternatingHexagons"/>
    <dgm:cxn modelId="{E6984A81-1228-4D52-A187-04073270AA6A}" type="presParOf" srcId="{7302974B-5D73-4E28-8764-64087DE7919F}" destId="{68591C2C-E9AF-4C37-AD6F-158D1E322A08}" srcOrd="2" destOrd="0" presId="urn:microsoft.com/office/officeart/2008/layout/AlternatingHexagons"/>
    <dgm:cxn modelId="{6CAEA942-B4F5-4029-99DE-90726B0644E3}" type="presParOf" srcId="{7302974B-5D73-4E28-8764-64087DE7919F}" destId="{0B9E85DD-6F03-4A9A-87EB-77865C95FF27}" srcOrd="3" destOrd="0" presId="urn:microsoft.com/office/officeart/2008/layout/AlternatingHexagons"/>
    <dgm:cxn modelId="{DCD0BF25-75B5-4827-8D61-AE1B0CC57A8D}" type="presParOf" srcId="{7302974B-5D73-4E28-8764-64087DE7919F}" destId="{5C1D9FDA-1D48-4C30-833B-8B6CCF76DDAF}" srcOrd="4" destOrd="0" presId="urn:microsoft.com/office/officeart/2008/layout/AlternatingHexagons"/>
    <dgm:cxn modelId="{AF9F5FDA-E07F-4D6A-9BE2-F38A001176E5}" type="presParOf" srcId="{83DE6A5C-68E3-4654-B783-18E623B16F00}" destId="{96AC5A80-1FA8-4335-B5FB-009636316777}" srcOrd="3" destOrd="0" presId="urn:microsoft.com/office/officeart/2008/layout/AlternatingHexagons"/>
    <dgm:cxn modelId="{12EF9F97-C181-44EE-9162-846E0EB88BC6}" type="presParOf" srcId="{83DE6A5C-68E3-4654-B783-18E623B16F00}" destId="{2D49C159-A13E-4AB0-97DA-518DFD7DB064}" srcOrd="4" destOrd="0" presId="urn:microsoft.com/office/officeart/2008/layout/AlternatingHexagons"/>
    <dgm:cxn modelId="{7A7A7FDD-CECE-4B80-B8E2-3B86E639A11C}" type="presParOf" srcId="{2D49C159-A13E-4AB0-97DA-518DFD7DB064}" destId="{79398A5D-2C6D-4F31-B44D-F0D4319DBCCA}" srcOrd="0" destOrd="0" presId="urn:microsoft.com/office/officeart/2008/layout/AlternatingHexagons"/>
    <dgm:cxn modelId="{A75DF34F-810A-4439-ACED-C11B3D1CB4B0}" type="presParOf" srcId="{2D49C159-A13E-4AB0-97DA-518DFD7DB064}" destId="{4E861A3C-9B93-4DD8-973C-4E70185AE841}" srcOrd="1" destOrd="0" presId="urn:microsoft.com/office/officeart/2008/layout/AlternatingHexagons"/>
    <dgm:cxn modelId="{2F0F5A95-7EE1-478D-9BFF-74F2B3B45133}" type="presParOf" srcId="{2D49C159-A13E-4AB0-97DA-518DFD7DB064}" destId="{F8D83FAC-DE19-47C0-A50F-4B014024D865}" srcOrd="2" destOrd="0" presId="urn:microsoft.com/office/officeart/2008/layout/AlternatingHexagons"/>
    <dgm:cxn modelId="{776D0725-FF74-40D5-95F7-7C62DB2ED58B}" type="presParOf" srcId="{2D49C159-A13E-4AB0-97DA-518DFD7DB064}" destId="{95D928E2-81F1-429D-B930-C99792A9984A}" srcOrd="3" destOrd="0" presId="urn:microsoft.com/office/officeart/2008/layout/AlternatingHexagons"/>
    <dgm:cxn modelId="{167D1668-1B4E-4B2D-9589-4B5D358EE661}" type="presParOf" srcId="{2D49C159-A13E-4AB0-97DA-518DFD7DB064}" destId="{F1555D92-3B51-4943-A284-0717609D0BB6}" srcOrd="4" destOrd="0" presId="urn:microsoft.com/office/officeart/2008/layout/AlternatingHexagons"/>
    <dgm:cxn modelId="{76E109D6-D5DE-41C1-B91E-D741A3060080}" type="presParOf" srcId="{83DE6A5C-68E3-4654-B783-18E623B16F00}" destId="{790EB1E4-D863-43FB-9E6B-89422E0A6E52}" srcOrd="5" destOrd="0" presId="urn:microsoft.com/office/officeart/2008/layout/AlternatingHexagons"/>
    <dgm:cxn modelId="{E07EA0AE-034A-4E1C-86EF-F94BB2E13BB7}" type="presParOf" srcId="{83DE6A5C-68E3-4654-B783-18E623B16F00}" destId="{D5DAFF53-35E1-4391-A687-92683E5FB560}" srcOrd="6" destOrd="0" presId="urn:microsoft.com/office/officeart/2008/layout/AlternatingHexagons"/>
    <dgm:cxn modelId="{A218559D-C448-462A-90F6-2CEAF7A4C09D}" type="presParOf" srcId="{D5DAFF53-35E1-4391-A687-92683E5FB560}" destId="{B89F6A85-2BD3-44DD-97EA-75EC86D0C43E}" srcOrd="0" destOrd="0" presId="urn:microsoft.com/office/officeart/2008/layout/AlternatingHexagons"/>
    <dgm:cxn modelId="{F3F6A5ED-5536-49DD-A9D9-1337B30E00A2}" type="presParOf" srcId="{D5DAFF53-35E1-4391-A687-92683E5FB560}" destId="{B1CE6ADF-F5AC-4AB9-9D5A-7C45FE9B96E3}" srcOrd="1" destOrd="0" presId="urn:microsoft.com/office/officeart/2008/layout/AlternatingHexagons"/>
    <dgm:cxn modelId="{A12F21BE-1D59-41E5-B198-A6630B6A740F}" type="presParOf" srcId="{D5DAFF53-35E1-4391-A687-92683E5FB560}" destId="{66EFAE97-26AD-442D-82AF-99CB876DB583}" srcOrd="2" destOrd="0" presId="urn:microsoft.com/office/officeart/2008/layout/AlternatingHexagons"/>
    <dgm:cxn modelId="{CB836F44-D8E2-4B79-8011-4EE93BEC7681}" type="presParOf" srcId="{D5DAFF53-35E1-4391-A687-92683E5FB560}" destId="{F2291847-9E67-402F-9EEE-36E97EEE7175}" srcOrd="3" destOrd="0" presId="urn:microsoft.com/office/officeart/2008/layout/AlternatingHexagons"/>
    <dgm:cxn modelId="{23E67914-C2FA-4E2A-B4D4-80C1187D5187}" type="presParOf" srcId="{D5DAFF53-35E1-4391-A687-92683E5FB560}" destId="{CADBB6BA-82F6-4F78-875D-58E8C17A13E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9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62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538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7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1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7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E7B928-FF05-4680-B9E6-9CBF46CCBEEC}" type="datetimeFigureOut">
              <a:rPr lang="en-US" smtClean="0"/>
              <a:t>09/20/2016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1EA07C-EE9C-40C2-ADB5-5ED734F6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5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9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8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6.xml"/><Relationship Id="rId7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7.xml"/><Relationship Id="rId3" Type="http://schemas.openxmlformats.org/officeDocument/2006/relationships/diagramLayout" Target="../diagrams/layout1.xml"/><Relationship Id="rId7" Type="http://schemas.openxmlformats.org/officeDocument/2006/relationships/slide" Target="slide6.xml"/><Relationship Id="rId12" Type="http://schemas.openxmlformats.org/officeDocument/2006/relationships/slide" Target="slide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2.xml"/><Relationship Id="rId5" Type="http://schemas.openxmlformats.org/officeDocument/2006/relationships/diagramColors" Target="../diagrams/colors1.xml"/><Relationship Id="rId10" Type="http://schemas.openxmlformats.org/officeDocument/2006/relationships/slide" Target="slide3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.xml"/><Relationship Id="rId3" Type="http://schemas.openxmlformats.org/officeDocument/2006/relationships/diagramLayout" Target="../diagrams/layout2.xml"/><Relationship Id="rId7" Type="http://schemas.openxmlformats.org/officeDocument/2006/relationships/slide" Target="slide7.xml"/><Relationship Id="rId12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3.xml"/><Relationship Id="rId5" Type="http://schemas.openxmlformats.org/officeDocument/2006/relationships/diagramColors" Target="../diagrams/colors2.xml"/><Relationship Id="rId10" Type="http://schemas.openxmlformats.org/officeDocument/2006/relationships/slide" Target="slide4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6.xml"/><Relationship Id="rId7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5.xml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chart" Target="../charts/chart1.xml"/><Relationship Id="rId18" Type="http://schemas.openxmlformats.org/officeDocument/2006/relationships/chart" Target="../charts/chart6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17" Type="http://schemas.openxmlformats.org/officeDocument/2006/relationships/chart" Target="../charts/chart5.xml"/><Relationship Id="rId2" Type="http://schemas.openxmlformats.org/officeDocument/2006/relationships/image" Target="../media/image2.png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5" Type="http://schemas.openxmlformats.org/officeDocument/2006/relationships/chart" Target="../charts/chart3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Relationship Id="rId1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SRS, Milestones and Presentation </a:t>
            </a:r>
            <a:r>
              <a:rPr lang="en-US" b="1" dirty="0">
                <a:solidFill>
                  <a:srgbClr val="FFC000"/>
                </a:solidFill>
              </a:rPr>
              <a:t>on understanding of Nutrition </a:t>
            </a:r>
            <a:r>
              <a:rPr lang="en-US" b="1" dirty="0" smtClean="0">
                <a:solidFill>
                  <a:srgbClr val="FFC000"/>
                </a:solidFill>
              </a:rPr>
              <a:t>System</a:t>
            </a:r>
          </a:p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to </a:t>
            </a:r>
          </a:p>
          <a:p>
            <a:pPr algn="ctr"/>
            <a:r>
              <a:rPr lang="en-US" b="1" dirty="0" smtClean="0">
                <a:solidFill>
                  <a:srgbClr val="FFC000"/>
                </a:solidFill>
              </a:rPr>
              <a:t>Fulfill requirement of Deliverable # 1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76200"/>
            <a:ext cx="1981200" cy="800100"/>
          </a:xfrm>
          <a:prstGeom prst="rect">
            <a:avLst/>
          </a:prstGeom>
        </p:spPr>
      </p:pic>
      <p:sp>
        <p:nvSpPr>
          <p:cNvPr id="5" name="Striped Right Arrow 4">
            <a:hlinkClick r:id="rId3" action="ppaction://hlinksldjump"/>
          </p:cNvPr>
          <p:cNvSpPr/>
          <p:nvPr/>
        </p:nvSpPr>
        <p:spPr>
          <a:xfrm>
            <a:off x="8305800" y="6324600"/>
            <a:ext cx="762000" cy="4572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8113327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801359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7919488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400" dirty="0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7819760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770917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7609451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3" name="Rectangle 12">
            <a:hlinkClick r:id="rId9" action="ppaction://hlinksldjump"/>
          </p:cNvPr>
          <p:cNvSpPr/>
          <p:nvPr/>
        </p:nvSpPr>
        <p:spPr>
          <a:xfrm>
            <a:off x="8214725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2"/>
          <a:stretch/>
        </p:blipFill>
        <p:spPr>
          <a:xfrm>
            <a:off x="32759" y="-3175"/>
            <a:ext cx="9144001" cy="6861175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7657" y="1950258"/>
            <a:ext cx="8534400" cy="2316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47740"/>
              </p:ext>
            </p:extLst>
          </p:nvPr>
        </p:nvGraphicFramePr>
        <p:xfrm>
          <a:off x="762145" y="2171901"/>
          <a:ext cx="79248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Province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Tehsil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CMAM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OTP/SFP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Govt</a:t>
                      </a:r>
                      <a:r>
                        <a:rPr lang="en-US" sz="1200" dirty="0" smtClean="0"/>
                        <a:t>/Natl/Intl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Entered 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Entry Date &amp;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3165028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785139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165028" y="2643189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16502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785139" y="2621474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442678" y="222871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442678" y="261776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65028" y="3367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44267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790976" y="298857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785139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451224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65028" y="3748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524000"/>
            <a:ext cx="4724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IYCF Consolidated Information entry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9268" y="4216638"/>
            <a:ext cx="4449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Community based </a:t>
            </a:r>
            <a:r>
              <a:rPr lang="en-GB" sz="1400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IYCF </a:t>
            </a:r>
            <a:r>
              <a:rPr lang="en-GB" sz="1400" b="1" u="sng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Counselling    [  ] Yes   [    ] No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54021"/>
              </p:ext>
            </p:extLst>
          </p:nvPr>
        </p:nvGraphicFramePr>
        <p:xfrm>
          <a:off x="609600" y="4486737"/>
          <a:ext cx="8229600" cy="78651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511848"/>
                <a:gridCol w="858876"/>
                <a:gridCol w="858876"/>
              </a:tblGrid>
              <a:tr h="161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Indicators 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Targets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  <a:tr h="1536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# of pregnant women counselled for early initiation &amp; exclusive breast feeding.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  <a:tr h="157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# of targeted mother's with child &lt; 6 months counselled for exclusive breast feeding.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  <a:tr h="157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# of mother's with child 6-23 months counselled for age appropriate feeding.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7657" y="5331581"/>
            <a:ext cx="5429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Health Facility Level Data Reporting </a:t>
            </a: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Section </a:t>
            </a:r>
            <a:r>
              <a:rPr lang="en-GB" sz="1400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[  ] Yes   [    ] No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77567"/>
              </p:ext>
            </p:extLst>
          </p:nvPr>
        </p:nvGraphicFramePr>
        <p:xfrm>
          <a:off x="598918" y="5602401"/>
          <a:ext cx="8240282" cy="110483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509602"/>
                <a:gridCol w="865340"/>
                <a:gridCol w="865340"/>
              </a:tblGrid>
              <a:tr h="149298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Indicators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effectLst/>
                        </a:rPr>
                        <a:t>Targets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Actuals</a:t>
                      </a:r>
                      <a:endParaRPr lang="en-US" sz="11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</a:tr>
              <a:tr h="190229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# of pregnant women attending ANC who received IFA's / MM supplementation &amp; counselled on maternal nutritious diet.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</a:tr>
              <a:tr h="161830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# of mother's / caregivers of children &lt; 2 years who received IYCF counselling.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</a:tr>
              <a:tr h="153716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# of HF based staff assigned for IYCF counselling.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</a:tr>
              <a:tr h="157773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# of Mothers of children &lt; 24 months who are part of Mother to Mother Support Groups.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200">
                          <a:effectLst/>
                        </a:rPr>
                        <a:t> </a:t>
                      </a:r>
                      <a:endParaRPr lang="en-US" sz="1100" b="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684" marR="486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7657" y="1950258"/>
            <a:ext cx="8534400" cy="2316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91054"/>
              </p:ext>
            </p:extLst>
          </p:nvPr>
        </p:nvGraphicFramePr>
        <p:xfrm>
          <a:off x="762145" y="2171901"/>
          <a:ext cx="79248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Province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Tehsil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CMAM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OTP/SFP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Govt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Natl,Intl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Entered 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Entry Date &amp;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3165028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785139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165028" y="2643189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16502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785139" y="2621474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442678" y="222871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442678" y="261776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65028" y="3367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44267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790976" y="298857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785139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451224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65028" y="3748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524000"/>
            <a:ext cx="4724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MNP Consolidated Information entry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59919"/>
              </p:ext>
            </p:extLst>
          </p:nvPr>
        </p:nvGraphicFramePr>
        <p:xfrm>
          <a:off x="609600" y="4486737"/>
          <a:ext cx="8229600" cy="17153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511848"/>
                <a:gridCol w="858876"/>
                <a:gridCol w="858876"/>
              </a:tblGrid>
              <a:tr h="161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Indicators 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Targets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Actual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  <a:tr h="1536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Number of children (6-23 months) received  MNP </a:t>
                      </a: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  <a:tr h="157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Number of children (6-23 months), who received complete treatment dosage of  MNP </a:t>
                      </a: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  <a:tr h="2857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Number of children in each age group received vitamin A capsule through campaign-style in semester 1</a:t>
                      </a: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  <a:tr h="4128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Number of children in each age group received vitamin A capsule through campaign-style in semester 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  <a:tr h="1576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100" kern="1200" dirty="0" smtClean="0">
                          <a:effectLst/>
                        </a:rPr>
                        <a:t>Annual coverage of Vitamin A   (semester 1 &amp; 2)</a:t>
                      </a:r>
                      <a:endParaRPr lang="en-US" sz="1100" b="0" kern="12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47"/>
          <a:stretch/>
        </p:blipFill>
        <p:spPr>
          <a:xfrm>
            <a:off x="0" y="5316"/>
            <a:ext cx="9144000" cy="6852684"/>
          </a:xfrm>
          <a:prstGeom prst="rect">
            <a:avLst/>
          </a:prstGeom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7657" y="1950258"/>
            <a:ext cx="8534400" cy="2316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91054"/>
              </p:ext>
            </p:extLst>
          </p:nvPr>
        </p:nvGraphicFramePr>
        <p:xfrm>
          <a:off x="762145" y="2171901"/>
          <a:ext cx="79248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Province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Tehsil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CMAM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OTP/SFP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Govt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Natl,Intl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Entered 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Entry Date &amp;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3165028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785139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165028" y="2643189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16502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785139" y="2621474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442678" y="222871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442678" y="261776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165028" y="3367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844267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790976" y="298857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785139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451224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3165028" y="3748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000" y="1524000"/>
            <a:ext cx="5257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Vitaman</a:t>
            </a:r>
            <a:r>
              <a:rPr lang="en-US" dirty="0" smtClean="0"/>
              <a:t> A Consolidated Information entry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03277" y="4770872"/>
            <a:ext cx="1943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TBD 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9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4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7657" y="1950258"/>
            <a:ext cx="8534400" cy="2316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91054"/>
              </p:ext>
            </p:extLst>
          </p:nvPr>
        </p:nvGraphicFramePr>
        <p:xfrm>
          <a:off x="762145" y="2171901"/>
          <a:ext cx="79248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Province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Tehsil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CMAM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OTP/SFP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Govt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Natl,Intl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Entered 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Entry Date &amp;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3165028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785139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165028" y="2643189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16502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785139" y="2621474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442678" y="222871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442678" y="261776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65028" y="3367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44267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790976" y="298857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785139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451224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65028" y="3748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524000"/>
            <a:ext cx="4724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4W Consolidated Information entry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28727"/>
              </p:ext>
            </p:extLst>
          </p:nvPr>
        </p:nvGraphicFramePr>
        <p:xfrm>
          <a:off x="762145" y="4314664"/>
          <a:ext cx="8077202" cy="25739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3886"/>
                <a:gridCol w="1153886"/>
                <a:gridCol w="1153886"/>
                <a:gridCol w="1153886"/>
                <a:gridCol w="1153886"/>
                <a:gridCol w="1153886"/>
                <a:gridCol w="1153886"/>
              </a:tblGrid>
              <a:tr h="3969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Donor / Funding Organization</a:t>
                      </a:r>
                      <a:r>
                        <a:rPr lang="en-US" sz="105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Owner Org. 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7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Description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Start 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End Date</a:t>
                      </a:r>
                      <a:endParaRPr lang="en-US" sz="1050" dirty="0"/>
                    </a:p>
                  </a:txBody>
                  <a:tcPr/>
                </a:tc>
              </a:tr>
              <a:tr h="357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(Number)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  <a:b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(Number)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Acivity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57733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Targets Beneficiaries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Boys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Other Beneficiaries</a:t>
                      </a:r>
                    </a:p>
                  </a:txBody>
                  <a:tcPr marL="0" marR="0" marT="0" marB="0" anchor="ctr"/>
                </a:tc>
              </a:tr>
              <a:tr h="357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57733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Actual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Benefiairies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Boys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Beneficiaries</a:t>
                      </a:r>
                    </a:p>
                  </a:txBody>
                  <a:tcPr marL="0" marR="0" marT="0" marB="0" anchor="ctr"/>
                </a:tc>
              </a:tr>
              <a:tr h="3577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07657" y="1950258"/>
            <a:ext cx="8534400" cy="2316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91054"/>
              </p:ext>
            </p:extLst>
          </p:nvPr>
        </p:nvGraphicFramePr>
        <p:xfrm>
          <a:off x="762145" y="2171901"/>
          <a:ext cx="79248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Province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Tehsil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CMAM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OTP/SFP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Govt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Natl,Intl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Entered 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Entry Date &amp;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Down Arrow 32"/>
          <p:cNvSpPr/>
          <p:nvPr/>
        </p:nvSpPr>
        <p:spPr>
          <a:xfrm>
            <a:off x="3165028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785139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3165028" y="2643189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16502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785139" y="2621474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8442678" y="222871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8442678" y="261776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165028" y="3367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844267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790976" y="298857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785139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8451224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165028" y="3748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1000" y="1524000"/>
            <a:ext cx="4724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Supplies Consolidated Information entry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46075"/>
              </p:ext>
            </p:extLst>
          </p:nvPr>
        </p:nvGraphicFramePr>
        <p:xfrm>
          <a:off x="685800" y="4503028"/>
          <a:ext cx="8356256" cy="109489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0431"/>
                <a:gridCol w="1640769"/>
                <a:gridCol w="625790"/>
                <a:gridCol w="842121"/>
                <a:gridCol w="886914"/>
                <a:gridCol w="895873"/>
                <a:gridCol w="718938"/>
                <a:gridCol w="611434"/>
                <a:gridCol w="537524"/>
                <a:gridCol w="1256462"/>
              </a:tblGrid>
              <a:tr h="3481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S. 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Items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Opening Stock </a:t>
                      </a:r>
                      <a:r>
                        <a:rPr lang="en-US" sz="900" u="none" strike="noStrike" dirty="0">
                          <a:effectLst/>
                        </a:rPr>
                        <a:t>(Closing of previous month)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Quantity Received </a:t>
                      </a:r>
                      <a:r>
                        <a:rPr lang="en-US" sz="900" u="none" strike="noStrike" dirty="0">
                          <a:effectLst/>
                        </a:rPr>
                        <a:t>(Received in reporting month)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Quantity Used </a:t>
                      </a:r>
                      <a:r>
                        <a:rPr lang="en-US" sz="900" u="none" strike="noStrike" dirty="0">
                          <a:effectLst/>
                        </a:rPr>
                        <a:t>(Used in reporting month)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Quantity in hand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Item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Expiry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Project End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Remarks / Notes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8135"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1" name="Down Arrow 50"/>
          <p:cNvSpPr/>
          <p:nvPr/>
        </p:nvSpPr>
        <p:spPr>
          <a:xfrm>
            <a:off x="2438400" y="53340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hlinkClick r:id="rId13" action="ppaction://hlinksldjump"/>
          </p:cNvPr>
          <p:cNvSpPr/>
          <p:nvPr/>
        </p:nvSpPr>
        <p:spPr>
          <a:xfrm>
            <a:off x="7568576" y="5673963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Supply Sheet</a:t>
            </a:r>
          </a:p>
        </p:txBody>
      </p:sp>
    </p:spTree>
    <p:extLst>
      <p:ext uri="{BB962C8B-B14F-4D97-AF65-F5344CB8AC3E}">
        <p14:creationId xmlns:p14="http://schemas.microsoft.com/office/powerpoint/2010/main" val="25760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38"/>
          <a:stretch/>
        </p:blipFill>
        <p:spPr>
          <a:xfrm>
            <a:off x="0" y="-65985"/>
            <a:ext cx="9144000" cy="6866860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7657" y="1950258"/>
            <a:ext cx="8534400" cy="2316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91054"/>
              </p:ext>
            </p:extLst>
          </p:nvPr>
        </p:nvGraphicFramePr>
        <p:xfrm>
          <a:off x="762145" y="2171901"/>
          <a:ext cx="79248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Province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Tehsil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CMAM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OTP/SFP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Govt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Natl,Intl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Entered 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Entry Date &amp;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3165028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785139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165028" y="2643189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16502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785139" y="2621474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442678" y="222871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442678" y="261776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65028" y="3367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44267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790976" y="298857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785139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451224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65028" y="3748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524000"/>
            <a:ext cx="8214078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Training &amp; Session Consolidated Information entry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75610"/>
              </p:ext>
            </p:extLst>
          </p:nvPr>
        </p:nvGraphicFramePr>
        <p:xfrm>
          <a:off x="685800" y="4403776"/>
          <a:ext cx="8305800" cy="1569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# of Health facilities with assigned HR for IYCF counselling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total number of health facilities in a targeted district.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No. of Sessions</a:t>
                      </a:r>
                      <a:r>
                        <a:rPr lang="en-US" sz="1200" b="0" baseline="0" dirty="0" smtClean="0"/>
                        <a:t> conducted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No. of trainings conducted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7657" y="1950258"/>
            <a:ext cx="8534400" cy="18597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48540"/>
              </p:ext>
            </p:extLst>
          </p:nvPr>
        </p:nvGraphicFramePr>
        <p:xfrm>
          <a:off x="762145" y="2113280"/>
          <a:ext cx="79248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Province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Tehsil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CMAM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OTP/SFP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Govt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Natl,Intl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3165028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785139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165028" y="2643189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16502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785139" y="2621474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442678" y="222871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442678" y="261776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65028" y="3367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44267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790976" y="298857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785139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451224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524000"/>
            <a:ext cx="83820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/ Rights Management / Geographical Location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5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2311" y="2069630"/>
            <a:ext cx="8534400" cy="4559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Adding all Basic Settings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Country,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Province,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District,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Tehsil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Village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IP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Donor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" y="1524000"/>
            <a:ext cx="4724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Setup Information </a:t>
            </a:r>
            <a:endParaRPr lang="en-US" dirty="0"/>
          </a:p>
        </p:txBody>
      </p:sp>
      <p:sp>
        <p:nvSpPr>
          <p:cNvPr id="31" name="Striped Right Arrow 30">
            <a:hlinkClick r:id="rId13" action="ppaction://hlinksldjump"/>
          </p:cNvPr>
          <p:cNvSpPr/>
          <p:nvPr/>
        </p:nvSpPr>
        <p:spPr>
          <a:xfrm>
            <a:off x="8305800" y="6324600"/>
            <a:ext cx="762000" cy="4572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362200"/>
            <a:ext cx="867897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Suggestions &amp; Comments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Locking Requirements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9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30633"/>
              </p:ext>
            </p:extLst>
          </p:nvPr>
        </p:nvGraphicFramePr>
        <p:xfrm>
          <a:off x="76200" y="1143000"/>
          <a:ext cx="8991599" cy="4728903"/>
        </p:xfrm>
        <a:graphic>
          <a:graphicData uri="http://schemas.openxmlformats.org/drawingml/2006/table">
            <a:tbl>
              <a:tblPr/>
              <a:tblGrid>
                <a:gridCol w="366315"/>
                <a:gridCol w="1918336"/>
                <a:gridCol w="520554"/>
                <a:gridCol w="906149"/>
                <a:gridCol w="954348"/>
                <a:gridCol w="963988"/>
                <a:gridCol w="773600"/>
                <a:gridCol w="657922"/>
                <a:gridCol w="578393"/>
                <a:gridCol w="1351994"/>
              </a:tblGrid>
              <a:tr h="213997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Supply Sheet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Items 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Opening Stock 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(Closing of previous month)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Quantity Received 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(Received in reporting month)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Quantity Used 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(Used in reporting month)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Quantity in hand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Item 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Expiry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End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Remarks / Notes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587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UNICEF Food Supplies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51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Therapeutic spread, sachet 92g/CAR-150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31-Aug-16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30-Jun-15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UNICEF Medicines Supplies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 (as fum) +folic 60+0.4mg tab/PAC-1000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Folic acid 5mg tabs/PAC-1000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Micronutrient,film-coated tabs/PAC-1000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31-Aug-16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Multiple micronutrient pdr,sach./PAC-30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Amoxici.pdr/oral sus 125mg/5ml/BOT-100ml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Paracetamol 125mg/5ml or.sol/BTL-60ml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Mebendazole 500mg chewable tabs/PAC-100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Metronidazol pdr/o.s.200mg/5ml/BOT-100ml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Ferrous sulp.oral sol.drops 125mg/ml/BOT-30ml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Chloroquine syrup 50mg/5ml/BOT-60ml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Benzyl benzoate 25% lotion /BOT-1000ml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Zinc 20mg tablets/PAC-100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Anthropometry Supplies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Baby/child L-hgt mea.system/SET-2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Scale,electronic,mother/child,150kgx100g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MUAC,Adult,without colour code/PAC-50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MUAC,Child 11.5 Red/PAC-50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UNWFP Food Supplies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51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Fortified Blended Food ( FBF) PKT of 2.5kg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2,231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5,271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30-Sep-15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31-Jul-15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Acha Mum ( RUSF) Sachet of 100 gms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50,331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10-Jan-16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31-Jul-15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Veg. Oil Can of 1 kg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1,687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2,199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31-Dec-16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31-Jul-15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triped Right Arrow 4">
            <a:hlinkClick r:id="rId2" action="ppaction://hlinksldjump"/>
          </p:cNvPr>
          <p:cNvSpPr/>
          <p:nvPr/>
        </p:nvSpPr>
        <p:spPr>
          <a:xfrm rot="10800000">
            <a:off x="8305800" y="6324600"/>
            <a:ext cx="762000" cy="4572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382000" cy="3767670"/>
          </a:xfrm>
        </p:spPr>
        <p:txBody>
          <a:bodyPr/>
          <a:lstStyle/>
          <a:p>
            <a:r>
              <a:rPr lang="en-US" dirty="0" smtClean="0"/>
              <a:t>Deliverable details</a:t>
            </a:r>
          </a:p>
          <a:p>
            <a:r>
              <a:rPr lang="en-US" dirty="0" smtClean="0"/>
              <a:t>Milestones Chart</a:t>
            </a:r>
          </a:p>
          <a:p>
            <a:r>
              <a:rPr lang="en-US" dirty="0" smtClean="0"/>
              <a:t>Existing System Flow</a:t>
            </a:r>
          </a:p>
          <a:p>
            <a:r>
              <a:rPr lang="en-US" dirty="0" smtClean="0"/>
              <a:t>Proposed new system and Components</a:t>
            </a:r>
          </a:p>
          <a:p>
            <a:r>
              <a:rPr lang="en-US" dirty="0" smtClean="0"/>
              <a:t>Demo of proposed System (Short Version)</a:t>
            </a:r>
          </a:p>
          <a:p>
            <a:r>
              <a:rPr lang="en-US" dirty="0" smtClean="0"/>
              <a:t>Suggestions, Comments and Locking of requirements for </a:t>
            </a:r>
            <a:r>
              <a:rPr lang="en-US" b="1" dirty="0" smtClean="0"/>
              <a:t>NIS Desktop based Short version </a:t>
            </a:r>
            <a:endParaRPr lang="en-US" b="1" dirty="0"/>
          </a:p>
        </p:txBody>
      </p:sp>
      <p:sp>
        <p:nvSpPr>
          <p:cNvPr id="4" name="Striped Right Arrow 3">
            <a:hlinkClick r:id="rId2" action="ppaction://hlinksldjump"/>
          </p:cNvPr>
          <p:cNvSpPr/>
          <p:nvPr/>
        </p:nvSpPr>
        <p:spPr>
          <a:xfrm>
            <a:off x="8305800" y="6324600"/>
            <a:ext cx="762000" cy="4572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8113327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801359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7919488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400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7819760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770917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7609451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8214725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Task to be performed :</a:t>
            </a:r>
            <a:r>
              <a:rPr lang="en-US" dirty="0" smtClean="0"/>
              <a:t> Initial Study of existing System Website Architecture and general orientation about the site and existing system</a:t>
            </a:r>
          </a:p>
          <a:p>
            <a:pPr algn="just"/>
            <a:r>
              <a:rPr lang="en-US" b="1" dirty="0" smtClean="0"/>
              <a:t>Deliverable-1 : </a:t>
            </a:r>
            <a:r>
              <a:rPr lang="en-US" sz="1800" dirty="0" smtClean="0"/>
              <a:t>Complete Implementation proposal </a:t>
            </a:r>
            <a:endParaRPr lang="en-US" dirty="0" smtClean="0"/>
          </a:p>
          <a:p>
            <a:pPr lvl="1" algn="just"/>
            <a:r>
              <a:rPr lang="en-US" dirty="0" smtClean="0"/>
              <a:t>including SRS document  : </a:t>
            </a:r>
            <a:r>
              <a:rPr lang="en-US" dirty="0" smtClean="0">
                <a:solidFill>
                  <a:srgbClr val="FF0000"/>
                </a:solidFill>
              </a:rPr>
              <a:t>will be handed over after 26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Sept, meeting</a:t>
            </a:r>
          </a:p>
          <a:p>
            <a:pPr lvl="1" algn="just"/>
            <a:r>
              <a:rPr lang="en-US" dirty="0" smtClean="0"/>
              <a:t>with scheduled milestones completion dates : </a:t>
            </a:r>
            <a:r>
              <a:rPr lang="en-US" dirty="0" smtClean="0">
                <a:solidFill>
                  <a:srgbClr val="FF0000"/>
                </a:solidFill>
              </a:rPr>
              <a:t>coming in next slides</a:t>
            </a:r>
            <a:endParaRPr lang="en-US" dirty="0" smtClean="0"/>
          </a:p>
          <a:p>
            <a:pPr lvl="1" algn="just"/>
            <a:r>
              <a:rPr lang="en-US" dirty="0"/>
              <a:t>and </a:t>
            </a:r>
            <a:r>
              <a:rPr lang="en-US" dirty="0" smtClean="0"/>
              <a:t>presentation on understanding of Nutrition System : </a:t>
            </a:r>
            <a:r>
              <a:rPr lang="en-US" dirty="0">
                <a:solidFill>
                  <a:srgbClr val="FF0000"/>
                </a:solidFill>
              </a:rPr>
              <a:t>coming in next slides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Striped Right Arrow 3">
            <a:hlinkClick r:id="rId2" action="ppaction://hlinksldjump"/>
          </p:cNvPr>
          <p:cNvSpPr/>
          <p:nvPr/>
        </p:nvSpPr>
        <p:spPr>
          <a:xfrm>
            <a:off x="8305800" y="6324600"/>
            <a:ext cx="762000" cy="4572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8113327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801359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7919488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400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7819760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770917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7609451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8214725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15000"/>
            <a:ext cx="6554867" cy="990600"/>
          </a:xfrm>
        </p:spPr>
        <p:txBody>
          <a:bodyPr/>
          <a:lstStyle/>
          <a:p>
            <a:r>
              <a:rPr lang="en-US" dirty="0" smtClean="0"/>
              <a:t>Scheduled Milestones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943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21988"/>
              </p:ext>
            </p:extLst>
          </p:nvPr>
        </p:nvGraphicFramePr>
        <p:xfrm>
          <a:off x="14285" y="12162"/>
          <a:ext cx="9115430" cy="5550438"/>
        </p:xfrm>
        <a:graphic>
          <a:graphicData uri="http://schemas.openxmlformats.org/drawingml/2006/table">
            <a:tbl>
              <a:tblPr/>
              <a:tblGrid>
                <a:gridCol w="2480831"/>
                <a:gridCol w="2627723"/>
                <a:gridCol w="179533"/>
                <a:gridCol w="171374"/>
                <a:gridCol w="155051"/>
                <a:gridCol w="171374"/>
                <a:gridCol w="146891"/>
                <a:gridCol w="171374"/>
                <a:gridCol w="138730"/>
                <a:gridCol w="163212"/>
                <a:gridCol w="163212"/>
                <a:gridCol w="163212"/>
                <a:gridCol w="155051"/>
                <a:gridCol w="171374"/>
                <a:gridCol w="171374"/>
                <a:gridCol w="171374"/>
                <a:gridCol w="171374"/>
                <a:gridCol w="171374"/>
                <a:gridCol w="171374"/>
                <a:gridCol w="171374"/>
                <a:gridCol w="171374"/>
                <a:gridCol w="171374"/>
                <a:gridCol w="171374"/>
                <a:gridCol w="171374"/>
                <a:gridCol w="171374"/>
                <a:gridCol w="171374"/>
              </a:tblGrid>
              <a:tr h="519525">
                <a:tc gridSpan="26">
                  <a:txBody>
                    <a:bodyPr/>
                    <a:lstStyle/>
                    <a:p>
                      <a:pPr algn="ctr"/>
                      <a:r>
                        <a:rPr lang="en-GB" sz="1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Provision of Services to enhance existing Desktop based NIS Software and to design and develop web based NIS Portal for Nutrition Section of UNICEF Pakistan.</a:t>
                      </a:r>
                      <a:endParaRPr lang="en-US" sz="1600" kern="120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83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Activities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Activities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Months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Inception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Signing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Meeting on overall project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1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 with UNICEF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 on Desktop based Application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1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 of Prototype to UNICEF and Output Finalization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1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Inception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 (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SRS, Milestones, Presentation on understanding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system)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5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on existing System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Upgradation and handing over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requirements with UNICEF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52">
                <a:tc vMerge="1"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of Newly proposed Database of NIS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on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Newly proposed short version of NIS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52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1 to UNICEF Management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 to UNICEF Management 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Demo of Desktop Based Application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Handover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9031">
                <a:tc>
                  <a:txBody>
                    <a:bodyPr/>
                    <a:lstStyle/>
                    <a:p>
                      <a:pPr marL="0" algn="just" defTabSz="457200" rtl="0" eaLnBrk="1" fontAlgn="b" latinLnBrk="0" hangingPunct="1"/>
                      <a:r>
                        <a:rPr lang="en-GB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New Database development, Implementation Diagrams, Use Cases etc. Basic Structure of Web Portal / Dashboard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Designing of new Database for Web based System along with presentation on Data flow diagrams of System and basic layout of Web  Portal</a:t>
                      </a:r>
                      <a:endParaRPr lang="en-US" sz="900" b="1" i="0" u="none" strike="noStrike" kern="120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98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Fully working Dashboard as per final discussion with NIS TWG along with related input screen and access of different levels of users</a:t>
                      </a: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Fully Functional Dashboard, responding on User inputs, with User Logins and Web based reports and link with GIS Maps</a:t>
                      </a: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6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for staff on use of the Web Management System along with Technical training on Server side Development for Master Users</a:t>
                      </a: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Trainings and web portal documentation </a:t>
                      </a: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4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Advising, testing and installation and configuration </a:t>
                      </a: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 technical documentation along with source code</a:t>
                      </a: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Ongoing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 through out the implementation phase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98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Ensure easy downloading of site pages by minimizing use of large graphics, optimizing all graphics and documents for smaller file size</a:t>
                      </a: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Handover of all application – virtual or otherwise. </a:t>
                      </a:r>
                      <a:r>
                        <a:rPr lang="en-GB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 coding, all diagrams workflows and related things on DVD</a:t>
                      </a:r>
                      <a:endParaRPr 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0" marR="4130" marT="41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Striped Right Arrow 7">
            <a:hlinkClick r:id="rId2" action="ppaction://hlinksldjump"/>
          </p:cNvPr>
          <p:cNvSpPr/>
          <p:nvPr/>
        </p:nvSpPr>
        <p:spPr>
          <a:xfrm>
            <a:off x="8305800" y="6324600"/>
            <a:ext cx="762000" cy="4572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8113327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801359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7919488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400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7819760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770917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7609451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5" name="Rectangle 14">
            <a:hlinkClick r:id="rId8" action="ppaction://hlinksldjump"/>
          </p:cNvPr>
          <p:cNvSpPr/>
          <p:nvPr/>
        </p:nvSpPr>
        <p:spPr>
          <a:xfrm>
            <a:off x="8214725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05400"/>
            <a:ext cx="6554867" cy="914400"/>
          </a:xfrm>
        </p:spPr>
        <p:txBody>
          <a:bodyPr/>
          <a:lstStyle/>
          <a:p>
            <a:r>
              <a:rPr lang="en-US" dirty="0" smtClean="0"/>
              <a:t>Existing System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4139530"/>
              </p:ext>
            </p:extLst>
          </p:nvPr>
        </p:nvGraphicFramePr>
        <p:xfrm>
          <a:off x="0" y="304800"/>
          <a:ext cx="9144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iped Right Arrow 4">
            <a:hlinkClick r:id="rId7" action="ppaction://hlinksldjump"/>
          </p:cNvPr>
          <p:cNvSpPr/>
          <p:nvPr/>
        </p:nvSpPr>
        <p:spPr>
          <a:xfrm>
            <a:off x="8305800" y="6324600"/>
            <a:ext cx="762000" cy="4572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7" action="ppaction://hlinksldjump"/>
          </p:cNvPr>
          <p:cNvSpPr/>
          <p:nvPr/>
        </p:nvSpPr>
        <p:spPr>
          <a:xfrm>
            <a:off x="8113327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7" name="Rectangle 6">
            <a:hlinkClick r:id="rId8" action="ppaction://hlinksldjump"/>
          </p:cNvPr>
          <p:cNvSpPr/>
          <p:nvPr/>
        </p:nvSpPr>
        <p:spPr>
          <a:xfrm>
            <a:off x="801359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8" name="Rectangle 7">
            <a:hlinkClick r:id="rId9" action="ppaction://hlinksldjump"/>
          </p:cNvPr>
          <p:cNvSpPr/>
          <p:nvPr/>
        </p:nvSpPr>
        <p:spPr>
          <a:xfrm>
            <a:off x="7919488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400" dirty="0"/>
          </a:p>
        </p:txBody>
      </p:sp>
      <p:sp>
        <p:nvSpPr>
          <p:cNvPr id="9" name="Rectangle 8">
            <a:hlinkClick r:id="rId10" action="ppaction://hlinksldjump"/>
          </p:cNvPr>
          <p:cNvSpPr/>
          <p:nvPr/>
        </p:nvSpPr>
        <p:spPr>
          <a:xfrm>
            <a:off x="7819760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10" name="Rectangle 9">
            <a:hlinkClick r:id="rId11" action="ppaction://hlinksldjump"/>
          </p:cNvPr>
          <p:cNvSpPr/>
          <p:nvPr/>
        </p:nvSpPr>
        <p:spPr>
          <a:xfrm>
            <a:off x="770917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11" name="Rectangle 10">
            <a:hlinkClick r:id="rId12" action="ppaction://hlinksldjump"/>
          </p:cNvPr>
          <p:cNvSpPr/>
          <p:nvPr/>
        </p:nvSpPr>
        <p:spPr>
          <a:xfrm>
            <a:off x="7609451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2" name="Rectangle 11">
            <a:hlinkClick r:id="rId13" action="ppaction://hlinksldjump"/>
          </p:cNvPr>
          <p:cNvSpPr/>
          <p:nvPr/>
        </p:nvSpPr>
        <p:spPr>
          <a:xfrm>
            <a:off x="8214725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05400"/>
            <a:ext cx="6554867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System COMPONENTS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6421171"/>
              </p:ext>
            </p:extLst>
          </p:nvPr>
        </p:nvGraphicFramePr>
        <p:xfrm>
          <a:off x="0" y="304800"/>
          <a:ext cx="9144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Brace 2"/>
          <p:cNvSpPr/>
          <p:nvPr/>
        </p:nvSpPr>
        <p:spPr>
          <a:xfrm>
            <a:off x="6324600" y="457200"/>
            <a:ext cx="1066800" cy="4495800"/>
          </a:xfrm>
          <a:prstGeom prst="rightBrace">
            <a:avLst>
              <a:gd name="adj1" fmla="val 103861"/>
              <a:gd name="adj2" fmla="val 50710"/>
            </a:avLst>
          </a:prstGeom>
          <a:solidFill>
            <a:schemeClr val="accent1"/>
          </a:solidFill>
          <a:ln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triped Right Arrow 5">
            <a:hlinkClick r:id="rId7" action="ppaction://hlinksldjump"/>
          </p:cNvPr>
          <p:cNvSpPr/>
          <p:nvPr/>
        </p:nvSpPr>
        <p:spPr>
          <a:xfrm>
            <a:off x="8305800" y="6324600"/>
            <a:ext cx="762000" cy="4572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0800000">
            <a:off x="1676400" y="467833"/>
            <a:ext cx="1066800" cy="4495800"/>
          </a:xfrm>
          <a:prstGeom prst="rightBrace">
            <a:avLst>
              <a:gd name="adj1" fmla="val 103861"/>
              <a:gd name="adj2" fmla="val 50710"/>
            </a:avLst>
          </a:prstGeom>
          <a:solidFill>
            <a:schemeClr val="accent1"/>
          </a:solidFill>
          <a:ln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hlinkClick r:id="rId8" action="ppaction://hlinksldjump"/>
          </p:cNvPr>
          <p:cNvSpPr/>
          <p:nvPr/>
        </p:nvSpPr>
        <p:spPr>
          <a:xfrm>
            <a:off x="8113327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9" name="Rectangle 8">
            <a:hlinkClick r:id="rId9" action="ppaction://hlinksldjump"/>
          </p:cNvPr>
          <p:cNvSpPr/>
          <p:nvPr/>
        </p:nvSpPr>
        <p:spPr>
          <a:xfrm>
            <a:off x="801359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10" name="Rectangle 9">
            <a:hlinkClick r:id="rId10" action="ppaction://hlinksldjump"/>
          </p:cNvPr>
          <p:cNvSpPr/>
          <p:nvPr/>
        </p:nvSpPr>
        <p:spPr>
          <a:xfrm>
            <a:off x="7919488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400" dirty="0"/>
          </a:p>
        </p:txBody>
      </p:sp>
      <p:sp>
        <p:nvSpPr>
          <p:cNvPr id="11" name="Rectangle 10">
            <a:hlinkClick r:id="rId11" action="ppaction://hlinksldjump"/>
          </p:cNvPr>
          <p:cNvSpPr/>
          <p:nvPr/>
        </p:nvSpPr>
        <p:spPr>
          <a:xfrm>
            <a:off x="7819760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12" name="Rectangle 11">
            <a:hlinkClick r:id="rId12" action="ppaction://hlinksldjump"/>
          </p:cNvPr>
          <p:cNvSpPr/>
          <p:nvPr/>
        </p:nvSpPr>
        <p:spPr>
          <a:xfrm>
            <a:off x="7709179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13" name="Rectangle 12">
            <a:hlinkClick r:id="rId13" action="ppaction://hlinksldjump"/>
          </p:cNvPr>
          <p:cNvSpPr/>
          <p:nvPr/>
        </p:nvSpPr>
        <p:spPr>
          <a:xfrm>
            <a:off x="7609451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8214725" y="6440873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iped Right Arrow 4">
            <a:hlinkClick r:id="rId2" action="ppaction://hlinksldjump"/>
          </p:cNvPr>
          <p:cNvSpPr/>
          <p:nvPr/>
        </p:nvSpPr>
        <p:spPr>
          <a:xfrm>
            <a:off x="0" y="1"/>
            <a:ext cx="9144000" cy="6858000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524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NIS Short Version PROTOTYPE 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DEMO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8904167" y="6553200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8804439" y="6553200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8710328" y="6553200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400" dirty="0"/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8610600" y="6553200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10" name="Rectangle 9">
            <a:hlinkClick r:id="rId7" action="ppaction://hlinksldjump"/>
          </p:cNvPr>
          <p:cNvSpPr/>
          <p:nvPr/>
        </p:nvSpPr>
        <p:spPr>
          <a:xfrm>
            <a:off x="8500019" y="6553200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dirty="0"/>
          </a:p>
        </p:txBody>
      </p:sp>
      <p:sp>
        <p:nvSpPr>
          <p:cNvPr id="11" name="Rectangle 10">
            <a:hlinkClick r:id="rId8" action="ppaction://hlinksldjump"/>
          </p:cNvPr>
          <p:cNvSpPr/>
          <p:nvPr/>
        </p:nvSpPr>
        <p:spPr>
          <a:xfrm>
            <a:off x="8400291" y="6553200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12" name="Rectangle 11">
            <a:hlinkClick r:id="rId9" action="ppaction://hlinksldjump"/>
          </p:cNvPr>
          <p:cNvSpPr/>
          <p:nvPr/>
        </p:nvSpPr>
        <p:spPr>
          <a:xfrm>
            <a:off x="9005565" y="6553200"/>
            <a:ext cx="762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524000"/>
            <a:ext cx="4724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1" name="Flowchart: Alternate Process 30"/>
          <p:cNvSpPr/>
          <p:nvPr/>
        </p:nvSpPr>
        <p:spPr>
          <a:xfrm>
            <a:off x="454995" y="1962391"/>
            <a:ext cx="1447800" cy="101830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Total CMAM Sites</a:t>
            </a:r>
          </a:p>
          <a:p>
            <a:pPr algn="ctr"/>
            <a:r>
              <a:rPr lang="en-US" sz="4000" dirty="0"/>
              <a:t>321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905000" y="1971087"/>
            <a:ext cx="1447800" cy="1018301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OTP  |  TSFP   Sites</a:t>
            </a:r>
          </a:p>
          <a:p>
            <a:pPr algn="ctr"/>
            <a:r>
              <a:rPr lang="en-US" dirty="0" smtClean="0"/>
              <a:t>321| 1023</a:t>
            </a:r>
            <a:endParaRPr lang="en-US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3352800" y="1973936"/>
            <a:ext cx="1447800" cy="101830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Total Screening</a:t>
            </a:r>
          </a:p>
          <a:p>
            <a:pPr algn="ctr"/>
            <a:endParaRPr lang="en-US" sz="1100" dirty="0"/>
          </a:p>
          <a:p>
            <a:pPr algn="ctr"/>
            <a:r>
              <a:rPr lang="en-US" sz="2800" dirty="0" smtClean="0"/>
              <a:t>98766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1506263018"/>
              </p:ext>
            </p:extLst>
          </p:nvPr>
        </p:nvGraphicFramePr>
        <p:xfrm>
          <a:off x="838200" y="3109174"/>
          <a:ext cx="1936974" cy="181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2820358816"/>
              </p:ext>
            </p:extLst>
          </p:nvPr>
        </p:nvGraphicFramePr>
        <p:xfrm>
          <a:off x="2895600" y="3109174"/>
          <a:ext cx="1936974" cy="181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4262584703"/>
              </p:ext>
            </p:extLst>
          </p:nvPr>
        </p:nvGraphicFramePr>
        <p:xfrm>
          <a:off x="4893261" y="3109174"/>
          <a:ext cx="1936974" cy="181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2605503459"/>
              </p:ext>
            </p:extLst>
          </p:nvPr>
        </p:nvGraphicFramePr>
        <p:xfrm>
          <a:off x="6908726" y="3109173"/>
          <a:ext cx="1936974" cy="181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3" name="Flowchart: Alternate Process 42"/>
          <p:cNvSpPr/>
          <p:nvPr/>
        </p:nvSpPr>
        <p:spPr>
          <a:xfrm>
            <a:off x="4800600" y="1971087"/>
            <a:ext cx="1447800" cy="101830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OTP Admission</a:t>
            </a:r>
          </a:p>
          <a:p>
            <a:pPr algn="ctr"/>
            <a:r>
              <a:rPr lang="en-US" sz="4000" dirty="0" smtClean="0"/>
              <a:t>9734</a:t>
            </a:r>
            <a:endParaRPr lang="en-US" sz="40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6248400" y="1981200"/>
            <a:ext cx="1447800" cy="1018301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TSFP Admission</a:t>
            </a:r>
          </a:p>
          <a:p>
            <a:pPr algn="ctr"/>
            <a:endParaRPr lang="en-US" sz="1100" dirty="0" smtClean="0"/>
          </a:p>
          <a:p>
            <a:pPr algn="ctr"/>
            <a:r>
              <a:rPr lang="en-US" sz="3200" dirty="0" smtClean="0"/>
              <a:t>19877</a:t>
            </a:r>
            <a:endParaRPr lang="en-US" sz="32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45" name="Flowchart: Alternate Process 44"/>
          <p:cNvSpPr/>
          <p:nvPr/>
        </p:nvSpPr>
        <p:spPr>
          <a:xfrm>
            <a:off x="7696200" y="1981200"/>
            <a:ext cx="1447800" cy="101830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Total Exits</a:t>
            </a:r>
          </a:p>
          <a:p>
            <a:pPr algn="ctr"/>
            <a:endParaRPr lang="en-US" sz="1100" dirty="0"/>
          </a:p>
          <a:p>
            <a:pPr algn="ctr"/>
            <a:r>
              <a:rPr lang="en-US" sz="2800" dirty="0" smtClean="0"/>
              <a:t>15987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099841"/>
              </p:ext>
            </p:extLst>
          </p:nvPr>
        </p:nvGraphicFramePr>
        <p:xfrm>
          <a:off x="519785" y="4980701"/>
          <a:ext cx="4280815" cy="1824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918609"/>
              </p:ext>
            </p:extLst>
          </p:nvPr>
        </p:nvGraphicFramePr>
        <p:xfrm>
          <a:off x="4868336" y="4972643"/>
          <a:ext cx="4199464" cy="185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20463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-23038" y="0"/>
            <a:ext cx="9167037" cy="6858000"/>
          </a:xfrm>
          <a:prstGeom prst="rect">
            <a:avLst/>
          </a:prstGeom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0" y="15240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0" y="2010645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5195" y="2514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6" action="ppaction://hlinksldjump"/>
          </p:cNvPr>
          <p:cNvSpPr/>
          <p:nvPr/>
        </p:nvSpPr>
        <p:spPr>
          <a:xfrm>
            <a:off x="0" y="299950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7" action="ppaction://hlinksldjump"/>
          </p:cNvPr>
          <p:cNvSpPr/>
          <p:nvPr/>
        </p:nvSpPr>
        <p:spPr>
          <a:xfrm>
            <a:off x="0" y="3503456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hlinkClick r:id="rId8" action="ppaction://hlinksldjump"/>
          </p:cNvPr>
          <p:cNvSpPr/>
          <p:nvPr/>
        </p:nvSpPr>
        <p:spPr>
          <a:xfrm>
            <a:off x="-10391" y="3988357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9" action="ppaction://hlinksldjump"/>
          </p:cNvPr>
          <p:cNvSpPr/>
          <p:nvPr/>
        </p:nvSpPr>
        <p:spPr>
          <a:xfrm>
            <a:off x="0" y="448627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hlinkClick r:id="rId10" action="ppaction://hlinksldjump"/>
          </p:cNvPr>
          <p:cNvSpPr/>
          <p:nvPr/>
        </p:nvSpPr>
        <p:spPr>
          <a:xfrm>
            <a:off x="0" y="4973762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rId11" action="ppaction://hlinksldjump"/>
          </p:cNvPr>
          <p:cNvSpPr/>
          <p:nvPr/>
        </p:nvSpPr>
        <p:spPr>
          <a:xfrm>
            <a:off x="0" y="5458681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hlinkClick r:id="rId12" action="ppaction://hlinksldjump"/>
          </p:cNvPr>
          <p:cNvSpPr/>
          <p:nvPr/>
        </p:nvSpPr>
        <p:spPr>
          <a:xfrm>
            <a:off x="0" y="5943600"/>
            <a:ext cx="3810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7657" y="1950258"/>
            <a:ext cx="8534400" cy="2316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57836"/>
              </p:ext>
            </p:extLst>
          </p:nvPr>
        </p:nvGraphicFramePr>
        <p:xfrm>
          <a:off x="762145" y="2171901"/>
          <a:ext cx="79248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Province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Tehsil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CMAM 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OTP/SFP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Govt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Natl,Intl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</a:t>
                      </a:r>
                      <a:r>
                        <a:rPr lang="en-US" sz="1600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Entered By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Entry Date &amp; time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3165028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785139" y="2224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165028" y="2643189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16502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785139" y="2621474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442678" y="222871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442678" y="2617768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165028" y="3367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8442678" y="299049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790976" y="298857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785139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451224" y="3353746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3165028" y="374844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07657" y="4330426"/>
            <a:ext cx="8534400" cy="20703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84805"/>
              </p:ext>
            </p:extLst>
          </p:nvPr>
        </p:nvGraphicFramePr>
        <p:xfrm>
          <a:off x="774428" y="4415555"/>
          <a:ext cx="8000857" cy="1889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00214"/>
                <a:gridCol w="1276243"/>
                <a:gridCol w="1066800"/>
                <a:gridCol w="1295400"/>
                <a:gridCol w="1143000"/>
                <a:gridCol w="1219200"/>
              </a:tblGrid>
              <a:tr h="394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Screening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Muac</a:t>
                      </a:r>
                      <a:r>
                        <a:rPr lang="en-US" sz="1100" dirty="0" smtClean="0"/>
                        <a:t> &lt; 11.5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Muac</a:t>
                      </a:r>
                      <a:r>
                        <a:rPr lang="en-US" sz="1100" dirty="0" smtClean="0"/>
                        <a:t> 11.5 –</a:t>
                      </a:r>
                      <a:r>
                        <a:rPr lang="en-US" sz="1100" baseline="0" dirty="0" smtClean="0"/>
                        <a:t> 12.4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MUAC &gt; 12.4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MUAC &lt; 21 cm</a:t>
                      </a:r>
                      <a:endParaRPr lang="en-US" sz="1100" dirty="0"/>
                    </a:p>
                  </a:txBody>
                  <a:tcPr/>
                </a:tc>
              </a:tr>
              <a:tr h="342861">
                <a:tc>
                  <a:txBody>
                    <a:bodyPr/>
                    <a:lstStyle/>
                    <a:p>
                      <a:r>
                        <a:rPr lang="en-US" dirty="0" smtClean="0"/>
                        <a:t>Male 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42861">
                <a:tc>
                  <a:txBody>
                    <a:bodyPr/>
                    <a:lstStyle/>
                    <a:p>
                      <a:r>
                        <a:rPr lang="en-US" dirty="0" smtClean="0"/>
                        <a:t>Female 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42861">
                <a:tc>
                  <a:txBody>
                    <a:bodyPr/>
                    <a:lstStyle/>
                    <a:p>
                      <a:r>
                        <a:rPr lang="en-US" dirty="0" smtClean="0"/>
                        <a:t>Pregnant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861">
                <a:tc>
                  <a:txBody>
                    <a:bodyPr/>
                    <a:lstStyle/>
                    <a:p>
                      <a:r>
                        <a:rPr lang="en-US" dirty="0" smtClean="0"/>
                        <a:t>Lactating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381000" y="1524000"/>
            <a:ext cx="4724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CMAM Consolidated Information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</TotalTime>
  <Words>1496</Words>
  <Application>Microsoft Office PowerPoint</Application>
  <PresentationFormat>On-screen Show (4:3)</PresentationFormat>
  <Paragraphs>692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Slice</vt:lpstr>
      <vt:lpstr>Nutrition Information System</vt:lpstr>
      <vt:lpstr>Contents</vt:lpstr>
      <vt:lpstr> Presentation Objective</vt:lpstr>
      <vt:lpstr>Scheduled Milestones</vt:lpstr>
      <vt:lpstr>Existing System Flow</vt:lpstr>
      <vt:lpstr>Proposed System COMPONENTS</vt:lpstr>
      <vt:lpstr>NIS Short Version PROTOTYPE 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62</cp:revision>
  <dcterms:created xsi:type="dcterms:W3CDTF">2016-09-19T17:59:10Z</dcterms:created>
  <dcterms:modified xsi:type="dcterms:W3CDTF">2016-09-19T22:10:55Z</dcterms:modified>
</cp:coreProperties>
</file>