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90" r:id="rId4"/>
    <p:sldId id="291" r:id="rId5"/>
    <p:sldId id="288" r:id="rId6"/>
    <p:sldId id="292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8A172"/>
    <a:srgbClr val="2781C5"/>
    <a:srgbClr val="9E2E71"/>
    <a:srgbClr val="F04920"/>
    <a:srgbClr val="FAA20E"/>
    <a:srgbClr val="743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3" autoAdjust="0"/>
    <p:restoredTop sz="85434"/>
  </p:normalViewPr>
  <p:slideViewPr>
    <p:cSldViewPr snapToGrid="0">
      <p:cViewPr varScale="1">
        <p:scale>
          <a:sx n="70" d="100"/>
          <a:sy n="70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35EF-092B-0242-AF39-CF7C05B75D9C}" type="datetimeFigureOut">
              <a:rPr lang="en-AZ" smtClean="0"/>
              <a:t>04/22/2024</a:t>
            </a:fld>
            <a:endParaRPr lang="en-A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6815F-2A9E-544A-9B38-08FE1D14CF4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42125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1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39031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2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27749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3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71027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4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15649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5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31176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6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65224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5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0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9D9-B69C-4CDF-850E-E5BDBA5A40F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" y="10886"/>
            <a:ext cx="12188917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4"/>
          <a:stretch/>
        </p:blipFill>
        <p:spPr>
          <a:xfrm>
            <a:off x="785092" y="5377543"/>
            <a:ext cx="2094442" cy="973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8285" y="1034765"/>
            <a:ext cx="873034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Visby CF Bold" pitchFamily="2" charset="77"/>
              </a:rPr>
              <a:t>Turnover Prediction for </a:t>
            </a:r>
            <a:r>
              <a:rPr lang="az-Latn-AZ" sz="5400" b="1" dirty="0">
                <a:solidFill>
                  <a:schemeClr val="bg1"/>
                </a:solidFill>
              </a:rPr>
              <a:t>MilliÖN </a:t>
            </a:r>
            <a:r>
              <a:rPr lang="en-US" sz="5400" b="1" dirty="0">
                <a:solidFill>
                  <a:schemeClr val="bg1"/>
                </a:solidFill>
                <a:latin typeface="Visby CF Bold" pitchFamily="2" charset="77"/>
              </a:rPr>
              <a:t>Payment Termina</a:t>
            </a:r>
            <a:r>
              <a:rPr lang="az-Latn-AZ" sz="5400" b="1" dirty="0">
                <a:solidFill>
                  <a:schemeClr val="bg1"/>
                </a:solidFill>
              </a:rPr>
              <a:t>ls</a:t>
            </a:r>
          </a:p>
          <a:p>
            <a:endParaRPr lang="az-Latn-AZ" sz="54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Visby CF Bold" pitchFamily="2" charset="77"/>
              </a:rPr>
              <a:t>Data-Driven Approach</a:t>
            </a:r>
          </a:p>
        </p:txBody>
      </p:sp>
    </p:spTree>
    <p:extLst>
      <p:ext uri="{BB962C8B-B14F-4D97-AF65-F5344CB8AC3E}">
        <p14:creationId xmlns:p14="http://schemas.microsoft.com/office/powerpoint/2010/main" val="32345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68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6D7047-71A6-8C69-4241-493D224B82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1967" t="-3654" r="-1239" b="-3654"/>
          <a:stretch/>
        </p:blipFill>
        <p:spPr>
          <a:xfrm>
            <a:off x="3295678" y="873381"/>
            <a:ext cx="8516003" cy="4790252"/>
          </a:xfrm>
          <a:prstGeom prst="rect">
            <a:avLst/>
          </a:prstGeom>
          <a:noFill/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BAAFB3B0-DDB7-CBA0-83F9-879E543B7DC8}"/>
              </a:ext>
            </a:extLst>
          </p:cNvPr>
          <p:cNvSpPr/>
          <p:nvPr/>
        </p:nvSpPr>
        <p:spPr>
          <a:xfrm>
            <a:off x="0" y="0"/>
            <a:ext cx="12192000" cy="6641066"/>
          </a:xfrm>
          <a:custGeom>
            <a:avLst/>
            <a:gdLst>
              <a:gd name="connsiteX0" fmla="*/ 12192000 w 12192000"/>
              <a:gd name="connsiteY0" fmla="*/ 9939 h 6641065"/>
              <a:gd name="connsiteX1" fmla="*/ 12192000 w 12192000"/>
              <a:gd name="connsiteY1" fmla="*/ 6641065 h 6641065"/>
              <a:gd name="connsiteX2" fmla="*/ 9239823 w 12192000"/>
              <a:gd name="connsiteY2" fmla="*/ 6641065 h 6641065"/>
              <a:gd name="connsiteX3" fmla="*/ 0 w 12192000"/>
              <a:gd name="connsiteY3" fmla="*/ 0 h 6641065"/>
              <a:gd name="connsiteX4" fmla="*/ 12192000 w 12192000"/>
              <a:gd name="connsiteY4" fmla="*/ 0 h 6641065"/>
              <a:gd name="connsiteX5" fmla="*/ 12192000 w 12192000"/>
              <a:gd name="connsiteY5" fmla="*/ 9939 h 6641065"/>
              <a:gd name="connsiteX6" fmla="*/ 8239867 w 12192000"/>
              <a:gd name="connsiteY6" fmla="*/ 9939 h 6641065"/>
              <a:gd name="connsiteX7" fmla="*/ 5287690 w 12192000"/>
              <a:gd name="connsiteY7" fmla="*/ 6641065 h 6641065"/>
              <a:gd name="connsiteX8" fmla="*/ 0 w 12192000"/>
              <a:gd name="connsiteY8" fmla="*/ 6641065 h 66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41065">
                <a:moveTo>
                  <a:pt x="12192000" y="9939"/>
                </a:moveTo>
                <a:lnTo>
                  <a:pt x="12192000" y="6641065"/>
                </a:lnTo>
                <a:lnTo>
                  <a:pt x="9239823" y="664106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939"/>
                </a:lnTo>
                <a:lnTo>
                  <a:pt x="8239867" y="9939"/>
                </a:lnTo>
                <a:lnTo>
                  <a:pt x="5287690" y="6641065"/>
                </a:lnTo>
                <a:lnTo>
                  <a:pt x="0" y="66410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81D23-2686-D6DB-DDE3-AE911328A539}"/>
              </a:ext>
            </a:extLst>
          </p:cNvPr>
          <p:cNvSpPr txBox="1"/>
          <p:nvPr/>
        </p:nvSpPr>
        <p:spPr>
          <a:xfrm>
            <a:off x="824633" y="456752"/>
            <a:ext cx="590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Visby CF Bold" pitchFamily="2" charset="77"/>
                <a:ea typeface="SF Pro Display" panose="00000500000000000000" pitchFamily="50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704" y="4893001"/>
            <a:ext cx="5294243" cy="1987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CD965-8AB0-F476-21AC-0C80BF9935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087"/>
          <a:stretch/>
        </p:blipFill>
        <p:spPr>
          <a:xfrm>
            <a:off x="4881444" y="0"/>
            <a:ext cx="4578631" cy="1876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4C3C76-0E6D-89C6-4E1F-62F74E1ED367}"/>
              </a:ext>
            </a:extLst>
          </p:cNvPr>
          <p:cNvSpPr txBox="1"/>
          <p:nvPr/>
        </p:nvSpPr>
        <p:spPr>
          <a:xfrm>
            <a:off x="446314" y="2688771"/>
            <a:ext cx="59044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“PashaPay” Limited Liability (“PashaPay” or “PashaPay” </a:t>
            </a:r>
            <a:r>
              <a:rPr lang="en-US" dirty="0"/>
              <a:t>LLC) was established as a FinTech company on April 29, 2022.</a:t>
            </a:r>
            <a:endParaRPr lang="az-Latn-AZ" dirty="0"/>
          </a:p>
          <a:p>
            <a:endParaRPr lang="en-US" dirty="0"/>
          </a:p>
          <a:p>
            <a:r>
              <a:rPr lang="en-US" sz="3200" dirty="0"/>
              <a:t>Products</a:t>
            </a:r>
          </a:p>
          <a:p>
            <a:pPr marL="285750" indent="-285750">
              <a:buFontTx/>
              <a:buChar char="-"/>
            </a:pPr>
            <a:r>
              <a:rPr lang="en-US" sz="3200" b="1" dirty="0">
                <a:solidFill>
                  <a:srgbClr val="FF0000"/>
                </a:solidFill>
              </a:rPr>
              <a:t>Milli</a:t>
            </a:r>
            <a:r>
              <a:rPr lang="az-Latn-AZ" sz="3200" b="1" dirty="0">
                <a:solidFill>
                  <a:srgbClr val="FF0000"/>
                </a:solidFill>
              </a:rPr>
              <a:t>ÖN</a:t>
            </a:r>
          </a:p>
          <a:p>
            <a:pPr marL="285750" indent="-285750">
              <a:buFontTx/>
              <a:buChar char="-"/>
            </a:pPr>
            <a:r>
              <a:rPr lang="az-Latn-AZ" sz="3200" b="1" dirty="0">
                <a:solidFill>
                  <a:srgbClr val="00CC99"/>
                </a:solidFill>
              </a:rPr>
              <a:t>M10</a:t>
            </a:r>
            <a:endParaRPr lang="en-US" sz="3200" b="1" dirty="0">
              <a:solidFill>
                <a:srgbClr val="00C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1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AAFB3B0-DDB7-CBA0-83F9-879E543B7DC8}"/>
              </a:ext>
            </a:extLst>
          </p:cNvPr>
          <p:cNvSpPr/>
          <p:nvPr/>
        </p:nvSpPr>
        <p:spPr>
          <a:xfrm>
            <a:off x="0" y="12469"/>
            <a:ext cx="12192000" cy="6641066"/>
          </a:xfrm>
          <a:custGeom>
            <a:avLst/>
            <a:gdLst>
              <a:gd name="connsiteX0" fmla="*/ 12192000 w 12192000"/>
              <a:gd name="connsiteY0" fmla="*/ 9939 h 6641065"/>
              <a:gd name="connsiteX1" fmla="*/ 12192000 w 12192000"/>
              <a:gd name="connsiteY1" fmla="*/ 6641065 h 6641065"/>
              <a:gd name="connsiteX2" fmla="*/ 9239823 w 12192000"/>
              <a:gd name="connsiteY2" fmla="*/ 6641065 h 6641065"/>
              <a:gd name="connsiteX3" fmla="*/ 0 w 12192000"/>
              <a:gd name="connsiteY3" fmla="*/ 0 h 6641065"/>
              <a:gd name="connsiteX4" fmla="*/ 12192000 w 12192000"/>
              <a:gd name="connsiteY4" fmla="*/ 0 h 6641065"/>
              <a:gd name="connsiteX5" fmla="*/ 12192000 w 12192000"/>
              <a:gd name="connsiteY5" fmla="*/ 9939 h 6641065"/>
              <a:gd name="connsiteX6" fmla="*/ 8239867 w 12192000"/>
              <a:gd name="connsiteY6" fmla="*/ 9939 h 6641065"/>
              <a:gd name="connsiteX7" fmla="*/ 5287690 w 12192000"/>
              <a:gd name="connsiteY7" fmla="*/ 6641065 h 6641065"/>
              <a:gd name="connsiteX8" fmla="*/ 0 w 12192000"/>
              <a:gd name="connsiteY8" fmla="*/ 6641065 h 66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41065">
                <a:moveTo>
                  <a:pt x="12192000" y="9939"/>
                </a:moveTo>
                <a:lnTo>
                  <a:pt x="12192000" y="6641065"/>
                </a:lnTo>
                <a:lnTo>
                  <a:pt x="9239823" y="664106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939"/>
                </a:lnTo>
                <a:lnTo>
                  <a:pt x="8239867" y="9939"/>
                </a:lnTo>
                <a:lnTo>
                  <a:pt x="5287690" y="6641065"/>
                </a:lnTo>
                <a:lnTo>
                  <a:pt x="0" y="66410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81D23-2686-D6DB-DDE3-AE911328A539}"/>
              </a:ext>
            </a:extLst>
          </p:cNvPr>
          <p:cNvSpPr txBox="1"/>
          <p:nvPr/>
        </p:nvSpPr>
        <p:spPr>
          <a:xfrm>
            <a:off x="190712" y="415196"/>
            <a:ext cx="4607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400" b="1" dirty="0">
                <a:latin typeface="Visby CF Bold" pitchFamily="2" charset="77"/>
                <a:ea typeface="SF Pro Display" panose="00000500000000000000" pitchFamily="50" charset="0"/>
              </a:rPr>
              <a:t>Problem</a:t>
            </a:r>
            <a:endParaRPr lang="en-US" sz="4000" b="1" dirty="0">
              <a:latin typeface="Visby CF Bold" pitchFamily="2" charset="77"/>
              <a:ea typeface="SF Pro Display" panose="00000500000000000000" pitchFamily="50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300982-083C-54D5-D665-72B6937CBA40}"/>
              </a:ext>
            </a:extLst>
          </p:cNvPr>
          <p:cNvSpPr txBox="1">
            <a:spLocks/>
          </p:cNvSpPr>
          <p:nvPr/>
        </p:nvSpPr>
        <p:spPr>
          <a:xfrm>
            <a:off x="222625" y="1395433"/>
            <a:ext cx="6328667" cy="2033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Visby CF" pitchFamily="2" charset="77"/>
              </a:rPr>
              <a:t>Optimal Placement Strategy</a:t>
            </a:r>
            <a:endParaRPr lang="az-Latn-AZ" sz="2200" b="1" dirty="0">
              <a:latin typeface="Visby CF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Visby CF" pitchFamily="2" charset="77"/>
              </a:rPr>
              <a:t>Where Should the Terminal Go?</a:t>
            </a:r>
            <a:endParaRPr lang="az-Latn-AZ" sz="2200" b="1" dirty="0">
              <a:latin typeface="Visby CF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az-Latn-AZ" sz="2200" dirty="0">
                <a:latin typeface="Visby CF" pitchFamily="2" charset="77"/>
              </a:rPr>
            </a:br>
            <a:r>
              <a:rPr lang="en-US" sz="2200" dirty="0">
                <a:latin typeface="Visby CF" pitchFamily="2" charset="77"/>
              </a:rPr>
              <a:t>Current Method: Trial and Error</a:t>
            </a:r>
            <a:endParaRPr lang="az-Latn-AZ" sz="2200" dirty="0">
              <a:latin typeface="Visby CF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Visby CF" pitchFamily="2" charset="77"/>
              </a:rPr>
              <a:t>Proposed Approach: Data-Driven Methodology</a:t>
            </a:r>
            <a:endParaRPr lang="az-Latn-AZ" sz="2200" dirty="0">
              <a:latin typeface="Visby CF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BC1E59-019D-6E94-19E6-8F8D65DF4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73" y="544038"/>
            <a:ext cx="6328667" cy="5182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CD965-8AB0-F476-21AC-0C80BF9935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87"/>
          <a:stretch/>
        </p:blipFill>
        <p:spPr>
          <a:xfrm>
            <a:off x="4989151" y="0"/>
            <a:ext cx="4578631" cy="1395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626" y="5361095"/>
            <a:ext cx="4469530" cy="1292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5B378-CDC4-A0E4-B771-2B2CA795ECC2}"/>
              </a:ext>
            </a:extLst>
          </p:cNvPr>
          <p:cNvSpPr txBox="1"/>
          <p:nvPr/>
        </p:nvSpPr>
        <p:spPr>
          <a:xfrm>
            <a:off x="222625" y="4011981"/>
            <a:ext cx="4607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Visby CF Bold" pitchFamily="2" charset="77"/>
                <a:ea typeface="SF Pro Display" panose="00000500000000000000" pitchFamily="50" charset="0"/>
              </a:rPr>
              <a:t>Importance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A9F28E-74FB-EA5B-1492-CC09A7351B37}"/>
              </a:ext>
            </a:extLst>
          </p:cNvPr>
          <p:cNvSpPr txBox="1">
            <a:spLocks/>
          </p:cNvSpPr>
          <p:nvPr/>
        </p:nvSpPr>
        <p:spPr>
          <a:xfrm>
            <a:off x="222625" y="4529737"/>
            <a:ext cx="6328667" cy="15964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az-Latn-AZ" sz="2200" dirty="0">
              <a:latin typeface="Visby CF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az-Latn-AZ" sz="2200" dirty="0">
                <a:latin typeface="Visby CF" pitchFamily="2" charset="77"/>
              </a:rPr>
              <a:t>U</a:t>
            </a:r>
            <a:r>
              <a:rPr lang="en-US" sz="2200" dirty="0" err="1">
                <a:latin typeface="Visby CF" pitchFamily="2" charset="77"/>
              </a:rPr>
              <a:t>tilizing</a:t>
            </a:r>
            <a:r>
              <a:rPr lang="en-US" sz="2200" dirty="0">
                <a:latin typeface="Visby CF" pitchFamily="2" charset="77"/>
              </a:rPr>
              <a:t> resources in the most efficient and</a:t>
            </a:r>
            <a:endParaRPr lang="az-Latn-AZ" sz="2200" dirty="0">
              <a:latin typeface="Visby CF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Visby CF" pitchFamily="2" charset="77"/>
              </a:rPr>
              <a:t>effective manner</a:t>
            </a:r>
          </a:p>
        </p:txBody>
      </p:sp>
    </p:spTree>
    <p:extLst>
      <p:ext uri="{BB962C8B-B14F-4D97-AF65-F5344CB8AC3E}">
        <p14:creationId xmlns:p14="http://schemas.microsoft.com/office/powerpoint/2010/main" val="138638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4C94BC-CE49-17AE-457E-138670CBDCE9}"/>
              </a:ext>
            </a:extLst>
          </p:cNvPr>
          <p:cNvSpPr txBox="1">
            <a:spLocks/>
          </p:cNvSpPr>
          <p:nvPr/>
        </p:nvSpPr>
        <p:spPr>
          <a:xfrm>
            <a:off x="283029" y="2416961"/>
            <a:ext cx="3796603" cy="22327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az-Latn-AZ" sz="2000" dirty="0">
                <a:latin typeface="Visby CF" pitchFamily="2" charset="77"/>
              </a:rPr>
              <a:t>T</a:t>
            </a:r>
            <a:r>
              <a:rPr lang="en-US" sz="2000" dirty="0">
                <a:latin typeface="Visby CF" pitchFamily="2" charset="77"/>
              </a:rPr>
              <a:t>o overcome some seasonal problems, I used the yearly report</a:t>
            </a:r>
            <a:endParaRPr lang="az-Latn-AZ" sz="2000" dirty="0">
              <a:latin typeface="Visby CF" pitchFamily="2" charset="7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latin typeface="Visby CF" pitchFamily="2" charset="77"/>
              </a:rPr>
              <a:t>Target – Monthly Turnover</a:t>
            </a:r>
            <a:endParaRPr lang="az-Latn-AZ" sz="2000" dirty="0">
              <a:latin typeface="Visby CF" pitchFamily="2" charset="7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latin typeface="Visby CF" pitchFamily="2" charset="77"/>
              </a:rPr>
              <a:t>Outliers</a:t>
            </a:r>
            <a:endParaRPr lang="az-Latn-AZ" sz="2000" dirty="0">
              <a:latin typeface="Visby CF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Visby CF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C193C-563E-0CC6-A2A5-BEFAC7C7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6314"/>
            <a:ext cx="12192000" cy="251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771675-7097-5FC1-47C1-1A04DC95DED7}"/>
              </a:ext>
            </a:extLst>
          </p:cNvPr>
          <p:cNvSpPr txBox="1"/>
          <p:nvPr/>
        </p:nvSpPr>
        <p:spPr>
          <a:xfrm>
            <a:off x="824633" y="456752"/>
            <a:ext cx="590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Visby CF Bold" pitchFamily="2" charset="77"/>
                <a:ea typeface="SF Pro Display" panose="00000500000000000000" pitchFamily="50" charset="0"/>
              </a:rPr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81061-F1AF-3B03-5D61-F04477C6F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410" y="434080"/>
            <a:ext cx="7963590" cy="2994920"/>
          </a:xfrm>
          <a:prstGeom prst="rect">
            <a:avLst/>
          </a:prstGeom>
        </p:spPr>
      </p:pic>
      <p:pic>
        <p:nvPicPr>
          <p:cNvPr id="5" name="Picture 4" descr="A graph of a graph">
            <a:extLst>
              <a:ext uri="{FF2B5EF4-FFF2-40B4-BE49-F238E27FC236}">
                <a16:creationId xmlns:a16="http://schemas.microsoft.com/office/drawing/2014/main" id="{8C60BAD7-0778-C7D9-FE37-8A48A9B93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10" y="3451673"/>
            <a:ext cx="7963590" cy="31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4C94BC-CE49-17AE-457E-138670CBDCE9}"/>
              </a:ext>
            </a:extLst>
          </p:cNvPr>
          <p:cNvSpPr txBox="1">
            <a:spLocks/>
          </p:cNvSpPr>
          <p:nvPr/>
        </p:nvSpPr>
        <p:spPr>
          <a:xfrm>
            <a:off x="742991" y="1791256"/>
            <a:ext cx="3486110" cy="3499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latin typeface="Visby CF" pitchFamily="2" charset="77"/>
              </a:rPr>
              <a:t>Terminal count by address</a:t>
            </a:r>
            <a:endParaRPr lang="az-Latn-AZ" sz="2000" dirty="0">
              <a:latin typeface="Visby CF" pitchFamily="2" charset="7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latin typeface="Visby CF" pitchFamily="2" charset="77"/>
              </a:rPr>
              <a:t>Locations </a:t>
            </a:r>
            <a:r>
              <a:rPr lang="en-US" sz="1600" dirty="0">
                <a:latin typeface="Visby CF" pitchFamily="2" charset="77"/>
              </a:rPr>
              <a:t>(city, district, street etc.)</a:t>
            </a:r>
            <a:endParaRPr lang="az-Latn-AZ" sz="2000" dirty="0">
              <a:latin typeface="Visby CF" pitchFamily="2" charset="7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az-Latn-AZ" sz="2000" dirty="0">
                <a:latin typeface="Visby CF" pitchFamily="2" charset="77"/>
              </a:rPr>
              <a:t>Markets</a:t>
            </a:r>
            <a:r>
              <a:rPr lang="en-US" sz="2000" dirty="0">
                <a:latin typeface="Visby CF" pitchFamily="2" charset="77"/>
              </a:rPr>
              <a:t> </a:t>
            </a:r>
            <a:r>
              <a:rPr lang="en-US" sz="1600" dirty="0">
                <a:latin typeface="Visby CF" pitchFamily="2" charset="77"/>
              </a:rPr>
              <a:t>(OBA and AL market)</a:t>
            </a:r>
            <a:endParaRPr lang="az-Latn-AZ" sz="1600" dirty="0">
              <a:latin typeface="Visby CF" pitchFamily="2" charset="7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az-Latn-AZ" sz="2000" dirty="0">
                <a:latin typeface="Visby CF" pitchFamily="2" charset="77"/>
              </a:rPr>
              <a:t>Market types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az-Latn-AZ" sz="2000" dirty="0">
                <a:latin typeface="Visby CF" pitchFamily="2" charset="77"/>
              </a:rPr>
              <a:t>Banks</a:t>
            </a:r>
            <a:endParaRPr lang="en-US" sz="2000" dirty="0">
              <a:latin typeface="Visby CF" pitchFamily="2" charset="7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latin typeface="Visby CF" pitchFamily="2" charset="77"/>
              </a:rPr>
              <a:t>Working hours of terminals</a:t>
            </a:r>
            <a:endParaRPr lang="az-Latn-AZ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latin typeface="Visby CF" pitchFamily="2" charset="77"/>
              </a:rPr>
              <a:t>stat.gov.az </a:t>
            </a:r>
            <a:r>
              <a:rPr lang="en-US" sz="1600" dirty="0">
                <a:latin typeface="Visby CF" pitchFamily="2" charset="77"/>
              </a:rPr>
              <a:t>(</a:t>
            </a:r>
            <a:r>
              <a:rPr lang="en-US" sz="1600" dirty="0" err="1">
                <a:latin typeface="Visby CF" pitchFamily="2" charset="77"/>
              </a:rPr>
              <a:t>Piralla</a:t>
            </a:r>
            <a:r>
              <a:rPr lang="az-Latn-AZ" sz="1600" dirty="0">
                <a:latin typeface="Visby CF" pitchFamily="2" charset="77"/>
              </a:rPr>
              <a:t>hı)</a:t>
            </a:r>
            <a:endParaRPr lang="az-Latn-AZ" sz="16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az-Latn-AZ" sz="2000" dirty="0">
                <a:latin typeface="Visby CF" pitchFamily="2" charset="77"/>
              </a:rPr>
              <a:t>Kapital Bank</a:t>
            </a:r>
            <a:endParaRPr lang="en-US" sz="1800" dirty="0">
              <a:latin typeface="Visby CF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C193C-563E-0CC6-A2A5-BEFAC7C7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6314"/>
            <a:ext cx="12192000" cy="251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771675-7097-5FC1-47C1-1A04DC95DED7}"/>
              </a:ext>
            </a:extLst>
          </p:cNvPr>
          <p:cNvSpPr txBox="1"/>
          <p:nvPr/>
        </p:nvSpPr>
        <p:spPr>
          <a:xfrm>
            <a:off x="389205" y="323952"/>
            <a:ext cx="590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Visby CF Bold" pitchFamily="2" charset="77"/>
                <a:ea typeface="SF Pro Display" panose="00000500000000000000" pitchFamily="50" charset="0"/>
              </a:rPr>
              <a:t>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DE2DF2-BEBC-355D-55F4-57F360EB0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-1238" r="-520" b="-1164"/>
          <a:stretch/>
        </p:blipFill>
        <p:spPr bwMode="auto">
          <a:xfrm>
            <a:off x="4659086" y="346640"/>
            <a:ext cx="7417295" cy="55391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7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4C94BC-CE49-17AE-457E-138670CBDCE9}"/>
              </a:ext>
            </a:extLst>
          </p:cNvPr>
          <p:cNvSpPr txBox="1">
            <a:spLocks/>
          </p:cNvSpPr>
          <p:nvPr/>
        </p:nvSpPr>
        <p:spPr>
          <a:xfrm>
            <a:off x="220477" y="2999570"/>
            <a:ext cx="3486110" cy="11587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az-Latn-AZ" sz="2400" dirty="0">
                <a:latin typeface="Visby CF" pitchFamily="2" charset="77"/>
              </a:rPr>
              <a:t>Threshold – 28%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az-Latn-AZ" sz="2400" dirty="0">
                <a:latin typeface="Visby CF" pitchFamily="2" charset="77"/>
              </a:rPr>
              <a:t>SmallError / Test  =  70+ %</a:t>
            </a:r>
            <a:endParaRPr lang="en-US" sz="2400" dirty="0">
              <a:latin typeface="Visby CF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C193C-563E-0CC6-A2A5-BEFAC7C7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6314"/>
            <a:ext cx="12192000" cy="251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771675-7097-5FC1-47C1-1A04DC95DED7}"/>
              </a:ext>
            </a:extLst>
          </p:cNvPr>
          <p:cNvSpPr txBox="1"/>
          <p:nvPr/>
        </p:nvSpPr>
        <p:spPr>
          <a:xfrm>
            <a:off x="389205" y="323952"/>
            <a:ext cx="590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000" b="1" dirty="0">
                <a:latin typeface="Visby CF Bold" pitchFamily="2" charset="77"/>
                <a:ea typeface="SF Pro Display" panose="00000500000000000000" pitchFamily="50" charset="0"/>
              </a:rPr>
              <a:t>Results</a:t>
            </a:r>
            <a:endParaRPr lang="en-US" sz="6000" b="1" dirty="0">
              <a:latin typeface="Visby CF Bold" pitchFamily="2" charset="77"/>
              <a:ea typeface="SF Pro Display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682B7-120C-A259-169F-5913AFB86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96" y="566056"/>
            <a:ext cx="8346004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6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" y="0"/>
            <a:ext cx="12188917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4"/>
          <a:stretch/>
        </p:blipFill>
        <p:spPr>
          <a:xfrm>
            <a:off x="785092" y="4959927"/>
            <a:ext cx="2993224" cy="1390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0949" y="2364240"/>
            <a:ext cx="5485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Visby CF Bold" pitchFamily="2" charset="77"/>
              </a:rPr>
              <a:t>Thank you</a:t>
            </a:r>
            <a:r>
              <a:rPr lang="az-Latn-AZ" sz="8000" b="1" dirty="0">
                <a:solidFill>
                  <a:schemeClr val="bg1"/>
                </a:solidFill>
                <a:latin typeface="Visby CF Bold" pitchFamily="2" charset="7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B7C3D-ECF3-7C68-D3F0-DE681F25A0CF}"/>
              </a:ext>
            </a:extLst>
          </p:cNvPr>
          <p:cNvSpPr txBox="1"/>
          <p:nvPr/>
        </p:nvSpPr>
        <p:spPr>
          <a:xfrm>
            <a:off x="8010565" y="4959927"/>
            <a:ext cx="382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Visby CF Bold" pitchFamily="2" charset="77"/>
              </a:rPr>
              <a:t>Ulvi Hasanov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ulvi.hasanov@pashapay.az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7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160</Words>
  <Application>Microsoft Office PowerPoint</Application>
  <PresentationFormat>Widescreen</PresentationFormat>
  <Paragraphs>43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Visby CF</vt:lpstr>
      <vt:lpstr>Visby CF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Fərid E. Rzazadə</dc:creator>
  <cp:lastModifiedBy>Ulvi Hasanov</cp:lastModifiedBy>
  <cp:revision>122</cp:revision>
  <dcterms:created xsi:type="dcterms:W3CDTF">2022-04-28T05:34:06Z</dcterms:created>
  <dcterms:modified xsi:type="dcterms:W3CDTF">2024-04-22T22:27:11Z</dcterms:modified>
</cp:coreProperties>
</file>