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  <p:sldMasterId id="2147483702" r:id="rId3"/>
  </p:sldMasterIdLst>
  <p:notesMasterIdLst>
    <p:notesMasterId r:id="rId11"/>
  </p:notesMasterIdLst>
  <p:sldIdLst>
    <p:sldId id="256" r:id="rId4"/>
    <p:sldId id="329" r:id="rId5"/>
    <p:sldId id="291" r:id="rId6"/>
    <p:sldId id="288" r:id="rId7"/>
    <p:sldId id="292" r:id="rId8"/>
    <p:sldId id="330" r:id="rId9"/>
    <p:sldId id="306" r:id="rId10"/>
  </p:sldIdLst>
  <p:sldSz cx="12192000" cy="6858000"/>
  <p:notesSz cx="6858000" cy="9144000"/>
  <p:embeddedFontLst>
    <p:embeddedFont>
      <p:font typeface="ADLaM Display" panose="02010000000000000000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25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3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15649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4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31176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6815F-2A9E-544A-9B38-08FE1D14CF47}" type="slidenum">
              <a:rPr lang="en-AZ" smtClean="0"/>
              <a:t>5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65224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75" y="368299"/>
            <a:ext cx="2592388" cy="67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371475" y="5347970"/>
            <a:ext cx="4068763" cy="114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lvl1pPr>
            <a:lvl2pPr marL="914400" lvl="1" indent="-228600" algn="l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1111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371474" y="2840791"/>
            <a:ext cx="5508625" cy="219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lvl1pPr>
            <a:lvl2pPr marL="914400" lvl="1" indent="-228600" algn="l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1111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75388" y="0"/>
            <a:ext cx="591661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>
            <a:spLocks noGrp="1"/>
          </p:cNvSpPr>
          <p:nvPr>
            <p:ph type="pic" idx="3"/>
          </p:nvPr>
        </p:nvSpPr>
        <p:spPr>
          <a:xfrm>
            <a:off x="6270171" y="-1"/>
            <a:ext cx="5921829" cy="6858001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/>
          <p:nvPr/>
        </p:nvSpPr>
        <p:spPr>
          <a:xfrm>
            <a:off x="7239524" y="1348332"/>
            <a:ext cx="3988340" cy="39883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71475" y="3056399"/>
            <a:ext cx="11449050" cy="172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ctr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marL="914400" lvl="1" indent="-228600" algn="l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111111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points 2">
  <p:cSld name="four points 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>
            <a:spLocks noGrp="1"/>
          </p:cNvSpPr>
          <p:nvPr>
            <p:ph type="pic" idx="2"/>
          </p:nvPr>
        </p:nvSpPr>
        <p:spPr>
          <a:xfrm>
            <a:off x="371475" y="1465080"/>
            <a:ext cx="3240000" cy="32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3"/>
          <p:cNvSpPr>
            <a:spLocks noGrp="1"/>
          </p:cNvSpPr>
          <p:nvPr>
            <p:ph type="pic" idx="3"/>
          </p:nvPr>
        </p:nvSpPr>
        <p:spPr>
          <a:xfrm>
            <a:off x="3503712" y="3284984"/>
            <a:ext cx="3240000" cy="32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3"/>
          <p:cNvSpPr>
            <a:spLocks noGrp="1"/>
          </p:cNvSpPr>
          <p:nvPr>
            <p:ph type="pic" idx="4"/>
          </p:nvPr>
        </p:nvSpPr>
        <p:spPr>
          <a:xfrm>
            <a:off x="5690240" y="374184"/>
            <a:ext cx="3240000" cy="32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3"/>
          <p:cNvSpPr>
            <a:spLocks noGrp="1"/>
          </p:cNvSpPr>
          <p:nvPr>
            <p:ph type="pic" idx="5"/>
          </p:nvPr>
        </p:nvSpPr>
        <p:spPr>
          <a:xfrm>
            <a:off x="8616280" y="2553856"/>
            <a:ext cx="3240000" cy="32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551474" y="2782888"/>
            <a:ext cx="28800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3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6"/>
          </p:nvPr>
        </p:nvSpPr>
        <p:spPr>
          <a:xfrm>
            <a:off x="371475" y="251070"/>
            <a:ext cx="11449050" cy="99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lvl1pPr>
            <a:lvl2pPr marL="914400" lvl="1" indent="-228600" algn="l">
              <a:lnSpc>
                <a:spcPct val="11363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1111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284192" y="6264910"/>
            <a:ext cx="4156046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9228137" y="6276657"/>
            <a:ext cx="2592387" cy="35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7"/>
          </p:nvPr>
        </p:nvSpPr>
        <p:spPr>
          <a:xfrm>
            <a:off x="3683712" y="4599442"/>
            <a:ext cx="28800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3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8"/>
          </p:nvPr>
        </p:nvSpPr>
        <p:spPr>
          <a:xfrm>
            <a:off x="5875200" y="1719122"/>
            <a:ext cx="28800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3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9"/>
          </p:nvPr>
        </p:nvSpPr>
        <p:spPr>
          <a:xfrm>
            <a:off x="8796280" y="3879362"/>
            <a:ext cx="28800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3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9D9-B69C-4CDF-850E-E5BDBA5A40F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808-0C3B-474D-B6C5-6301BE08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dk2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>
            <a:spLocks noGrp="1"/>
          </p:cNvSpPr>
          <p:nvPr>
            <p:ph type="body" idx="1"/>
          </p:nvPr>
        </p:nvSpPr>
        <p:spPr>
          <a:xfrm>
            <a:off x="371475" y="3056399"/>
            <a:ext cx="11449050" cy="172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ctr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marL="914400" lvl="1" indent="-228600" algn="l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111111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71475" y="368300"/>
            <a:ext cx="11449050" cy="56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363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9228137" y="6276657"/>
            <a:ext cx="2592387" cy="35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284192" y="6264910"/>
            <a:ext cx="4156046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704">
          <p15:clr>
            <a:srgbClr val="F26B43"/>
          </p15:clr>
        </p15:guide>
        <p15:guide id="2" pos="3953">
          <p15:clr>
            <a:srgbClr val="F26B43"/>
          </p15:clr>
        </p15:guide>
        <p15:guide id="3" pos="3024">
          <p15:clr>
            <a:srgbClr val="F26B43"/>
          </p15:clr>
        </p15:guide>
        <p15:guide id="4" pos="2797">
          <p15:clr>
            <a:srgbClr val="F26B43"/>
          </p15:clr>
        </p15:guide>
        <p15:guide id="5" pos="2094">
          <p15:clr>
            <a:srgbClr val="F26B43"/>
          </p15:clr>
        </p15:guide>
        <p15:guide id="6" pos="1867">
          <p15:clr>
            <a:srgbClr val="F26B43"/>
          </p15:clr>
        </p15:guide>
        <p15:guide id="7" pos="1164">
          <p15:clr>
            <a:srgbClr val="F26B43"/>
          </p15:clr>
        </p15:guide>
        <p15:guide id="8" pos="937">
          <p15:clr>
            <a:srgbClr val="F26B43"/>
          </p15:clr>
        </p15:guide>
        <p15:guide id="9" pos="234">
          <p15:clr>
            <a:srgbClr val="F26B43"/>
          </p15:clr>
        </p15:guide>
        <p15:guide id="10" pos="4656">
          <p15:clr>
            <a:srgbClr val="F26B43"/>
          </p15:clr>
        </p15:guide>
        <p15:guide id="11" pos="4883">
          <p15:clr>
            <a:srgbClr val="F26B43"/>
          </p15:clr>
        </p15:guide>
        <p15:guide id="12" pos="5586">
          <p15:clr>
            <a:srgbClr val="F26B43"/>
          </p15:clr>
        </p15:guide>
        <p15:guide id="13" pos="5813">
          <p15:clr>
            <a:srgbClr val="F26B43"/>
          </p15:clr>
        </p15:guide>
        <p15:guide id="14" pos="6516">
          <p15:clr>
            <a:srgbClr val="F26B43"/>
          </p15:clr>
        </p15:guide>
        <p15:guide id="15" pos="6743">
          <p15:clr>
            <a:srgbClr val="F26B43"/>
          </p15:clr>
        </p15:guide>
        <p15:guide id="16" pos="7446">
          <p15:clr>
            <a:srgbClr val="F26B43"/>
          </p15:clr>
        </p15:guide>
        <p15:guide id="17" orient="horz" pos="232">
          <p15:clr>
            <a:srgbClr val="F26B43"/>
          </p15:clr>
        </p15:guide>
        <p15:guide id="18" orient="horz" pos="4088">
          <p15:clr>
            <a:srgbClr val="F26B43"/>
          </p15:clr>
        </p15:guide>
        <p15:guide id="19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71475" y="368300"/>
            <a:ext cx="11449050" cy="56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363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9228137" y="6276657"/>
            <a:ext cx="2592387" cy="35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284192" y="6264910"/>
            <a:ext cx="4156046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70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704">
          <p15:clr>
            <a:srgbClr val="F26B43"/>
          </p15:clr>
        </p15:guide>
        <p15:guide id="2" pos="3953">
          <p15:clr>
            <a:srgbClr val="F26B43"/>
          </p15:clr>
        </p15:guide>
        <p15:guide id="3" pos="3024">
          <p15:clr>
            <a:srgbClr val="F26B43"/>
          </p15:clr>
        </p15:guide>
        <p15:guide id="4" pos="2797">
          <p15:clr>
            <a:srgbClr val="F26B43"/>
          </p15:clr>
        </p15:guide>
        <p15:guide id="5" pos="2094">
          <p15:clr>
            <a:srgbClr val="F26B43"/>
          </p15:clr>
        </p15:guide>
        <p15:guide id="6" pos="1867">
          <p15:clr>
            <a:srgbClr val="F26B43"/>
          </p15:clr>
        </p15:guide>
        <p15:guide id="7" pos="1164">
          <p15:clr>
            <a:srgbClr val="F26B43"/>
          </p15:clr>
        </p15:guide>
        <p15:guide id="8" pos="960">
          <p15:clr>
            <a:srgbClr val="F26B43"/>
          </p15:clr>
        </p15:guide>
        <p15:guide id="9" pos="234">
          <p15:clr>
            <a:srgbClr val="F26B43"/>
          </p15:clr>
        </p15:guide>
        <p15:guide id="10" pos="4656">
          <p15:clr>
            <a:srgbClr val="F26B43"/>
          </p15:clr>
        </p15:guide>
        <p15:guide id="11" pos="4883">
          <p15:clr>
            <a:srgbClr val="F26B43"/>
          </p15:clr>
        </p15:guide>
        <p15:guide id="12" pos="5586">
          <p15:clr>
            <a:srgbClr val="F26B43"/>
          </p15:clr>
        </p15:guide>
        <p15:guide id="13" pos="5813">
          <p15:clr>
            <a:srgbClr val="F26B43"/>
          </p15:clr>
        </p15:guide>
        <p15:guide id="14" pos="6516">
          <p15:clr>
            <a:srgbClr val="F26B43"/>
          </p15:clr>
        </p15:guide>
        <p15:guide id="15" pos="6743">
          <p15:clr>
            <a:srgbClr val="F26B43"/>
          </p15:clr>
        </p15:guide>
        <p15:guide id="16" pos="7446">
          <p15:clr>
            <a:srgbClr val="F26B43"/>
          </p15:clr>
        </p15:guide>
        <p15:guide id="17" orient="horz" pos="232">
          <p15:clr>
            <a:srgbClr val="F26B43"/>
          </p15:clr>
        </p15:guide>
        <p15:guide id="18" orient="horz" pos="4088">
          <p15:clr>
            <a:srgbClr val="F26B43"/>
          </p15:clr>
        </p15:guide>
        <p15:guide id="19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"/>
          <p:cNvSpPr txBox="1">
            <a:spLocks noGrp="1"/>
          </p:cNvSpPr>
          <p:nvPr>
            <p:ph type="body" idx="1"/>
          </p:nvPr>
        </p:nvSpPr>
        <p:spPr>
          <a:xfrm>
            <a:off x="371475" y="368300"/>
            <a:ext cx="11449050" cy="56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3636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8" name="Google Shape;528;p54"/>
          <p:cNvSpPr txBox="1">
            <a:spLocks noGrp="1"/>
          </p:cNvSpPr>
          <p:nvPr>
            <p:ph type="sldNum" idx="12"/>
          </p:nvPr>
        </p:nvSpPr>
        <p:spPr>
          <a:xfrm>
            <a:off x="9228137" y="6276657"/>
            <a:ext cx="2592387" cy="35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54"/>
          <p:cNvSpPr txBox="1">
            <a:spLocks noGrp="1"/>
          </p:cNvSpPr>
          <p:nvPr>
            <p:ph type="ftr" idx="11"/>
          </p:nvPr>
        </p:nvSpPr>
        <p:spPr>
          <a:xfrm>
            <a:off x="284192" y="6264910"/>
            <a:ext cx="4156046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704">
          <p15:clr>
            <a:srgbClr val="F26B43"/>
          </p15:clr>
        </p15:guide>
        <p15:guide id="2" pos="3953">
          <p15:clr>
            <a:srgbClr val="F26B43"/>
          </p15:clr>
        </p15:guide>
        <p15:guide id="3" pos="3024">
          <p15:clr>
            <a:srgbClr val="F26B43"/>
          </p15:clr>
        </p15:guide>
        <p15:guide id="4" pos="2797">
          <p15:clr>
            <a:srgbClr val="F26B43"/>
          </p15:clr>
        </p15:guide>
        <p15:guide id="5" pos="2094">
          <p15:clr>
            <a:srgbClr val="F26B43"/>
          </p15:clr>
        </p15:guide>
        <p15:guide id="6" pos="1867">
          <p15:clr>
            <a:srgbClr val="F26B43"/>
          </p15:clr>
        </p15:guide>
        <p15:guide id="7" pos="1164">
          <p15:clr>
            <a:srgbClr val="F26B43"/>
          </p15:clr>
        </p15:guide>
        <p15:guide id="8" pos="937">
          <p15:clr>
            <a:srgbClr val="F26B43"/>
          </p15:clr>
        </p15:guide>
        <p15:guide id="9" pos="234">
          <p15:clr>
            <a:srgbClr val="F26B43"/>
          </p15:clr>
        </p15:guide>
        <p15:guide id="10" pos="4656">
          <p15:clr>
            <a:srgbClr val="F26B43"/>
          </p15:clr>
        </p15:guide>
        <p15:guide id="11" pos="4883">
          <p15:clr>
            <a:srgbClr val="F26B43"/>
          </p15:clr>
        </p15:guide>
        <p15:guide id="12" pos="5586">
          <p15:clr>
            <a:srgbClr val="F26B43"/>
          </p15:clr>
        </p15:guide>
        <p15:guide id="13" pos="5813">
          <p15:clr>
            <a:srgbClr val="F26B43"/>
          </p15:clr>
        </p15:guide>
        <p15:guide id="14" pos="6516">
          <p15:clr>
            <a:srgbClr val="F26B43"/>
          </p15:clr>
        </p15:guide>
        <p15:guide id="15" pos="6743">
          <p15:clr>
            <a:srgbClr val="F26B43"/>
          </p15:clr>
        </p15:guide>
        <p15:guide id="16" pos="7446">
          <p15:clr>
            <a:srgbClr val="F26B43"/>
          </p15:clr>
        </p15:guide>
        <p15:guide id="17" orient="horz" pos="232">
          <p15:clr>
            <a:srgbClr val="F26B43"/>
          </p15:clr>
        </p15:guide>
        <p15:guide id="18" orient="horz" pos="4088">
          <p15:clr>
            <a:srgbClr val="F26B43"/>
          </p15:clr>
        </p15:guide>
        <p15:guide id="19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>
            <a:spLocks noGrp="1"/>
          </p:cNvSpPr>
          <p:nvPr>
            <p:ph type="body" idx="2"/>
          </p:nvPr>
        </p:nvSpPr>
        <p:spPr>
          <a:xfrm>
            <a:off x="0" y="1609344"/>
            <a:ext cx="6253018" cy="396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r>
              <a:rPr 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Turnover Prediction</a:t>
            </a:r>
            <a:endParaRPr lang="az-Latn-AZ" sz="44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r>
              <a:rPr 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for</a:t>
            </a:r>
            <a:r>
              <a:rPr lang="az-Latn-AZ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MilliÖN </a:t>
            </a:r>
            <a:r>
              <a:rPr 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Payment</a:t>
            </a:r>
          </a:p>
          <a:p>
            <a:r>
              <a:rPr 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Termina</a:t>
            </a:r>
            <a:r>
              <a:rPr lang="az-Latn-AZ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ls</a:t>
            </a:r>
          </a:p>
          <a:p>
            <a:r>
              <a:rPr 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		</a:t>
            </a:r>
            <a:endParaRPr lang="az-Latn-AZ" sz="44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Data-Driven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DB5ED-1024-9C34-2985-7281D00DAEC1}"/>
              </a:ext>
            </a:extLst>
          </p:cNvPr>
          <p:cNvSpPr txBox="1"/>
          <p:nvPr/>
        </p:nvSpPr>
        <p:spPr>
          <a:xfrm>
            <a:off x="8687657" y="5887164"/>
            <a:ext cx="1505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Milli</a:t>
            </a:r>
            <a:r>
              <a:rPr lang="az-Latn-AZ" sz="2800" b="1" dirty="0">
                <a:solidFill>
                  <a:srgbClr val="FF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ÖN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0BC80-193F-4F00-B622-61142F1978C4}"/>
              </a:ext>
            </a:extLst>
          </p:cNvPr>
          <p:cNvSpPr/>
          <p:nvPr/>
        </p:nvSpPr>
        <p:spPr>
          <a:xfrm>
            <a:off x="7232928" y="1304637"/>
            <a:ext cx="4081617" cy="405245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1465E-CC9D-D334-589C-967605D49AEB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371475" y="251070"/>
            <a:ext cx="5345835" cy="991576"/>
          </a:xfrm>
        </p:spPr>
        <p:txBody>
          <a:bodyPr>
            <a:normAutofit fontScale="92500" lnSpcReduction="10000"/>
          </a:bodyPr>
          <a:lstStyle/>
          <a:p>
            <a:r>
              <a:rPr lang="az-Latn-AZ" sz="6000" b="1" dirty="0">
                <a:latin typeface="+mj-lt"/>
                <a:ea typeface="SF Pro Display" panose="00000500000000000000" pitchFamily="50" charset="0"/>
              </a:rPr>
              <a:t>Problem</a:t>
            </a:r>
            <a:endParaRPr lang="en-US" dirty="0">
              <a:latin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BEB5A-CCD2-9E86-14E7-DDE5894F38B8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71475" y="4478417"/>
            <a:ext cx="5496360" cy="13454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az-Latn-AZ" sz="2000" dirty="0">
                <a:latin typeface="+mj-lt"/>
              </a:rPr>
              <a:t>U</a:t>
            </a:r>
            <a:r>
              <a:rPr lang="en-US" sz="2000" dirty="0" err="1">
                <a:latin typeface="+mj-lt"/>
              </a:rPr>
              <a:t>tilizing</a:t>
            </a:r>
            <a:r>
              <a:rPr lang="en-US" sz="2000" dirty="0">
                <a:latin typeface="+mj-lt"/>
              </a:rPr>
              <a:t> resources in the most efficient and effective manner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4E4413-AC38-6B16-6E05-7639DBB7B0C3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371475" y="1492359"/>
            <a:ext cx="4471124" cy="14874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+mj-lt"/>
              </a:rPr>
              <a:t>Optimal Placement Strategy</a:t>
            </a:r>
            <a:endParaRPr lang="az-Latn-AZ" sz="2000" b="1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+mj-lt"/>
              </a:rPr>
              <a:t>Where Should the Terminal Go?</a:t>
            </a:r>
            <a:endParaRPr lang="az-Latn-AZ" sz="2000" b="1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az-Latn-AZ" sz="1400" dirty="0">
                <a:latin typeface="+mj-lt"/>
              </a:rPr>
            </a:br>
            <a:r>
              <a:rPr lang="en-US" sz="1400" dirty="0">
                <a:latin typeface="+mj-lt"/>
              </a:rPr>
              <a:t>Current Method: Trial and Error</a:t>
            </a:r>
            <a:endParaRPr lang="az-Latn-AZ" sz="14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+mj-lt"/>
              </a:rPr>
              <a:t>Proposed Approach: Data-Driven Methodology</a:t>
            </a:r>
            <a:endParaRPr lang="az-Latn-AZ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9E2262F-33D5-B25C-18B8-FC6F81D0FFBB}"/>
              </a:ext>
            </a:extLst>
          </p:cNvPr>
          <p:cNvSpPr txBox="1">
            <a:spLocks/>
          </p:cNvSpPr>
          <p:nvPr/>
        </p:nvSpPr>
        <p:spPr>
          <a:xfrm>
            <a:off x="304076" y="3285363"/>
            <a:ext cx="5173088" cy="99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363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111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6000" b="1" dirty="0">
                <a:latin typeface="+mj-lt"/>
                <a:ea typeface="SF Pro Display" panose="00000500000000000000" pitchFamily="50" charset="0"/>
              </a:rPr>
              <a:t>Importance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C81383-0A55-D93A-E368-B78E44B59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746858"/>
            <a:ext cx="6328667" cy="50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C94BC-CE49-17AE-457E-138670CBDCE9}"/>
              </a:ext>
            </a:extLst>
          </p:cNvPr>
          <p:cNvSpPr txBox="1">
            <a:spLocks/>
          </p:cNvSpPr>
          <p:nvPr/>
        </p:nvSpPr>
        <p:spPr>
          <a:xfrm>
            <a:off x="283029" y="2416961"/>
            <a:ext cx="3796603" cy="22327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o overcome some seasonal problems, I used the yearly report</a:t>
            </a:r>
            <a:endParaRPr lang="az-Latn-AZ" sz="2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Target – Monthly Turnover</a:t>
            </a:r>
            <a:endParaRPr lang="az-Latn-AZ" sz="2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Outliers</a:t>
            </a:r>
            <a:endParaRPr lang="az-Latn-AZ" sz="2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71675-7097-5FC1-47C1-1A04DC95DED7}"/>
              </a:ext>
            </a:extLst>
          </p:cNvPr>
          <p:cNvSpPr txBox="1"/>
          <p:nvPr/>
        </p:nvSpPr>
        <p:spPr>
          <a:xfrm>
            <a:off x="824633" y="456752"/>
            <a:ext cx="590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SF Pro Display" panose="00000500000000000000" pitchFamily="50" charset="0"/>
              </a:rPr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81061-F1AF-3B03-5D61-F04477C6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10" y="434080"/>
            <a:ext cx="7963590" cy="2994920"/>
          </a:xfrm>
          <a:prstGeom prst="rect">
            <a:avLst/>
          </a:prstGeom>
        </p:spPr>
      </p:pic>
      <p:pic>
        <p:nvPicPr>
          <p:cNvPr id="5" name="Picture 4" descr="A graph of a graph">
            <a:extLst>
              <a:ext uri="{FF2B5EF4-FFF2-40B4-BE49-F238E27FC236}">
                <a16:creationId xmlns:a16="http://schemas.microsoft.com/office/drawing/2014/main" id="{8C60BAD7-0778-C7D9-FE37-8A48A9B93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10" y="3451673"/>
            <a:ext cx="7963590" cy="31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C94BC-CE49-17AE-457E-138670CBDCE9}"/>
              </a:ext>
            </a:extLst>
          </p:cNvPr>
          <p:cNvSpPr txBox="1">
            <a:spLocks/>
          </p:cNvSpPr>
          <p:nvPr/>
        </p:nvSpPr>
        <p:spPr>
          <a:xfrm>
            <a:off x="742991" y="1791256"/>
            <a:ext cx="3486110" cy="3499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Terminal count by address</a:t>
            </a:r>
            <a:endParaRPr lang="az-Latn-AZ" sz="2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Locations 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(city, district, street etc.)</a:t>
            </a:r>
            <a:endParaRPr lang="az-Latn-AZ" sz="2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Markets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(OBA and AL market)</a:t>
            </a:r>
            <a:endParaRPr lang="az-Latn-AZ" sz="16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Market types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Banks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Working hours of terminals</a:t>
            </a:r>
            <a:endParaRPr lang="az-Latn-AZ" sz="2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stat.gov.az 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Piralla</a:t>
            </a:r>
            <a:r>
              <a:rPr lang="az-Latn-AZ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hı)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az-Latn-AZ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Kapital Bank</a:t>
            </a:r>
            <a:endParaRPr lang="en-US" sz="18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71675-7097-5FC1-47C1-1A04DC95DED7}"/>
              </a:ext>
            </a:extLst>
          </p:cNvPr>
          <p:cNvSpPr txBox="1"/>
          <p:nvPr/>
        </p:nvSpPr>
        <p:spPr>
          <a:xfrm>
            <a:off x="296841" y="346640"/>
            <a:ext cx="590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SF Pro Display" panose="00000500000000000000" pitchFamily="50" charset="0"/>
              </a:rPr>
              <a:t>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DE2DF2-BEBC-355D-55F4-57F360EB0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-1238" r="-520" b="-1164"/>
          <a:stretch/>
        </p:blipFill>
        <p:spPr bwMode="auto">
          <a:xfrm>
            <a:off x="4254253" y="244298"/>
            <a:ext cx="7937747" cy="59278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7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C94BC-CE49-17AE-457E-138670CBDCE9}"/>
              </a:ext>
            </a:extLst>
          </p:cNvPr>
          <p:cNvSpPr txBox="1">
            <a:spLocks/>
          </p:cNvSpPr>
          <p:nvPr/>
        </p:nvSpPr>
        <p:spPr>
          <a:xfrm>
            <a:off x="220477" y="2999570"/>
            <a:ext cx="3486110" cy="1158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Algorithm: </a:t>
            </a:r>
            <a:r>
              <a:rPr lang="en-US" sz="2000" dirty="0" err="1">
                <a:latin typeface="+mj-lt"/>
              </a:rPr>
              <a:t>XGBoost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az-Latn-AZ" sz="2000" dirty="0">
                <a:latin typeface="+mj-lt"/>
              </a:rPr>
              <a:t>Threshold – 28%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z-Latn-AZ" sz="2000" dirty="0">
                <a:latin typeface="+mj-lt"/>
              </a:rPr>
              <a:t>SmallError / Test  =  70 %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71675-7097-5FC1-47C1-1A04DC95DED7}"/>
              </a:ext>
            </a:extLst>
          </p:cNvPr>
          <p:cNvSpPr txBox="1"/>
          <p:nvPr/>
        </p:nvSpPr>
        <p:spPr>
          <a:xfrm>
            <a:off x="324550" y="297711"/>
            <a:ext cx="590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0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+mj-lt"/>
                <a:ea typeface="SF Pro Display" panose="00000500000000000000" pitchFamily="50" charset="0"/>
              </a:rPr>
              <a:t>Results</a:t>
            </a:r>
            <a:endParaRPr lang="en-US" sz="6000" b="1" dirty="0">
              <a:solidFill>
                <a:schemeClr val="bg2">
                  <a:lumMod val="90000"/>
                  <a:lumOff val="10000"/>
                </a:schemeClr>
              </a:solidFill>
              <a:latin typeface="+mj-lt"/>
              <a:ea typeface="SF Pro Display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682B7-120C-A259-169F-5913AFB8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2" y="566056"/>
            <a:ext cx="8589818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6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829A6C-C3B2-E4DA-C86D-27EA3FA7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838" y="554452"/>
            <a:ext cx="10694324" cy="952184"/>
          </a:xfrm>
        </p:spPr>
        <p:txBody>
          <a:bodyPr>
            <a:normAutofit fontScale="850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Recommendation: Address Standardization</a:t>
            </a:r>
          </a:p>
          <a:p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9A570-1A9F-29AF-E9F6-F4F0AEA5037C}"/>
              </a:ext>
            </a:extLst>
          </p:cNvPr>
          <p:cNvSpPr txBox="1"/>
          <p:nvPr/>
        </p:nvSpPr>
        <p:spPr>
          <a:xfrm>
            <a:off x="941832" y="2073312"/>
            <a:ext cx="4882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Structured Addresses: City, Street, Market, Bank,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Data Encoding: Utilizing Zip Codes and Abbreviations</a:t>
            </a:r>
            <a:endParaRPr lang="az-Latn-AZ" dirty="0">
              <a:solidFill>
                <a:schemeClr val="bg1"/>
              </a:solidFill>
            </a:endParaRPr>
          </a:p>
          <a:p>
            <a:r>
              <a:rPr lang="az-Latn-AZ" dirty="0">
                <a:solidFill>
                  <a:schemeClr val="bg1"/>
                </a:solidFill>
              </a:rPr>
              <a:t>      </a:t>
            </a:r>
          </a:p>
          <a:p>
            <a:r>
              <a:rPr lang="az-Latn-AZ" dirty="0">
                <a:solidFill>
                  <a:schemeClr val="bg1"/>
                </a:solidFill>
              </a:rPr>
              <a:t>     ex. Replacing of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az-Latn-AZ" dirty="0">
                <a:solidFill>
                  <a:schemeClr val="bg1"/>
                </a:solidFill>
              </a:rPr>
              <a:t>küçə, massivi, prospekti, yolu</a:t>
            </a:r>
            <a:r>
              <a:rPr lang="en-US" dirty="0">
                <a:solidFill>
                  <a:schemeClr val="bg1"/>
                </a:solidFill>
              </a:rPr>
              <a:t>] with [</a:t>
            </a:r>
            <a:r>
              <a:rPr lang="az-Latn-AZ" dirty="0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9331856-3481-49A3-DFE8-4768B1CE14E0}"/>
              </a:ext>
            </a:extLst>
          </p:cNvPr>
          <p:cNvSpPr txBox="1">
            <a:spLocks/>
          </p:cNvSpPr>
          <p:nvPr/>
        </p:nvSpPr>
        <p:spPr>
          <a:xfrm>
            <a:off x="748838" y="3163208"/>
            <a:ext cx="3649426" cy="95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6666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77777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1111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700" b="1" dirty="0">
                <a:solidFill>
                  <a:schemeClr val="bg1"/>
                </a:solidFill>
                <a:latin typeface="+mj-lt"/>
              </a:rPr>
              <a:t>Advantages</a:t>
            </a:r>
          </a:p>
          <a:p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ABFE3-3777-45E5-92DC-798144415FF2}"/>
              </a:ext>
            </a:extLst>
          </p:cNvPr>
          <p:cNvSpPr txBox="1"/>
          <p:nvPr/>
        </p:nvSpPr>
        <p:spPr>
          <a:xfrm>
            <a:off x="941832" y="4472937"/>
            <a:ext cx="8604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More </a:t>
            </a:r>
            <a:r>
              <a:rPr lang="az-Latn-AZ" dirty="0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</a:rPr>
              <a:t>ccurate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az-Latn-AZ" dirty="0">
                <a:solidFill>
                  <a:schemeClr val="bg1"/>
                </a:solidFill>
              </a:rPr>
              <a:t>C</a:t>
            </a:r>
            <a:r>
              <a:rPr lang="en-US" dirty="0" err="1">
                <a:solidFill>
                  <a:schemeClr val="bg1"/>
                </a:solidFill>
              </a:rPr>
              <a:t>alculation</a:t>
            </a:r>
            <a:r>
              <a:rPr lang="az-Latn-AZ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Optimization and Cost saving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Effective </a:t>
            </a:r>
            <a:r>
              <a:rPr lang="az-Latn-AZ" dirty="0">
                <a:solidFill>
                  <a:schemeClr val="bg1"/>
                </a:solidFill>
              </a:rPr>
              <a:t>S</a:t>
            </a:r>
            <a:r>
              <a:rPr lang="en-US" dirty="0" err="1">
                <a:solidFill>
                  <a:schemeClr val="bg1"/>
                </a:solidFill>
              </a:rPr>
              <a:t>egmentation</a:t>
            </a:r>
            <a:r>
              <a:rPr lang="en-US" dirty="0">
                <a:solidFill>
                  <a:schemeClr val="bg1"/>
                </a:solidFill>
              </a:rPr>
              <a:t> for Targeted </a:t>
            </a:r>
            <a:r>
              <a:rPr lang="az-Latn-AZ" dirty="0">
                <a:solidFill>
                  <a:schemeClr val="bg1"/>
                </a:solidFill>
              </a:rPr>
              <a:t>M</a:t>
            </a:r>
            <a:r>
              <a:rPr lang="en-US" dirty="0" err="1">
                <a:solidFill>
                  <a:schemeClr val="bg1"/>
                </a:solidFill>
              </a:rPr>
              <a:t>arketing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Improved Business Understanding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D8A106-81BD-FC42-A8AD-B0B016004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88157"/>
              </p:ext>
            </p:extLst>
          </p:nvPr>
        </p:nvGraphicFramePr>
        <p:xfrm>
          <a:off x="6096000" y="1506636"/>
          <a:ext cx="596493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154">
                  <a:extLst>
                    <a:ext uri="{9D8B030D-6E8A-4147-A177-3AD203B41FA5}">
                      <a16:colId xmlns:a16="http://schemas.microsoft.com/office/drawing/2014/main" val="1758979168"/>
                    </a:ext>
                  </a:extLst>
                </a:gridCol>
                <a:gridCol w="2570782">
                  <a:extLst>
                    <a:ext uri="{9D8B030D-6E8A-4147-A177-3AD203B41FA5}">
                      <a16:colId xmlns:a16="http://schemas.microsoft.com/office/drawing/2014/main" val="3137269067"/>
                    </a:ext>
                  </a:extLst>
                </a:gridCol>
              </a:tblGrid>
              <a:tr h="304157">
                <a:tc>
                  <a:txBody>
                    <a:bodyPr/>
                    <a:lstStyle/>
                    <a:p>
                      <a:r>
                        <a:rPr lang="az-Latn-AZ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Abbreviation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71187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r>
                        <a:rPr lang="az-Latn-AZ" dirty="0"/>
                        <a:t>İçərişəhər m/s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az-Latn-AZ" dirty="0"/>
                        <a:t>cherisheher</a:t>
                      </a:r>
                      <a:r>
                        <a:rPr lang="en-US" dirty="0"/>
                        <a:t> 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36023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r>
                        <a:rPr lang="en-US" dirty="0" err="1"/>
                        <a:t>İçərişəhər</a:t>
                      </a:r>
                      <a:r>
                        <a:rPr lang="en-US" dirty="0"/>
                        <a:t> Metro </a:t>
                      </a:r>
                      <a:r>
                        <a:rPr lang="en-US" dirty="0" err="1"/>
                        <a:t>Stansiyası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az-Latn-AZ" dirty="0"/>
                        <a:t>cherisheher</a:t>
                      </a:r>
                      <a:r>
                        <a:rPr lang="en-US" dirty="0"/>
                        <a:t> 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86066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r>
                        <a:rPr lang="pt-BR" dirty="0"/>
                        <a:t>Xacmaz r, N,Narimanov kuc,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Xachmaz r, N.Narimanov kuch.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19248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r>
                        <a:rPr lang="en-US" dirty="0" err="1"/>
                        <a:t>Xaçmaz</a:t>
                      </a:r>
                      <a:r>
                        <a:rPr lang="en-US" dirty="0"/>
                        <a:t> r. </a:t>
                      </a:r>
                      <a:r>
                        <a:rPr lang="en-US" dirty="0" err="1"/>
                        <a:t>S.Qurbanov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küç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Xachmaz r, S.Qurbanov kuch.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83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6"/>
          <p:cNvSpPr txBox="1">
            <a:spLocks noGrp="1"/>
          </p:cNvSpPr>
          <p:nvPr>
            <p:ph type="body" idx="1"/>
          </p:nvPr>
        </p:nvSpPr>
        <p:spPr>
          <a:xfrm>
            <a:off x="371475" y="2777525"/>
            <a:ext cx="11449050" cy="130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dirty="0">
                <a:latin typeface="+mj-lt"/>
              </a:rPr>
              <a:t>Thank You!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E6322-A6BB-08F2-44EE-D48F7CE5CD77}"/>
              </a:ext>
            </a:extLst>
          </p:cNvPr>
          <p:cNvSpPr txBox="1"/>
          <p:nvPr/>
        </p:nvSpPr>
        <p:spPr>
          <a:xfrm>
            <a:off x="7185891" y="5237018"/>
            <a:ext cx="4634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j-lt"/>
              </a:rPr>
              <a:t>Ulvi Hasanov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ulvi.hasanov@pashapay.az</a:t>
            </a:r>
            <a:endParaRPr lang="en-US" sz="2400" dirty="0">
              <a:solidFill>
                <a:schemeClr val="bg1"/>
              </a:solidFill>
              <a:latin typeface="+mj-lt"/>
              <a:ea typeface="Calibri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PashaPay">
      <a:dk1>
        <a:srgbClr val="14234B"/>
      </a:dk1>
      <a:lt1>
        <a:srgbClr val="FFFFFF"/>
      </a:lt1>
      <a:dk2>
        <a:srgbClr val="14234B"/>
      </a:dk2>
      <a:lt2>
        <a:srgbClr val="00DBC8"/>
      </a:lt2>
      <a:accent1>
        <a:srgbClr val="14234B"/>
      </a:accent1>
      <a:accent2>
        <a:srgbClr val="FDFF92"/>
      </a:accent2>
      <a:accent3>
        <a:srgbClr val="A5A5A5"/>
      </a:accent3>
      <a:accent4>
        <a:srgbClr val="FCFFD8"/>
      </a:accent4>
      <a:accent5>
        <a:srgbClr val="FFFFFF"/>
      </a:accent5>
      <a:accent6>
        <a:srgbClr val="FFFFFF"/>
      </a:accent6>
      <a:hlink>
        <a:srgbClr val="000000"/>
      </a:hlink>
      <a:folHlink>
        <a:srgbClr val="1423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ypes of points">
  <a:themeElements>
    <a:clrScheme name="PashaPay">
      <a:dk1>
        <a:srgbClr val="14234B"/>
      </a:dk1>
      <a:lt1>
        <a:srgbClr val="FFFFFF"/>
      </a:lt1>
      <a:dk2>
        <a:srgbClr val="14234B"/>
      </a:dk2>
      <a:lt2>
        <a:srgbClr val="00DBC8"/>
      </a:lt2>
      <a:accent1>
        <a:srgbClr val="14234B"/>
      </a:accent1>
      <a:accent2>
        <a:srgbClr val="FDFF92"/>
      </a:accent2>
      <a:accent3>
        <a:srgbClr val="A5A5A5"/>
      </a:accent3>
      <a:accent4>
        <a:srgbClr val="FCFFD8"/>
      </a:accent4>
      <a:accent5>
        <a:srgbClr val="FFFFFF"/>
      </a:accent5>
      <a:accent6>
        <a:srgbClr val="FFFFFF"/>
      </a:accent6>
      <a:hlink>
        <a:srgbClr val="000000"/>
      </a:hlink>
      <a:folHlink>
        <a:srgbClr val="1423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in">
  <a:themeElements>
    <a:clrScheme name="PashaPay">
      <a:dk1>
        <a:srgbClr val="14234B"/>
      </a:dk1>
      <a:lt1>
        <a:srgbClr val="FFFFFF"/>
      </a:lt1>
      <a:dk2>
        <a:srgbClr val="14234B"/>
      </a:dk2>
      <a:lt2>
        <a:srgbClr val="00DBC8"/>
      </a:lt2>
      <a:accent1>
        <a:srgbClr val="14234B"/>
      </a:accent1>
      <a:accent2>
        <a:srgbClr val="FDFF92"/>
      </a:accent2>
      <a:accent3>
        <a:srgbClr val="A5A5A5"/>
      </a:accent3>
      <a:accent4>
        <a:srgbClr val="FCFFD8"/>
      </a:accent4>
      <a:accent5>
        <a:srgbClr val="FFFFFF"/>
      </a:accent5>
      <a:accent6>
        <a:srgbClr val="FFFFFF"/>
      </a:accent6>
      <a:hlink>
        <a:srgbClr val="000000"/>
      </a:hlink>
      <a:folHlink>
        <a:srgbClr val="1423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254</Words>
  <Application>Microsoft Office PowerPoint</Application>
  <PresentationFormat>Widescreen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ADLaM Display</vt:lpstr>
      <vt:lpstr>Calibri</vt:lpstr>
      <vt:lpstr>Arial</vt:lpstr>
      <vt:lpstr>main</vt:lpstr>
      <vt:lpstr>types of points</vt:lpstr>
      <vt:lpstr>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Ulvi Hasanov</dc:creator>
  <cp:lastModifiedBy>Ulvi Hasanov</cp:lastModifiedBy>
  <cp:revision>76</cp:revision>
  <dcterms:modified xsi:type="dcterms:W3CDTF">2024-06-05T07:43:55Z</dcterms:modified>
</cp:coreProperties>
</file>