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72" r:id="rId5"/>
    <p:sldId id="273" r:id="rId6"/>
    <p:sldId id="274" r:id="rId7"/>
    <p:sldId id="275" r:id="rId8"/>
    <p:sldId id="262" r:id="rId9"/>
    <p:sldId id="263" r:id="rId10"/>
    <p:sldId id="261" r:id="rId11"/>
    <p:sldId id="276" r:id="rId12"/>
    <p:sldId id="277" r:id="rId13"/>
    <p:sldId id="278" r:id="rId14"/>
    <p:sldId id="259" r:id="rId15"/>
    <p:sldId id="25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9" r:id="rId24"/>
    <p:sldId id="260" r:id="rId25"/>
    <p:sldId id="265" r:id="rId26"/>
    <p:sldId id="267" r:id="rId27"/>
    <p:sldId id="268" r:id="rId28"/>
    <p:sldId id="270" r:id="rId29"/>
    <p:sldId id="286" r:id="rId30"/>
    <p:sldId id="257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ent\Desktop\pepperf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ent\Desktop\pepperf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ent\Desktop\pepperf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ent\Desktop\pepperfry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'Sheet1 (2)'!$F$13</c:f>
              <c:strCache>
                <c:ptCount val="1"/>
                <c:pt idx="0">
                  <c:v>% of revenue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14-4B4C-A9E7-177A416145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14-4B4C-A9E7-177A416145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'Sheet1 (2)'!$G$12:$H$12</c:f>
              <c:strCache>
                <c:ptCount val="2"/>
                <c:pt idx="0">
                  <c:v>Utilities + Décor</c:v>
                </c:pt>
                <c:pt idx="1">
                  <c:v>Furmiture</c:v>
                </c:pt>
              </c:strCache>
            </c:strRef>
          </c:cat>
          <c:val>
            <c:numRef>
              <c:f>'Sheet1 (2)'!$G$13:$H$13</c:f>
              <c:numCache>
                <c:formatCode>0%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14-4B4C-A9E7-177A416145F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'Sheet1 (2)'!$F$16</c:f>
              <c:strCache>
                <c:ptCount val="1"/>
                <c:pt idx="0">
                  <c:v>No. of listing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2-4FBB-91A7-37946F6863F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52-4FBB-91A7-37946F6863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'Sheet1 (2)'!$G$15:$H$15</c:f>
              <c:strCache>
                <c:ptCount val="2"/>
                <c:pt idx="0">
                  <c:v>Utilities + Décor</c:v>
                </c:pt>
                <c:pt idx="1">
                  <c:v>Furmiture</c:v>
                </c:pt>
              </c:strCache>
            </c:strRef>
          </c:cat>
          <c:val>
            <c:numRef>
              <c:f>'Sheet1 (2)'!$G$16:$H$16</c:f>
              <c:numCache>
                <c:formatCode>#,##0</c:formatCode>
                <c:ptCount val="2"/>
                <c:pt idx="0">
                  <c:v>70000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52-4FBB-91A7-37946F6863F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118697299332088E-2"/>
          <c:y val="0.86278930242494467"/>
          <c:w val="0.8184513052773974"/>
          <c:h val="0.12096451979752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 .selling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'Sheet1 (2)'!$F$11</c:f>
              <c:strCache>
                <c:ptCount val="1"/>
                <c:pt idx="0">
                  <c:v>Av.selling price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B9-4DBC-808C-217D2C02F80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B9-4DBC-808C-217D2C02F80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B9-4DBC-808C-217D2C02F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'Sheet1 (2)'!$G$10:$I$10</c:f>
              <c:strCache>
                <c:ptCount val="3"/>
                <c:pt idx="0">
                  <c:v>Utilities</c:v>
                </c:pt>
                <c:pt idx="1">
                  <c:v>Décor</c:v>
                </c:pt>
                <c:pt idx="2">
                  <c:v>Furmiture</c:v>
                </c:pt>
              </c:strCache>
            </c:strRef>
          </c:cat>
          <c:val>
            <c:numRef>
              <c:f>'Sheet1 (2)'!$G$11:$I$11</c:f>
              <c:numCache>
                <c:formatCode>#,##0</c:formatCode>
                <c:ptCount val="3"/>
                <c:pt idx="0">
                  <c:v>1500</c:v>
                </c:pt>
                <c:pt idx="1">
                  <c:v>2500</c:v>
                </c:pt>
                <c:pt idx="2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B9-4DBC-808C-217D2C02F8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Pepperfry Financial Sum - Present</a:t>
            </a:r>
          </a:p>
        </c:rich>
      </c:tx>
      <c:layout>
        <c:manualLayout>
          <c:xMode val="edge"/>
          <c:yMode val="edge"/>
          <c:x val="0.334493000874890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Sheet1!$B$2:$F$2</c:f>
              <c:strCache>
                <c:ptCount val="5"/>
                <c:pt idx="0">
                  <c:v>2012-2013</c:v>
                </c:pt>
                <c:pt idx="1">
                  <c:v>2013-2014</c:v>
                </c:pt>
                <c:pt idx="2">
                  <c:v>2014-2015</c:v>
                </c:pt>
                <c:pt idx="3">
                  <c:v>2015-2016</c:v>
                </c:pt>
                <c:pt idx="4">
                  <c:v>2016-2017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341</c:v>
                </c:pt>
                <c:pt idx="1">
                  <c:v>439</c:v>
                </c:pt>
                <c:pt idx="2">
                  <c:v>992</c:v>
                </c:pt>
                <c:pt idx="3">
                  <c:v>2001</c:v>
                </c:pt>
                <c:pt idx="4">
                  <c:v>2580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A-4844-B537-A868F89474CD}"/>
            </c:ext>
          </c:extLst>
        </c:ser>
        <c:ser>
          <c:idx val="2"/>
          <c:order val="2"/>
          <c:tx>
            <c:strRef>
              <c:f>Sheet1!$A$13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Sheet1!$B$2:$F$2</c:f>
              <c:strCache>
                <c:ptCount val="5"/>
                <c:pt idx="0">
                  <c:v>2012-2013</c:v>
                </c:pt>
                <c:pt idx="1">
                  <c:v>2013-2014</c:v>
                </c:pt>
                <c:pt idx="2">
                  <c:v>2014-2015</c:v>
                </c:pt>
                <c:pt idx="3">
                  <c:v>2015-2016</c:v>
                </c:pt>
                <c:pt idx="4">
                  <c:v>2016-2017</c:v>
                </c:pt>
              </c:strCache>
            </c:strRef>
          </c:cat>
          <c:val>
            <c:numRef>
              <c:f>Sheet1!$B$13:$F$13</c:f>
              <c:numCache>
                <c:formatCode>General</c:formatCode>
                <c:ptCount val="5"/>
                <c:pt idx="0">
                  <c:v>582</c:v>
                </c:pt>
                <c:pt idx="1">
                  <c:v>642</c:v>
                </c:pt>
                <c:pt idx="2">
                  <c:v>2202</c:v>
                </c:pt>
                <c:pt idx="3">
                  <c:v>5122</c:v>
                </c:pt>
                <c:pt idx="4">
                  <c:v>6500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2A-4844-B537-A868F89474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7810952"/>
        <c:axId val="45781324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Sheet1!$A$12</c15:sqref>
                        </c15:formulaRef>
                      </c:ext>
                    </c:extLst>
                    <c:strCache>
                      <c:ptCount val="1"/>
                      <c:pt idx="0">
                        <c:v>Profit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-5.5555555555555809E-3"/>
                        <c:y val="-8.3333333333333245E-2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2-0A2A-4844-B537-A868F89474CD}"/>
                      </c:ext>
                    </c:extLst>
                  </c:dLbl>
                  <c:dLbl>
                    <c:idx val="1"/>
                    <c:layout>
                      <c:manualLayout>
                        <c:x val="-5.0925337632079971E-17"/>
                        <c:y val="-6.9444079906678252E-2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3-0A2A-4844-B537-A868F89474CD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b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strCache>
                      <c:ptCount val="5"/>
                      <c:pt idx="0">
                        <c:v>2012-2013</c:v>
                      </c:pt>
                      <c:pt idx="1">
                        <c:v>2013-2014</c:v>
                      </c:pt>
                      <c:pt idx="2">
                        <c:v>2014-2015</c:v>
                      </c:pt>
                      <c:pt idx="3">
                        <c:v>2015-2016</c:v>
                      </c:pt>
                      <c:pt idx="4">
                        <c:v>2016-2017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Sheet1!$B$12:$F$12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-542</c:v>
                      </c:pt>
                      <c:pt idx="1">
                        <c:v>-362</c:v>
                      </c:pt>
                      <c:pt idx="2">
                        <c:v>-1255</c:v>
                      </c:pt>
                      <c:pt idx="3">
                        <c:v>-2992</c:v>
                      </c:pt>
                      <c:pt idx="4">
                        <c:v>-2486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A2A-4844-B537-A868F89474CD}"/>
                  </c:ext>
                </c:extLst>
              </c15:ser>
            </c15:filteredBarSeries>
          </c:ext>
        </c:extLst>
      </c:barChart>
      <c:catAx>
        <c:axId val="45781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813248"/>
        <c:crosses val="autoZero"/>
        <c:auto val="1"/>
        <c:lblAlgn val="ctr"/>
        <c:lblOffset val="100"/>
        <c:noMultiLvlLbl val="0"/>
      </c:catAx>
      <c:valAx>
        <c:axId val="45781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81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8E4AE-B93F-4D76-8462-BBC0A30FCA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03FC2E-89F5-4702-BA86-B9788642AC8E}">
      <dgm:prSet phldrT="[Text]"/>
      <dgm:spPr/>
      <dgm:t>
        <a:bodyPr/>
        <a:lstStyle/>
        <a:p>
          <a:r>
            <a:rPr lang="en-US" dirty="0"/>
            <a:t>Pepperfry is a pioneering vertical online retail platform- specializing in furniture and home products</a:t>
          </a:r>
        </a:p>
      </dgm:t>
    </dgm:pt>
    <dgm:pt modelId="{B3AFC158-0825-425C-99DE-B51A738F6B39}" type="parTrans" cxnId="{B00436D7-3C72-4C09-A74F-4BC494EF48A8}">
      <dgm:prSet/>
      <dgm:spPr/>
      <dgm:t>
        <a:bodyPr/>
        <a:lstStyle/>
        <a:p>
          <a:endParaRPr lang="en-US"/>
        </a:p>
      </dgm:t>
    </dgm:pt>
    <dgm:pt modelId="{FA3C90BF-EB4E-4EBB-BB68-717A14F8A438}" type="sibTrans" cxnId="{B00436D7-3C72-4C09-A74F-4BC494EF48A8}">
      <dgm:prSet/>
      <dgm:spPr/>
      <dgm:t>
        <a:bodyPr/>
        <a:lstStyle/>
        <a:p>
          <a:endParaRPr lang="en-US"/>
        </a:p>
      </dgm:t>
    </dgm:pt>
    <dgm:pt modelId="{B1A703FC-0293-4F16-921A-78D2E2856651}">
      <dgm:prSet phldrT="[Text]"/>
      <dgm:spPr/>
      <dgm:t>
        <a:bodyPr/>
        <a:lstStyle/>
        <a:p>
          <a:r>
            <a:rPr lang="en-US" dirty="0"/>
            <a:t>India has a growing middle class as with it, the furniture industry is expecting to grow to 35B in 2020</a:t>
          </a:r>
        </a:p>
      </dgm:t>
    </dgm:pt>
    <dgm:pt modelId="{38132AAB-28E5-475E-98C7-5B7B02BC18F8}" type="parTrans" cxnId="{669CFACC-759F-420F-A2AF-DAE7B2D89598}">
      <dgm:prSet/>
      <dgm:spPr/>
      <dgm:t>
        <a:bodyPr/>
        <a:lstStyle/>
        <a:p>
          <a:endParaRPr lang="en-US"/>
        </a:p>
      </dgm:t>
    </dgm:pt>
    <dgm:pt modelId="{C069CBE9-69ED-423C-ABDC-B06EC8EF89E4}" type="sibTrans" cxnId="{669CFACC-759F-420F-A2AF-DAE7B2D89598}">
      <dgm:prSet/>
      <dgm:spPr/>
      <dgm:t>
        <a:bodyPr/>
        <a:lstStyle/>
        <a:p>
          <a:endParaRPr lang="en-US"/>
        </a:p>
      </dgm:t>
    </dgm:pt>
    <dgm:pt modelId="{DAAA446F-EF15-40AE-B577-2740848F621A}">
      <dgm:prSet phldrT="[Text]"/>
      <dgm:spPr/>
      <dgm:t>
        <a:bodyPr/>
        <a:lstStyle/>
        <a:p>
          <a:r>
            <a:rPr lang="en-US" dirty="0"/>
            <a:t>Pepperfry is a growing market leader in the category while experiencing a decline in profit </a:t>
          </a:r>
        </a:p>
      </dgm:t>
    </dgm:pt>
    <dgm:pt modelId="{FC74CB39-750D-4962-9BBD-6CEA3D69CEF6}" type="parTrans" cxnId="{2F97BFD3-7775-4C4A-84BC-236A0A161108}">
      <dgm:prSet/>
      <dgm:spPr/>
      <dgm:t>
        <a:bodyPr/>
        <a:lstStyle/>
        <a:p>
          <a:endParaRPr lang="en-US"/>
        </a:p>
      </dgm:t>
    </dgm:pt>
    <dgm:pt modelId="{723FF1F9-0E32-46AF-9A23-CC959BD53BA6}" type="sibTrans" cxnId="{2F97BFD3-7775-4C4A-84BC-236A0A161108}">
      <dgm:prSet/>
      <dgm:spPr/>
      <dgm:t>
        <a:bodyPr/>
        <a:lstStyle/>
        <a:p>
          <a:endParaRPr lang="en-US"/>
        </a:p>
      </dgm:t>
    </dgm:pt>
    <dgm:pt modelId="{B9740B04-C81C-474C-85AA-13E92AB62C9C}">
      <dgm:prSet phldrT="[Text]"/>
      <dgm:spPr/>
      <dgm:t>
        <a:bodyPr/>
        <a:lstStyle/>
        <a:p>
          <a:r>
            <a:rPr lang="en-US" dirty="0"/>
            <a:t>Pepperfry is facing competition from Ikea, urban ladder, </a:t>
          </a:r>
          <a:r>
            <a:rPr lang="en-US" dirty="0" err="1"/>
            <a:t>livespace</a:t>
          </a:r>
          <a:r>
            <a:rPr lang="en-US" dirty="0"/>
            <a:t> and more.. </a:t>
          </a:r>
        </a:p>
      </dgm:t>
    </dgm:pt>
    <dgm:pt modelId="{072F85FF-12B7-40FA-AF73-DA78D5A72073}" type="parTrans" cxnId="{2A09E285-C0B9-479C-9873-A717CF6B28E8}">
      <dgm:prSet/>
      <dgm:spPr/>
      <dgm:t>
        <a:bodyPr/>
        <a:lstStyle/>
        <a:p>
          <a:endParaRPr lang="en-US"/>
        </a:p>
      </dgm:t>
    </dgm:pt>
    <dgm:pt modelId="{2C6F79D1-F53A-4904-BC0B-968616EAEA06}" type="sibTrans" cxnId="{2A09E285-C0B9-479C-9873-A717CF6B28E8}">
      <dgm:prSet/>
      <dgm:spPr/>
      <dgm:t>
        <a:bodyPr/>
        <a:lstStyle/>
        <a:p>
          <a:endParaRPr lang="en-US"/>
        </a:p>
      </dgm:t>
    </dgm:pt>
    <dgm:pt modelId="{D1F5C6A1-347C-4885-B6B0-E9D1AABD3696}">
      <dgm:prSet/>
      <dgm:spPr/>
      <dgm:t>
        <a:bodyPr/>
        <a:lstStyle/>
        <a:p>
          <a:r>
            <a:rPr lang="en-US"/>
            <a:t>India has a huge internet user base while only a small part of its customers shopped online </a:t>
          </a:r>
          <a:endParaRPr lang="en-US" dirty="0"/>
        </a:p>
      </dgm:t>
    </dgm:pt>
    <dgm:pt modelId="{E72A74AE-6504-4B47-93D7-A8743DC06BE5}" type="parTrans" cxnId="{EC0BD9C8-DE34-496A-A2BE-D7EE19E491B7}">
      <dgm:prSet/>
      <dgm:spPr/>
      <dgm:t>
        <a:bodyPr/>
        <a:lstStyle/>
        <a:p>
          <a:endParaRPr lang="en-US"/>
        </a:p>
      </dgm:t>
    </dgm:pt>
    <dgm:pt modelId="{58033184-1C09-47F3-BA77-A8C933C443CF}" type="sibTrans" cxnId="{EC0BD9C8-DE34-496A-A2BE-D7EE19E491B7}">
      <dgm:prSet/>
      <dgm:spPr/>
      <dgm:t>
        <a:bodyPr/>
        <a:lstStyle/>
        <a:p>
          <a:endParaRPr lang="en-US"/>
        </a:p>
      </dgm:t>
    </dgm:pt>
    <dgm:pt modelId="{5AE469B6-BD6A-456E-ADDF-573848B461A2}" type="pres">
      <dgm:prSet presAssocID="{1E48E4AE-B93F-4D76-8462-BBC0A30FCA51}" presName="Name0" presStyleCnt="0">
        <dgm:presLayoutVars>
          <dgm:chMax val="7"/>
          <dgm:chPref val="7"/>
          <dgm:dir/>
        </dgm:presLayoutVars>
      </dgm:prSet>
      <dgm:spPr/>
    </dgm:pt>
    <dgm:pt modelId="{2965C5F5-7F03-4CAE-B57E-FDE0432DC3AA}" type="pres">
      <dgm:prSet presAssocID="{1E48E4AE-B93F-4D76-8462-BBC0A30FCA51}" presName="Name1" presStyleCnt="0"/>
      <dgm:spPr/>
    </dgm:pt>
    <dgm:pt modelId="{85CADAC8-1D25-4F31-BE54-742E9BBC1F74}" type="pres">
      <dgm:prSet presAssocID="{1E48E4AE-B93F-4D76-8462-BBC0A30FCA51}" presName="cycle" presStyleCnt="0"/>
      <dgm:spPr/>
    </dgm:pt>
    <dgm:pt modelId="{A42C0F67-ED27-4B2B-97BB-83E3452DB8C8}" type="pres">
      <dgm:prSet presAssocID="{1E48E4AE-B93F-4D76-8462-BBC0A30FCA51}" presName="srcNode" presStyleLbl="node1" presStyleIdx="0" presStyleCnt="5"/>
      <dgm:spPr/>
    </dgm:pt>
    <dgm:pt modelId="{1E7901B3-7057-40CD-BDF1-ECB1113E07B7}" type="pres">
      <dgm:prSet presAssocID="{1E48E4AE-B93F-4D76-8462-BBC0A30FCA51}" presName="conn" presStyleLbl="parChTrans1D2" presStyleIdx="0" presStyleCnt="1"/>
      <dgm:spPr/>
    </dgm:pt>
    <dgm:pt modelId="{39834E3B-D137-4CE7-A555-63E55BF138EA}" type="pres">
      <dgm:prSet presAssocID="{1E48E4AE-B93F-4D76-8462-BBC0A30FCA51}" presName="extraNode" presStyleLbl="node1" presStyleIdx="0" presStyleCnt="5"/>
      <dgm:spPr/>
    </dgm:pt>
    <dgm:pt modelId="{0EC6D73E-0C7C-4042-BD62-7C52ED850721}" type="pres">
      <dgm:prSet presAssocID="{1E48E4AE-B93F-4D76-8462-BBC0A30FCA51}" presName="dstNode" presStyleLbl="node1" presStyleIdx="0" presStyleCnt="5"/>
      <dgm:spPr/>
    </dgm:pt>
    <dgm:pt modelId="{14F933D4-98D6-4EC6-8C8E-000101EDBD3F}" type="pres">
      <dgm:prSet presAssocID="{9103FC2E-89F5-4702-BA86-B9788642AC8E}" presName="text_1" presStyleLbl="node1" presStyleIdx="0" presStyleCnt="5">
        <dgm:presLayoutVars>
          <dgm:bulletEnabled val="1"/>
        </dgm:presLayoutVars>
      </dgm:prSet>
      <dgm:spPr/>
    </dgm:pt>
    <dgm:pt modelId="{AFBC2B5D-CEF2-4043-BB8B-E064EF619198}" type="pres">
      <dgm:prSet presAssocID="{9103FC2E-89F5-4702-BA86-B9788642AC8E}" presName="accent_1" presStyleCnt="0"/>
      <dgm:spPr/>
    </dgm:pt>
    <dgm:pt modelId="{E4AAF83F-440A-432B-8D17-79C917B4D084}" type="pres">
      <dgm:prSet presAssocID="{9103FC2E-89F5-4702-BA86-B9788642AC8E}" presName="accentRepeatNode" presStyleLbl="solidFgAcc1" presStyleIdx="0" presStyleCnt="5"/>
      <dgm:spPr/>
    </dgm:pt>
    <dgm:pt modelId="{93E13777-5D64-4923-A5F0-A668DDC9D68E}" type="pres">
      <dgm:prSet presAssocID="{B1A703FC-0293-4F16-921A-78D2E2856651}" presName="text_2" presStyleLbl="node1" presStyleIdx="1" presStyleCnt="5">
        <dgm:presLayoutVars>
          <dgm:bulletEnabled val="1"/>
        </dgm:presLayoutVars>
      </dgm:prSet>
      <dgm:spPr/>
    </dgm:pt>
    <dgm:pt modelId="{6F9E2E7D-2A1D-40AC-88B8-AC3A137F5711}" type="pres">
      <dgm:prSet presAssocID="{B1A703FC-0293-4F16-921A-78D2E2856651}" presName="accent_2" presStyleCnt="0"/>
      <dgm:spPr/>
    </dgm:pt>
    <dgm:pt modelId="{4506938C-B9CB-4851-9537-0761F959F12A}" type="pres">
      <dgm:prSet presAssocID="{B1A703FC-0293-4F16-921A-78D2E2856651}" presName="accentRepeatNode" presStyleLbl="solidFgAcc1" presStyleIdx="1" presStyleCnt="5"/>
      <dgm:spPr/>
    </dgm:pt>
    <dgm:pt modelId="{A4BE9009-90AC-4D8B-8458-CC2E9271BFBD}" type="pres">
      <dgm:prSet presAssocID="{D1F5C6A1-347C-4885-B6B0-E9D1AABD3696}" presName="text_3" presStyleLbl="node1" presStyleIdx="2" presStyleCnt="5">
        <dgm:presLayoutVars>
          <dgm:bulletEnabled val="1"/>
        </dgm:presLayoutVars>
      </dgm:prSet>
      <dgm:spPr/>
    </dgm:pt>
    <dgm:pt modelId="{E608C91F-1E1C-4438-BD0D-9592E10391E0}" type="pres">
      <dgm:prSet presAssocID="{D1F5C6A1-347C-4885-B6B0-E9D1AABD3696}" presName="accent_3" presStyleCnt="0"/>
      <dgm:spPr/>
    </dgm:pt>
    <dgm:pt modelId="{09F7DE1B-1076-4F2C-9392-4A7329B6DEAA}" type="pres">
      <dgm:prSet presAssocID="{D1F5C6A1-347C-4885-B6B0-E9D1AABD3696}" presName="accentRepeatNode" presStyleLbl="solidFgAcc1" presStyleIdx="2" presStyleCnt="5"/>
      <dgm:spPr/>
    </dgm:pt>
    <dgm:pt modelId="{7AB61223-570E-4CF2-8162-8252CE62192E}" type="pres">
      <dgm:prSet presAssocID="{B9740B04-C81C-474C-85AA-13E92AB62C9C}" presName="text_4" presStyleLbl="node1" presStyleIdx="3" presStyleCnt="5">
        <dgm:presLayoutVars>
          <dgm:bulletEnabled val="1"/>
        </dgm:presLayoutVars>
      </dgm:prSet>
      <dgm:spPr/>
    </dgm:pt>
    <dgm:pt modelId="{6A427FC9-0F5F-4DEE-B017-BF5B35D6627A}" type="pres">
      <dgm:prSet presAssocID="{B9740B04-C81C-474C-85AA-13E92AB62C9C}" presName="accent_4" presStyleCnt="0"/>
      <dgm:spPr/>
    </dgm:pt>
    <dgm:pt modelId="{9053B03B-8B0C-401A-82B5-20BFCEE7C57B}" type="pres">
      <dgm:prSet presAssocID="{B9740B04-C81C-474C-85AA-13E92AB62C9C}" presName="accentRepeatNode" presStyleLbl="solidFgAcc1" presStyleIdx="3" presStyleCnt="5"/>
      <dgm:spPr/>
    </dgm:pt>
    <dgm:pt modelId="{5AB25966-5AA3-4F85-AEBD-99C8F225D838}" type="pres">
      <dgm:prSet presAssocID="{DAAA446F-EF15-40AE-B577-2740848F621A}" presName="text_5" presStyleLbl="node1" presStyleIdx="4" presStyleCnt="5">
        <dgm:presLayoutVars>
          <dgm:bulletEnabled val="1"/>
        </dgm:presLayoutVars>
      </dgm:prSet>
      <dgm:spPr/>
    </dgm:pt>
    <dgm:pt modelId="{0AB20361-CBB0-4CEF-BEEB-C4F427CE5F47}" type="pres">
      <dgm:prSet presAssocID="{DAAA446F-EF15-40AE-B577-2740848F621A}" presName="accent_5" presStyleCnt="0"/>
      <dgm:spPr/>
    </dgm:pt>
    <dgm:pt modelId="{A25036CF-A078-4AE5-829C-474E5CD089F3}" type="pres">
      <dgm:prSet presAssocID="{DAAA446F-EF15-40AE-B577-2740848F621A}" presName="accentRepeatNode" presStyleLbl="solidFgAcc1" presStyleIdx="4" presStyleCnt="5"/>
      <dgm:spPr/>
    </dgm:pt>
  </dgm:ptLst>
  <dgm:cxnLst>
    <dgm:cxn modelId="{A0DD9274-6CA9-47FC-88BB-075A4AF1A9BC}" type="presOf" srcId="{FA3C90BF-EB4E-4EBB-BB68-717A14F8A438}" destId="{1E7901B3-7057-40CD-BDF1-ECB1113E07B7}" srcOrd="0" destOrd="0" presId="urn:microsoft.com/office/officeart/2008/layout/VerticalCurvedList"/>
    <dgm:cxn modelId="{C5CC1B78-1612-4A2B-9E76-E09B1905D012}" type="presOf" srcId="{1E48E4AE-B93F-4D76-8462-BBC0A30FCA51}" destId="{5AE469B6-BD6A-456E-ADDF-573848B461A2}" srcOrd="0" destOrd="0" presId="urn:microsoft.com/office/officeart/2008/layout/VerticalCurvedList"/>
    <dgm:cxn modelId="{6E08827F-B54B-46CB-BC37-1129228C80D4}" type="presOf" srcId="{DAAA446F-EF15-40AE-B577-2740848F621A}" destId="{5AB25966-5AA3-4F85-AEBD-99C8F225D838}" srcOrd="0" destOrd="0" presId="urn:microsoft.com/office/officeart/2008/layout/VerticalCurvedList"/>
    <dgm:cxn modelId="{2A09E285-C0B9-479C-9873-A717CF6B28E8}" srcId="{1E48E4AE-B93F-4D76-8462-BBC0A30FCA51}" destId="{B9740B04-C81C-474C-85AA-13E92AB62C9C}" srcOrd="3" destOrd="0" parTransId="{072F85FF-12B7-40FA-AF73-DA78D5A72073}" sibTransId="{2C6F79D1-F53A-4904-BC0B-968616EAEA06}"/>
    <dgm:cxn modelId="{B12B728C-FDB1-43AF-AE22-D37CEA5FFC30}" type="presOf" srcId="{B1A703FC-0293-4F16-921A-78D2E2856651}" destId="{93E13777-5D64-4923-A5F0-A668DDC9D68E}" srcOrd="0" destOrd="0" presId="urn:microsoft.com/office/officeart/2008/layout/VerticalCurvedList"/>
    <dgm:cxn modelId="{31EA839A-61A5-4A7A-B5EA-E7F9AEBAA3DA}" type="presOf" srcId="{D1F5C6A1-347C-4885-B6B0-E9D1AABD3696}" destId="{A4BE9009-90AC-4D8B-8458-CC2E9271BFBD}" srcOrd="0" destOrd="0" presId="urn:microsoft.com/office/officeart/2008/layout/VerticalCurvedList"/>
    <dgm:cxn modelId="{EC0BD9C8-DE34-496A-A2BE-D7EE19E491B7}" srcId="{1E48E4AE-B93F-4D76-8462-BBC0A30FCA51}" destId="{D1F5C6A1-347C-4885-B6B0-E9D1AABD3696}" srcOrd="2" destOrd="0" parTransId="{E72A74AE-6504-4B47-93D7-A8743DC06BE5}" sibTransId="{58033184-1C09-47F3-BA77-A8C933C443CF}"/>
    <dgm:cxn modelId="{669CFACC-759F-420F-A2AF-DAE7B2D89598}" srcId="{1E48E4AE-B93F-4D76-8462-BBC0A30FCA51}" destId="{B1A703FC-0293-4F16-921A-78D2E2856651}" srcOrd="1" destOrd="0" parTransId="{38132AAB-28E5-475E-98C7-5B7B02BC18F8}" sibTransId="{C069CBE9-69ED-423C-ABDC-B06EC8EF89E4}"/>
    <dgm:cxn modelId="{2F97BFD3-7775-4C4A-84BC-236A0A161108}" srcId="{1E48E4AE-B93F-4D76-8462-BBC0A30FCA51}" destId="{DAAA446F-EF15-40AE-B577-2740848F621A}" srcOrd="4" destOrd="0" parTransId="{FC74CB39-750D-4962-9BBD-6CEA3D69CEF6}" sibTransId="{723FF1F9-0E32-46AF-9A23-CC959BD53BA6}"/>
    <dgm:cxn modelId="{B00436D7-3C72-4C09-A74F-4BC494EF48A8}" srcId="{1E48E4AE-B93F-4D76-8462-BBC0A30FCA51}" destId="{9103FC2E-89F5-4702-BA86-B9788642AC8E}" srcOrd="0" destOrd="0" parTransId="{B3AFC158-0825-425C-99DE-B51A738F6B39}" sibTransId="{FA3C90BF-EB4E-4EBB-BB68-717A14F8A438}"/>
    <dgm:cxn modelId="{2FC31CE9-6E76-43B4-B59E-3297D3DFCE16}" type="presOf" srcId="{B9740B04-C81C-474C-85AA-13E92AB62C9C}" destId="{7AB61223-570E-4CF2-8162-8252CE62192E}" srcOrd="0" destOrd="0" presId="urn:microsoft.com/office/officeart/2008/layout/VerticalCurvedList"/>
    <dgm:cxn modelId="{72F207F1-1D67-4524-9876-81A476C5B2C9}" type="presOf" srcId="{9103FC2E-89F5-4702-BA86-B9788642AC8E}" destId="{14F933D4-98D6-4EC6-8C8E-000101EDBD3F}" srcOrd="0" destOrd="0" presId="urn:microsoft.com/office/officeart/2008/layout/VerticalCurvedList"/>
    <dgm:cxn modelId="{A3C4E543-0A99-4606-B71F-12185470FEA1}" type="presParOf" srcId="{5AE469B6-BD6A-456E-ADDF-573848B461A2}" destId="{2965C5F5-7F03-4CAE-B57E-FDE0432DC3AA}" srcOrd="0" destOrd="0" presId="urn:microsoft.com/office/officeart/2008/layout/VerticalCurvedList"/>
    <dgm:cxn modelId="{2EA028AD-7E38-4191-AEBB-14809D328224}" type="presParOf" srcId="{2965C5F5-7F03-4CAE-B57E-FDE0432DC3AA}" destId="{85CADAC8-1D25-4F31-BE54-742E9BBC1F74}" srcOrd="0" destOrd="0" presId="urn:microsoft.com/office/officeart/2008/layout/VerticalCurvedList"/>
    <dgm:cxn modelId="{D6F09974-C792-4293-AC8D-B9EBD20146C3}" type="presParOf" srcId="{85CADAC8-1D25-4F31-BE54-742E9BBC1F74}" destId="{A42C0F67-ED27-4B2B-97BB-83E3452DB8C8}" srcOrd="0" destOrd="0" presId="urn:microsoft.com/office/officeart/2008/layout/VerticalCurvedList"/>
    <dgm:cxn modelId="{EC60577B-2BF9-43FA-960C-1A29009CE7BD}" type="presParOf" srcId="{85CADAC8-1D25-4F31-BE54-742E9BBC1F74}" destId="{1E7901B3-7057-40CD-BDF1-ECB1113E07B7}" srcOrd="1" destOrd="0" presId="urn:microsoft.com/office/officeart/2008/layout/VerticalCurvedList"/>
    <dgm:cxn modelId="{DB1C35D4-1CF9-4DEE-83C2-D901DD09CFE7}" type="presParOf" srcId="{85CADAC8-1D25-4F31-BE54-742E9BBC1F74}" destId="{39834E3B-D137-4CE7-A555-63E55BF138EA}" srcOrd="2" destOrd="0" presId="urn:microsoft.com/office/officeart/2008/layout/VerticalCurvedList"/>
    <dgm:cxn modelId="{74998A9F-B970-4712-B5F8-B95E517B8D1E}" type="presParOf" srcId="{85CADAC8-1D25-4F31-BE54-742E9BBC1F74}" destId="{0EC6D73E-0C7C-4042-BD62-7C52ED850721}" srcOrd="3" destOrd="0" presId="urn:microsoft.com/office/officeart/2008/layout/VerticalCurvedList"/>
    <dgm:cxn modelId="{07BA3099-3156-44F9-83EA-67DDAC56637D}" type="presParOf" srcId="{2965C5F5-7F03-4CAE-B57E-FDE0432DC3AA}" destId="{14F933D4-98D6-4EC6-8C8E-000101EDBD3F}" srcOrd="1" destOrd="0" presId="urn:microsoft.com/office/officeart/2008/layout/VerticalCurvedList"/>
    <dgm:cxn modelId="{7D2DB956-3B33-4E5F-884D-E21407C8561A}" type="presParOf" srcId="{2965C5F5-7F03-4CAE-B57E-FDE0432DC3AA}" destId="{AFBC2B5D-CEF2-4043-BB8B-E064EF619198}" srcOrd="2" destOrd="0" presId="urn:microsoft.com/office/officeart/2008/layout/VerticalCurvedList"/>
    <dgm:cxn modelId="{DB18C085-7007-4C72-9508-E334B010264F}" type="presParOf" srcId="{AFBC2B5D-CEF2-4043-BB8B-E064EF619198}" destId="{E4AAF83F-440A-432B-8D17-79C917B4D084}" srcOrd="0" destOrd="0" presId="urn:microsoft.com/office/officeart/2008/layout/VerticalCurvedList"/>
    <dgm:cxn modelId="{B5B0974F-4471-42E3-8030-DDFFA7EA22D3}" type="presParOf" srcId="{2965C5F5-7F03-4CAE-B57E-FDE0432DC3AA}" destId="{93E13777-5D64-4923-A5F0-A668DDC9D68E}" srcOrd="3" destOrd="0" presId="urn:microsoft.com/office/officeart/2008/layout/VerticalCurvedList"/>
    <dgm:cxn modelId="{510EA7B0-865D-4306-83B4-67AE5CC44524}" type="presParOf" srcId="{2965C5F5-7F03-4CAE-B57E-FDE0432DC3AA}" destId="{6F9E2E7D-2A1D-40AC-88B8-AC3A137F5711}" srcOrd="4" destOrd="0" presId="urn:microsoft.com/office/officeart/2008/layout/VerticalCurvedList"/>
    <dgm:cxn modelId="{3ECA4EE6-90CE-4B78-B693-3562F6541FFA}" type="presParOf" srcId="{6F9E2E7D-2A1D-40AC-88B8-AC3A137F5711}" destId="{4506938C-B9CB-4851-9537-0761F959F12A}" srcOrd="0" destOrd="0" presId="urn:microsoft.com/office/officeart/2008/layout/VerticalCurvedList"/>
    <dgm:cxn modelId="{80851B67-140D-43D8-AD41-6C7209033866}" type="presParOf" srcId="{2965C5F5-7F03-4CAE-B57E-FDE0432DC3AA}" destId="{A4BE9009-90AC-4D8B-8458-CC2E9271BFBD}" srcOrd="5" destOrd="0" presId="urn:microsoft.com/office/officeart/2008/layout/VerticalCurvedList"/>
    <dgm:cxn modelId="{2F41BD80-1F94-4FC0-8C39-7B5B24B77083}" type="presParOf" srcId="{2965C5F5-7F03-4CAE-B57E-FDE0432DC3AA}" destId="{E608C91F-1E1C-4438-BD0D-9592E10391E0}" srcOrd="6" destOrd="0" presId="urn:microsoft.com/office/officeart/2008/layout/VerticalCurvedList"/>
    <dgm:cxn modelId="{E8002375-860A-40B0-929F-FD78BD36AF8E}" type="presParOf" srcId="{E608C91F-1E1C-4438-BD0D-9592E10391E0}" destId="{09F7DE1B-1076-4F2C-9392-4A7329B6DEAA}" srcOrd="0" destOrd="0" presId="urn:microsoft.com/office/officeart/2008/layout/VerticalCurvedList"/>
    <dgm:cxn modelId="{27C75281-FFBB-47EB-ABB3-3DA599EDEF06}" type="presParOf" srcId="{2965C5F5-7F03-4CAE-B57E-FDE0432DC3AA}" destId="{7AB61223-570E-4CF2-8162-8252CE62192E}" srcOrd="7" destOrd="0" presId="urn:microsoft.com/office/officeart/2008/layout/VerticalCurvedList"/>
    <dgm:cxn modelId="{7ED3756B-ACE7-4BF1-B3B0-1D38E90258E6}" type="presParOf" srcId="{2965C5F5-7F03-4CAE-B57E-FDE0432DC3AA}" destId="{6A427FC9-0F5F-4DEE-B017-BF5B35D6627A}" srcOrd="8" destOrd="0" presId="urn:microsoft.com/office/officeart/2008/layout/VerticalCurvedList"/>
    <dgm:cxn modelId="{E1030262-B4CE-45B0-9C59-EF8C23DBB778}" type="presParOf" srcId="{6A427FC9-0F5F-4DEE-B017-BF5B35D6627A}" destId="{9053B03B-8B0C-401A-82B5-20BFCEE7C57B}" srcOrd="0" destOrd="0" presId="urn:microsoft.com/office/officeart/2008/layout/VerticalCurvedList"/>
    <dgm:cxn modelId="{AC3AC45D-703B-488A-A3DE-4C41566D82F1}" type="presParOf" srcId="{2965C5F5-7F03-4CAE-B57E-FDE0432DC3AA}" destId="{5AB25966-5AA3-4F85-AEBD-99C8F225D838}" srcOrd="9" destOrd="0" presId="urn:microsoft.com/office/officeart/2008/layout/VerticalCurvedList"/>
    <dgm:cxn modelId="{43646898-C4AE-42FC-BB39-3B542065040C}" type="presParOf" srcId="{2965C5F5-7F03-4CAE-B57E-FDE0432DC3AA}" destId="{0AB20361-CBB0-4CEF-BEEB-C4F427CE5F47}" srcOrd="10" destOrd="0" presId="urn:microsoft.com/office/officeart/2008/layout/VerticalCurvedList"/>
    <dgm:cxn modelId="{5B3B4CC4-6312-4354-BBBA-C7E246EF070D}" type="presParOf" srcId="{0AB20361-CBB0-4CEF-BEEB-C4F427CE5F47}" destId="{A25036CF-A078-4AE5-829C-474E5CD089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EE1A0-D7DB-4BDC-9D6A-A77ADD1D06C4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E65AE7-7502-4D5E-B285-143788238B71}">
      <dgm:prSet phldrT="[Text]"/>
      <dgm:spPr/>
      <dgm:t>
        <a:bodyPr/>
        <a:lstStyle/>
        <a:p>
          <a:r>
            <a:rPr lang="en-US" dirty="0"/>
            <a:t>How can Pepperfry grow its gross merchandise profit with the right listings?</a:t>
          </a:r>
        </a:p>
      </dgm:t>
    </dgm:pt>
    <dgm:pt modelId="{13FB4E62-2F1F-4169-B163-CBF3E1107EFD}" type="parTrans" cxnId="{FB59F73E-B18F-4A57-8AA4-AA446DE67E39}">
      <dgm:prSet/>
      <dgm:spPr/>
      <dgm:t>
        <a:bodyPr/>
        <a:lstStyle/>
        <a:p>
          <a:endParaRPr lang="en-US"/>
        </a:p>
      </dgm:t>
    </dgm:pt>
    <dgm:pt modelId="{4ED44CFF-1836-4091-814D-64F430A71C40}" type="sibTrans" cxnId="{FB59F73E-B18F-4A57-8AA4-AA446DE67E39}">
      <dgm:prSet/>
      <dgm:spPr/>
      <dgm:t>
        <a:bodyPr/>
        <a:lstStyle/>
        <a:p>
          <a:endParaRPr lang="en-US"/>
        </a:p>
      </dgm:t>
    </dgm:pt>
    <dgm:pt modelId="{7E4B6085-42BF-49CB-A377-83CE199E65F1}">
      <dgm:prSet phldrT="[Text]"/>
      <dgm:spPr/>
      <dgm:t>
        <a:bodyPr/>
        <a:lstStyle/>
        <a:p>
          <a:r>
            <a:rPr lang="en-US" dirty="0"/>
            <a:t>How can Pepperfry reach a positive balance in its profits and EBITDA in coming year?</a:t>
          </a:r>
        </a:p>
      </dgm:t>
    </dgm:pt>
    <dgm:pt modelId="{D98BCB5F-9028-423E-8156-57DBB6B1603A}" type="parTrans" cxnId="{52852099-184E-43B6-83D8-1A23582BF874}">
      <dgm:prSet/>
      <dgm:spPr/>
      <dgm:t>
        <a:bodyPr/>
        <a:lstStyle/>
        <a:p>
          <a:endParaRPr lang="en-US"/>
        </a:p>
      </dgm:t>
    </dgm:pt>
    <dgm:pt modelId="{205C6E57-AB94-4943-986A-BE087AF7942B}" type="sibTrans" cxnId="{52852099-184E-43B6-83D8-1A23582BF874}">
      <dgm:prSet/>
      <dgm:spPr/>
      <dgm:t>
        <a:bodyPr/>
        <a:lstStyle/>
        <a:p>
          <a:endParaRPr lang="en-US"/>
        </a:p>
      </dgm:t>
    </dgm:pt>
    <dgm:pt modelId="{2C3C0307-30D6-49FB-B078-974FB6F5D579}">
      <dgm:prSet phldrT="[Text]"/>
      <dgm:spPr/>
      <dgm:t>
        <a:bodyPr/>
        <a:lstStyle/>
        <a:p>
          <a:r>
            <a:rPr lang="en-US" dirty="0"/>
            <a:t>How can Pepperfry utilize new revenue channels?</a:t>
          </a:r>
        </a:p>
      </dgm:t>
    </dgm:pt>
    <dgm:pt modelId="{DFD52985-EDD0-4F89-B63C-28015E87B675}" type="parTrans" cxnId="{FF217047-8B7F-490B-A042-25BEA1871099}">
      <dgm:prSet/>
      <dgm:spPr/>
      <dgm:t>
        <a:bodyPr/>
        <a:lstStyle/>
        <a:p>
          <a:endParaRPr lang="en-US"/>
        </a:p>
      </dgm:t>
    </dgm:pt>
    <dgm:pt modelId="{8EAC288E-0A8C-44F7-9C1F-70B7863D06CB}" type="sibTrans" cxnId="{FF217047-8B7F-490B-A042-25BEA1871099}">
      <dgm:prSet/>
      <dgm:spPr/>
      <dgm:t>
        <a:bodyPr/>
        <a:lstStyle/>
        <a:p>
          <a:endParaRPr lang="en-US"/>
        </a:p>
      </dgm:t>
    </dgm:pt>
    <dgm:pt modelId="{629B0AB8-FED1-4C99-84F5-C30E698A63F4}">
      <dgm:prSet phldrT="[Text]"/>
      <dgm:spPr/>
      <dgm:t>
        <a:bodyPr/>
        <a:lstStyle/>
        <a:p>
          <a:r>
            <a:rPr lang="en-US" dirty="0"/>
            <a:t>How can Pepperfry continue innovating with new ideas?</a:t>
          </a:r>
        </a:p>
      </dgm:t>
    </dgm:pt>
    <dgm:pt modelId="{ADA33DAA-A5A0-4FAE-99CF-E58B31A9419A}" type="parTrans" cxnId="{31B758B1-A498-48F6-96C7-4EB3F77824AE}">
      <dgm:prSet/>
      <dgm:spPr/>
      <dgm:t>
        <a:bodyPr/>
        <a:lstStyle/>
        <a:p>
          <a:endParaRPr lang="en-US"/>
        </a:p>
      </dgm:t>
    </dgm:pt>
    <dgm:pt modelId="{4812FCA8-1B2F-45D7-87C8-F4D544DE1645}" type="sibTrans" cxnId="{31B758B1-A498-48F6-96C7-4EB3F77824AE}">
      <dgm:prSet/>
      <dgm:spPr/>
      <dgm:t>
        <a:bodyPr/>
        <a:lstStyle/>
        <a:p>
          <a:endParaRPr lang="en-US"/>
        </a:p>
      </dgm:t>
    </dgm:pt>
    <dgm:pt modelId="{9894D7EB-8FBB-4BCF-BA74-565545389172}">
      <dgm:prSet phldrT="[Text]"/>
      <dgm:spPr/>
      <dgm:t>
        <a:bodyPr/>
        <a:lstStyle/>
        <a:p>
          <a:r>
            <a:rPr lang="en-US" dirty="0"/>
            <a:t>What should Pepperfry do to tackle its international and domestic competitors?</a:t>
          </a:r>
        </a:p>
      </dgm:t>
    </dgm:pt>
    <dgm:pt modelId="{D00C19F1-CDC0-4463-82DB-DE24694AF6BA}" type="parTrans" cxnId="{C3488EDB-4D0D-49DB-8C4E-EED270AFE191}">
      <dgm:prSet/>
      <dgm:spPr/>
      <dgm:t>
        <a:bodyPr/>
        <a:lstStyle/>
        <a:p>
          <a:endParaRPr lang="en-US"/>
        </a:p>
      </dgm:t>
    </dgm:pt>
    <dgm:pt modelId="{403A77E3-BA72-4059-A952-1B217B2ADEF4}" type="sibTrans" cxnId="{C3488EDB-4D0D-49DB-8C4E-EED270AFE191}">
      <dgm:prSet/>
      <dgm:spPr/>
      <dgm:t>
        <a:bodyPr/>
        <a:lstStyle/>
        <a:p>
          <a:endParaRPr lang="en-US"/>
        </a:p>
      </dgm:t>
    </dgm:pt>
    <dgm:pt modelId="{33087D52-F74C-4B6E-9B6F-6CC000E17828}" type="pres">
      <dgm:prSet presAssocID="{544EE1A0-D7DB-4BDC-9D6A-A77ADD1D06C4}" presName="diagram" presStyleCnt="0">
        <dgm:presLayoutVars>
          <dgm:dir/>
          <dgm:resizeHandles val="exact"/>
        </dgm:presLayoutVars>
      </dgm:prSet>
      <dgm:spPr/>
    </dgm:pt>
    <dgm:pt modelId="{53EBECBF-B529-4D12-877C-03D548C934A8}" type="pres">
      <dgm:prSet presAssocID="{54E65AE7-7502-4D5E-B285-143788238B71}" presName="node" presStyleLbl="node1" presStyleIdx="0" presStyleCnt="5" custLinFactNeighborX="-1941" custLinFactNeighborY="1691">
        <dgm:presLayoutVars>
          <dgm:bulletEnabled val="1"/>
        </dgm:presLayoutVars>
      </dgm:prSet>
      <dgm:spPr/>
    </dgm:pt>
    <dgm:pt modelId="{63452C17-4ED3-4104-A0BC-FA4159C187CC}" type="pres">
      <dgm:prSet presAssocID="{4ED44CFF-1836-4091-814D-64F430A71C40}" presName="sibTrans" presStyleCnt="0"/>
      <dgm:spPr/>
    </dgm:pt>
    <dgm:pt modelId="{BD35E98E-A1C2-4E82-BFCF-838BE64CA67E}" type="pres">
      <dgm:prSet presAssocID="{7E4B6085-42BF-49CB-A377-83CE199E65F1}" presName="node" presStyleLbl="node1" presStyleIdx="1" presStyleCnt="5">
        <dgm:presLayoutVars>
          <dgm:bulletEnabled val="1"/>
        </dgm:presLayoutVars>
      </dgm:prSet>
      <dgm:spPr/>
    </dgm:pt>
    <dgm:pt modelId="{0D69D525-D157-46A7-A1EE-CD4C6B0F588D}" type="pres">
      <dgm:prSet presAssocID="{205C6E57-AB94-4943-986A-BE087AF7942B}" presName="sibTrans" presStyleCnt="0"/>
      <dgm:spPr/>
    </dgm:pt>
    <dgm:pt modelId="{B5B49F05-E4AD-435E-AA59-5454E02D76BA}" type="pres">
      <dgm:prSet presAssocID="{2C3C0307-30D6-49FB-B078-974FB6F5D579}" presName="node" presStyleLbl="node1" presStyleIdx="2" presStyleCnt="5">
        <dgm:presLayoutVars>
          <dgm:bulletEnabled val="1"/>
        </dgm:presLayoutVars>
      </dgm:prSet>
      <dgm:spPr/>
    </dgm:pt>
    <dgm:pt modelId="{1CA4902C-1662-407E-A4AF-D2549B7CF7E2}" type="pres">
      <dgm:prSet presAssocID="{8EAC288E-0A8C-44F7-9C1F-70B7863D06CB}" presName="sibTrans" presStyleCnt="0"/>
      <dgm:spPr/>
    </dgm:pt>
    <dgm:pt modelId="{2B94B185-64C8-4228-AE9C-C34A70F9CA44}" type="pres">
      <dgm:prSet presAssocID="{629B0AB8-FED1-4C99-84F5-C30E698A63F4}" presName="node" presStyleLbl="node1" presStyleIdx="3" presStyleCnt="5">
        <dgm:presLayoutVars>
          <dgm:bulletEnabled val="1"/>
        </dgm:presLayoutVars>
      </dgm:prSet>
      <dgm:spPr/>
    </dgm:pt>
    <dgm:pt modelId="{8F396E3D-5773-4BA0-8602-1123B09ADB00}" type="pres">
      <dgm:prSet presAssocID="{4812FCA8-1B2F-45D7-87C8-F4D544DE1645}" presName="sibTrans" presStyleCnt="0"/>
      <dgm:spPr/>
    </dgm:pt>
    <dgm:pt modelId="{FFA2EAEE-6C2E-484C-BDB0-43CC9AD57E9C}" type="pres">
      <dgm:prSet presAssocID="{9894D7EB-8FBB-4BCF-BA74-565545389172}" presName="node" presStyleLbl="node1" presStyleIdx="4" presStyleCnt="5">
        <dgm:presLayoutVars>
          <dgm:bulletEnabled val="1"/>
        </dgm:presLayoutVars>
      </dgm:prSet>
      <dgm:spPr/>
    </dgm:pt>
  </dgm:ptLst>
  <dgm:cxnLst>
    <dgm:cxn modelId="{B6DAC53B-794C-48C4-B67A-B7435BA20D38}" type="presOf" srcId="{7E4B6085-42BF-49CB-A377-83CE199E65F1}" destId="{BD35E98E-A1C2-4E82-BFCF-838BE64CA67E}" srcOrd="0" destOrd="0" presId="urn:microsoft.com/office/officeart/2005/8/layout/default"/>
    <dgm:cxn modelId="{FB59F73E-B18F-4A57-8AA4-AA446DE67E39}" srcId="{544EE1A0-D7DB-4BDC-9D6A-A77ADD1D06C4}" destId="{54E65AE7-7502-4D5E-B285-143788238B71}" srcOrd="0" destOrd="0" parTransId="{13FB4E62-2F1F-4169-B163-CBF3E1107EFD}" sibTransId="{4ED44CFF-1836-4091-814D-64F430A71C40}"/>
    <dgm:cxn modelId="{FF217047-8B7F-490B-A042-25BEA1871099}" srcId="{544EE1A0-D7DB-4BDC-9D6A-A77ADD1D06C4}" destId="{2C3C0307-30D6-49FB-B078-974FB6F5D579}" srcOrd="2" destOrd="0" parTransId="{DFD52985-EDD0-4F89-B63C-28015E87B675}" sibTransId="{8EAC288E-0A8C-44F7-9C1F-70B7863D06CB}"/>
    <dgm:cxn modelId="{B973246D-2F6C-4099-8EC5-F81619840116}" type="presOf" srcId="{54E65AE7-7502-4D5E-B285-143788238B71}" destId="{53EBECBF-B529-4D12-877C-03D548C934A8}" srcOrd="0" destOrd="0" presId="urn:microsoft.com/office/officeart/2005/8/layout/default"/>
    <dgm:cxn modelId="{B5A2E154-3D21-42AF-8A16-72312790FCBE}" type="presOf" srcId="{629B0AB8-FED1-4C99-84F5-C30E698A63F4}" destId="{2B94B185-64C8-4228-AE9C-C34A70F9CA44}" srcOrd="0" destOrd="0" presId="urn:microsoft.com/office/officeart/2005/8/layout/default"/>
    <dgm:cxn modelId="{03A83696-7D7F-4326-8BE0-F5A0E6968FEB}" type="presOf" srcId="{9894D7EB-8FBB-4BCF-BA74-565545389172}" destId="{FFA2EAEE-6C2E-484C-BDB0-43CC9AD57E9C}" srcOrd="0" destOrd="0" presId="urn:microsoft.com/office/officeart/2005/8/layout/default"/>
    <dgm:cxn modelId="{52852099-184E-43B6-83D8-1A23582BF874}" srcId="{544EE1A0-D7DB-4BDC-9D6A-A77ADD1D06C4}" destId="{7E4B6085-42BF-49CB-A377-83CE199E65F1}" srcOrd="1" destOrd="0" parTransId="{D98BCB5F-9028-423E-8156-57DBB6B1603A}" sibTransId="{205C6E57-AB94-4943-986A-BE087AF7942B}"/>
    <dgm:cxn modelId="{31B758B1-A498-48F6-96C7-4EB3F77824AE}" srcId="{544EE1A0-D7DB-4BDC-9D6A-A77ADD1D06C4}" destId="{629B0AB8-FED1-4C99-84F5-C30E698A63F4}" srcOrd="3" destOrd="0" parTransId="{ADA33DAA-A5A0-4FAE-99CF-E58B31A9419A}" sibTransId="{4812FCA8-1B2F-45D7-87C8-F4D544DE1645}"/>
    <dgm:cxn modelId="{489BE2B2-B236-4B68-884D-AF2EAA950108}" type="presOf" srcId="{544EE1A0-D7DB-4BDC-9D6A-A77ADD1D06C4}" destId="{33087D52-F74C-4B6E-9B6F-6CC000E17828}" srcOrd="0" destOrd="0" presId="urn:microsoft.com/office/officeart/2005/8/layout/default"/>
    <dgm:cxn modelId="{C3488EDB-4D0D-49DB-8C4E-EED270AFE191}" srcId="{544EE1A0-D7DB-4BDC-9D6A-A77ADD1D06C4}" destId="{9894D7EB-8FBB-4BCF-BA74-565545389172}" srcOrd="4" destOrd="0" parTransId="{D00C19F1-CDC0-4463-82DB-DE24694AF6BA}" sibTransId="{403A77E3-BA72-4059-A952-1B217B2ADEF4}"/>
    <dgm:cxn modelId="{CEF6CBE4-ED9F-4B19-B7CF-877AC2537CC8}" type="presOf" srcId="{2C3C0307-30D6-49FB-B078-974FB6F5D579}" destId="{B5B49F05-E4AD-435E-AA59-5454E02D76BA}" srcOrd="0" destOrd="0" presId="urn:microsoft.com/office/officeart/2005/8/layout/default"/>
    <dgm:cxn modelId="{6391E29B-1724-4B9E-AF8E-6E095AAAB87D}" type="presParOf" srcId="{33087D52-F74C-4B6E-9B6F-6CC000E17828}" destId="{53EBECBF-B529-4D12-877C-03D548C934A8}" srcOrd="0" destOrd="0" presId="urn:microsoft.com/office/officeart/2005/8/layout/default"/>
    <dgm:cxn modelId="{CD289D16-B9E5-4D7B-8B03-B783421E76A0}" type="presParOf" srcId="{33087D52-F74C-4B6E-9B6F-6CC000E17828}" destId="{63452C17-4ED3-4104-A0BC-FA4159C187CC}" srcOrd="1" destOrd="0" presId="urn:microsoft.com/office/officeart/2005/8/layout/default"/>
    <dgm:cxn modelId="{ACF73B8E-D53A-4FA4-8D0B-1C473B0DDDD1}" type="presParOf" srcId="{33087D52-F74C-4B6E-9B6F-6CC000E17828}" destId="{BD35E98E-A1C2-4E82-BFCF-838BE64CA67E}" srcOrd="2" destOrd="0" presId="urn:microsoft.com/office/officeart/2005/8/layout/default"/>
    <dgm:cxn modelId="{7662DC24-EFFE-48A5-A37E-74DE86772B23}" type="presParOf" srcId="{33087D52-F74C-4B6E-9B6F-6CC000E17828}" destId="{0D69D525-D157-46A7-A1EE-CD4C6B0F588D}" srcOrd="3" destOrd="0" presId="urn:microsoft.com/office/officeart/2005/8/layout/default"/>
    <dgm:cxn modelId="{722F5344-944B-46D8-A1E0-2B1D97F4B016}" type="presParOf" srcId="{33087D52-F74C-4B6E-9B6F-6CC000E17828}" destId="{B5B49F05-E4AD-435E-AA59-5454E02D76BA}" srcOrd="4" destOrd="0" presId="urn:microsoft.com/office/officeart/2005/8/layout/default"/>
    <dgm:cxn modelId="{9E3E0BB8-138D-4835-91E4-886F77CA2A36}" type="presParOf" srcId="{33087D52-F74C-4B6E-9B6F-6CC000E17828}" destId="{1CA4902C-1662-407E-A4AF-D2549B7CF7E2}" srcOrd="5" destOrd="0" presId="urn:microsoft.com/office/officeart/2005/8/layout/default"/>
    <dgm:cxn modelId="{432D3BD7-33A0-4DAB-8919-7485A75A1B70}" type="presParOf" srcId="{33087D52-F74C-4B6E-9B6F-6CC000E17828}" destId="{2B94B185-64C8-4228-AE9C-C34A70F9CA44}" srcOrd="6" destOrd="0" presId="urn:microsoft.com/office/officeart/2005/8/layout/default"/>
    <dgm:cxn modelId="{5E83C606-289F-458A-8674-46C75E99FE3B}" type="presParOf" srcId="{33087D52-F74C-4B6E-9B6F-6CC000E17828}" destId="{8F396E3D-5773-4BA0-8602-1123B09ADB00}" srcOrd="7" destOrd="0" presId="urn:microsoft.com/office/officeart/2005/8/layout/default"/>
    <dgm:cxn modelId="{BF236F6B-28D9-45F3-AE01-1DEEBA02EFA7}" type="presParOf" srcId="{33087D52-F74C-4B6E-9B6F-6CC000E17828}" destId="{FFA2EAEE-6C2E-484C-BDB0-43CC9AD57E9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B1B62-1F88-4FC2-905A-D885267F9969}" type="doc">
      <dgm:prSet loTypeId="urn:microsoft.com/office/officeart/2005/8/layout/h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844169-DAAE-4F00-9999-CE51F8921213}">
      <dgm:prSet phldrT="[Text]"/>
      <dgm:spPr/>
      <dgm:t>
        <a:bodyPr/>
        <a:lstStyle/>
        <a:p>
          <a:r>
            <a:rPr lang="en-US" dirty="0"/>
            <a:t>1.4 Billion population</a:t>
          </a:r>
        </a:p>
      </dgm:t>
    </dgm:pt>
    <dgm:pt modelId="{7E3BEE49-72EF-4ADE-8276-8029AE752991}" type="parTrans" cxnId="{5A45635D-9348-4642-8093-E0E06DCCE00C}">
      <dgm:prSet/>
      <dgm:spPr/>
      <dgm:t>
        <a:bodyPr/>
        <a:lstStyle/>
        <a:p>
          <a:endParaRPr lang="en-US"/>
        </a:p>
      </dgm:t>
    </dgm:pt>
    <dgm:pt modelId="{C60D7E93-3431-46DA-98C9-EB5D633E6BF9}" type="sibTrans" cxnId="{5A45635D-9348-4642-8093-E0E06DCCE00C}">
      <dgm:prSet/>
      <dgm:spPr/>
      <dgm:t>
        <a:bodyPr/>
        <a:lstStyle/>
        <a:p>
          <a:endParaRPr lang="en-US"/>
        </a:p>
      </dgm:t>
    </dgm:pt>
    <dgm:pt modelId="{58F9297A-5B4F-45E5-8FFB-1BEC9E0D7828}">
      <dgm:prSet phldrT="[Text]"/>
      <dgm:spPr/>
      <dgm:t>
        <a:bodyPr/>
        <a:lstStyle/>
        <a:p>
          <a:r>
            <a:rPr lang="en-US" dirty="0"/>
            <a:t>450-480 million internet users</a:t>
          </a:r>
        </a:p>
      </dgm:t>
    </dgm:pt>
    <dgm:pt modelId="{098BAE0E-7DD8-43C6-90E1-67FD0749E4F4}" type="parTrans" cxnId="{026F7282-2DD9-4E48-AE90-B51FC06E404A}">
      <dgm:prSet/>
      <dgm:spPr/>
      <dgm:t>
        <a:bodyPr/>
        <a:lstStyle/>
        <a:p>
          <a:endParaRPr lang="en-US"/>
        </a:p>
      </dgm:t>
    </dgm:pt>
    <dgm:pt modelId="{57EF10B6-E7CA-4BEF-B480-8F9B83E8BE55}" type="sibTrans" cxnId="{026F7282-2DD9-4E48-AE90-B51FC06E404A}">
      <dgm:prSet/>
      <dgm:spPr/>
      <dgm:t>
        <a:bodyPr/>
        <a:lstStyle/>
        <a:p>
          <a:endParaRPr lang="en-US"/>
        </a:p>
      </dgm:t>
    </dgm:pt>
    <dgm:pt modelId="{04C86673-BCBD-4CAD-9E12-2FCDC75C20F9}">
      <dgm:prSet phldrT="[Text]"/>
      <dgm:spPr/>
      <dgm:t>
        <a:bodyPr/>
        <a:lstStyle/>
        <a:p>
          <a:r>
            <a:rPr lang="en-US" dirty="0"/>
            <a:t>90-100 million customers shop online</a:t>
          </a:r>
        </a:p>
      </dgm:t>
    </dgm:pt>
    <dgm:pt modelId="{52AE20BB-F2C6-4F21-AAAE-B4E96450CA48}" type="parTrans" cxnId="{C67CC65E-23D1-4687-BC12-6761FD078647}">
      <dgm:prSet/>
      <dgm:spPr/>
      <dgm:t>
        <a:bodyPr/>
        <a:lstStyle/>
        <a:p>
          <a:endParaRPr lang="en-US"/>
        </a:p>
      </dgm:t>
    </dgm:pt>
    <dgm:pt modelId="{ED6AAD55-0287-4068-A6D9-9AFF0D83676E}" type="sibTrans" cxnId="{C67CC65E-23D1-4687-BC12-6761FD078647}">
      <dgm:prSet/>
      <dgm:spPr/>
      <dgm:t>
        <a:bodyPr/>
        <a:lstStyle/>
        <a:p>
          <a:endParaRPr lang="en-US"/>
        </a:p>
      </dgm:t>
    </dgm:pt>
    <dgm:pt modelId="{553B1F44-750E-4982-A722-04C210C8D3B4}">
      <dgm:prSet/>
      <dgm:spPr/>
      <dgm:t>
        <a:bodyPr/>
        <a:lstStyle/>
        <a:p>
          <a:endParaRPr lang="en-US"/>
        </a:p>
      </dgm:t>
    </dgm:pt>
    <dgm:pt modelId="{700323E9-C29E-467E-9302-9967F10154C1}" type="parTrans" cxnId="{FA22E232-07A9-424D-94CE-5F266F70732A}">
      <dgm:prSet/>
      <dgm:spPr/>
      <dgm:t>
        <a:bodyPr/>
        <a:lstStyle/>
        <a:p>
          <a:endParaRPr lang="en-US"/>
        </a:p>
      </dgm:t>
    </dgm:pt>
    <dgm:pt modelId="{0D12E346-0DBF-41FF-8114-BBDCD07DE330}" type="sibTrans" cxnId="{FA22E232-07A9-424D-94CE-5F266F70732A}">
      <dgm:prSet/>
      <dgm:spPr/>
      <dgm:t>
        <a:bodyPr/>
        <a:lstStyle/>
        <a:p>
          <a:endParaRPr lang="en-US"/>
        </a:p>
      </dgm:t>
    </dgm:pt>
    <dgm:pt modelId="{908E465D-9C21-48E1-9B3E-6CD515790341}">
      <dgm:prSet/>
      <dgm:spPr/>
      <dgm:t>
        <a:bodyPr/>
        <a:lstStyle/>
        <a:p>
          <a:r>
            <a:rPr lang="en-US" dirty="0"/>
            <a:t>Pepperfry is targeting 25-3 million customers  </a:t>
          </a:r>
        </a:p>
      </dgm:t>
    </dgm:pt>
    <dgm:pt modelId="{84CE7719-026D-4D76-BA0C-0D2A4A30918E}" type="parTrans" cxnId="{4DA136A8-5B80-43D0-9DF5-B80BB5F6B2F6}">
      <dgm:prSet/>
      <dgm:spPr/>
      <dgm:t>
        <a:bodyPr/>
        <a:lstStyle/>
        <a:p>
          <a:endParaRPr lang="en-US"/>
        </a:p>
      </dgm:t>
    </dgm:pt>
    <dgm:pt modelId="{68C41EFE-0120-4CF5-860F-F0D221CE9C1A}" type="sibTrans" cxnId="{4DA136A8-5B80-43D0-9DF5-B80BB5F6B2F6}">
      <dgm:prSet/>
      <dgm:spPr/>
      <dgm:t>
        <a:bodyPr/>
        <a:lstStyle/>
        <a:p>
          <a:endParaRPr lang="en-US"/>
        </a:p>
      </dgm:t>
    </dgm:pt>
    <dgm:pt modelId="{A199AC03-0A6F-4831-B25A-92EF668963DB}">
      <dgm:prSet/>
      <dgm:spPr/>
      <dgm:t>
        <a:bodyPr/>
        <a:lstStyle/>
        <a:p>
          <a:endParaRPr lang="en-US"/>
        </a:p>
      </dgm:t>
    </dgm:pt>
    <dgm:pt modelId="{459FAA10-9FB3-46E2-97EE-0C42BB6BEDF3}" type="parTrans" cxnId="{A4A93379-DF44-46D6-BFA8-8F7207E429E0}">
      <dgm:prSet/>
      <dgm:spPr/>
      <dgm:t>
        <a:bodyPr/>
        <a:lstStyle/>
        <a:p>
          <a:endParaRPr lang="en-US"/>
        </a:p>
      </dgm:t>
    </dgm:pt>
    <dgm:pt modelId="{27303F89-F7E3-4E1B-BABD-E984E141FD30}" type="sibTrans" cxnId="{A4A93379-DF44-46D6-BFA8-8F7207E429E0}">
      <dgm:prSet/>
      <dgm:spPr/>
      <dgm:t>
        <a:bodyPr/>
        <a:lstStyle/>
        <a:p>
          <a:endParaRPr lang="en-US"/>
        </a:p>
      </dgm:t>
    </dgm:pt>
    <dgm:pt modelId="{C08A8EE9-AB6E-4ABD-BD9B-057D3CE9FE07}" type="pres">
      <dgm:prSet presAssocID="{4F0B1B62-1F88-4FC2-905A-D885267F9969}" presName="Name0" presStyleCnt="0">
        <dgm:presLayoutVars>
          <dgm:dir/>
          <dgm:animLvl val="lvl"/>
          <dgm:resizeHandles val="exact"/>
        </dgm:presLayoutVars>
      </dgm:prSet>
      <dgm:spPr/>
    </dgm:pt>
    <dgm:pt modelId="{89487E44-417F-4300-A549-02867D726692}" type="pres">
      <dgm:prSet presAssocID="{4F0B1B62-1F88-4FC2-905A-D885267F9969}" presName="dummy" presStyleCnt="0"/>
      <dgm:spPr/>
    </dgm:pt>
    <dgm:pt modelId="{1098AD3B-E8EE-4F9D-A487-09187008CB29}" type="pres">
      <dgm:prSet presAssocID="{4F0B1B62-1F88-4FC2-905A-D885267F9969}" presName="linH" presStyleCnt="0"/>
      <dgm:spPr/>
    </dgm:pt>
    <dgm:pt modelId="{64894FDD-8E52-47D0-8E0D-5D5005551408}" type="pres">
      <dgm:prSet presAssocID="{4F0B1B62-1F88-4FC2-905A-D885267F9969}" presName="padding1" presStyleCnt="0"/>
      <dgm:spPr/>
    </dgm:pt>
    <dgm:pt modelId="{9FB2B5B9-4D23-49B6-9380-60616049E022}" type="pres">
      <dgm:prSet presAssocID="{6B844169-DAAE-4F00-9999-CE51F8921213}" presName="linV" presStyleCnt="0"/>
      <dgm:spPr/>
    </dgm:pt>
    <dgm:pt modelId="{D2332876-3B7F-417D-8EB1-EB90EC6BE28B}" type="pres">
      <dgm:prSet presAssocID="{6B844169-DAAE-4F00-9999-CE51F8921213}" presName="spVertical1" presStyleCnt="0"/>
      <dgm:spPr/>
    </dgm:pt>
    <dgm:pt modelId="{13FA2F1C-6142-4101-91E9-C2E1592945B4}" type="pres">
      <dgm:prSet presAssocID="{6B844169-DAAE-4F00-9999-CE51F8921213}" presName="parTx" presStyleLbl="revTx" presStyleIdx="0" presStyleCnt="6" custLinFactNeighborY="-38883">
        <dgm:presLayoutVars>
          <dgm:chMax val="0"/>
          <dgm:chPref val="0"/>
          <dgm:bulletEnabled val="1"/>
        </dgm:presLayoutVars>
      </dgm:prSet>
      <dgm:spPr/>
    </dgm:pt>
    <dgm:pt modelId="{673F2236-250F-4B5F-9D05-10A57CB63957}" type="pres">
      <dgm:prSet presAssocID="{6B844169-DAAE-4F00-9999-CE51F8921213}" presName="spVertical2" presStyleCnt="0"/>
      <dgm:spPr/>
    </dgm:pt>
    <dgm:pt modelId="{2ED92FE4-2B06-4A47-A0F5-CB7958EB1F31}" type="pres">
      <dgm:prSet presAssocID="{6B844169-DAAE-4F00-9999-CE51F8921213}" presName="spVertical3" presStyleCnt="0"/>
      <dgm:spPr/>
    </dgm:pt>
    <dgm:pt modelId="{BEBC8BDA-4338-48D9-A70A-C8D689E16E11}" type="pres">
      <dgm:prSet presAssocID="{C60D7E93-3431-46DA-98C9-EB5D633E6BF9}" presName="space" presStyleCnt="0"/>
      <dgm:spPr/>
    </dgm:pt>
    <dgm:pt modelId="{E9BA14C9-9060-4289-97EA-5A6A5B621682}" type="pres">
      <dgm:prSet presAssocID="{58F9297A-5B4F-45E5-8FFB-1BEC9E0D7828}" presName="linV" presStyleCnt="0"/>
      <dgm:spPr/>
    </dgm:pt>
    <dgm:pt modelId="{848B41B7-6C39-4D95-A3E1-3F9D908181B4}" type="pres">
      <dgm:prSet presAssocID="{58F9297A-5B4F-45E5-8FFB-1BEC9E0D7828}" presName="spVertical1" presStyleCnt="0"/>
      <dgm:spPr/>
    </dgm:pt>
    <dgm:pt modelId="{FF2987B9-C6FB-4046-A9CE-5A7EF86192ED}" type="pres">
      <dgm:prSet presAssocID="{58F9297A-5B4F-45E5-8FFB-1BEC9E0D7828}" presName="parTx" presStyleLbl="revTx" presStyleIdx="1" presStyleCnt="6" custLinFactNeighborY="-31117">
        <dgm:presLayoutVars>
          <dgm:chMax val="0"/>
          <dgm:chPref val="0"/>
          <dgm:bulletEnabled val="1"/>
        </dgm:presLayoutVars>
      </dgm:prSet>
      <dgm:spPr/>
    </dgm:pt>
    <dgm:pt modelId="{63416C45-D216-483C-BBA1-6CA1D92B6814}" type="pres">
      <dgm:prSet presAssocID="{58F9297A-5B4F-45E5-8FFB-1BEC9E0D7828}" presName="spVertical2" presStyleCnt="0"/>
      <dgm:spPr/>
    </dgm:pt>
    <dgm:pt modelId="{A2FCD311-A042-46AF-B6D0-66ACE909475A}" type="pres">
      <dgm:prSet presAssocID="{58F9297A-5B4F-45E5-8FFB-1BEC9E0D7828}" presName="spVertical3" presStyleCnt="0"/>
      <dgm:spPr/>
    </dgm:pt>
    <dgm:pt modelId="{9EA58089-AF7E-4CBA-A034-7557B470D356}" type="pres">
      <dgm:prSet presAssocID="{57EF10B6-E7CA-4BEF-B480-8F9B83E8BE55}" presName="space" presStyleCnt="0"/>
      <dgm:spPr/>
    </dgm:pt>
    <dgm:pt modelId="{E8E842CA-93C2-41B1-AF5E-D8DCA8AAFE26}" type="pres">
      <dgm:prSet presAssocID="{04C86673-BCBD-4CAD-9E12-2FCDC75C20F9}" presName="linV" presStyleCnt="0"/>
      <dgm:spPr/>
    </dgm:pt>
    <dgm:pt modelId="{33FD2294-F8F7-4703-B870-AE7281E81984}" type="pres">
      <dgm:prSet presAssocID="{04C86673-BCBD-4CAD-9E12-2FCDC75C20F9}" presName="spVertical1" presStyleCnt="0"/>
      <dgm:spPr/>
    </dgm:pt>
    <dgm:pt modelId="{ABD57BAF-D954-4653-B64A-B90FE5A74522}" type="pres">
      <dgm:prSet presAssocID="{04C86673-BCBD-4CAD-9E12-2FCDC75C20F9}" presName="parTx" presStyleLbl="revTx" presStyleIdx="2" presStyleCnt="6" custLinFactNeighborX="-829" custLinFactNeighborY="-38883">
        <dgm:presLayoutVars>
          <dgm:chMax val="0"/>
          <dgm:chPref val="0"/>
          <dgm:bulletEnabled val="1"/>
        </dgm:presLayoutVars>
      </dgm:prSet>
      <dgm:spPr/>
    </dgm:pt>
    <dgm:pt modelId="{5B4BB409-45F2-4A70-AC4B-2CD0B4BF570F}" type="pres">
      <dgm:prSet presAssocID="{04C86673-BCBD-4CAD-9E12-2FCDC75C20F9}" presName="spVertical2" presStyleCnt="0"/>
      <dgm:spPr/>
    </dgm:pt>
    <dgm:pt modelId="{14AA8DC6-8FCD-49BE-BAF1-AC5D5074DC41}" type="pres">
      <dgm:prSet presAssocID="{04C86673-BCBD-4CAD-9E12-2FCDC75C20F9}" presName="spVertical3" presStyleCnt="0"/>
      <dgm:spPr/>
    </dgm:pt>
    <dgm:pt modelId="{5A7F523F-6451-46C1-9EC8-5A7D8F5376B4}" type="pres">
      <dgm:prSet presAssocID="{ED6AAD55-0287-4068-A6D9-9AFF0D83676E}" presName="space" presStyleCnt="0"/>
      <dgm:spPr/>
    </dgm:pt>
    <dgm:pt modelId="{854AF449-20A1-4CD6-BA7F-DE4C64D7B11B}" type="pres">
      <dgm:prSet presAssocID="{553B1F44-750E-4982-A722-04C210C8D3B4}" presName="linV" presStyleCnt="0"/>
      <dgm:spPr/>
    </dgm:pt>
    <dgm:pt modelId="{CB98956E-D9B4-4F1A-955A-6B043DA060BB}" type="pres">
      <dgm:prSet presAssocID="{553B1F44-750E-4982-A722-04C210C8D3B4}" presName="spVertical1" presStyleCnt="0"/>
      <dgm:spPr/>
    </dgm:pt>
    <dgm:pt modelId="{B0E3F387-A720-4DBD-AAA6-7AAB801F161B}" type="pres">
      <dgm:prSet presAssocID="{553B1F44-750E-4982-A722-04C210C8D3B4}" presName="par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A7C7657-2430-4B0A-B04E-841727FE8CC5}" type="pres">
      <dgm:prSet presAssocID="{553B1F44-750E-4982-A722-04C210C8D3B4}" presName="spVertical2" presStyleCnt="0"/>
      <dgm:spPr/>
    </dgm:pt>
    <dgm:pt modelId="{DBC213DA-1220-41B2-A842-0193A263E1D6}" type="pres">
      <dgm:prSet presAssocID="{553B1F44-750E-4982-A722-04C210C8D3B4}" presName="spVertical3" presStyleCnt="0"/>
      <dgm:spPr/>
    </dgm:pt>
    <dgm:pt modelId="{7B0D4BFE-3B1A-4A3E-A6DF-2C0021D2B1A8}" type="pres">
      <dgm:prSet presAssocID="{0D12E346-0DBF-41FF-8114-BBDCD07DE330}" presName="space" presStyleCnt="0"/>
      <dgm:spPr/>
    </dgm:pt>
    <dgm:pt modelId="{9A9E0ED9-948F-4E3B-9785-824FCD1A44DB}" type="pres">
      <dgm:prSet presAssocID="{908E465D-9C21-48E1-9B3E-6CD515790341}" presName="linV" presStyleCnt="0"/>
      <dgm:spPr/>
    </dgm:pt>
    <dgm:pt modelId="{0FBF73F6-45A8-4531-8D83-8EF76FF371D2}" type="pres">
      <dgm:prSet presAssocID="{908E465D-9C21-48E1-9B3E-6CD515790341}" presName="spVertical1" presStyleCnt="0"/>
      <dgm:spPr/>
    </dgm:pt>
    <dgm:pt modelId="{20C038D8-0775-4CD7-AAE2-77CB6F65FDB5}" type="pres">
      <dgm:prSet presAssocID="{908E465D-9C21-48E1-9B3E-6CD515790341}" presName="parTx" presStyleLbl="revTx" presStyleIdx="4" presStyleCnt="6" custLinFactX="-26128" custLinFactNeighborX="-100000" custLinFactNeighborY="-28828">
        <dgm:presLayoutVars>
          <dgm:chMax val="0"/>
          <dgm:chPref val="0"/>
          <dgm:bulletEnabled val="1"/>
        </dgm:presLayoutVars>
      </dgm:prSet>
      <dgm:spPr/>
    </dgm:pt>
    <dgm:pt modelId="{5B72C66F-914A-4A46-82BF-65FB957D053C}" type="pres">
      <dgm:prSet presAssocID="{908E465D-9C21-48E1-9B3E-6CD515790341}" presName="spVertical2" presStyleCnt="0"/>
      <dgm:spPr/>
    </dgm:pt>
    <dgm:pt modelId="{E797A2A7-FEBB-4A72-BDF4-0A95D1976051}" type="pres">
      <dgm:prSet presAssocID="{908E465D-9C21-48E1-9B3E-6CD515790341}" presName="spVertical3" presStyleCnt="0"/>
      <dgm:spPr/>
    </dgm:pt>
    <dgm:pt modelId="{B6F1709D-4093-46A9-84DA-FC805B416BF8}" type="pres">
      <dgm:prSet presAssocID="{68C41EFE-0120-4CF5-860F-F0D221CE9C1A}" presName="space" presStyleCnt="0"/>
      <dgm:spPr/>
    </dgm:pt>
    <dgm:pt modelId="{E9DD1B7D-5D3A-4D3D-A06B-1EE0E0E52CD0}" type="pres">
      <dgm:prSet presAssocID="{A199AC03-0A6F-4831-B25A-92EF668963DB}" presName="linV" presStyleCnt="0"/>
      <dgm:spPr/>
    </dgm:pt>
    <dgm:pt modelId="{61B7BE0E-C4C2-4CE1-BE1A-303CF9137ACC}" type="pres">
      <dgm:prSet presAssocID="{A199AC03-0A6F-4831-B25A-92EF668963DB}" presName="spVertical1" presStyleCnt="0"/>
      <dgm:spPr/>
    </dgm:pt>
    <dgm:pt modelId="{5457973A-3AF5-40C3-BC03-53358DA7E17D}" type="pres">
      <dgm:prSet presAssocID="{A199AC03-0A6F-4831-B25A-92EF668963DB}" presName="parTx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BD70B498-D419-4AC7-A5C8-383429AE2DB6}" type="pres">
      <dgm:prSet presAssocID="{A199AC03-0A6F-4831-B25A-92EF668963DB}" presName="spVertical2" presStyleCnt="0"/>
      <dgm:spPr/>
    </dgm:pt>
    <dgm:pt modelId="{0A28271F-8FAD-43D7-A85D-9732E23F2660}" type="pres">
      <dgm:prSet presAssocID="{A199AC03-0A6F-4831-B25A-92EF668963DB}" presName="spVertical3" presStyleCnt="0"/>
      <dgm:spPr/>
    </dgm:pt>
    <dgm:pt modelId="{AA2B7BFA-45D2-42D3-A24A-D1E4DA54F97A}" type="pres">
      <dgm:prSet presAssocID="{4F0B1B62-1F88-4FC2-905A-D885267F9969}" presName="padding2" presStyleCnt="0"/>
      <dgm:spPr/>
    </dgm:pt>
    <dgm:pt modelId="{786BF4EE-4465-4316-B5A4-E2F45B93D1E7}" type="pres">
      <dgm:prSet presAssocID="{4F0B1B62-1F88-4FC2-905A-D885267F9969}" presName="negArrow" presStyleCnt="0"/>
      <dgm:spPr/>
    </dgm:pt>
    <dgm:pt modelId="{AA07B0D0-CCB1-4578-8099-CCE6EA81C643}" type="pres">
      <dgm:prSet presAssocID="{4F0B1B62-1F88-4FC2-905A-D885267F9969}" presName="backgroundArrow" presStyleLbl="node1" presStyleIdx="0" presStyleCnt="1" custLinFactNeighborX="2210" custLinFactNeighborY="-94655"/>
      <dgm:spPr/>
    </dgm:pt>
  </dgm:ptLst>
  <dgm:cxnLst>
    <dgm:cxn modelId="{C851BB25-7C57-4F12-A1B4-F385928F2432}" type="presOf" srcId="{908E465D-9C21-48E1-9B3E-6CD515790341}" destId="{20C038D8-0775-4CD7-AAE2-77CB6F65FDB5}" srcOrd="0" destOrd="0" presId="urn:microsoft.com/office/officeart/2005/8/layout/hProcess3"/>
    <dgm:cxn modelId="{B9A42A29-0B26-413A-AE1C-C9ADA60645DE}" type="presOf" srcId="{553B1F44-750E-4982-A722-04C210C8D3B4}" destId="{B0E3F387-A720-4DBD-AAA6-7AAB801F161B}" srcOrd="0" destOrd="0" presId="urn:microsoft.com/office/officeart/2005/8/layout/hProcess3"/>
    <dgm:cxn modelId="{4891592D-237E-4423-8256-7F53F94D599A}" type="presOf" srcId="{6B844169-DAAE-4F00-9999-CE51F8921213}" destId="{13FA2F1C-6142-4101-91E9-C2E1592945B4}" srcOrd="0" destOrd="0" presId="urn:microsoft.com/office/officeart/2005/8/layout/hProcess3"/>
    <dgm:cxn modelId="{FA22E232-07A9-424D-94CE-5F266F70732A}" srcId="{4F0B1B62-1F88-4FC2-905A-D885267F9969}" destId="{553B1F44-750E-4982-A722-04C210C8D3B4}" srcOrd="3" destOrd="0" parTransId="{700323E9-C29E-467E-9302-9967F10154C1}" sibTransId="{0D12E346-0DBF-41FF-8114-BBDCD07DE330}"/>
    <dgm:cxn modelId="{5A45635D-9348-4642-8093-E0E06DCCE00C}" srcId="{4F0B1B62-1F88-4FC2-905A-D885267F9969}" destId="{6B844169-DAAE-4F00-9999-CE51F8921213}" srcOrd="0" destOrd="0" parTransId="{7E3BEE49-72EF-4ADE-8276-8029AE752991}" sibTransId="{C60D7E93-3431-46DA-98C9-EB5D633E6BF9}"/>
    <dgm:cxn modelId="{C67CC65E-23D1-4687-BC12-6761FD078647}" srcId="{4F0B1B62-1F88-4FC2-905A-D885267F9969}" destId="{04C86673-BCBD-4CAD-9E12-2FCDC75C20F9}" srcOrd="2" destOrd="0" parTransId="{52AE20BB-F2C6-4F21-AAAE-B4E96450CA48}" sibTransId="{ED6AAD55-0287-4068-A6D9-9AFF0D83676E}"/>
    <dgm:cxn modelId="{A4A93379-DF44-46D6-BFA8-8F7207E429E0}" srcId="{4F0B1B62-1F88-4FC2-905A-D885267F9969}" destId="{A199AC03-0A6F-4831-B25A-92EF668963DB}" srcOrd="5" destOrd="0" parTransId="{459FAA10-9FB3-46E2-97EE-0C42BB6BEDF3}" sibTransId="{27303F89-F7E3-4E1B-BABD-E984E141FD30}"/>
    <dgm:cxn modelId="{026F7282-2DD9-4E48-AE90-B51FC06E404A}" srcId="{4F0B1B62-1F88-4FC2-905A-D885267F9969}" destId="{58F9297A-5B4F-45E5-8FFB-1BEC9E0D7828}" srcOrd="1" destOrd="0" parTransId="{098BAE0E-7DD8-43C6-90E1-67FD0749E4F4}" sibTransId="{57EF10B6-E7CA-4BEF-B480-8F9B83E8BE55}"/>
    <dgm:cxn modelId="{41528393-7F10-426C-B20B-7172CE3E7537}" type="presOf" srcId="{04C86673-BCBD-4CAD-9E12-2FCDC75C20F9}" destId="{ABD57BAF-D954-4653-B64A-B90FE5A74522}" srcOrd="0" destOrd="0" presId="urn:microsoft.com/office/officeart/2005/8/layout/hProcess3"/>
    <dgm:cxn modelId="{7547FB9F-7844-44B4-A294-7E1AFE220270}" type="presOf" srcId="{4F0B1B62-1F88-4FC2-905A-D885267F9969}" destId="{C08A8EE9-AB6E-4ABD-BD9B-057D3CE9FE07}" srcOrd="0" destOrd="0" presId="urn:microsoft.com/office/officeart/2005/8/layout/hProcess3"/>
    <dgm:cxn modelId="{4DA136A8-5B80-43D0-9DF5-B80BB5F6B2F6}" srcId="{4F0B1B62-1F88-4FC2-905A-D885267F9969}" destId="{908E465D-9C21-48E1-9B3E-6CD515790341}" srcOrd="4" destOrd="0" parTransId="{84CE7719-026D-4D76-BA0C-0D2A4A30918E}" sibTransId="{68C41EFE-0120-4CF5-860F-F0D221CE9C1A}"/>
    <dgm:cxn modelId="{B8A960DF-54E6-4443-A09C-0785AD88D356}" type="presOf" srcId="{58F9297A-5B4F-45E5-8FFB-1BEC9E0D7828}" destId="{FF2987B9-C6FB-4046-A9CE-5A7EF86192ED}" srcOrd="0" destOrd="0" presId="urn:microsoft.com/office/officeart/2005/8/layout/hProcess3"/>
    <dgm:cxn modelId="{3D3270EB-6B23-4B23-872A-6F8441268D1A}" type="presOf" srcId="{A199AC03-0A6F-4831-B25A-92EF668963DB}" destId="{5457973A-3AF5-40C3-BC03-53358DA7E17D}" srcOrd="0" destOrd="0" presId="urn:microsoft.com/office/officeart/2005/8/layout/hProcess3"/>
    <dgm:cxn modelId="{C502AFA0-28CF-4E71-B7A8-AA2B13053AFE}" type="presParOf" srcId="{C08A8EE9-AB6E-4ABD-BD9B-057D3CE9FE07}" destId="{89487E44-417F-4300-A549-02867D726692}" srcOrd="0" destOrd="0" presId="urn:microsoft.com/office/officeart/2005/8/layout/hProcess3"/>
    <dgm:cxn modelId="{6B468998-3D38-4E02-ADC6-A7D6BD013A69}" type="presParOf" srcId="{C08A8EE9-AB6E-4ABD-BD9B-057D3CE9FE07}" destId="{1098AD3B-E8EE-4F9D-A487-09187008CB29}" srcOrd="1" destOrd="0" presId="urn:microsoft.com/office/officeart/2005/8/layout/hProcess3"/>
    <dgm:cxn modelId="{9F94748E-9246-4AA6-BE7C-8EAAA8194A71}" type="presParOf" srcId="{1098AD3B-E8EE-4F9D-A487-09187008CB29}" destId="{64894FDD-8E52-47D0-8E0D-5D5005551408}" srcOrd="0" destOrd="0" presId="urn:microsoft.com/office/officeart/2005/8/layout/hProcess3"/>
    <dgm:cxn modelId="{BF992D56-455F-41F3-94C7-7C0DF608EB90}" type="presParOf" srcId="{1098AD3B-E8EE-4F9D-A487-09187008CB29}" destId="{9FB2B5B9-4D23-49B6-9380-60616049E022}" srcOrd="1" destOrd="0" presId="urn:microsoft.com/office/officeart/2005/8/layout/hProcess3"/>
    <dgm:cxn modelId="{0B1D5436-D562-4587-8D87-28936A468042}" type="presParOf" srcId="{9FB2B5B9-4D23-49B6-9380-60616049E022}" destId="{D2332876-3B7F-417D-8EB1-EB90EC6BE28B}" srcOrd="0" destOrd="0" presId="urn:microsoft.com/office/officeart/2005/8/layout/hProcess3"/>
    <dgm:cxn modelId="{DDCBED16-905C-457D-8870-E80D3C966145}" type="presParOf" srcId="{9FB2B5B9-4D23-49B6-9380-60616049E022}" destId="{13FA2F1C-6142-4101-91E9-C2E1592945B4}" srcOrd="1" destOrd="0" presId="urn:microsoft.com/office/officeart/2005/8/layout/hProcess3"/>
    <dgm:cxn modelId="{459EEE79-84EF-4A3E-8126-49078D0B6BD2}" type="presParOf" srcId="{9FB2B5B9-4D23-49B6-9380-60616049E022}" destId="{673F2236-250F-4B5F-9D05-10A57CB63957}" srcOrd="2" destOrd="0" presId="urn:microsoft.com/office/officeart/2005/8/layout/hProcess3"/>
    <dgm:cxn modelId="{7ADBD155-0C22-4F25-9349-CE256E67836B}" type="presParOf" srcId="{9FB2B5B9-4D23-49B6-9380-60616049E022}" destId="{2ED92FE4-2B06-4A47-A0F5-CB7958EB1F31}" srcOrd="3" destOrd="0" presId="urn:microsoft.com/office/officeart/2005/8/layout/hProcess3"/>
    <dgm:cxn modelId="{1F481999-D70D-42C4-9821-79692B5D71FD}" type="presParOf" srcId="{1098AD3B-E8EE-4F9D-A487-09187008CB29}" destId="{BEBC8BDA-4338-48D9-A70A-C8D689E16E11}" srcOrd="2" destOrd="0" presId="urn:microsoft.com/office/officeart/2005/8/layout/hProcess3"/>
    <dgm:cxn modelId="{86A2303C-B8A3-48AC-8999-AD9AFB489D39}" type="presParOf" srcId="{1098AD3B-E8EE-4F9D-A487-09187008CB29}" destId="{E9BA14C9-9060-4289-97EA-5A6A5B621682}" srcOrd="3" destOrd="0" presId="urn:microsoft.com/office/officeart/2005/8/layout/hProcess3"/>
    <dgm:cxn modelId="{661B03D4-B102-460D-BE67-2B33FFBC87FD}" type="presParOf" srcId="{E9BA14C9-9060-4289-97EA-5A6A5B621682}" destId="{848B41B7-6C39-4D95-A3E1-3F9D908181B4}" srcOrd="0" destOrd="0" presId="urn:microsoft.com/office/officeart/2005/8/layout/hProcess3"/>
    <dgm:cxn modelId="{7963FB2C-8357-4F28-99BB-7123A81F4095}" type="presParOf" srcId="{E9BA14C9-9060-4289-97EA-5A6A5B621682}" destId="{FF2987B9-C6FB-4046-A9CE-5A7EF86192ED}" srcOrd="1" destOrd="0" presId="urn:microsoft.com/office/officeart/2005/8/layout/hProcess3"/>
    <dgm:cxn modelId="{75D75D34-841F-4607-B398-866FBFDCA6C5}" type="presParOf" srcId="{E9BA14C9-9060-4289-97EA-5A6A5B621682}" destId="{63416C45-D216-483C-BBA1-6CA1D92B6814}" srcOrd="2" destOrd="0" presId="urn:microsoft.com/office/officeart/2005/8/layout/hProcess3"/>
    <dgm:cxn modelId="{8756D777-30A2-45FE-84DF-9DF5346817D4}" type="presParOf" srcId="{E9BA14C9-9060-4289-97EA-5A6A5B621682}" destId="{A2FCD311-A042-46AF-B6D0-66ACE909475A}" srcOrd="3" destOrd="0" presId="urn:microsoft.com/office/officeart/2005/8/layout/hProcess3"/>
    <dgm:cxn modelId="{DF5ED737-1657-42A8-BD82-0DAB7C23F83F}" type="presParOf" srcId="{1098AD3B-E8EE-4F9D-A487-09187008CB29}" destId="{9EA58089-AF7E-4CBA-A034-7557B470D356}" srcOrd="4" destOrd="0" presId="urn:microsoft.com/office/officeart/2005/8/layout/hProcess3"/>
    <dgm:cxn modelId="{A06F4337-BBA5-4013-BDD4-28C4B5D0D67C}" type="presParOf" srcId="{1098AD3B-E8EE-4F9D-A487-09187008CB29}" destId="{E8E842CA-93C2-41B1-AF5E-D8DCA8AAFE26}" srcOrd="5" destOrd="0" presId="urn:microsoft.com/office/officeart/2005/8/layout/hProcess3"/>
    <dgm:cxn modelId="{C05C291D-463D-4969-BEFE-F5A59DF84857}" type="presParOf" srcId="{E8E842CA-93C2-41B1-AF5E-D8DCA8AAFE26}" destId="{33FD2294-F8F7-4703-B870-AE7281E81984}" srcOrd="0" destOrd="0" presId="urn:microsoft.com/office/officeart/2005/8/layout/hProcess3"/>
    <dgm:cxn modelId="{04DD250C-9E92-4CA6-8E59-949EB03B640B}" type="presParOf" srcId="{E8E842CA-93C2-41B1-AF5E-D8DCA8AAFE26}" destId="{ABD57BAF-D954-4653-B64A-B90FE5A74522}" srcOrd="1" destOrd="0" presId="urn:microsoft.com/office/officeart/2005/8/layout/hProcess3"/>
    <dgm:cxn modelId="{C89D4444-563E-4AB2-BB59-E5A579831DF1}" type="presParOf" srcId="{E8E842CA-93C2-41B1-AF5E-D8DCA8AAFE26}" destId="{5B4BB409-45F2-4A70-AC4B-2CD0B4BF570F}" srcOrd="2" destOrd="0" presId="urn:microsoft.com/office/officeart/2005/8/layout/hProcess3"/>
    <dgm:cxn modelId="{D80BECCD-61DA-4CDD-BBB1-6A4053949EB6}" type="presParOf" srcId="{E8E842CA-93C2-41B1-AF5E-D8DCA8AAFE26}" destId="{14AA8DC6-8FCD-49BE-BAF1-AC5D5074DC41}" srcOrd="3" destOrd="0" presId="urn:microsoft.com/office/officeart/2005/8/layout/hProcess3"/>
    <dgm:cxn modelId="{424F6B0C-E925-4772-96BC-B7F6B228A9F5}" type="presParOf" srcId="{1098AD3B-E8EE-4F9D-A487-09187008CB29}" destId="{5A7F523F-6451-46C1-9EC8-5A7D8F5376B4}" srcOrd="6" destOrd="0" presId="urn:microsoft.com/office/officeart/2005/8/layout/hProcess3"/>
    <dgm:cxn modelId="{9C4F3F2B-DFD9-4E63-A519-408D3E1DFF47}" type="presParOf" srcId="{1098AD3B-E8EE-4F9D-A487-09187008CB29}" destId="{854AF449-20A1-4CD6-BA7F-DE4C64D7B11B}" srcOrd="7" destOrd="0" presId="urn:microsoft.com/office/officeart/2005/8/layout/hProcess3"/>
    <dgm:cxn modelId="{34C00E87-6C00-43A5-B331-F659E5AA7D5B}" type="presParOf" srcId="{854AF449-20A1-4CD6-BA7F-DE4C64D7B11B}" destId="{CB98956E-D9B4-4F1A-955A-6B043DA060BB}" srcOrd="0" destOrd="0" presId="urn:microsoft.com/office/officeart/2005/8/layout/hProcess3"/>
    <dgm:cxn modelId="{C004CC84-618E-423E-A521-8F7C5709FB31}" type="presParOf" srcId="{854AF449-20A1-4CD6-BA7F-DE4C64D7B11B}" destId="{B0E3F387-A720-4DBD-AAA6-7AAB801F161B}" srcOrd="1" destOrd="0" presId="urn:microsoft.com/office/officeart/2005/8/layout/hProcess3"/>
    <dgm:cxn modelId="{AE65298C-E380-40C5-917D-4FEB3D6ECF97}" type="presParOf" srcId="{854AF449-20A1-4CD6-BA7F-DE4C64D7B11B}" destId="{DA7C7657-2430-4B0A-B04E-841727FE8CC5}" srcOrd="2" destOrd="0" presId="urn:microsoft.com/office/officeart/2005/8/layout/hProcess3"/>
    <dgm:cxn modelId="{D4C7F587-244C-435C-BA50-26511BB3216E}" type="presParOf" srcId="{854AF449-20A1-4CD6-BA7F-DE4C64D7B11B}" destId="{DBC213DA-1220-41B2-A842-0193A263E1D6}" srcOrd="3" destOrd="0" presId="urn:microsoft.com/office/officeart/2005/8/layout/hProcess3"/>
    <dgm:cxn modelId="{782AE511-327B-4730-9D7E-DD97F9B2D90B}" type="presParOf" srcId="{1098AD3B-E8EE-4F9D-A487-09187008CB29}" destId="{7B0D4BFE-3B1A-4A3E-A6DF-2C0021D2B1A8}" srcOrd="8" destOrd="0" presId="urn:microsoft.com/office/officeart/2005/8/layout/hProcess3"/>
    <dgm:cxn modelId="{0F2870D9-B6FE-4ECE-AFD9-F2AF0E933059}" type="presParOf" srcId="{1098AD3B-E8EE-4F9D-A487-09187008CB29}" destId="{9A9E0ED9-948F-4E3B-9785-824FCD1A44DB}" srcOrd="9" destOrd="0" presId="urn:microsoft.com/office/officeart/2005/8/layout/hProcess3"/>
    <dgm:cxn modelId="{6CE21D72-669E-484C-80C9-DAF43EEBBAF6}" type="presParOf" srcId="{9A9E0ED9-948F-4E3B-9785-824FCD1A44DB}" destId="{0FBF73F6-45A8-4531-8D83-8EF76FF371D2}" srcOrd="0" destOrd="0" presId="urn:microsoft.com/office/officeart/2005/8/layout/hProcess3"/>
    <dgm:cxn modelId="{D4405841-DA61-4CE1-B490-FB3E390FEF63}" type="presParOf" srcId="{9A9E0ED9-948F-4E3B-9785-824FCD1A44DB}" destId="{20C038D8-0775-4CD7-AAE2-77CB6F65FDB5}" srcOrd="1" destOrd="0" presId="urn:microsoft.com/office/officeart/2005/8/layout/hProcess3"/>
    <dgm:cxn modelId="{0D6FA93A-0BA6-41AB-89F1-75A6E32BDF09}" type="presParOf" srcId="{9A9E0ED9-948F-4E3B-9785-824FCD1A44DB}" destId="{5B72C66F-914A-4A46-82BF-65FB957D053C}" srcOrd="2" destOrd="0" presId="urn:microsoft.com/office/officeart/2005/8/layout/hProcess3"/>
    <dgm:cxn modelId="{7F8DAB73-9148-407D-B653-10D8967E26D3}" type="presParOf" srcId="{9A9E0ED9-948F-4E3B-9785-824FCD1A44DB}" destId="{E797A2A7-FEBB-4A72-BDF4-0A95D1976051}" srcOrd="3" destOrd="0" presId="urn:microsoft.com/office/officeart/2005/8/layout/hProcess3"/>
    <dgm:cxn modelId="{19D11544-11C1-4196-8ED9-D7959F8DAA31}" type="presParOf" srcId="{1098AD3B-E8EE-4F9D-A487-09187008CB29}" destId="{B6F1709D-4093-46A9-84DA-FC805B416BF8}" srcOrd="10" destOrd="0" presId="urn:microsoft.com/office/officeart/2005/8/layout/hProcess3"/>
    <dgm:cxn modelId="{73394E5D-8C2C-41EA-911A-04B2951090EA}" type="presParOf" srcId="{1098AD3B-E8EE-4F9D-A487-09187008CB29}" destId="{E9DD1B7D-5D3A-4D3D-A06B-1EE0E0E52CD0}" srcOrd="11" destOrd="0" presId="urn:microsoft.com/office/officeart/2005/8/layout/hProcess3"/>
    <dgm:cxn modelId="{2FB3E88E-B881-44CB-86DA-841038A3DC35}" type="presParOf" srcId="{E9DD1B7D-5D3A-4D3D-A06B-1EE0E0E52CD0}" destId="{61B7BE0E-C4C2-4CE1-BE1A-303CF9137ACC}" srcOrd="0" destOrd="0" presId="urn:microsoft.com/office/officeart/2005/8/layout/hProcess3"/>
    <dgm:cxn modelId="{1CEC71A1-7AF3-4EAF-B39B-2CA1143FB6D0}" type="presParOf" srcId="{E9DD1B7D-5D3A-4D3D-A06B-1EE0E0E52CD0}" destId="{5457973A-3AF5-40C3-BC03-53358DA7E17D}" srcOrd="1" destOrd="0" presId="urn:microsoft.com/office/officeart/2005/8/layout/hProcess3"/>
    <dgm:cxn modelId="{CFA0183C-2EB8-4B0C-9C86-C63B5492F640}" type="presParOf" srcId="{E9DD1B7D-5D3A-4D3D-A06B-1EE0E0E52CD0}" destId="{BD70B498-D419-4AC7-A5C8-383429AE2DB6}" srcOrd="2" destOrd="0" presId="urn:microsoft.com/office/officeart/2005/8/layout/hProcess3"/>
    <dgm:cxn modelId="{6A510067-C9DD-49EC-96B5-410BF4EF01AD}" type="presParOf" srcId="{E9DD1B7D-5D3A-4D3D-A06B-1EE0E0E52CD0}" destId="{0A28271F-8FAD-43D7-A85D-9732E23F2660}" srcOrd="3" destOrd="0" presId="urn:microsoft.com/office/officeart/2005/8/layout/hProcess3"/>
    <dgm:cxn modelId="{6AD251C9-F5D4-410A-AF69-03E5A409D85F}" type="presParOf" srcId="{1098AD3B-E8EE-4F9D-A487-09187008CB29}" destId="{AA2B7BFA-45D2-42D3-A24A-D1E4DA54F97A}" srcOrd="12" destOrd="0" presId="urn:microsoft.com/office/officeart/2005/8/layout/hProcess3"/>
    <dgm:cxn modelId="{033FE9F6-1943-4DE0-B990-7334E9931FD7}" type="presParOf" srcId="{1098AD3B-E8EE-4F9D-A487-09187008CB29}" destId="{786BF4EE-4465-4316-B5A4-E2F45B93D1E7}" srcOrd="13" destOrd="0" presId="urn:microsoft.com/office/officeart/2005/8/layout/hProcess3"/>
    <dgm:cxn modelId="{308A313E-2F12-4B40-960A-8C47B5E8BA32}" type="presParOf" srcId="{1098AD3B-E8EE-4F9D-A487-09187008CB29}" destId="{AA07B0D0-CCB1-4578-8099-CCE6EA81C643}" srcOrd="1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442A87-5CC3-49CB-B0B4-4D676FB4012A}" type="doc">
      <dgm:prSet loTypeId="urn:microsoft.com/office/officeart/2011/layout/Circle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CC5939-2462-46B6-B603-3F44D9FEB360}">
      <dgm:prSet phldrT="[Text]" custT="1"/>
      <dgm:spPr/>
      <dgm:t>
        <a:bodyPr/>
        <a:lstStyle/>
        <a:p>
          <a:r>
            <a:rPr lang="en-US" sz="1600" dirty="0"/>
            <a:t>Find suppliers &amp; check quality</a:t>
          </a:r>
        </a:p>
      </dgm:t>
    </dgm:pt>
    <dgm:pt modelId="{6104F929-1997-4043-AB49-FB459EA18B47}" type="parTrans" cxnId="{CEF75815-7A66-48CB-95C8-561C7172F9BC}">
      <dgm:prSet/>
      <dgm:spPr/>
      <dgm:t>
        <a:bodyPr/>
        <a:lstStyle/>
        <a:p>
          <a:endParaRPr lang="en-US"/>
        </a:p>
      </dgm:t>
    </dgm:pt>
    <dgm:pt modelId="{9CA39A98-B9F0-4A9E-B2EB-8176AB037F7F}" type="sibTrans" cxnId="{CEF75815-7A66-48CB-95C8-561C7172F9BC}">
      <dgm:prSet/>
      <dgm:spPr/>
      <dgm:t>
        <a:bodyPr/>
        <a:lstStyle/>
        <a:p>
          <a:endParaRPr lang="en-US"/>
        </a:p>
      </dgm:t>
    </dgm:pt>
    <dgm:pt modelId="{E763B415-2756-4A38-A159-B9AA04C44E91}">
      <dgm:prSet phldrT="[Text]" custT="1"/>
      <dgm:spPr/>
      <dgm:t>
        <a:bodyPr/>
        <a:lstStyle/>
        <a:p>
          <a:r>
            <a:rPr lang="en-US" sz="1600" dirty="0"/>
            <a:t>Pick up from suppliers</a:t>
          </a:r>
        </a:p>
      </dgm:t>
    </dgm:pt>
    <dgm:pt modelId="{4F41B148-A75A-4D6E-97C4-E348D450055F}" type="parTrans" cxnId="{A6ECC560-0CA2-48DB-B4AD-732ABFAFA6F2}">
      <dgm:prSet/>
      <dgm:spPr/>
      <dgm:t>
        <a:bodyPr/>
        <a:lstStyle/>
        <a:p>
          <a:endParaRPr lang="en-US"/>
        </a:p>
      </dgm:t>
    </dgm:pt>
    <dgm:pt modelId="{2DC5F869-D8DC-4859-97B4-40725B758328}" type="sibTrans" cxnId="{A6ECC560-0CA2-48DB-B4AD-732ABFAFA6F2}">
      <dgm:prSet/>
      <dgm:spPr/>
      <dgm:t>
        <a:bodyPr/>
        <a:lstStyle/>
        <a:p>
          <a:endParaRPr lang="en-US"/>
        </a:p>
      </dgm:t>
    </dgm:pt>
    <dgm:pt modelId="{A588C949-7C42-4FED-A111-81FE3BA89D08}">
      <dgm:prSet phldrT="[Text]" custT="1"/>
      <dgm:spPr/>
      <dgm:t>
        <a:bodyPr/>
        <a:lstStyle/>
        <a:p>
          <a:r>
            <a:rPr lang="en-US" sz="1400" dirty="0"/>
            <a:t>Assembly</a:t>
          </a:r>
        </a:p>
      </dgm:t>
    </dgm:pt>
    <dgm:pt modelId="{E9548B83-4691-412F-8721-DE7C8692C6D3}" type="parTrans" cxnId="{77201BD3-E76B-4597-9D54-4C2FF05D5F89}">
      <dgm:prSet/>
      <dgm:spPr/>
      <dgm:t>
        <a:bodyPr/>
        <a:lstStyle/>
        <a:p>
          <a:endParaRPr lang="en-US"/>
        </a:p>
      </dgm:t>
    </dgm:pt>
    <dgm:pt modelId="{4846FFE0-EEE6-49D9-BAA8-C52905C3AE74}" type="sibTrans" cxnId="{77201BD3-E76B-4597-9D54-4C2FF05D5F89}">
      <dgm:prSet/>
      <dgm:spPr/>
      <dgm:t>
        <a:bodyPr/>
        <a:lstStyle/>
        <a:p>
          <a:endParaRPr lang="en-US"/>
        </a:p>
      </dgm:t>
    </dgm:pt>
    <dgm:pt modelId="{E7E27734-B27B-4152-B192-7DA2A0EA94D9}">
      <dgm:prSet phldrT="[Text]" custT="1"/>
      <dgm:spPr/>
      <dgm:t>
        <a:bodyPr/>
        <a:lstStyle/>
        <a:p>
          <a:r>
            <a:rPr lang="en-US" sz="1400" dirty="0"/>
            <a:t>Marketing</a:t>
          </a:r>
        </a:p>
      </dgm:t>
    </dgm:pt>
    <dgm:pt modelId="{4C05437C-0285-457A-8B0B-FFC33A879144}" type="parTrans" cxnId="{E00EF97C-B723-4DF8-AD5A-8B8797A32AEA}">
      <dgm:prSet/>
      <dgm:spPr/>
      <dgm:t>
        <a:bodyPr/>
        <a:lstStyle/>
        <a:p>
          <a:endParaRPr lang="en-US"/>
        </a:p>
      </dgm:t>
    </dgm:pt>
    <dgm:pt modelId="{BD8F21CE-FC8C-41C3-AE6F-7E0B7252CA71}" type="sibTrans" cxnId="{E00EF97C-B723-4DF8-AD5A-8B8797A32AEA}">
      <dgm:prSet/>
      <dgm:spPr/>
      <dgm:t>
        <a:bodyPr/>
        <a:lstStyle/>
        <a:p>
          <a:endParaRPr lang="en-US"/>
        </a:p>
      </dgm:t>
    </dgm:pt>
    <dgm:pt modelId="{07E96446-2547-473F-8517-8C249B559013}">
      <dgm:prSet phldrT="[Text]" custT="1"/>
      <dgm:spPr/>
      <dgm:t>
        <a:bodyPr/>
        <a:lstStyle/>
        <a:p>
          <a:r>
            <a:rPr lang="en-US" sz="1400" dirty="0"/>
            <a:t>Fee charge of end customer</a:t>
          </a:r>
        </a:p>
      </dgm:t>
    </dgm:pt>
    <dgm:pt modelId="{148AD159-3532-4B81-9DEB-F8674388B0B4}" type="parTrans" cxnId="{70F982DB-29D0-4EDB-B619-9C4854F77C29}">
      <dgm:prSet/>
      <dgm:spPr/>
      <dgm:t>
        <a:bodyPr/>
        <a:lstStyle/>
        <a:p>
          <a:endParaRPr lang="en-US"/>
        </a:p>
      </dgm:t>
    </dgm:pt>
    <dgm:pt modelId="{2301B00B-10D5-4C84-86E0-CA8A5A3BEE85}" type="sibTrans" cxnId="{70F982DB-29D0-4EDB-B619-9C4854F77C29}">
      <dgm:prSet/>
      <dgm:spPr/>
      <dgm:t>
        <a:bodyPr/>
        <a:lstStyle/>
        <a:p>
          <a:endParaRPr lang="en-US"/>
        </a:p>
      </dgm:t>
    </dgm:pt>
    <dgm:pt modelId="{5DDB256A-3CC6-4510-9170-013D05FBF227}">
      <dgm:prSet phldrT="[Text]" custT="1"/>
      <dgm:spPr/>
      <dgm:t>
        <a:bodyPr/>
        <a:lstStyle/>
        <a:p>
          <a:r>
            <a:rPr lang="en-US" sz="1400" dirty="0"/>
            <a:t>Transfer to supplier</a:t>
          </a:r>
        </a:p>
      </dgm:t>
    </dgm:pt>
    <dgm:pt modelId="{7424F898-5961-401A-AEE4-3F35AEB12E56}" type="parTrans" cxnId="{B2EE93A1-454C-4D5F-8C53-F8647A58F81B}">
      <dgm:prSet/>
      <dgm:spPr/>
      <dgm:t>
        <a:bodyPr/>
        <a:lstStyle/>
        <a:p>
          <a:endParaRPr lang="en-US"/>
        </a:p>
      </dgm:t>
    </dgm:pt>
    <dgm:pt modelId="{3F725A8D-E295-4FC4-8048-4DB6F33996BF}" type="sibTrans" cxnId="{B2EE93A1-454C-4D5F-8C53-F8647A58F81B}">
      <dgm:prSet/>
      <dgm:spPr/>
      <dgm:t>
        <a:bodyPr/>
        <a:lstStyle/>
        <a:p>
          <a:endParaRPr lang="en-US"/>
        </a:p>
      </dgm:t>
    </dgm:pt>
    <dgm:pt modelId="{F2F364CF-DB68-47F1-A599-7799F6C273BB}">
      <dgm:prSet phldrT="[Text]" custT="1"/>
      <dgm:spPr/>
      <dgm:t>
        <a:bodyPr/>
        <a:lstStyle/>
        <a:p>
          <a:r>
            <a:rPr lang="en-US" sz="1100" dirty="0"/>
            <a:t>Track Feedback &amp; seller performance</a:t>
          </a:r>
        </a:p>
      </dgm:t>
    </dgm:pt>
    <dgm:pt modelId="{03844CF2-B4B7-45BB-8DD4-E9C144B8DC78}" type="parTrans" cxnId="{65E40190-47B7-426B-9E32-22BF85987D56}">
      <dgm:prSet/>
      <dgm:spPr/>
      <dgm:t>
        <a:bodyPr/>
        <a:lstStyle/>
        <a:p>
          <a:endParaRPr lang="en-US"/>
        </a:p>
      </dgm:t>
    </dgm:pt>
    <dgm:pt modelId="{5CEEC706-2FBB-40F2-93A9-96BECCE47EE0}" type="sibTrans" cxnId="{65E40190-47B7-426B-9E32-22BF85987D56}">
      <dgm:prSet/>
      <dgm:spPr/>
      <dgm:t>
        <a:bodyPr/>
        <a:lstStyle/>
        <a:p>
          <a:endParaRPr lang="en-US"/>
        </a:p>
      </dgm:t>
    </dgm:pt>
    <dgm:pt modelId="{99AF5F9F-4868-428C-86D8-C1C72AC785E5}">
      <dgm:prSet custT="1"/>
      <dgm:spPr/>
      <dgm:t>
        <a:bodyPr/>
        <a:lstStyle/>
        <a:p>
          <a:r>
            <a:rPr lang="en-US" sz="1200" dirty="0"/>
            <a:t>Distribution centers</a:t>
          </a:r>
        </a:p>
      </dgm:t>
    </dgm:pt>
    <dgm:pt modelId="{0BF6E189-6E6C-4B9C-A295-EEDA8D079618}" type="parTrans" cxnId="{6A516BFE-63FD-4C2E-8264-A9D8DDD36064}">
      <dgm:prSet/>
      <dgm:spPr/>
      <dgm:t>
        <a:bodyPr/>
        <a:lstStyle/>
        <a:p>
          <a:endParaRPr lang="en-US"/>
        </a:p>
      </dgm:t>
    </dgm:pt>
    <dgm:pt modelId="{941D3445-B9EE-4033-B737-4E05E860E5C5}" type="sibTrans" cxnId="{6A516BFE-63FD-4C2E-8264-A9D8DDD36064}">
      <dgm:prSet/>
      <dgm:spPr/>
      <dgm:t>
        <a:bodyPr/>
        <a:lstStyle/>
        <a:p>
          <a:endParaRPr lang="en-US"/>
        </a:p>
      </dgm:t>
    </dgm:pt>
    <dgm:pt modelId="{2FCD004D-2A9A-4C5C-B11C-87FE9B2A4B51}">
      <dgm:prSet custT="1"/>
      <dgm:spPr/>
      <dgm:t>
        <a:bodyPr/>
        <a:lstStyle/>
        <a:p>
          <a:r>
            <a:rPr lang="en-US" sz="1200" dirty="0"/>
            <a:t>Store in warehouse &amp; fulfillment center</a:t>
          </a:r>
        </a:p>
        <a:p>
          <a:r>
            <a:rPr lang="en-US" sz="1000" dirty="0"/>
            <a:t> </a:t>
          </a:r>
        </a:p>
      </dgm:t>
    </dgm:pt>
    <dgm:pt modelId="{5F17F5A6-7739-48E4-85C9-EF53A06EFFE9}" type="parTrans" cxnId="{4747AFBE-8874-48E6-8B99-9D1908254388}">
      <dgm:prSet/>
      <dgm:spPr/>
      <dgm:t>
        <a:bodyPr/>
        <a:lstStyle/>
        <a:p>
          <a:endParaRPr lang="en-US"/>
        </a:p>
      </dgm:t>
    </dgm:pt>
    <dgm:pt modelId="{FD55863A-B9A2-4AA6-8F85-267DB2B99E97}" type="sibTrans" cxnId="{4747AFBE-8874-48E6-8B99-9D1908254388}">
      <dgm:prSet/>
      <dgm:spPr/>
      <dgm:t>
        <a:bodyPr/>
        <a:lstStyle/>
        <a:p>
          <a:endParaRPr lang="en-US"/>
        </a:p>
      </dgm:t>
    </dgm:pt>
    <dgm:pt modelId="{6FC3EFB0-C9EE-4D09-9A86-26111378EBA1}" type="pres">
      <dgm:prSet presAssocID="{BF442A87-5CC3-49CB-B0B4-4D676FB4012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F67C4FA-8380-46A6-821D-3EE2F8CD3666}" type="pres">
      <dgm:prSet presAssocID="{F2F364CF-DB68-47F1-A599-7799F6C273BB}" presName="Accent9" presStyleCnt="0"/>
      <dgm:spPr/>
    </dgm:pt>
    <dgm:pt modelId="{61DBBCFA-CCB3-4FC1-9886-E9F92BE29FFC}" type="pres">
      <dgm:prSet presAssocID="{F2F364CF-DB68-47F1-A599-7799F6C273BB}" presName="Accent" presStyleLbl="node1" presStyleIdx="0" presStyleCnt="9"/>
      <dgm:spPr/>
    </dgm:pt>
    <dgm:pt modelId="{E83C0274-D9E4-4832-811A-BEC9725D3D38}" type="pres">
      <dgm:prSet presAssocID="{F2F364CF-DB68-47F1-A599-7799F6C273BB}" presName="ParentBackground9" presStyleCnt="0"/>
      <dgm:spPr/>
    </dgm:pt>
    <dgm:pt modelId="{E9EE40BA-60D3-4335-A462-D5DD6D47C8C9}" type="pres">
      <dgm:prSet presAssocID="{F2F364CF-DB68-47F1-A599-7799F6C273BB}" presName="ParentBackground" presStyleLbl="fgAcc1" presStyleIdx="0" presStyleCnt="9"/>
      <dgm:spPr/>
    </dgm:pt>
    <dgm:pt modelId="{0D0D5B01-123E-4CCC-9496-F4B00B530B21}" type="pres">
      <dgm:prSet presAssocID="{F2F364CF-DB68-47F1-A599-7799F6C273BB}" presName="Parent9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28EC9A0-FB2F-4AA2-83A6-8356FB14308A}" type="pres">
      <dgm:prSet presAssocID="{5DDB256A-3CC6-4510-9170-013D05FBF227}" presName="Accent8" presStyleCnt="0"/>
      <dgm:spPr/>
    </dgm:pt>
    <dgm:pt modelId="{77B93194-4889-4386-9502-2E10EE43105E}" type="pres">
      <dgm:prSet presAssocID="{5DDB256A-3CC6-4510-9170-013D05FBF227}" presName="Accent" presStyleLbl="node1" presStyleIdx="1" presStyleCnt="9"/>
      <dgm:spPr/>
    </dgm:pt>
    <dgm:pt modelId="{D5FE3D04-9755-474A-9C12-F3CB90C75C04}" type="pres">
      <dgm:prSet presAssocID="{5DDB256A-3CC6-4510-9170-013D05FBF227}" presName="ParentBackground8" presStyleCnt="0"/>
      <dgm:spPr/>
    </dgm:pt>
    <dgm:pt modelId="{2126E082-625C-48B4-A6E4-FB03627C8F15}" type="pres">
      <dgm:prSet presAssocID="{5DDB256A-3CC6-4510-9170-013D05FBF227}" presName="ParentBackground" presStyleLbl="fgAcc1" presStyleIdx="1" presStyleCnt="9"/>
      <dgm:spPr/>
    </dgm:pt>
    <dgm:pt modelId="{EDBD6683-6415-4BA5-8A33-025C6901B719}" type="pres">
      <dgm:prSet presAssocID="{5DDB256A-3CC6-4510-9170-013D05FBF227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29015C0-E839-4B52-86BD-99AC4B1486F7}" type="pres">
      <dgm:prSet presAssocID="{07E96446-2547-473F-8517-8C249B559013}" presName="Accent7" presStyleCnt="0"/>
      <dgm:spPr/>
    </dgm:pt>
    <dgm:pt modelId="{4C6375DC-5422-4FD0-906C-DE6302AE9035}" type="pres">
      <dgm:prSet presAssocID="{07E96446-2547-473F-8517-8C249B559013}" presName="Accent" presStyleLbl="node1" presStyleIdx="2" presStyleCnt="9"/>
      <dgm:spPr/>
    </dgm:pt>
    <dgm:pt modelId="{0D006521-7642-4969-B1D9-9F285E78E158}" type="pres">
      <dgm:prSet presAssocID="{07E96446-2547-473F-8517-8C249B559013}" presName="ParentBackground7" presStyleCnt="0"/>
      <dgm:spPr/>
    </dgm:pt>
    <dgm:pt modelId="{1449B8B4-2287-41F4-8183-FCA03EF2FFD4}" type="pres">
      <dgm:prSet presAssocID="{07E96446-2547-473F-8517-8C249B559013}" presName="ParentBackground" presStyleLbl="fgAcc1" presStyleIdx="2" presStyleCnt="9"/>
      <dgm:spPr/>
    </dgm:pt>
    <dgm:pt modelId="{C04FDF39-680E-413D-A5DA-0D0F53997EDD}" type="pres">
      <dgm:prSet presAssocID="{07E96446-2547-473F-8517-8C249B55901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B86D8A5-FF95-4282-BF6C-15CD70987EBB}" type="pres">
      <dgm:prSet presAssocID="{E7E27734-B27B-4152-B192-7DA2A0EA94D9}" presName="Accent6" presStyleCnt="0"/>
      <dgm:spPr/>
    </dgm:pt>
    <dgm:pt modelId="{8F34E5D4-6768-4B8D-BC7F-21F082094041}" type="pres">
      <dgm:prSet presAssocID="{E7E27734-B27B-4152-B192-7DA2A0EA94D9}" presName="Accent" presStyleLbl="node1" presStyleIdx="3" presStyleCnt="9"/>
      <dgm:spPr/>
    </dgm:pt>
    <dgm:pt modelId="{ACCA546F-A492-41AD-9481-C3D4427FF7AF}" type="pres">
      <dgm:prSet presAssocID="{E7E27734-B27B-4152-B192-7DA2A0EA94D9}" presName="ParentBackground6" presStyleCnt="0"/>
      <dgm:spPr/>
    </dgm:pt>
    <dgm:pt modelId="{737DC356-7A0C-478A-903B-F48BA96C7563}" type="pres">
      <dgm:prSet presAssocID="{E7E27734-B27B-4152-B192-7DA2A0EA94D9}" presName="ParentBackground" presStyleLbl="fgAcc1" presStyleIdx="3" presStyleCnt="9"/>
      <dgm:spPr/>
    </dgm:pt>
    <dgm:pt modelId="{1796DFDF-ADE7-4427-A4B3-7008FA3C5ADB}" type="pres">
      <dgm:prSet presAssocID="{E7E27734-B27B-4152-B192-7DA2A0EA94D9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2C6EC3B-089E-4F96-A652-1E57887D0D40}" type="pres">
      <dgm:prSet presAssocID="{A588C949-7C42-4FED-A111-81FE3BA89D08}" presName="Accent5" presStyleCnt="0"/>
      <dgm:spPr/>
    </dgm:pt>
    <dgm:pt modelId="{98C05A61-4191-4CC4-BB58-6E09F652AAC9}" type="pres">
      <dgm:prSet presAssocID="{A588C949-7C42-4FED-A111-81FE3BA89D08}" presName="Accent" presStyleLbl="node1" presStyleIdx="4" presStyleCnt="9"/>
      <dgm:spPr/>
    </dgm:pt>
    <dgm:pt modelId="{81128BB7-DAA5-4399-A436-5A4D69B4D98B}" type="pres">
      <dgm:prSet presAssocID="{A588C949-7C42-4FED-A111-81FE3BA89D08}" presName="ParentBackground5" presStyleCnt="0"/>
      <dgm:spPr/>
    </dgm:pt>
    <dgm:pt modelId="{4ECCEF77-B78E-4B8B-8C3F-2891A977BBE3}" type="pres">
      <dgm:prSet presAssocID="{A588C949-7C42-4FED-A111-81FE3BA89D08}" presName="ParentBackground" presStyleLbl="fgAcc1" presStyleIdx="4" presStyleCnt="9"/>
      <dgm:spPr/>
    </dgm:pt>
    <dgm:pt modelId="{4F8042AA-FFCF-4AE6-8E20-F595340BB414}" type="pres">
      <dgm:prSet presAssocID="{A588C949-7C42-4FED-A111-81FE3BA89D0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80A50A3-221F-412B-8431-AFC7C7EA21FC}" type="pres">
      <dgm:prSet presAssocID="{99AF5F9F-4868-428C-86D8-C1C72AC785E5}" presName="Accent4" presStyleCnt="0"/>
      <dgm:spPr/>
    </dgm:pt>
    <dgm:pt modelId="{17D5E6B1-6040-4B72-BE23-C630130D3324}" type="pres">
      <dgm:prSet presAssocID="{99AF5F9F-4868-428C-86D8-C1C72AC785E5}" presName="Accent" presStyleLbl="node1" presStyleIdx="5" presStyleCnt="9"/>
      <dgm:spPr/>
    </dgm:pt>
    <dgm:pt modelId="{5BC91E92-7ED5-430B-B4DE-91F57DEA5BB6}" type="pres">
      <dgm:prSet presAssocID="{99AF5F9F-4868-428C-86D8-C1C72AC785E5}" presName="ParentBackground4" presStyleCnt="0"/>
      <dgm:spPr/>
    </dgm:pt>
    <dgm:pt modelId="{625A3023-EE57-4316-8D71-E2A6A169C9C2}" type="pres">
      <dgm:prSet presAssocID="{99AF5F9F-4868-428C-86D8-C1C72AC785E5}" presName="ParentBackground" presStyleLbl="fgAcc1" presStyleIdx="5" presStyleCnt="9"/>
      <dgm:spPr/>
    </dgm:pt>
    <dgm:pt modelId="{89C6FCAB-4978-4174-BCB1-86ED28D1AC80}" type="pres">
      <dgm:prSet presAssocID="{99AF5F9F-4868-428C-86D8-C1C72AC785E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8B43BD4-006E-47A1-AC49-3BD4DBE50821}" type="pres">
      <dgm:prSet presAssocID="{2FCD004D-2A9A-4C5C-B11C-87FE9B2A4B51}" presName="Accent3" presStyleCnt="0"/>
      <dgm:spPr/>
    </dgm:pt>
    <dgm:pt modelId="{21CB78B1-BB94-4B17-90DC-CF381031E55F}" type="pres">
      <dgm:prSet presAssocID="{2FCD004D-2A9A-4C5C-B11C-87FE9B2A4B51}" presName="Accent" presStyleLbl="node1" presStyleIdx="6" presStyleCnt="9"/>
      <dgm:spPr/>
    </dgm:pt>
    <dgm:pt modelId="{D2A3B735-856B-40F3-BE43-25DD1BAA96AD}" type="pres">
      <dgm:prSet presAssocID="{2FCD004D-2A9A-4C5C-B11C-87FE9B2A4B51}" presName="ParentBackground3" presStyleCnt="0"/>
      <dgm:spPr/>
    </dgm:pt>
    <dgm:pt modelId="{7115D76D-E5F6-41E7-BA03-DEBDB5D3181A}" type="pres">
      <dgm:prSet presAssocID="{2FCD004D-2A9A-4C5C-B11C-87FE9B2A4B51}" presName="ParentBackground" presStyleLbl="fgAcc1" presStyleIdx="6" presStyleCnt="9"/>
      <dgm:spPr/>
    </dgm:pt>
    <dgm:pt modelId="{96AAE8C9-FF18-4831-9E59-D05963595864}" type="pres">
      <dgm:prSet presAssocID="{2FCD004D-2A9A-4C5C-B11C-87FE9B2A4B5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DF86543-F9C8-415A-984A-BCC2D201DD7D}" type="pres">
      <dgm:prSet presAssocID="{E763B415-2756-4A38-A159-B9AA04C44E91}" presName="Accent2" presStyleCnt="0"/>
      <dgm:spPr/>
    </dgm:pt>
    <dgm:pt modelId="{99979817-96E2-41EA-B310-8CD7A9A7A9CC}" type="pres">
      <dgm:prSet presAssocID="{E763B415-2756-4A38-A159-B9AA04C44E91}" presName="Accent" presStyleLbl="node1" presStyleIdx="7" presStyleCnt="9"/>
      <dgm:spPr/>
    </dgm:pt>
    <dgm:pt modelId="{930CFA47-91E3-48F3-91FB-2590B30FAA03}" type="pres">
      <dgm:prSet presAssocID="{E763B415-2756-4A38-A159-B9AA04C44E91}" presName="ParentBackground2" presStyleCnt="0"/>
      <dgm:spPr/>
    </dgm:pt>
    <dgm:pt modelId="{F53886F0-281A-4326-92B3-DADC27182424}" type="pres">
      <dgm:prSet presAssocID="{E763B415-2756-4A38-A159-B9AA04C44E91}" presName="ParentBackground" presStyleLbl="fgAcc1" presStyleIdx="7" presStyleCnt="9"/>
      <dgm:spPr/>
    </dgm:pt>
    <dgm:pt modelId="{41F41917-89BB-42E4-8391-D5128E761DF3}" type="pres">
      <dgm:prSet presAssocID="{E763B415-2756-4A38-A159-B9AA04C44E9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152EA7-8740-405F-8C6A-0BAEE2BF5823}" type="pres">
      <dgm:prSet presAssocID="{8ECC5939-2462-46B6-B603-3F44D9FEB360}" presName="Accent1" presStyleCnt="0"/>
      <dgm:spPr/>
    </dgm:pt>
    <dgm:pt modelId="{C974411A-C819-4A4B-8A7E-A50BF5B81EBB}" type="pres">
      <dgm:prSet presAssocID="{8ECC5939-2462-46B6-B603-3F44D9FEB360}" presName="Accent" presStyleLbl="node1" presStyleIdx="8" presStyleCnt="9"/>
      <dgm:spPr/>
    </dgm:pt>
    <dgm:pt modelId="{63870DF8-9738-41A1-87DB-A6E3C337E0B7}" type="pres">
      <dgm:prSet presAssocID="{8ECC5939-2462-46B6-B603-3F44D9FEB360}" presName="ParentBackground1" presStyleCnt="0"/>
      <dgm:spPr/>
    </dgm:pt>
    <dgm:pt modelId="{3A1E22A0-FCCC-4203-A30E-B552E6C0C5A4}" type="pres">
      <dgm:prSet presAssocID="{8ECC5939-2462-46B6-B603-3F44D9FEB360}" presName="ParentBackground" presStyleLbl="fgAcc1" presStyleIdx="8" presStyleCnt="9"/>
      <dgm:spPr/>
    </dgm:pt>
    <dgm:pt modelId="{03F992C5-91F5-4AF3-8FAF-72D8427D5BE1}" type="pres">
      <dgm:prSet presAssocID="{8ECC5939-2462-46B6-B603-3F44D9FEB36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2B98608-A228-4020-86BE-F999BEC1FEEA}" type="presOf" srcId="{07E96446-2547-473F-8517-8C249B559013}" destId="{C04FDF39-680E-413D-A5DA-0D0F53997EDD}" srcOrd="1" destOrd="0" presId="urn:microsoft.com/office/officeart/2011/layout/CircleProcess"/>
    <dgm:cxn modelId="{FE546A0A-3B34-474F-AE34-C0EA0F45122F}" type="presOf" srcId="{A588C949-7C42-4FED-A111-81FE3BA89D08}" destId="{4ECCEF77-B78E-4B8B-8C3F-2891A977BBE3}" srcOrd="0" destOrd="0" presId="urn:microsoft.com/office/officeart/2011/layout/CircleProcess"/>
    <dgm:cxn modelId="{CEF75815-7A66-48CB-95C8-561C7172F9BC}" srcId="{BF442A87-5CC3-49CB-B0B4-4D676FB4012A}" destId="{8ECC5939-2462-46B6-B603-3F44D9FEB360}" srcOrd="0" destOrd="0" parTransId="{6104F929-1997-4043-AB49-FB459EA18B47}" sibTransId="{9CA39A98-B9F0-4A9E-B2EB-8176AB037F7F}"/>
    <dgm:cxn modelId="{ED32882F-562C-441D-8D06-6CB94E03E78A}" type="presOf" srcId="{A588C949-7C42-4FED-A111-81FE3BA89D08}" destId="{4F8042AA-FFCF-4AE6-8E20-F595340BB414}" srcOrd="1" destOrd="0" presId="urn:microsoft.com/office/officeart/2011/layout/CircleProcess"/>
    <dgm:cxn modelId="{6A27613B-CFB6-40C1-A3C1-CA52E644BE75}" type="presOf" srcId="{5DDB256A-3CC6-4510-9170-013D05FBF227}" destId="{2126E082-625C-48B4-A6E4-FB03627C8F15}" srcOrd="0" destOrd="0" presId="urn:microsoft.com/office/officeart/2011/layout/CircleProcess"/>
    <dgm:cxn modelId="{A6ECC560-0CA2-48DB-B4AD-732ABFAFA6F2}" srcId="{BF442A87-5CC3-49CB-B0B4-4D676FB4012A}" destId="{E763B415-2756-4A38-A159-B9AA04C44E91}" srcOrd="1" destOrd="0" parTransId="{4F41B148-A75A-4D6E-97C4-E348D450055F}" sibTransId="{2DC5F869-D8DC-4859-97B4-40725B758328}"/>
    <dgm:cxn modelId="{21302162-C37A-4279-B245-3F34D0B13A1D}" type="presOf" srcId="{BF442A87-5CC3-49CB-B0B4-4D676FB4012A}" destId="{6FC3EFB0-C9EE-4D09-9A86-26111378EBA1}" srcOrd="0" destOrd="0" presId="urn:microsoft.com/office/officeart/2011/layout/CircleProcess"/>
    <dgm:cxn modelId="{99B0AA42-B755-42A1-847C-7991910D6BB1}" type="presOf" srcId="{07E96446-2547-473F-8517-8C249B559013}" destId="{1449B8B4-2287-41F4-8183-FCA03EF2FFD4}" srcOrd="0" destOrd="0" presId="urn:microsoft.com/office/officeart/2011/layout/CircleProcess"/>
    <dgm:cxn modelId="{94509B68-324C-441C-A327-75F4EFB4F5D5}" type="presOf" srcId="{99AF5F9F-4868-428C-86D8-C1C72AC785E5}" destId="{89C6FCAB-4978-4174-BCB1-86ED28D1AC80}" srcOrd="1" destOrd="0" presId="urn:microsoft.com/office/officeart/2011/layout/CircleProcess"/>
    <dgm:cxn modelId="{05612D4F-58D2-48F0-B23D-2A4D9C8D7891}" type="presOf" srcId="{8ECC5939-2462-46B6-B603-3F44D9FEB360}" destId="{03F992C5-91F5-4AF3-8FAF-72D8427D5BE1}" srcOrd="1" destOrd="0" presId="urn:microsoft.com/office/officeart/2011/layout/CircleProcess"/>
    <dgm:cxn modelId="{1A697E52-06AB-43E9-B35F-0392FC9C4B54}" type="presOf" srcId="{2FCD004D-2A9A-4C5C-B11C-87FE9B2A4B51}" destId="{7115D76D-E5F6-41E7-BA03-DEBDB5D3181A}" srcOrd="0" destOrd="0" presId="urn:microsoft.com/office/officeart/2011/layout/CircleProcess"/>
    <dgm:cxn modelId="{2481CD76-4E95-4F39-AD64-295C7C44BF71}" type="presOf" srcId="{E763B415-2756-4A38-A159-B9AA04C44E91}" destId="{F53886F0-281A-4326-92B3-DADC27182424}" srcOrd="0" destOrd="0" presId="urn:microsoft.com/office/officeart/2011/layout/CircleProcess"/>
    <dgm:cxn modelId="{5E8F9D77-964F-4DB6-B31E-3A94D0035EDE}" type="presOf" srcId="{8ECC5939-2462-46B6-B603-3F44D9FEB360}" destId="{3A1E22A0-FCCC-4203-A30E-B552E6C0C5A4}" srcOrd="0" destOrd="0" presId="urn:microsoft.com/office/officeart/2011/layout/CircleProcess"/>
    <dgm:cxn modelId="{E00EF97C-B723-4DF8-AD5A-8B8797A32AEA}" srcId="{BF442A87-5CC3-49CB-B0B4-4D676FB4012A}" destId="{E7E27734-B27B-4152-B192-7DA2A0EA94D9}" srcOrd="5" destOrd="0" parTransId="{4C05437C-0285-457A-8B0B-FFC33A879144}" sibTransId="{BD8F21CE-FC8C-41C3-AE6F-7E0B7252CA71}"/>
    <dgm:cxn modelId="{5218AF84-E183-48E5-980E-CFD5BB5078BC}" type="presOf" srcId="{E763B415-2756-4A38-A159-B9AA04C44E91}" destId="{41F41917-89BB-42E4-8391-D5128E761DF3}" srcOrd="1" destOrd="0" presId="urn:microsoft.com/office/officeart/2011/layout/CircleProcess"/>
    <dgm:cxn modelId="{0BE88A8D-E914-4FDA-8636-35D6628EE57C}" type="presOf" srcId="{F2F364CF-DB68-47F1-A599-7799F6C273BB}" destId="{0D0D5B01-123E-4CCC-9496-F4B00B530B21}" srcOrd="1" destOrd="0" presId="urn:microsoft.com/office/officeart/2011/layout/CircleProcess"/>
    <dgm:cxn modelId="{65E40190-47B7-426B-9E32-22BF85987D56}" srcId="{BF442A87-5CC3-49CB-B0B4-4D676FB4012A}" destId="{F2F364CF-DB68-47F1-A599-7799F6C273BB}" srcOrd="8" destOrd="0" parTransId="{03844CF2-B4B7-45BB-8DD4-E9C144B8DC78}" sibTransId="{5CEEC706-2FBB-40F2-93A9-96BECCE47EE0}"/>
    <dgm:cxn modelId="{84E1719C-44BF-44B2-A82A-607052E32684}" type="presOf" srcId="{99AF5F9F-4868-428C-86D8-C1C72AC785E5}" destId="{625A3023-EE57-4316-8D71-E2A6A169C9C2}" srcOrd="0" destOrd="0" presId="urn:microsoft.com/office/officeart/2011/layout/CircleProcess"/>
    <dgm:cxn modelId="{375BA49F-C919-47E7-9137-43AF0A614F59}" type="presOf" srcId="{E7E27734-B27B-4152-B192-7DA2A0EA94D9}" destId="{1796DFDF-ADE7-4427-A4B3-7008FA3C5ADB}" srcOrd="1" destOrd="0" presId="urn:microsoft.com/office/officeart/2011/layout/CircleProcess"/>
    <dgm:cxn modelId="{B2EE93A1-454C-4D5F-8C53-F8647A58F81B}" srcId="{BF442A87-5CC3-49CB-B0B4-4D676FB4012A}" destId="{5DDB256A-3CC6-4510-9170-013D05FBF227}" srcOrd="7" destOrd="0" parTransId="{7424F898-5961-401A-AEE4-3F35AEB12E56}" sibTransId="{3F725A8D-E295-4FC4-8048-4DB6F33996BF}"/>
    <dgm:cxn modelId="{F10E21AA-9B4F-4EA4-A842-832C102A62FF}" type="presOf" srcId="{5DDB256A-3CC6-4510-9170-013D05FBF227}" destId="{EDBD6683-6415-4BA5-8A33-025C6901B719}" srcOrd="1" destOrd="0" presId="urn:microsoft.com/office/officeart/2011/layout/CircleProcess"/>
    <dgm:cxn modelId="{9BE424B3-B723-4776-9407-D9E779A39113}" type="presOf" srcId="{E7E27734-B27B-4152-B192-7DA2A0EA94D9}" destId="{737DC356-7A0C-478A-903B-F48BA96C7563}" srcOrd="0" destOrd="0" presId="urn:microsoft.com/office/officeart/2011/layout/CircleProcess"/>
    <dgm:cxn modelId="{4747AFBE-8874-48E6-8B99-9D1908254388}" srcId="{BF442A87-5CC3-49CB-B0B4-4D676FB4012A}" destId="{2FCD004D-2A9A-4C5C-B11C-87FE9B2A4B51}" srcOrd="2" destOrd="0" parTransId="{5F17F5A6-7739-48E4-85C9-EF53A06EFFE9}" sibTransId="{FD55863A-B9A2-4AA6-8F85-267DB2B99E97}"/>
    <dgm:cxn modelId="{77201BD3-E76B-4597-9D54-4C2FF05D5F89}" srcId="{BF442A87-5CC3-49CB-B0B4-4D676FB4012A}" destId="{A588C949-7C42-4FED-A111-81FE3BA89D08}" srcOrd="4" destOrd="0" parTransId="{E9548B83-4691-412F-8721-DE7C8692C6D3}" sibTransId="{4846FFE0-EEE6-49D9-BAA8-C52905C3AE74}"/>
    <dgm:cxn modelId="{70F982DB-29D0-4EDB-B619-9C4854F77C29}" srcId="{BF442A87-5CC3-49CB-B0B4-4D676FB4012A}" destId="{07E96446-2547-473F-8517-8C249B559013}" srcOrd="6" destOrd="0" parTransId="{148AD159-3532-4B81-9DEB-F8674388B0B4}" sibTransId="{2301B00B-10D5-4C84-86E0-CA8A5A3BEE85}"/>
    <dgm:cxn modelId="{BC24B8E0-FFC1-4A3D-B287-449B96A38202}" type="presOf" srcId="{2FCD004D-2A9A-4C5C-B11C-87FE9B2A4B51}" destId="{96AAE8C9-FF18-4831-9E59-D05963595864}" srcOrd="1" destOrd="0" presId="urn:microsoft.com/office/officeart/2011/layout/CircleProcess"/>
    <dgm:cxn modelId="{56EB26E4-D42D-4FEE-86D4-A0DF2F05009B}" type="presOf" srcId="{F2F364CF-DB68-47F1-A599-7799F6C273BB}" destId="{E9EE40BA-60D3-4335-A462-D5DD6D47C8C9}" srcOrd="0" destOrd="0" presId="urn:microsoft.com/office/officeart/2011/layout/CircleProcess"/>
    <dgm:cxn modelId="{6A516BFE-63FD-4C2E-8264-A9D8DDD36064}" srcId="{BF442A87-5CC3-49CB-B0B4-4D676FB4012A}" destId="{99AF5F9F-4868-428C-86D8-C1C72AC785E5}" srcOrd="3" destOrd="0" parTransId="{0BF6E189-6E6C-4B9C-A295-EEDA8D079618}" sibTransId="{941D3445-B9EE-4033-B737-4E05E860E5C5}"/>
    <dgm:cxn modelId="{86ADF2AB-0C80-4597-B4A3-4BB770B82941}" type="presParOf" srcId="{6FC3EFB0-C9EE-4D09-9A86-26111378EBA1}" destId="{AF67C4FA-8380-46A6-821D-3EE2F8CD3666}" srcOrd="0" destOrd="0" presId="urn:microsoft.com/office/officeart/2011/layout/CircleProcess"/>
    <dgm:cxn modelId="{856084F8-E9E5-43BA-8194-00B16D868215}" type="presParOf" srcId="{AF67C4FA-8380-46A6-821D-3EE2F8CD3666}" destId="{61DBBCFA-CCB3-4FC1-9886-E9F92BE29FFC}" srcOrd="0" destOrd="0" presId="urn:microsoft.com/office/officeart/2011/layout/CircleProcess"/>
    <dgm:cxn modelId="{EDB20A50-3E36-4372-A6FC-0EA0AAC8D42E}" type="presParOf" srcId="{6FC3EFB0-C9EE-4D09-9A86-26111378EBA1}" destId="{E83C0274-D9E4-4832-811A-BEC9725D3D38}" srcOrd="1" destOrd="0" presId="urn:microsoft.com/office/officeart/2011/layout/CircleProcess"/>
    <dgm:cxn modelId="{0CB15ED2-C63D-4802-BEAF-B16F15DBD792}" type="presParOf" srcId="{E83C0274-D9E4-4832-811A-BEC9725D3D38}" destId="{E9EE40BA-60D3-4335-A462-D5DD6D47C8C9}" srcOrd="0" destOrd="0" presId="urn:microsoft.com/office/officeart/2011/layout/CircleProcess"/>
    <dgm:cxn modelId="{84869E14-8260-4015-A5BE-F9D3232D95FB}" type="presParOf" srcId="{6FC3EFB0-C9EE-4D09-9A86-26111378EBA1}" destId="{0D0D5B01-123E-4CCC-9496-F4B00B530B21}" srcOrd="2" destOrd="0" presId="urn:microsoft.com/office/officeart/2011/layout/CircleProcess"/>
    <dgm:cxn modelId="{20FA76D6-681E-4C73-A2BC-14AFF48470E4}" type="presParOf" srcId="{6FC3EFB0-C9EE-4D09-9A86-26111378EBA1}" destId="{828EC9A0-FB2F-4AA2-83A6-8356FB14308A}" srcOrd="3" destOrd="0" presId="urn:microsoft.com/office/officeart/2011/layout/CircleProcess"/>
    <dgm:cxn modelId="{E45502E2-FF93-4AF4-88B0-4C84A9F1F543}" type="presParOf" srcId="{828EC9A0-FB2F-4AA2-83A6-8356FB14308A}" destId="{77B93194-4889-4386-9502-2E10EE43105E}" srcOrd="0" destOrd="0" presId="urn:microsoft.com/office/officeart/2011/layout/CircleProcess"/>
    <dgm:cxn modelId="{D57A0C61-962E-4E67-AF13-3F8D632683C6}" type="presParOf" srcId="{6FC3EFB0-C9EE-4D09-9A86-26111378EBA1}" destId="{D5FE3D04-9755-474A-9C12-F3CB90C75C04}" srcOrd="4" destOrd="0" presId="urn:microsoft.com/office/officeart/2011/layout/CircleProcess"/>
    <dgm:cxn modelId="{9752208C-4587-4A9D-81D2-81940BDD61E7}" type="presParOf" srcId="{D5FE3D04-9755-474A-9C12-F3CB90C75C04}" destId="{2126E082-625C-48B4-A6E4-FB03627C8F15}" srcOrd="0" destOrd="0" presId="urn:microsoft.com/office/officeart/2011/layout/CircleProcess"/>
    <dgm:cxn modelId="{E57E031B-3A0E-4DAF-8CB9-3266C850781D}" type="presParOf" srcId="{6FC3EFB0-C9EE-4D09-9A86-26111378EBA1}" destId="{EDBD6683-6415-4BA5-8A33-025C6901B719}" srcOrd="5" destOrd="0" presId="urn:microsoft.com/office/officeart/2011/layout/CircleProcess"/>
    <dgm:cxn modelId="{B3119556-B078-4701-9535-BF05C562CF47}" type="presParOf" srcId="{6FC3EFB0-C9EE-4D09-9A86-26111378EBA1}" destId="{229015C0-E839-4B52-86BD-99AC4B1486F7}" srcOrd="6" destOrd="0" presId="urn:microsoft.com/office/officeart/2011/layout/CircleProcess"/>
    <dgm:cxn modelId="{5C3B81C2-0D79-498B-B210-57CE73FDD6D2}" type="presParOf" srcId="{229015C0-E839-4B52-86BD-99AC4B1486F7}" destId="{4C6375DC-5422-4FD0-906C-DE6302AE9035}" srcOrd="0" destOrd="0" presId="urn:microsoft.com/office/officeart/2011/layout/CircleProcess"/>
    <dgm:cxn modelId="{B9E9222A-980D-4872-9518-6D50496BF1D6}" type="presParOf" srcId="{6FC3EFB0-C9EE-4D09-9A86-26111378EBA1}" destId="{0D006521-7642-4969-B1D9-9F285E78E158}" srcOrd="7" destOrd="0" presId="urn:microsoft.com/office/officeart/2011/layout/CircleProcess"/>
    <dgm:cxn modelId="{96A6F9F0-BD97-426C-BD12-94B51D9F5B9D}" type="presParOf" srcId="{0D006521-7642-4969-B1D9-9F285E78E158}" destId="{1449B8B4-2287-41F4-8183-FCA03EF2FFD4}" srcOrd="0" destOrd="0" presId="urn:microsoft.com/office/officeart/2011/layout/CircleProcess"/>
    <dgm:cxn modelId="{0F7F43C8-2148-4378-8F6E-26BE8650139C}" type="presParOf" srcId="{6FC3EFB0-C9EE-4D09-9A86-26111378EBA1}" destId="{C04FDF39-680E-413D-A5DA-0D0F53997EDD}" srcOrd="8" destOrd="0" presId="urn:microsoft.com/office/officeart/2011/layout/CircleProcess"/>
    <dgm:cxn modelId="{A9EAE83B-A059-4926-8D5B-CC417C4A4486}" type="presParOf" srcId="{6FC3EFB0-C9EE-4D09-9A86-26111378EBA1}" destId="{CB86D8A5-FF95-4282-BF6C-15CD70987EBB}" srcOrd="9" destOrd="0" presId="urn:microsoft.com/office/officeart/2011/layout/CircleProcess"/>
    <dgm:cxn modelId="{28556367-39B2-4152-A37B-DF6721AD7ED0}" type="presParOf" srcId="{CB86D8A5-FF95-4282-BF6C-15CD70987EBB}" destId="{8F34E5D4-6768-4B8D-BC7F-21F082094041}" srcOrd="0" destOrd="0" presId="urn:microsoft.com/office/officeart/2011/layout/CircleProcess"/>
    <dgm:cxn modelId="{DE1132C2-498C-4D4C-B197-E7BEFBA98E79}" type="presParOf" srcId="{6FC3EFB0-C9EE-4D09-9A86-26111378EBA1}" destId="{ACCA546F-A492-41AD-9481-C3D4427FF7AF}" srcOrd="10" destOrd="0" presId="urn:microsoft.com/office/officeart/2011/layout/CircleProcess"/>
    <dgm:cxn modelId="{075A23CC-64CD-4E1C-B367-648099BDA49D}" type="presParOf" srcId="{ACCA546F-A492-41AD-9481-C3D4427FF7AF}" destId="{737DC356-7A0C-478A-903B-F48BA96C7563}" srcOrd="0" destOrd="0" presId="urn:microsoft.com/office/officeart/2011/layout/CircleProcess"/>
    <dgm:cxn modelId="{7845366E-4AF1-4566-8E48-5BCB42147649}" type="presParOf" srcId="{6FC3EFB0-C9EE-4D09-9A86-26111378EBA1}" destId="{1796DFDF-ADE7-4427-A4B3-7008FA3C5ADB}" srcOrd="11" destOrd="0" presId="urn:microsoft.com/office/officeart/2011/layout/CircleProcess"/>
    <dgm:cxn modelId="{A11C2B4C-6ACA-4E48-8753-4428070733F2}" type="presParOf" srcId="{6FC3EFB0-C9EE-4D09-9A86-26111378EBA1}" destId="{F2C6EC3B-089E-4F96-A652-1E57887D0D40}" srcOrd="12" destOrd="0" presId="urn:microsoft.com/office/officeart/2011/layout/CircleProcess"/>
    <dgm:cxn modelId="{7827CB12-6657-4069-8919-08FBEE7993FD}" type="presParOf" srcId="{F2C6EC3B-089E-4F96-A652-1E57887D0D40}" destId="{98C05A61-4191-4CC4-BB58-6E09F652AAC9}" srcOrd="0" destOrd="0" presId="urn:microsoft.com/office/officeart/2011/layout/CircleProcess"/>
    <dgm:cxn modelId="{6924E638-0EBF-4B5C-B432-95B5535176DA}" type="presParOf" srcId="{6FC3EFB0-C9EE-4D09-9A86-26111378EBA1}" destId="{81128BB7-DAA5-4399-A436-5A4D69B4D98B}" srcOrd="13" destOrd="0" presId="urn:microsoft.com/office/officeart/2011/layout/CircleProcess"/>
    <dgm:cxn modelId="{651936AF-5139-42E4-AF33-2416581F7DDD}" type="presParOf" srcId="{81128BB7-DAA5-4399-A436-5A4D69B4D98B}" destId="{4ECCEF77-B78E-4B8B-8C3F-2891A977BBE3}" srcOrd="0" destOrd="0" presId="urn:microsoft.com/office/officeart/2011/layout/CircleProcess"/>
    <dgm:cxn modelId="{CF318428-37AF-4AB9-ABB9-7831F35DBED9}" type="presParOf" srcId="{6FC3EFB0-C9EE-4D09-9A86-26111378EBA1}" destId="{4F8042AA-FFCF-4AE6-8E20-F595340BB414}" srcOrd="14" destOrd="0" presId="urn:microsoft.com/office/officeart/2011/layout/CircleProcess"/>
    <dgm:cxn modelId="{5C96CE8F-3926-4184-8E0B-8D685E8A5B35}" type="presParOf" srcId="{6FC3EFB0-C9EE-4D09-9A86-26111378EBA1}" destId="{080A50A3-221F-412B-8431-AFC7C7EA21FC}" srcOrd="15" destOrd="0" presId="urn:microsoft.com/office/officeart/2011/layout/CircleProcess"/>
    <dgm:cxn modelId="{6658420F-00FE-490F-8634-3E4B48C4F99C}" type="presParOf" srcId="{080A50A3-221F-412B-8431-AFC7C7EA21FC}" destId="{17D5E6B1-6040-4B72-BE23-C630130D3324}" srcOrd="0" destOrd="0" presId="urn:microsoft.com/office/officeart/2011/layout/CircleProcess"/>
    <dgm:cxn modelId="{A9757D81-2F7A-428B-8963-94E8243F48A9}" type="presParOf" srcId="{6FC3EFB0-C9EE-4D09-9A86-26111378EBA1}" destId="{5BC91E92-7ED5-430B-B4DE-91F57DEA5BB6}" srcOrd="16" destOrd="0" presId="urn:microsoft.com/office/officeart/2011/layout/CircleProcess"/>
    <dgm:cxn modelId="{C8674BEC-6A4C-49CF-B53E-4E998D35C4CA}" type="presParOf" srcId="{5BC91E92-7ED5-430B-B4DE-91F57DEA5BB6}" destId="{625A3023-EE57-4316-8D71-E2A6A169C9C2}" srcOrd="0" destOrd="0" presId="urn:microsoft.com/office/officeart/2011/layout/CircleProcess"/>
    <dgm:cxn modelId="{1485E6A1-845E-4EDD-A7F0-05056ED704DD}" type="presParOf" srcId="{6FC3EFB0-C9EE-4D09-9A86-26111378EBA1}" destId="{89C6FCAB-4978-4174-BCB1-86ED28D1AC80}" srcOrd="17" destOrd="0" presId="urn:microsoft.com/office/officeart/2011/layout/CircleProcess"/>
    <dgm:cxn modelId="{EFA23C8E-340F-4AE3-9AD5-EFD382219725}" type="presParOf" srcId="{6FC3EFB0-C9EE-4D09-9A86-26111378EBA1}" destId="{68B43BD4-006E-47A1-AC49-3BD4DBE50821}" srcOrd="18" destOrd="0" presId="urn:microsoft.com/office/officeart/2011/layout/CircleProcess"/>
    <dgm:cxn modelId="{39B20F52-2321-4F72-8D9B-32565B51B1C3}" type="presParOf" srcId="{68B43BD4-006E-47A1-AC49-3BD4DBE50821}" destId="{21CB78B1-BB94-4B17-90DC-CF381031E55F}" srcOrd="0" destOrd="0" presId="urn:microsoft.com/office/officeart/2011/layout/CircleProcess"/>
    <dgm:cxn modelId="{5872F7BE-CD38-4BBB-911A-8480E943B7E6}" type="presParOf" srcId="{6FC3EFB0-C9EE-4D09-9A86-26111378EBA1}" destId="{D2A3B735-856B-40F3-BE43-25DD1BAA96AD}" srcOrd="19" destOrd="0" presId="urn:microsoft.com/office/officeart/2011/layout/CircleProcess"/>
    <dgm:cxn modelId="{F19377A7-860E-461E-8436-0333C60FB14C}" type="presParOf" srcId="{D2A3B735-856B-40F3-BE43-25DD1BAA96AD}" destId="{7115D76D-E5F6-41E7-BA03-DEBDB5D3181A}" srcOrd="0" destOrd="0" presId="urn:microsoft.com/office/officeart/2011/layout/CircleProcess"/>
    <dgm:cxn modelId="{23AC1649-03E3-49C6-A43C-728161969607}" type="presParOf" srcId="{6FC3EFB0-C9EE-4D09-9A86-26111378EBA1}" destId="{96AAE8C9-FF18-4831-9E59-D05963595864}" srcOrd="20" destOrd="0" presId="urn:microsoft.com/office/officeart/2011/layout/CircleProcess"/>
    <dgm:cxn modelId="{EB29E36D-6BE1-40DB-B890-86F4F7619810}" type="presParOf" srcId="{6FC3EFB0-C9EE-4D09-9A86-26111378EBA1}" destId="{EDF86543-F9C8-415A-984A-BCC2D201DD7D}" srcOrd="21" destOrd="0" presId="urn:microsoft.com/office/officeart/2011/layout/CircleProcess"/>
    <dgm:cxn modelId="{F7D7EC55-FFF4-476A-BEF4-1FB94AFF3BEC}" type="presParOf" srcId="{EDF86543-F9C8-415A-984A-BCC2D201DD7D}" destId="{99979817-96E2-41EA-B310-8CD7A9A7A9CC}" srcOrd="0" destOrd="0" presId="urn:microsoft.com/office/officeart/2011/layout/CircleProcess"/>
    <dgm:cxn modelId="{7C6B17AF-645A-4982-87AC-EFA16CC17A48}" type="presParOf" srcId="{6FC3EFB0-C9EE-4D09-9A86-26111378EBA1}" destId="{930CFA47-91E3-48F3-91FB-2590B30FAA03}" srcOrd="22" destOrd="0" presId="urn:microsoft.com/office/officeart/2011/layout/CircleProcess"/>
    <dgm:cxn modelId="{C68B61FC-003E-4B20-BE85-D007540182CC}" type="presParOf" srcId="{930CFA47-91E3-48F3-91FB-2590B30FAA03}" destId="{F53886F0-281A-4326-92B3-DADC27182424}" srcOrd="0" destOrd="0" presId="urn:microsoft.com/office/officeart/2011/layout/CircleProcess"/>
    <dgm:cxn modelId="{E6A6BF68-DFFE-4602-A564-A23054BEE79E}" type="presParOf" srcId="{6FC3EFB0-C9EE-4D09-9A86-26111378EBA1}" destId="{41F41917-89BB-42E4-8391-D5128E761DF3}" srcOrd="23" destOrd="0" presId="urn:microsoft.com/office/officeart/2011/layout/CircleProcess"/>
    <dgm:cxn modelId="{B6351CE4-E9C8-47D8-B6E1-A6C09D7FD987}" type="presParOf" srcId="{6FC3EFB0-C9EE-4D09-9A86-26111378EBA1}" destId="{43152EA7-8740-405F-8C6A-0BAEE2BF5823}" srcOrd="24" destOrd="0" presId="urn:microsoft.com/office/officeart/2011/layout/CircleProcess"/>
    <dgm:cxn modelId="{CD0B5B1C-57A2-48D9-88FA-942783012C3F}" type="presParOf" srcId="{43152EA7-8740-405F-8C6A-0BAEE2BF5823}" destId="{C974411A-C819-4A4B-8A7E-A50BF5B81EBB}" srcOrd="0" destOrd="0" presId="urn:microsoft.com/office/officeart/2011/layout/CircleProcess"/>
    <dgm:cxn modelId="{512AF01E-2380-4972-B707-BA26B8B29235}" type="presParOf" srcId="{6FC3EFB0-C9EE-4D09-9A86-26111378EBA1}" destId="{63870DF8-9738-41A1-87DB-A6E3C337E0B7}" srcOrd="25" destOrd="0" presId="urn:microsoft.com/office/officeart/2011/layout/CircleProcess"/>
    <dgm:cxn modelId="{FFE06A53-5904-4B6E-BD90-AA0107D69923}" type="presParOf" srcId="{63870DF8-9738-41A1-87DB-A6E3C337E0B7}" destId="{3A1E22A0-FCCC-4203-A30E-B552E6C0C5A4}" srcOrd="0" destOrd="0" presId="urn:microsoft.com/office/officeart/2011/layout/CircleProcess"/>
    <dgm:cxn modelId="{1FA50EE5-C848-4AC3-8CCB-190F901AA51C}" type="presParOf" srcId="{6FC3EFB0-C9EE-4D09-9A86-26111378EBA1}" destId="{03F992C5-91F5-4AF3-8FAF-72D8427D5BE1}" srcOrd="26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FF3B47-2B65-459F-8203-EB009EE4650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912C20-C72C-46B9-A6D9-0C19BAC832ED}">
      <dgm:prSet phldrT="[Text]"/>
      <dgm:spPr/>
      <dgm:t>
        <a:bodyPr/>
        <a:lstStyle/>
        <a:p>
          <a:r>
            <a:rPr lang="en-US" dirty="0"/>
            <a:t>Omni channel chain</a:t>
          </a:r>
        </a:p>
      </dgm:t>
    </dgm:pt>
    <dgm:pt modelId="{A63E3FA8-C2AC-4AE6-9DA1-1BF4AAEDA82B}" type="parTrans" cxnId="{8B68CF6E-CA15-462A-979B-CB4DA2AB87AF}">
      <dgm:prSet/>
      <dgm:spPr/>
      <dgm:t>
        <a:bodyPr/>
        <a:lstStyle/>
        <a:p>
          <a:endParaRPr lang="en-US"/>
        </a:p>
      </dgm:t>
    </dgm:pt>
    <dgm:pt modelId="{0B5D0E4C-0B62-490D-A434-6BF9C8FD705C}" type="sibTrans" cxnId="{8B68CF6E-CA15-462A-979B-CB4DA2AB87AF}">
      <dgm:prSet/>
      <dgm:spPr/>
      <dgm:t>
        <a:bodyPr/>
        <a:lstStyle/>
        <a:p>
          <a:endParaRPr lang="en-US"/>
        </a:p>
      </dgm:t>
    </dgm:pt>
    <dgm:pt modelId="{0524A896-770D-411B-B187-73CBECCBBB0D}">
      <dgm:prSet phldrT="[Text]"/>
      <dgm:spPr/>
      <dgm:t>
        <a:bodyPr/>
        <a:lstStyle/>
        <a:p>
          <a:r>
            <a:rPr lang="en-US" dirty="0"/>
            <a:t>Small-medium business- full support to suppliers</a:t>
          </a:r>
        </a:p>
      </dgm:t>
    </dgm:pt>
    <dgm:pt modelId="{2FAA346A-2121-4218-A5ED-7ED198B6F07C}" type="parTrans" cxnId="{B7966612-63C8-4889-92E7-F520CDC8AD22}">
      <dgm:prSet/>
      <dgm:spPr/>
      <dgm:t>
        <a:bodyPr/>
        <a:lstStyle/>
        <a:p>
          <a:endParaRPr lang="en-US"/>
        </a:p>
      </dgm:t>
    </dgm:pt>
    <dgm:pt modelId="{93BC39E5-8634-49EF-95F2-EDFC2749BF16}" type="sibTrans" cxnId="{B7966612-63C8-4889-92E7-F520CDC8AD22}">
      <dgm:prSet/>
      <dgm:spPr/>
      <dgm:t>
        <a:bodyPr/>
        <a:lstStyle/>
        <a:p>
          <a:endParaRPr lang="en-US"/>
        </a:p>
      </dgm:t>
    </dgm:pt>
    <dgm:pt modelId="{E4EF382D-E5E9-4640-A1BB-419774556897}">
      <dgm:prSet phldrT="[Text]"/>
      <dgm:spPr/>
      <dgm:t>
        <a:bodyPr/>
        <a:lstStyle/>
        <a:p>
          <a:r>
            <a:rPr lang="en-US" dirty="0"/>
            <a:t>Engaged in all supply chain process (except form manufacturing) </a:t>
          </a:r>
        </a:p>
      </dgm:t>
    </dgm:pt>
    <dgm:pt modelId="{E6DD7C05-32CD-4810-B72A-21D7AE95F1D8}" type="parTrans" cxnId="{5CB63251-FCC2-4085-8662-F622360258D4}">
      <dgm:prSet/>
      <dgm:spPr/>
      <dgm:t>
        <a:bodyPr/>
        <a:lstStyle/>
        <a:p>
          <a:endParaRPr lang="en-US"/>
        </a:p>
      </dgm:t>
    </dgm:pt>
    <dgm:pt modelId="{57A8FE9B-0167-48A1-A2F0-CA95F49244CB}" type="sibTrans" cxnId="{5CB63251-FCC2-4085-8662-F622360258D4}">
      <dgm:prSet/>
      <dgm:spPr/>
      <dgm:t>
        <a:bodyPr/>
        <a:lstStyle/>
        <a:p>
          <a:endParaRPr lang="en-US"/>
        </a:p>
      </dgm:t>
    </dgm:pt>
    <dgm:pt modelId="{5BA21563-0E3C-460D-8E54-4CCD992B5D7D}">
      <dgm:prSet phldrT="[Text]"/>
      <dgm:spPr/>
      <dgm:t>
        <a:bodyPr/>
        <a:lstStyle/>
        <a:p>
          <a:r>
            <a:rPr lang="en-US" dirty="0"/>
            <a:t>Low prices </a:t>
          </a:r>
        </a:p>
      </dgm:t>
    </dgm:pt>
    <dgm:pt modelId="{50F186E1-CA81-4B36-A299-22F0575E0E59}" type="parTrans" cxnId="{BF426CAB-46D8-48B9-83E3-1DE7F60503B7}">
      <dgm:prSet/>
      <dgm:spPr/>
      <dgm:t>
        <a:bodyPr/>
        <a:lstStyle/>
        <a:p>
          <a:endParaRPr lang="en-US"/>
        </a:p>
      </dgm:t>
    </dgm:pt>
    <dgm:pt modelId="{525B3E1E-0F80-4C74-8E47-8E48069BE6BC}" type="sibTrans" cxnId="{BF426CAB-46D8-48B9-83E3-1DE7F60503B7}">
      <dgm:prSet/>
      <dgm:spPr/>
      <dgm:t>
        <a:bodyPr/>
        <a:lstStyle/>
        <a:p>
          <a:endParaRPr lang="en-US"/>
        </a:p>
      </dgm:t>
    </dgm:pt>
    <dgm:pt modelId="{DD7F75EF-BEA4-40F7-A0FF-BB62958BF572}">
      <dgm:prSet phldrT="[Text]"/>
      <dgm:spPr/>
      <dgm:t>
        <a:bodyPr/>
        <a:lstStyle/>
        <a:p>
          <a:r>
            <a:rPr lang="en-US" dirty="0"/>
            <a:t>2% of damage to deliveries only</a:t>
          </a:r>
        </a:p>
      </dgm:t>
    </dgm:pt>
    <dgm:pt modelId="{6DAE6207-73DF-47E1-90A3-03C1A97B3715}" type="parTrans" cxnId="{0DE9F293-E1CC-47D3-BAAF-15A8C3764686}">
      <dgm:prSet/>
      <dgm:spPr/>
      <dgm:t>
        <a:bodyPr/>
        <a:lstStyle/>
        <a:p>
          <a:endParaRPr lang="en-US"/>
        </a:p>
      </dgm:t>
    </dgm:pt>
    <dgm:pt modelId="{1AB37210-0FA7-4AC8-9F37-B7070322045D}" type="sibTrans" cxnId="{0DE9F293-E1CC-47D3-BAAF-15A8C3764686}">
      <dgm:prSet/>
      <dgm:spPr/>
      <dgm:t>
        <a:bodyPr/>
        <a:lstStyle/>
        <a:p>
          <a:endParaRPr lang="en-US"/>
        </a:p>
      </dgm:t>
    </dgm:pt>
    <dgm:pt modelId="{634F045E-2031-4694-A13B-E3950242637C}">
      <dgm:prSet phldrT="[Text]"/>
      <dgm:spPr/>
      <dgm:t>
        <a:bodyPr/>
        <a:lstStyle/>
        <a:p>
          <a:r>
            <a:rPr lang="en-US" dirty="0"/>
            <a:t>Customer Service</a:t>
          </a:r>
        </a:p>
      </dgm:t>
    </dgm:pt>
    <dgm:pt modelId="{18CF6053-C5F1-458C-8A5A-81B943661BC6}" type="parTrans" cxnId="{FB22F08A-184A-4FA6-B48A-58BEE3ABFAA4}">
      <dgm:prSet/>
      <dgm:spPr/>
      <dgm:t>
        <a:bodyPr/>
        <a:lstStyle/>
        <a:p>
          <a:endParaRPr lang="en-US"/>
        </a:p>
      </dgm:t>
    </dgm:pt>
    <dgm:pt modelId="{6A7A142C-07BF-4E83-BC6E-65367C0A0C99}" type="sibTrans" cxnId="{FB22F08A-184A-4FA6-B48A-58BEE3ABFAA4}">
      <dgm:prSet/>
      <dgm:spPr/>
      <dgm:t>
        <a:bodyPr/>
        <a:lstStyle/>
        <a:p>
          <a:endParaRPr lang="en-US"/>
        </a:p>
      </dgm:t>
    </dgm:pt>
    <dgm:pt modelId="{F2F9E40E-4D6F-4E00-9318-B531378CF7ED}" type="pres">
      <dgm:prSet presAssocID="{25FF3B47-2B65-459F-8203-EB009EE46509}" presName="diagram" presStyleCnt="0">
        <dgm:presLayoutVars>
          <dgm:dir/>
          <dgm:resizeHandles val="exact"/>
        </dgm:presLayoutVars>
      </dgm:prSet>
      <dgm:spPr/>
    </dgm:pt>
    <dgm:pt modelId="{06DB4D00-2BFA-4429-8878-1554E1B06F15}" type="pres">
      <dgm:prSet presAssocID="{09912C20-C72C-46B9-A6D9-0C19BAC832ED}" presName="node" presStyleLbl="node1" presStyleIdx="0" presStyleCnt="6">
        <dgm:presLayoutVars>
          <dgm:bulletEnabled val="1"/>
        </dgm:presLayoutVars>
      </dgm:prSet>
      <dgm:spPr/>
    </dgm:pt>
    <dgm:pt modelId="{4CA52A57-EDC7-4E61-9BEF-0630B2E7E1C8}" type="pres">
      <dgm:prSet presAssocID="{0B5D0E4C-0B62-490D-A434-6BF9C8FD705C}" presName="sibTrans" presStyleCnt="0"/>
      <dgm:spPr/>
    </dgm:pt>
    <dgm:pt modelId="{97A49B5F-EF21-4AEC-BCA9-87836F9776CC}" type="pres">
      <dgm:prSet presAssocID="{0524A896-770D-411B-B187-73CBECCBBB0D}" presName="node" presStyleLbl="node1" presStyleIdx="1" presStyleCnt="6">
        <dgm:presLayoutVars>
          <dgm:bulletEnabled val="1"/>
        </dgm:presLayoutVars>
      </dgm:prSet>
      <dgm:spPr/>
    </dgm:pt>
    <dgm:pt modelId="{1117F59B-B4B4-474A-92B6-76DA38DF7439}" type="pres">
      <dgm:prSet presAssocID="{93BC39E5-8634-49EF-95F2-EDFC2749BF16}" presName="sibTrans" presStyleCnt="0"/>
      <dgm:spPr/>
    </dgm:pt>
    <dgm:pt modelId="{A239FA48-6A77-4B15-8CAA-FD8281EB3921}" type="pres">
      <dgm:prSet presAssocID="{E4EF382D-E5E9-4640-A1BB-419774556897}" presName="node" presStyleLbl="node1" presStyleIdx="2" presStyleCnt="6">
        <dgm:presLayoutVars>
          <dgm:bulletEnabled val="1"/>
        </dgm:presLayoutVars>
      </dgm:prSet>
      <dgm:spPr/>
    </dgm:pt>
    <dgm:pt modelId="{362D9543-BB2F-441D-8B6C-B9FEF39CE22E}" type="pres">
      <dgm:prSet presAssocID="{57A8FE9B-0167-48A1-A2F0-CA95F49244CB}" presName="sibTrans" presStyleCnt="0"/>
      <dgm:spPr/>
    </dgm:pt>
    <dgm:pt modelId="{6261B62C-CFEF-4A3F-9B9A-4D6EB224429A}" type="pres">
      <dgm:prSet presAssocID="{5BA21563-0E3C-460D-8E54-4CCD992B5D7D}" presName="node" presStyleLbl="node1" presStyleIdx="3" presStyleCnt="6">
        <dgm:presLayoutVars>
          <dgm:bulletEnabled val="1"/>
        </dgm:presLayoutVars>
      </dgm:prSet>
      <dgm:spPr/>
    </dgm:pt>
    <dgm:pt modelId="{8BD29B66-0CFD-403A-8985-9CD213685EE2}" type="pres">
      <dgm:prSet presAssocID="{525B3E1E-0F80-4C74-8E47-8E48069BE6BC}" presName="sibTrans" presStyleCnt="0"/>
      <dgm:spPr/>
    </dgm:pt>
    <dgm:pt modelId="{D61000DE-DAB4-46D3-A9DA-9384BDD56D42}" type="pres">
      <dgm:prSet presAssocID="{DD7F75EF-BEA4-40F7-A0FF-BB62958BF572}" presName="node" presStyleLbl="node1" presStyleIdx="4" presStyleCnt="6">
        <dgm:presLayoutVars>
          <dgm:bulletEnabled val="1"/>
        </dgm:presLayoutVars>
      </dgm:prSet>
      <dgm:spPr/>
    </dgm:pt>
    <dgm:pt modelId="{3310E910-4579-46F9-9504-3BF45468479D}" type="pres">
      <dgm:prSet presAssocID="{1AB37210-0FA7-4AC8-9F37-B7070322045D}" presName="sibTrans" presStyleCnt="0"/>
      <dgm:spPr/>
    </dgm:pt>
    <dgm:pt modelId="{6A35F3E4-D5B0-4F50-BF23-A488E9CE0CC5}" type="pres">
      <dgm:prSet presAssocID="{634F045E-2031-4694-A13B-E3950242637C}" presName="node" presStyleLbl="node1" presStyleIdx="5" presStyleCnt="6">
        <dgm:presLayoutVars>
          <dgm:bulletEnabled val="1"/>
        </dgm:presLayoutVars>
      </dgm:prSet>
      <dgm:spPr/>
    </dgm:pt>
  </dgm:ptLst>
  <dgm:cxnLst>
    <dgm:cxn modelId="{78CBD601-EE1F-4E8B-8B49-80CACB016954}" type="presOf" srcId="{DD7F75EF-BEA4-40F7-A0FF-BB62958BF572}" destId="{D61000DE-DAB4-46D3-A9DA-9384BDD56D42}" srcOrd="0" destOrd="0" presId="urn:microsoft.com/office/officeart/2005/8/layout/default"/>
    <dgm:cxn modelId="{07FA9611-AFBA-4B3F-9D4A-5B3B1667F4D1}" type="presOf" srcId="{634F045E-2031-4694-A13B-E3950242637C}" destId="{6A35F3E4-D5B0-4F50-BF23-A488E9CE0CC5}" srcOrd="0" destOrd="0" presId="urn:microsoft.com/office/officeart/2005/8/layout/default"/>
    <dgm:cxn modelId="{B7966612-63C8-4889-92E7-F520CDC8AD22}" srcId="{25FF3B47-2B65-459F-8203-EB009EE46509}" destId="{0524A896-770D-411B-B187-73CBECCBBB0D}" srcOrd="1" destOrd="0" parTransId="{2FAA346A-2121-4218-A5ED-7ED198B6F07C}" sibTransId="{93BC39E5-8634-49EF-95F2-EDFC2749BF16}"/>
    <dgm:cxn modelId="{52940E15-5ECF-4D30-982F-FAD11538B51A}" type="presOf" srcId="{25FF3B47-2B65-459F-8203-EB009EE46509}" destId="{F2F9E40E-4D6F-4E00-9318-B531378CF7ED}" srcOrd="0" destOrd="0" presId="urn:microsoft.com/office/officeart/2005/8/layout/default"/>
    <dgm:cxn modelId="{BA77D915-95FC-46E1-8C62-8D4DB9D453CF}" type="presOf" srcId="{E4EF382D-E5E9-4640-A1BB-419774556897}" destId="{A239FA48-6A77-4B15-8CAA-FD8281EB3921}" srcOrd="0" destOrd="0" presId="urn:microsoft.com/office/officeart/2005/8/layout/default"/>
    <dgm:cxn modelId="{D754301F-5D0D-4A49-834B-9A682D6DBD84}" type="presOf" srcId="{09912C20-C72C-46B9-A6D9-0C19BAC832ED}" destId="{06DB4D00-2BFA-4429-8878-1554E1B06F15}" srcOrd="0" destOrd="0" presId="urn:microsoft.com/office/officeart/2005/8/layout/default"/>
    <dgm:cxn modelId="{42EDED6D-971C-434A-B67E-2A8C4702D6FB}" type="presOf" srcId="{0524A896-770D-411B-B187-73CBECCBBB0D}" destId="{97A49B5F-EF21-4AEC-BCA9-87836F9776CC}" srcOrd="0" destOrd="0" presId="urn:microsoft.com/office/officeart/2005/8/layout/default"/>
    <dgm:cxn modelId="{8B68CF6E-CA15-462A-979B-CB4DA2AB87AF}" srcId="{25FF3B47-2B65-459F-8203-EB009EE46509}" destId="{09912C20-C72C-46B9-A6D9-0C19BAC832ED}" srcOrd="0" destOrd="0" parTransId="{A63E3FA8-C2AC-4AE6-9DA1-1BF4AAEDA82B}" sibTransId="{0B5D0E4C-0B62-490D-A434-6BF9C8FD705C}"/>
    <dgm:cxn modelId="{5CB63251-FCC2-4085-8662-F622360258D4}" srcId="{25FF3B47-2B65-459F-8203-EB009EE46509}" destId="{E4EF382D-E5E9-4640-A1BB-419774556897}" srcOrd="2" destOrd="0" parTransId="{E6DD7C05-32CD-4810-B72A-21D7AE95F1D8}" sibTransId="{57A8FE9B-0167-48A1-A2F0-CA95F49244CB}"/>
    <dgm:cxn modelId="{FB22F08A-184A-4FA6-B48A-58BEE3ABFAA4}" srcId="{25FF3B47-2B65-459F-8203-EB009EE46509}" destId="{634F045E-2031-4694-A13B-E3950242637C}" srcOrd="5" destOrd="0" parTransId="{18CF6053-C5F1-458C-8A5A-81B943661BC6}" sibTransId="{6A7A142C-07BF-4E83-BC6E-65367C0A0C99}"/>
    <dgm:cxn modelId="{0DE9F293-E1CC-47D3-BAAF-15A8C3764686}" srcId="{25FF3B47-2B65-459F-8203-EB009EE46509}" destId="{DD7F75EF-BEA4-40F7-A0FF-BB62958BF572}" srcOrd="4" destOrd="0" parTransId="{6DAE6207-73DF-47E1-90A3-03C1A97B3715}" sibTransId="{1AB37210-0FA7-4AC8-9F37-B7070322045D}"/>
    <dgm:cxn modelId="{BF426CAB-46D8-48B9-83E3-1DE7F60503B7}" srcId="{25FF3B47-2B65-459F-8203-EB009EE46509}" destId="{5BA21563-0E3C-460D-8E54-4CCD992B5D7D}" srcOrd="3" destOrd="0" parTransId="{50F186E1-CA81-4B36-A299-22F0575E0E59}" sibTransId="{525B3E1E-0F80-4C74-8E47-8E48069BE6BC}"/>
    <dgm:cxn modelId="{33EE6CB3-4166-4EB1-94D5-E6F590201E6B}" type="presOf" srcId="{5BA21563-0E3C-460D-8E54-4CCD992B5D7D}" destId="{6261B62C-CFEF-4A3F-9B9A-4D6EB224429A}" srcOrd="0" destOrd="0" presId="urn:microsoft.com/office/officeart/2005/8/layout/default"/>
    <dgm:cxn modelId="{96310E70-A93E-4ED5-8D34-5E5094072A89}" type="presParOf" srcId="{F2F9E40E-4D6F-4E00-9318-B531378CF7ED}" destId="{06DB4D00-2BFA-4429-8878-1554E1B06F15}" srcOrd="0" destOrd="0" presId="urn:microsoft.com/office/officeart/2005/8/layout/default"/>
    <dgm:cxn modelId="{D4D84C47-1D5E-41DF-A735-99237B288770}" type="presParOf" srcId="{F2F9E40E-4D6F-4E00-9318-B531378CF7ED}" destId="{4CA52A57-EDC7-4E61-9BEF-0630B2E7E1C8}" srcOrd="1" destOrd="0" presId="urn:microsoft.com/office/officeart/2005/8/layout/default"/>
    <dgm:cxn modelId="{0E1B63E1-CE50-4881-9270-E754778C8B31}" type="presParOf" srcId="{F2F9E40E-4D6F-4E00-9318-B531378CF7ED}" destId="{97A49B5F-EF21-4AEC-BCA9-87836F9776CC}" srcOrd="2" destOrd="0" presId="urn:microsoft.com/office/officeart/2005/8/layout/default"/>
    <dgm:cxn modelId="{2134C375-A307-4897-B5B8-ED6C6EB4EDF0}" type="presParOf" srcId="{F2F9E40E-4D6F-4E00-9318-B531378CF7ED}" destId="{1117F59B-B4B4-474A-92B6-76DA38DF7439}" srcOrd="3" destOrd="0" presId="urn:microsoft.com/office/officeart/2005/8/layout/default"/>
    <dgm:cxn modelId="{E80E6604-9E78-4115-8BAB-15E83B4F498D}" type="presParOf" srcId="{F2F9E40E-4D6F-4E00-9318-B531378CF7ED}" destId="{A239FA48-6A77-4B15-8CAA-FD8281EB3921}" srcOrd="4" destOrd="0" presId="urn:microsoft.com/office/officeart/2005/8/layout/default"/>
    <dgm:cxn modelId="{47DC7E2A-BFBA-4B37-B0DB-889055D3DB3E}" type="presParOf" srcId="{F2F9E40E-4D6F-4E00-9318-B531378CF7ED}" destId="{362D9543-BB2F-441D-8B6C-B9FEF39CE22E}" srcOrd="5" destOrd="0" presId="urn:microsoft.com/office/officeart/2005/8/layout/default"/>
    <dgm:cxn modelId="{64EFE23C-A188-4973-9229-ADBB288526AB}" type="presParOf" srcId="{F2F9E40E-4D6F-4E00-9318-B531378CF7ED}" destId="{6261B62C-CFEF-4A3F-9B9A-4D6EB224429A}" srcOrd="6" destOrd="0" presId="urn:microsoft.com/office/officeart/2005/8/layout/default"/>
    <dgm:cxn modelId="{0F4AEEE6-95F5-450D-8433-49E35999631B}" type="presParOf" srcId="{F2F9E40E-4D6F-4E00-9318-B531378CF7ED}" destId="{8BD29B66-0CFD-403A-8985-9CD213685EE2}" srcOrd="7" destOrd="0" presId="urn:microsoft.com/office/officeart/2005/8/layout/default"/>
    <dgm:cxn modelId="{AC3635F2-F462-415A-A062-023FBD296046}" type="presParOf" srcId="{F2F9E40E-4D6F-4E00-9318-B531378CF7ED}" destId="{D61000DE-DAB4-46D3-A9DA-9384BDD56D42}" srcOrd="8" destOrd="0" presId="urn:microsoft.com/office/officeart/2005/8/layout/default"/>
    <dgm:cxn modelId="{940F74DB-43E4-4D4A-BA99-78E6A7717826}" type="presParOf" srcId="{F2F9E40E-4D6F-4E00-9318-B531378CF7ED}" destId="{3310E910-4579-46F9-9504-3BF45468479D}" srcOrd="9" destOrd="0" presId="urn:microsoft.com/office/officeart/2005/8/layout/default"/>
    <dgm:cxn modelId="{B2E3D91F-0309-4122-A156-B40E0363A453}" type="presParOf" srcId="{F2F9E40E-4D6F-4E00-9318-B531378CF7ED}" destId="{6A35F3E4-D5B0-4F50-BF23-A488E9CE0CC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01B3-7057-40CD-BDF1-ECB1113E07B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933D4-98D6-4EC6-8C8E-000101EDBD3F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Pepperfry is a pioneering vertical online retail platform- specializing in furniture and home products</a:t>
          </a:r>
        </a:p>
      </dsp:txBody>
      <dsp:txXfrm>
        <a:off x="411090" y="271871"/>
        <a:ext cx="10044785" cy="544091"/>
      </dsp:txXfrm>
    </dsp:sp>
    <dsp:sp modelId="{E4AAF83F-440A-432B-8D17-79C917B4D084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13777-5D64-4923-A5F0-A668DDC9D68E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India has a growing middle class as with it, the furniture industry is expecting to grow to 35B in 2020</a:t>
          </a:r>
        </a:p>
      </dsp:txBody>
      <dsp:txXfrm>
        <a:off x="800969" y="1087747"/>
        <a:ext cx="9654905" cy="544091"/>
      </dsp:txXfrm>
    </dsp:sp>
    <dsp:sp modelId="{4506938C-B9CB-4851-9537-0761F959F12A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E9009-90AC-4D8B-8458-CC2E9271BFBD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India has a huge internet user base while only a small part of its customers shopped online </a:t>
          </a:r>
          <a:endParaRPr lang="en-US" sz="1700" kern="1200" dirty="0"/>
        </a:p>
      </dsp:txBody>
      <dsp:txXfrm>
        <a:off x="920631" y="1903623"/>
        <a:ext cx="9535243" cy="544091"/>
      </dsp:txXfrm>
    </dsp:sp>
    <dsp:sp modelId="{09F7DE1B-1076-4F2C-9392-4A7329B6DEAA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61223-570E-4CF2-8162-8252CE62192E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Pepperfry is facing competition from Ikea, urban ladder, </a:t>
          </a:r>
          <a:r>
            <a:rPr lang="en-US" sz="1700" kern="1200" dirty="0" err="1"/>
            <a:t>livespace</a:t>
          </a:r>
          <a:r>
            <a:rPr lang="en-US" sz="1700" kern="1200" dirty="0"/>
            <a:t> and more.. </a:t>
          </a:r>
        </a:p>
      </dsp:txBody>
      <dsp:txXfrm>
        <a:off x="800969" y="2719499"/>
        <a:ext cx="9654905" cy="544091"/>
      </dsp:txXfrm>
    </dsp:sp>
    <dsp:sp modelId="{9053B03B-8B0C-401A-82B5-20BFCEE7C57B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5966-5AA3-4F85-AEBD-99C8F225D838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Pepperfry is a growing market leader in the category while experiencing a decline in profit </a:t>
          </a:r>
        </a:p>
      </dsp:txBody>
      <dsp:txXfrm>
        <a:off x="411090" y="3535375"/>
        <a:ext cx="10044785" cy="544091"/>
      </dsp:txXfrm>
    </dsp:sp>
    <dsp:sp modelId="{A25036CF-A078-4AE5-829C-474E5CD089F3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BECBF-B529-4D12-877C-03D548C934A8}">
      <dsp:nvSpPr>
        <dsp:cNvPr id="0" name=""/>
        <dsp:cNvSpPr/>
      </dsp:nvSpPr>
      <dsp:spPr>
        <a:xfrm>
          <a:off x="0" y="73028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Pepperfry grow its gross merchandise profit with the right listings?</a:t>
          </a:r>
        </a:p>
      </dsp:txBody>
      <dsp:txXfrm>
        <a:off x="0" y="73028"/>
        <a:ext cx="3286125" cy="1971675"/>
      </dsp:txXfrm>
    </dsp:sp>
    <dsp:sp modelId="{BD35E98E-A1C2-4E82-BFCF-838BE64CA67E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Pepperfry reach a positive balance in its profits and EBITDA in coming year?</a:t>
          </a:r>
        </a:p>
      </dsp:txBody>
      <dsp:txXfrm>
        <a:off x="3614737" y="39687"/>
        <a:ext cx="3286125" cy="1971675"/>
      </dsp:txXfrm>
    </dsp:sp>
    <dsp:sp modelId="{B5B49F05-E4AD-435E-AA59-5454E02D76B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Pepperfry utilize new revenue channels?</a:t>
          </a:r>
        </a:p>
      </dsp:txBody>
      <dsp:txXfrm>
        <a:off x="7229475" y="39687"/>
        <a:ext cx="3286125" cy="1971675"/>
      </dsp:txXfrm>
    </dsp:sp>
    <dsp:sp modelId="{2B94B185-64C8-4228-AE9C-C34A70F9CA4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Pepperfry continue innovating with new ideas?</a:t>
          </a:r>
        </a:p>
      </dsp:txBody>
      <dsp:txXfrm>
        <a:off x="1807368" y="2339975"/>
        <a:ext cx="3286125" cy="1971675"/>
      </dsp:txXfrm>
    </dsp:sp>
    <dsp:sp modelId="{FFA2EAEE-6C2E-484C-BDB0-43CC9AD57E9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should Pepperfry do to tackle its international and domestic competitors?</a:t>
          </a:r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7B0D0-CCB1-4578-8099-CCE6EA81C643}">
      <dsp:nvSpPr>
        <dsp:cNvPr id="0" name=""/>
        <dsp:cNvSpPr/>
      </dsp:nvSpPr>
      <dsp:spPr>
        <a:xfrm>
          <a:off x="0" y="0"/>
          <a:ext cx="10746060" cy="3064612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7973A-3AF5-40C3-BC03-53358DA7E17D}">
      <dsp:nvSpPr>
        <dsp:cNvPr id="0" name=""/>
        <dsp:cNvSpPr/>
      </dsp:nvSpPr>
      <dsp:spPr>
        <a:xfrm>
          <a:off x="8559041" y="1042051"/>
          <a:ext cx="1282915" cy="1532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9041" y="1042051"/>
        <a:ext cx="1282915" cy="1532306"/>
      </dsp:txXfrm>
    </dsp:sp>
    <dsp:sp modelId="{20C038D8-0775-4CD7-AAE2-77CB6F65FDB5}">
      <dsp:nvSpPr>
        <dsp:cNvPr id="0" name=""/>
        <dsp:cNvSpPr/>
      </dsp:nvSpPr>
      <dsp:spPr>
        <a:xfrm>
          <a:off x="5401426" y="821184"/>
          <a:ext cx="1282915" cy="1532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Pepperfry is targeting 25-3 million customers  </a:t>
          </a:r>
        </a:p>
      </dsp:txBody>
      <dsp:txXfrm>
        <a:off x="5401426" y="821184"/>
        <a:ext cx="1282915" cy="1532306"/>
      </dsp:txXfrm>
    </dsp:sp>
    <dsp:sp modelId="{B0E3F387-A720-4DBD-AAA6-7AAB801F161B}">
      <dsp:nvSpPr>
        <dsp:cNvPr id="0" name=""/>
        <dsp:cNvSpPr/>
      </dsp:nvSpPr>
      <dsp:spPr>
        <a:xfrm>
          <a:off x="5480043" y="1042051"/>
          <a:ext cx="1282915" cy="1532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480043" y="1042051"/>
        <a:ext cx="1282915" cy="1532306"/>
      </dsp:txXfrm>
    </dsp:sp>
    <dsp:sp modelId="{ABD57BAF-D954-4653-B64A-B90FE5A74522}">
      <dsp:nvSpPr>
        <dsp:cNvPr id="0" name=""/>
        <dsp:cNvSpPr/>
      </dsp:nvSpPr>
      <dsp:spPr>
        <a:xfrm>
          <a:off x="3929909" y="744148"/>
          <a:ext cx="1282915" cy="1532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90-100 million customers shop online</a:t>
          </a:r>
        </a:p>
      </dsp:txBody>
      <dsp:txXfrm>
        <a:off x="3929909" y="744148"/>
        <a:ext cx="1282915" cy="1532306"/>
      </dsp:txXfrm>
    </dsp:sp>
    <dsp:sp modelId="{FF2987B9-C6FB-4046-A9CE-5A7EF86192ED}">
      <dsp:nvSpPr>
        <dsp:cNvPr id="0" name=""/>
        <dsp:cNvSpPr/>
      </dsp:nvSpPr>
      <dsp:spPr>
        <a:xfrm>
          <a:off x="2401045" y="803647"/>
          <a:ext cx="1282915" cy="1532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450-480 million internet users</a:t>
          </a:r>
        </a:p>
      </dsp:txBody>
      <dsp:txXfrm>
        <a:off x="2401045" y="803647"/>
        <a:ext cx="1282915" cy="1532306"/>
      </dsp:txXfrm>
    </dsp:sp>
    <dsp:sp modelId="{13FA2F1C-6142-4101-91E9-C2E1592945B4}">
      <dsp:nvSpPr>
        <dsp:cNvPr id="0" name=""/>
        <dsp:cNvSpPr/>
      </dsp:nvSpPr>
      <dsp:spPr>
        <a:xfrm>
          <a:off x="861546" y="744148"/>
          <a:ext cx="1282915" cy="1532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1.4 Billion population</a:t>
          </a:r>
        </a:p>
      </dsp:txBody>
      <dsp:txXfrm>
        <a:off x="861546" y="744148"/>
        <a:ext cx="1282915" cy="1532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BCFA-CCB3-4FC1-9886-E9F92BE29FFC}">
      <dsp:nvSpPr>
        <dsp:cNvPr id="0" name=""/>
        <dsp:cNvSpPr/>
      </dsp:nvSpPr>
      <dsp:spPr>
        <a:xfrm>
          <a:off x="10523234" y="1134178"/>
          <a:ext cx="1230295" cy="1229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E40BA-60D3-4335-A462-D5DD6D47C8C9}">
      <dsp:nvSpPr>
        <dsp:cNvPr id="0" name=""/>
        <dsp:cNvSpPr/>
      </dsp:nvSpPr>
      <dsp:spPr>
        <a:xfrm>
          <a:off x="10565097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Track Feedback &amp; seller performance</a:t>
          </a:r>
        </a:p>
      </dsp:txBody>
      <dsp:txXfrm>
        <a:off x="10729058" y="1339209"/>
        <a:ext cx="819809" cy="819908"/>
      </dsp:txXfrm>
    </dsp:sp>
    <dsp:sp modelId="{77B93194-4889-4386-9502-2E10EE43105E}">
      <dsp:nvSpPr>
        <dsp:cNvPr id="0" name=""/>
        <dsp:cNvSpPr/>
      </dsp:nvSpPr>
      <dsp:spPr>
        <a:xfrm rot="2700000">
          <a:off x="9252371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6E082-625C-48B4-A6E4-FB03627C8F15}">
      <dsp:nvSpPr>
        <dsp:cNvPr id="0" name=""/>
        <dsp:cNvSpPr/>
      </dsp:nvSpPr>
      <dsp:spPr>
        <a:xfrm>
          <a:off x="9294101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Transfer to supplier</a:t>
          </a:r>
        </a:p>
      </dsp:txBody>
      <dsp:txXfrm>
        <a:off x="9458063" y="1339209"/>
        <a:ext cx="819809" cy="819908"/>
      </dsp:txXfrm>
    </dsp:sp>
    <dsp:sp modelId="{4C6375DC-5422-4FD0-906C-DE6302AE9035}">
      <dsp:nvSpPr>
        <dsp:cNvPr id="0" name=""/>
        <dsp:cNvSpPr/>
      </dsp:nvSpPr>
      <dsp:spPr>
        <a:xfrm rot="2700000">
          <a:off x="7982539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9B8B4-2287-41F4-8183-FCA03EF2FFD4}">
      <dsp:nvSpPr>
        <dsp:cNvPr id="0" name=""/>
        <dsp:cNvSpPr/>
      </dsp:nvSpPr>
      <dsp:spPr>
        <a:xfrm>
          <a:off x="8023106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Fee charge of end customer</a:t>
          </a:r>
        </a:p>
      </dsp:txBody>
      <dsp:txXfrm>
        <a:off x="8187068" y="1339209"/>
        <a:ext cx="819809" cy="819908"/>
      </dsp:txXfrm>
    </dsp:sp>
    <dsp:sp modelId="{8F34E5D4-6768-4B8D-BC7F-21F082094041}">
      <dsp:nvSpPr>
        <dsp:cNvPr id="0" name=""/>
        <dsp:cNvSpPr/>
      </dsp:nvSpPr>
      <dsp:spPr>
        <a:xfrm rot="2700000">
          <a:off x="6711543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DC356-7A0C-478A-903B-F48BA96C7563}">
      <dsp:nvSpPr>
        <dsp:cNvPr id="0" name=""/>
        <dsp:cNvSpPr/>
      </dsp:nvSpPr>
      <dsp:spPr>
        <a:xfrm>
          <a:off x="6752111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Marketing</a:t>
          </a:r>
        </a:p>
      </dsp:txBody>
      <dsp:txXfrm>
        <a:off x="6916073" y="1339209"/>
        <a:ext cx="819809" cy="819908"/>
      </dsp:txXfrm>
    </dsp:sp>
    <dsp:sp modelId="{98C05A61-4191-4CC4-BB58-6E09F652AAC9}">
      <dsp:nvSpPr>
        <dsp:cNvPr id="0" name=""/>
        <dsp:cNvSpPr/>
      </dsp:nvSpPr>
      <dsp:spPr>
        <a:xfrm rot="2700000">
          <a:off x="5440548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CEF77-B78E-4B8B-8C3F-2891A977BBE3}">
      <dsp:nvSpPr>
        <dsp:cNvPr id="0" name=""/>
        <dsp:cNvSpPr/>
      </dsp:nvSpPr>
      <dsp:spPr>
        <a:xfrm>
          <a:off x="5481116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Assembly</a:t>
          </a:r>
        </a:p>
      </dsp:txBody>
      <dsp:txXfrm>
        <a:off x="5645078" y="1339209"/>
        <a:ext cx="819809" cy="819908"/>
      </dsp:txXfrm>
    </dsp:sp>
    <dsp:sp modelId="{17D5E6B1-6040-4B72-BE23-C630130D3324}">
      <dsp:nvSpPr>
        <dsp:cNvPr id="0" name=""/>
        <dsp:cNvSpPr/>
      </dsp:nvSpPr>
      <dsp:spPr>
        <a:xfrm rot="2700000">
          <a:off x="4169553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A3023-EE57-4316-8D71-E2A6A169C9C2}">
      <dsp:nvSpPr>
        <dsp:cNvPr id="0" name=""/>
        <dsp:cNvSpPr/>
      </dsp:nvSpPr>
      <dsp:spPr>
        <a:xfrm>
          <a:off x="4210121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Distribution centers</a:t>
          </a:r>
        </a:p>
      </dsp:txBody>
      <dsp:txXfrm>
        <a:off x="4374083" y="1339209"/>
        <a:ext cx="819809" cy="819908"/>
      </dsp:txXfrm>
    </dsp:sp>
    <dsp:sp modelId="{21CB78B1-BB94-4B17-90DC-CF381031E55F}">
      <dsp:nvSpPr>
        <dsp:cNvPr id="0" name=""/>
        <dsp:cNvSpPr/>
      </dsp:nvSpPr>
      <dsp:spPr>
        <a:xfrm rot="2700000">
          <a:off x="2898558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5D76D-E5F6-41E7-BA03-DEBDB5D3181A}">
      <dsp:nvSpPr>
        <dsp:cNvPr id="0" name=""/>
        <dsp:cNvSpPr/>
      </dsp:nvSpPr>
      <dsp:spPr>
        <a:xfrm>
          <a:off x="2939126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Store in warehouse &amp; fulfillment center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3103088" y="1339209"/>
        <a:ext cx="819809" cy="819908"/>
      </dsp:txXfrm>
    </dsp:sp>
    <dsp:sp modelId="{99979817-96E2-41EA-B310-8CD7A9A7A9CC}">
      <dsp:nvSpPr>
        <dsp:cNvPr id="0" name=""/>
        <dsp:cNvSpPr/>
      </dsp:nvSpPr>
      <dsp:spPr>
        <a:xfrm rot="2700000">
          <a:off x="1627563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886F0-281A-4326-92B3-DADC27182424}">
      <dsp:nvSpPr>
        <dsp:cNvPr id="0" name=""/>
        <dsp:cNvSpPr/>
      </dsp:nvSpPr>
      <dsp:spPr>
        <a:xfrm>
          <a:off x="1668131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Pick up from suppliers</a:t>
          </a:r>
        </a:p>
      </dsp:txBody>
      <dsp:txXfrm>
        <a:off x="1832093" y="1339209"/>
        <a:ext cx="819809" cy="819908"/>
      </dsp:txXfrm>
    </dsp:sp>
    <dsp:sp modelId="{C974411A-C819-4A4B-8A7E-A50BF5B81EBB}">
      <dsp:nvSpPr>
        <dsp:cNvPr id="0" name=""/>
        <dsp:cNvSpPr/>
      </dsp:nvSpPr>
      <dsp:spPr>
        <a:xfrm rot="2700000">
          <a:off x="356568" y="1134039"/>
          <a:ext cx="1230031" cy="123003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E22A0-FCCC-4203-A30E-B552E6C0C5A4}">
      <dsp:nvSpPr>
        <dsp:cNvPr id="0" name=""/>
        <dsp:cNvSpPr/>
      </dsp:nvSpPr>
      <dsp:spPr>
        <a:xfrm>
          <a:off x="397136" y="1175184"/>
          <a:ext cx="1147733" cy="1147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 suppliers &amp; check quality</a:t>
          </a:r>
        </a:p>
      </dsp:txBody>
      <dsp:txXfrm>
        <a:off x="561097" y="1339209"/>
        <a:ext cx="819809" cy="819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B4D00-2BFA-4429-8878-1554E1B06F15}">
      <dsp:nvSpPr>
        <dsp:cNvPr id="0" name=""/>
        <dsp:cNvSpPr/>
      </dsp:nvSpPr>
      <dsp:spPr>
        <a:xfrm>
          <a:off x="0" y="408943"/>
          <a:ext cx="2485360" cy="1491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Omni channel chain</a:t>
          </a:r>
        </a:p>
      </dsp:txBody>
      <dsp:txXfrm>
        <a:off x="0" y="408943"/>
        <a:ext cx="2485360" cy="1491216"/>
      </dsp:txXfrm>
    </dsp:sp>
    <dsp:sp modelId="{97A49B5F-EF21-4AEC-BCA9-87836F9776CC}">
      <dsp:nvSpPr>
        <dsp:cNvPr id="0" name=""/>
        <dsp:cNvSpPr/>
      </dsp:nvSpPr>
      <dsp:spPr>
        <a:xfrm>
          <a:off x="2733896" y="408943"/>
          <a:ext cx="2485360" cy="1491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Small-medium business- full support to suppliers</a:t>
          </a:r>
        </a:p>
      </dsp:txBody>
      <dsp:txXfrm>
        <a:off x="2733896" y="408943"/>
        <a:ext cx="2485360" cy="1491216"/>
      </dsp:txXfrm>
    </dsp:sp>
    <dsp:sp modelId="{A239FA48-6A77-4B15-8CAA-FD8281EB3921}">
      <dsp:nvSpPr>
        <dsp:cNvPr id="0" name=""/>
        <dsp:cNvSpPr/>
      </dsp:nvSpPr>
      <dsp:spPr>
        <a:xfrm>
          <a:off x="5467793" y="408943"/>
          <a:ext cx="2485360" cy="1491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Engaged in all supply chain process (except form manufacturing) </a:t>
          </a:r>
        </a:p>
      </dsp:txBody>
      <dsp:txXfrm>
        <a:off x="5467793" y="408943"/>
        <a:ext cx="2485360" cy="1491216"/>
      </dsp:txXfrm>
    </dsp:sp>
    <dsp:sp modelId="{6261B62C-CFEF-4A3F-9B9A-4D6EB224429A}">
      <dsp:nvSpPr>
        <dsp:cNvPr id="0" name=""/>
        <dsp:cNvSpPr/>
      </dsp:nvSpPr>
      <dsp:spPr>
        <a:xfrm>
          <a:off x="0" y="2148695"/>
          <a:ext cx="2485360" cy="1491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Low prices </a:t>
          </a:r>
        </a:p>
      </dsp:txBody>
      <dsp:txXfrm>
        <a:off x="0" y="2148695"/>
        <a:ext cx="2485360" cy="1491216"/>
      </dsp:txXfrm>
    </dsp:sp>
    <dsp:sp modelId="{D61000DE-DAB4-46D3-A9DA-9384BDD56D42}">
      <dsp:nvSpPr>
        <dsp:cNvPr id="0" name=""/>
        <dsp:cNvSpPr/>
      </dsp:nvSpPr>
      <dsp:spPr>
        <a:xfrm>
          <a:off x="2733896" y="2148695"/>
          <a:ext cx="2485360" cy="1491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2% of damage to deliveries only</a:t>
          </a:r>
        </a:p>
      </dsp:txBody>
      <dsp:txXfrm>
        <a:off x="2733896" y="2148695"/>
        <a:ext cx="2485360" cy="1491216"/>
      </dsp:txXfrm>
    </dsp:sp>
    <dsp:sp modelId="{6A35F3E4-D5B0-4F50-BF23-A488E9CE0CC5}">
      <dsp:nvSpPr>
        <dsp:cNvPr id="0" name=""/>
        <dsp:cNvSpPr/>
      </dsp:nvSpPr>
      <dsp:spPr>
        <a:xfrm>
          <a:off x="5467793" y="2148695"/>
          <a:ext cx="2485360" cy="1491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Service</a:t>
          </a:r>
        </a:p>
      </dsp:txBody>
      <dsp:txXfrm>
        <a:off x="5467793" y="2148695"/>
        <a:ext cx="2485360" cy="1491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0.22777</cdr:x>
      <cdr:y>0.2314</cdr:y>
    </cdr:from>
    <cdr:to>
      <cdr:x>0.58568</cdr:x>
      <cdr:y>0.43802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B5FE1AB-F0AF-4232-AE73-A08E84BBE08A}"/>
            </a:ext>
          </a:extLst>
        </cdr:cNvPr>
        <cdr:cNvSpPr txBox="1"/>
      </cdr:nvSpPr>
      <cdr:spPr>
        <a:xfrm xmlns:a="http://schemas.openxmlformats.org/drawingml/2006/main">
          <a:off x="1000125" y="533400"/>
          <a:ext cx="1571625" cy="476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Revenue CAGR 65%</a:t>
          </a:r>
        </a:p>
        <a:p xmlns:a="http://schemas.openxmlformats.org/drawingml/2006/main">
          <a:r>
            <a:rPr lang="en-US" sz="2400" dirty="0"/>
            <a:t>GMV CAGR</a:t>
          </a:r>
          <a:r>
            <a:rPr lang="en-US" sz="2400" baseline="0" dirty="0"/>
            <a:t> 83%</a:t>
          </a:r>
          <a:endParaRPr lang="en-US" sz="2400" dirty="0"/>
        </a:p>
        <a:p xmlns:a="http://schemas.openxmlformats.org/drawingml/2006/main">
          <a:endParaRPr lang="en-US" sz="2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30D-0EA9-4C6F-A12D-07C1F71BC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415C-123D-434D-98BC-295B4FB19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4EAF-B818-48CA-AD45-0C682F7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F56E-6E87-414A-96C0-9C23BAEA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089A-5841-4266-BC5A-7AACD8CE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00DB-DBED-4A89-90D5-BD89D83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8CEBA-06ED-4000-9A5E-C08B5843D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9D9E-28DB-4F72-9A8C-535EA330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6490-F8F2-42C5-AB53-27F8E36D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5A52-641E-481B-9888-C0009EB8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E10FF-E430-452D-B16A-40C93DDC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06B97-160F-42E4-A135-13E0D1E23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FE71-5136-40F9-BC95-87B00A77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A289-E344-41C6-A71B-8A3DB59E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62A4-E913-4C8D-9904-83E457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2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DDD8-FD59-4858-8635-AAD89B40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2AC8-6C0A-4BD2-930F-CC1B7460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DCB7-D8C0-4D89-8ABB-B958FB6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2396-4B03-406E-BEB3-A1E959A3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0AD5-481A-496C-A8E7-460171D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873-1EF0-4B1B-876E-DD679D7C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776F1-3F6C-4E69-BB5C-8A76A95C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081C-895B-4537-9BAE-3E18816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19B-BA2D-4663-B3A4-437B717D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9947-6C2B-4DDC-98AC-0A6F52E0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C873-E92F-46C2-9F5A-E441C5C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CE9C-FFAB-4F2B-8DC7-6DFF5CB5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B08EA-34AD-45A3-BCD7-A3D5D291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30AF-4A8F-486E-B003-4B8A7144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2EA7E-43D4-4E89-8920-BE22AB2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3AC5-AFEE-407E-B471-7788AEE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CB64-5C7D-4190-A67B-B60D1F55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CF91A-8E62-4D7D-894B-F209C40D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E663-AB2D-49F8-8353-239DA3BB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7C09C-1FBA-4D1F-8BBD-5D4D3C642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3658E-44F7-4B48-9743-A2477FAF6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4B062-6A63-45C7-8167-E6C49050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8D69D-4ED0-4D1D-BDC3-4172B373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43EC7-6959-47F8-88C2-56E07BF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D7A5-E10B-48C4-8037-C3459CFF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D69B6-911A-4D48-8991-4F74300B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2EC8-048B-49FC-8F7E-29324B8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FEE9B-7785-41BB-833E-CB31A2E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CF91F-EA9D-46B2-B122-15BA479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8B122-3085-4471-B7FF-F06A06B4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FE3AE-E867-489F-93C4-BF5E88C3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BAA0-173E-4DBE-9491-EA3B98C1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8819-8013-4CC9-A217-35FC1611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C4DF7-C6C0-4893-B1D1-7E2BC15BF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69FD-53D3-4EBF-B9BF-95AC6E84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6E0B8-62C8-4D71-A9B0-F1F078DC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82D0C-BA90-47D7-8FC9-BD8D5F33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B51B-3159-4B80-AB8C-CE31CA97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0FD75-3B42-4FD0-8385-20A78EFCD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F929D-1ACD-45D1-990C-DDBCF94EF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B6A0-6050-41AB-8F39-FD89ED6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ABC2C8-720A-4135-901C-C1417C7D75D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E9EC-1E79-4FA8-9A52-BBBC0BFA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52080-9736-4329-A6BA-4EFDC783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5913F-D129-4318-80A3-2EEA05DA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E030B0-DC43-4DA2-87E9-AC79541DE249}"/>
              </a:ext>
            </a:extLst>
          </p:cNvPr>
          <p:cNvSpPr/>
          <p:nvPr userDrawn="1"/>
        </p:nvSpPr>
        <p:spPr>
          <a:xfrm>
            <a:off x="0" y="6368527"/>
            <a:ext cx="12192000" cy="5780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9805-B5DB-4B60-86B3-81B5AF37BD8D}"/>
              </a:ext>
            </a:extLst>
          </p:cNvPr>
          <p:cNvSpPr/>
          <p:nvPr userDrawn="1"/>
        </p:nvSpPr>
        <p:spPr>
          <a:xfrm>
            <a:off x="0" y="0"/>
            <a:ext cx="12192000" cy="8606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08FC3-B2FE-4296-B81E-69E39A41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81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E1D6A-5E25-43E5-A592-F8E3C75A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4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5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F214-EF6F-468B-907E-152CF0C0B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25000"/>
                  </a:schemeClr>
                </a:solidFill>
              </a:rPr>
              <a:t>Pepperfry.com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1590-70F4-4CE3-B1D3-20999B1D5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Camel Consulting</a:t>
            </a:r>
          </a:p>
          <a:p>
            <a:pPr algn="l"/>
            <a:endParaRPr lang="en-US" dirty="0"/>
          </a:p>
          <a:p>
            <a:r>
              <a:rPr lang="en-US" sz="2000" dirty="0"/>
              <a:t>Alon, Hagar, </a:t>
            </a:r>
            <a:r>
              <a:rPr lang="en-US" sz="2000" dirty="0" err="1"/>
              <a:t>Osnat</a:t>
            </a:r>
            <a:r>
              <a:rPr lang="en-US" sz="2000" dirty="0"/>
              <a:t>, Noa</a:t>
            </a:r>
          </a:p>
        </p:txBody>
      </p:sp>
    </p:spTree>
    <p:extLst>
      <p:ext uri="{BB962C8B-B14F-4D97-AF65-F5344CB8AC3E}">
        <p14:creationId xmlns:p14="http://schemas.microsoft.com/office/powerpoint/2010/main" val="335019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DDD-1F1A-455D-B1B1-100C4625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Pricing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051198-CF55-489C-B2B4-AEDDC7C6BB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68649" y="1570616"/>
          <a:ext cx="8154297" cy="417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01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65D6-74BF-49B0-97E0-67A82C25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ED3036-FF1D-4144-B011-CDADDB35CDE2}"/>
              </a:ext>
            </a:extLst>
          </p:cNvPr>
          <p:cNvGraphicFramePr/>
          <p:nvPr>
            <p:extLst/>
          </p:nvPr>
        </p:nvGraphicFramePr>
        <p:xfrm>
          <a:off x="148857" y="2626241"/>
          <a:ext cx="11855302" cy="3498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FC5D148-64FF-49A0-B62B-412913FAB4C8}"/>
              </a:ext>
            </a:extLst>
          </p:cNvPr>
          <p:cNvSpPr txBox="1">
            <a:spLocks/>
          </p:cNvSpPr>
          <p:nvPr/>
        </p:nvSpPr>
        <p:spPr>
          <a:xfrm>
            <a:off x="0" y="6262576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Supply chain as key for furniture business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B4E3B-95AA-4F5E-AE8F-3AA12AE1DA03}"/>
              </a:ext>
            </a:extLst>
          </p:cNvPr>
          <p:cNvSpPr/>
          <p:nvPr/>
        </p:nvSpPr>
        <p:spPr>
          <a:xfrm>
            <a:off x="4476307" y="1337116"/>
            <a:ext cx="2796362" cy="19185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Supply as a major strength of company </a:t>
            </a:r>
          </a:p>
        </p:txBody>
      </p:sp>
    </p:spTree>
    <p:extLst>
      <p:ext uri="{BB962C8B-B14F-4D97-AF65-F5344CB8AC3E}">
        <p14:creationId xmlns:p14="http://schemas.microsoft.com/office/powerpoint/2010/main" val="89271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3A6B-6FC8-4D86-8AAC-1E88239E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31B2C9-19AC-480D-9270-D035C694A227}"/>
              </a:ext>
            </a:extLst>
          </p:cNvPr>
          <p:cNvGraphicFramePr/>
          <p:nvPr>
            <p:extLst/>
          </p:nvPr>
        </p:nvGraphicFramePr>
        <p:xfrm>
          <a:off x="1988288" y="1404572"/>
          <a:ext cx="7953154" cy="404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17A0D40-BA51-4F2C-AF77-610C397AAEDC}"/>
              </a:ext>
            </a:extLst>
          </p:cNvPr>
          <p:cNvSpPr txBox="1">
            <a:spLocks/>
          </p:cNvSpPr>
          <p:nvPr/>
        </p:nvSpPr>
        <p:spPr>
          <a:xfrm>
            <a:off x="322521" y="6223207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Competitive advantage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198825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AC05-D235-46C2-9948-31D93D72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FFE4-0BBD-41F3-A183-BF16AD61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31F706-BA63-4B26-BE77-ACFDA0FEA366}"/>
              </a:ext>
            </a:extLst>
          </p:cNvPr>
          <p:cNvSpPr/>
          <p:nvPr/>
        </p:nvSpPr>
        <p:spPr>
          <a:xfrm>
            <a:off x="2658139" y="1188689"/>
            <a:ext cx="3172046" cy="19585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20% total of business- </a:t>
            </a:r>
          </a:p>
          <a:p>
            <a:pPr algn="ctr"/>
            <a:r>
              <a:rPr lang="en-US" sz="2400" dirty="0"/>
              <a:t>34 offline stores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5F48A3-19E2-4589-A1DC-AA8A483C4E52}"/>
              </a:ext>
            </a:extLst>
          </p:cNvPr>
          <p:cNvSpPr/>
          <p:nvPr/>
        </p:nvSpPr>
        <p:spPr>
          <a:xfrm>
            <a:off x="5904614" y="1188689"/>
            <a:ext cx="3441405" cy="19585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algn="ctr"/>
            <a:r>
              <a:rPr lang="en-US" sz="2000" b="1" dirty="0"/>
              <a:t>7 franchise</a:t>
            </a:r>
            <a:r>
              <a:rPr lang="en-US" sz="2000" dirty="0"/>
              <a:t>- seller helps to sell online (gets 10% percent)</a:t>
            </a:r>
          </a:p>
          <a:p>
            <a:pPr algn="ctr"/>
            <a:endParaRPr lang="en-US" b="1" dirty="0"/>
          </a:p>
          <a:p>
            <a:pPr algn="ctr"/>
            <a:r>
              <a:rPr lang="en-US" sz="2000" b="1" dirty="0"/>
              <a:t>27 other- </a:t>
            </a:r>
            <a:r>
              <a:rPr lang="en-US" sz="2000" dirty="0"/>
              <a:t>studio stores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0AD2D6-526F-4047-8784-B911158EFA85}"/>
              </a:ext>
            </a:extLst>
          </p:cNvPr>
          <p:cNvSpPr/>
          <p:nvPr/>
        </p:nvSpPr>
        <p:spPr>
          <a:xfrm>
            <a:off x="2971800" y="3343109"/>
            <a:ext cx="5865628" cy="16669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Goal- double to 70 stores in march 2019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12C1FC-40FE-4DEC-9FC8-6A58CE549EC3}"/>
              </a:ext>
            </a:extLst>
          </p:cNvPr>
          <p:cNvSpPr txBox="1">
            <a:spLocks/>
          </p:cNvSpPr>
          <p:nvPr/>
        </p:nvSpPr>
        <p:spPr>
          <a:xfrm>
            <a:off x="191387" y="6259849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Offline as an important part of business </a:t>
            </a:r>
          </a:p>
        </p:txBody>
      </p:sp>
    </p:spTree>
    <p:extLst>
      <p:ext uri="{BB962C8B-B14F-4D97-AF65-F5344CB8AC3E}">
        <p14:creationId xmlns:p14="http://schemas.microsoft.com/office/powerpoint/2010/main" val="122312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854F-AFD7-4FB9-9149-EDE95CD5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530906-9E5E-4750-AF50-3B4A35BD38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70635" y="1201618"/>
          <a:ext cx="8128000" cy="445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98959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6976879"/>
                    </a:ext>
                  </a:extLst>
                </a:gridCol>
              </a:tblGrid>
              <a:tr h="22273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Market Development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Diversification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62429"/>
                  </a:ext>
                </a:extLst>
              </a:tr>
              <a:tr h="22273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Market Penetration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Product Development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5972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2A19C2-2164-4906-9A46-D37332B75E13}"/>
              </a:ext>
            </a:extLst>
          </p:cNvPr>
          <p:cNvSpPr txBox="1"/>
          <p:nvPr/>
        </p:nvSpPr>
        <p:spPr>
          <a:xfrm>
            <a:off x="1280159" y="1670802"/>
            <a:ext cx="461665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New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25AEF-D162-4A23-BB6A-827B052B4180}"/>
              </a:ext>
            </a:extLst>
          </p:cNvPr>
          <p:cNvSpPr txBox="1"/>
          <p:nvPr/>
        </p:nvSpPr>
        <p:spPr>
          <a:xfrm>
            <a:off x="1246971" y="4071550"/>
            <a:ext cx="461665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Existing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3268-41EE-43BE-B323-4CFA714E114B}"/>
              </a:ext>
            </a:extLst>
          </p:cNvPr>
          <p:cNvSpPr txBox="1"/>
          <p:nvPr/>
        </p:nvSpPr>
        <p:spPr>
          <a:xfrm>
            <a:off x="432098" y="2780633"/>
            <a:ext cx="461665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Market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CF17D-920C-4899-A3C2-D135ABF08C2C}"/>
              </a:ext>
            </a:extLst>
          </p:cNvPr>
          <p:cNvSpPr txBox="1"/>
          <p:nvPr/>
        </p:nvSpPr>
        <p:spPr>
          <a:xfrm>
            <a:off x="3282873" y="5656382"/>
            <a:ext cx="125940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Existing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E553D-2D88-4670-8C87-FE538CF78FFC}"/>
              </a:ext>
            </a:extLst>
          </p:cNvPr>
          <p:cNvSpPr txBox="1"/>
          <p:nvPr/>
        </p:nvSpPr>
        <p:spPr>
          <a:xfrm>
            <a:off x="7706059" y="5656382"/>
            <a:ext cx="82489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05B44-BA2B-44F7-B1C3-56188B26D95A}"/>
              </a:ext>
            </a:extLst>
          </p:cNvPr>
          <p:cNvSpPr txBox="1"/>
          <p:nvPr/>
        </p:nvSpPr>
        <p:spPr>
          <a:xfrm>
            <a:off x="5565302" y="5863995"/>
            <a:ext cx="102913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73197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04CD-95E4-445B-ACBE-63BF93DD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C2DC38-FD46-48C7-AB7F-0C29099CE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60837" y="1127580"/>
          <a:ext cx="6461043" cy="49711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3192">
                  <a:extLst>
                    <a:ext uri="{9D8B030D-6E8A-4147-A177-3AD203B41FA5}">
                      <a16:colId xmlns:a16="http://schemas.microsoft.com/office/drawing/2014/main" val="231930958"/>
                    </a:ext>
                  </a:extLst>
                </a:gridCol>
                <a:gridCol w="2984170">
                  <a:extLst>
                    <a:ext uri="{9D8B030D-6E8A-4147-A177-3AD203B41FA5}">
                      <a16:colId xmlns:a16="http://schemas.microsoft.com/office/drawing/2014/main" val="3858535177"/>
                    </a:ext>
                  </a:extLst>
                </a:gridCol>
                <a:gridCol w="2153681">
                  <a:extLst>
                    <a:ext uri="{9D8B030D-6E8A-4147-A177-3AD203B41FA5}">
                      <a16:colId xmlns:a16="http://schemas.microsoft.com/office/drawing/2014/main" val="2683645202"/>
                    </a:ext>
                  </a:extLst>
                </a:gridCol>
              </a:tblGrid>
              <a:tr h="82852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New Market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New 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9686"/>
                  </a:ext>
                </a:extLst>
              </a:tr>
              <a:tr h="8285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b="0" dirty="0"/>
                      </a:br>
                      <a:r>
                        <a:rPr lang="en-US" b="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19867"/>
                  </a:ext>
                </a:extLst>
              </a:tr>
              <a:tr h="8285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Suitability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110853"/>
                  </a:ext>
                </a:extLst>
              </a:tr>
              <a:tr h="8285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Low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339818"/>
                  </a:ext>
                </a:extLst>
              </a:tr>
              <a:tr h="8285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Profitability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561565"/>
                  </a:ext>
                </a:extLst>
              </a:tr>
              <a:tr h="8285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to 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41316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1AFE7C7-B1A4-4B67-BDD9-30E1C0330D8C}"/>
              </a:ext>
            </a:extLst>
          </p:cNvPr>
          <p:cNvSpPr txBox="1">
            <a:spLocks/>
          </p:cNvSpPr>
          <p:nvPr/>
        </p:nvSpPr>
        <p:spPr>
          <a:xfrm>
            <a:off x="141767" y="6255104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Need to base in India, due to huge potential &amp; risks</a:t>
            </a:r>
          </a:p>
        </p:txBody>
      </p:sp>
    </p:spTree>
    <p:extLst>
      <p:ext uri="{BB962C8B-B14F-4D97-AF65-F5344CB8AC3E}">
        <p14:creationId xmlns:p14="http://schemas.microsoft.com/office/powerpoint/2010/main" val="230830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68E8-69DC-436B-9309-9CBBB1A1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Plan- Market </a:t>
            </a:r>
            <a:r>
              <a:rPr lang="en-US" dirty="0" err="1"/>
              <a:t>penetaration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EDAD0A-8DB4-4C48-9F98-423B6044A833}"/>
              </a:ext>
            </a:extLst>
          </p:cNvPr>
          <p:cNvSpPr/>
          <p:nvPr/>
        </p:nvSpPr>
        <p:spPr>
          <a:xfrm>
            <a:off x="1619694" y="1015409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Online to Offline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29AFCA-F698-415A-BEB9-2F4FEBCF32C4}"/>
              </a:ext>
            </a:extLst>
          </p:cNvPr>
          <p:cNvSpPr/>
          <p:nvPr/>
        </p:nvSpPr>
        <p:spPr>
          <a:xfrm>
            <a:off x="4603898" y="1015409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 customers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ECEB57-13B3-4C9A-96B6-87DF7C239C9A}"/>
              </a:ext>
            </a:extLst>
          </p:cNvPr>
          <p:cNvSpPr/>
          <p:nvPr/>
        </p:nvSpPr>
        <p:spPr>
          <a:xfrm>
            <a:off x="7588102" y="1015409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3D feature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3C1E28-C68D-4D29-8301-D7CC047CAE83}"/>
              </a:ext>
            </a:extLst>
          </p:cNvPr>
          <p:cNvSpPr/>
          <p:nvPr/>
        </p:nvSpPr>
        <p:spPr>
          <a:xfrm>
            <a:off x="3104708" y="3738591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Last chance marketing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F32A53-AED7-42EC-A656-8B4E0FA78A6F}"/>
              </a:ext>
            </a:extLst>
          </p:cNvPr>
          <p:cNvSpPr/>
          <p:nvPr/>
        </p:nvSpPr>
        <p:spPr>
          <a:xfrm>
            <a:off x="6390168" y="3738590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Buying data on consumer </a:t>
            </a:r>
            <a:r>
              <a:rPr lang="en-US" sz="2400" dirty="0" err="1"/>
              <a:t>behaviour</a:t>
            </a:r>
            <a:r>
              <a:rPr lang="en-US" sz="2400" dirty="0"/>
              <a:t> to understand listings </a:t>
            </a:r>
          </a:p>
        </p:txBody>
      </p:sp>
    </p:spTree>
    <p:extLst>
      <p:ext uri="{BB962C8B-B14F-4D97-AF65-F5344CB8AC3E}">
        <p14:creationId xmlns:p14="http://schemas.microsoft.com/office/powerpoint/2010/main" val="76885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D684-D348-47BB-9098-EBAAE5A2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533-1740-4441-8A6D-21106F4F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904"/>
            <a:ext cx="10007009" cy="4645995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8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👤                    👨</a:t>
            </a:r>
            <a:endParaRPr lang="en-US" dirty="0"/>
          </a:p>
          <a:p>
            <a:pPr lvl="5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346BC-F014-4DD9-AC3E-68290DB6E97A}"/>
              </a:ext>
            </a:extLst>
          </p:cNvPr>
          <p:cNvSpPr txBox="1"/>
          <p:nvPr/>
        </p:nvSpPr>
        <p:spPr>
          <a:xfrm>
            <a:off x="8557437" y="3025040"/>
            <a:ext cx="3211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30+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Medium-High priced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New permanent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Chic &amp; urban trends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Regular furniture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D9CE1-24FB-4E1E-B723-C4BC4D7915B7}"/>
              </a:ext>
            </a:extLst>
          </p:cNvPr>
          <p:cNvSpPr txBox="1"/>
          <p:nvPr/>
        </p:nvSpPr>
        <p:spPr>
          <a:xfrm>
            <a:off x="1346791" y="3147238"/>
            <a:ext cx="3759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22-29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Low priced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No permanent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Likes trends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Rental furniture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BE3A2-8CCA-4315-AF43-AEEAA0A8BDFF}"/>
              </a:ext>
            </a:extLst>
          </p:cNvPr>
          <p:cNvSpPr txBox="1"/>
          <p:nvPr/>
        </p:nvSpPr>
        <p:spPr>
          <a:xfrm>
            <a:off x="1637414" y="1089905"/>
            <a:ext cx="26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Mahandra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86083-C9E8-4C2E-842A-44FCEA744074}"/>
              </a:ext>
            </a:extLst>
          </p:cNvPr>
          <p:cNvSpPr txBox="1"/>
          <p:nvPr/>
        </p:nvSpPr>
        <p:spPr>
          <a:xfrm>
            <a:off x="9059371" y="1095586"/>
            <a:ext cx="26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Muhamad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8359E3-BBAA-4B69-A5A5-46B09C9452FA}"/>
              </a:ext>
            </a:extLst>
          </p:cNvPr>
          <p:cNvSpPr txBox="1">
            <a:spLocks/>
          </p:cNvSpPr>
          <p:nvPr/>
        </p:nvSpPr>
        <p:spPr>
          <a:xfrm>
            <a:off x="152400" y="6214668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With growth of middle class, segmentation is needed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E19288-B652-422B-8222-DAAAE84FC0F7}"/>
              </a:ext>
            </a:extLst>
          </p:cNvPr>
          <p:cNvSpPr/>
          <p:nvPr/>
        </p:nvSpPr>
        <p:spPr>
          <a:xfrm>
            <a:off x="1454888" y="5223323"/>
            <a:ext cx="1771877" cy="1025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reach 22-20 population</a:t>
            </a:r>
          </a:p>
        </p:txBody>
      </p:sp>
    </p:spTree>
    <p:extLst>
      <p:ext uri="{BB962C8B-B14F-4D97-AF65-F5344CB8AC3E}">
        <p14:creationId xmlns:p14="http://schemas.microsoft.com/office/powerpoint/2010/main" val="286618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5D65-2B15-45F4-A257-12500162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plan-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A983-1808-495B-A46C-4C82C475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8C01A8-9523-46E9-B573-39C9169EA59F}"/>
              </a:ext>
            </a:extLst>
          </p:cNvPr>
          <p:cNvSpPr/>
          <p:nvPr/>
        </p:nvSpPr>
        <p:spPr>
          <a:xfrm>
            <a:off x="4715542" y="1001487"/>
            <a:ext cx="2610291" cy="19106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sz="2800" dirty="0"/>
              <a:t>800-1000 million yearly costs over all 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5DDB8E-DC19-4DC9-BD73-96D425EAFD9F}"/>
              </a:ext>
            </a:extLst>
          </p:cNvPr>
          <p:cNvSpPr/>
          <p:nvPr/>
        </p:nvSpPr>
        <p:spPr>
          <a:xfrm>
            <a:off x="5385392" y="4082188"/>
            <a:ext cx="2610291" cy="20417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r>
              <a:rPr lang="en-US" b="1" dirty="0"/>
              <a:t>50%</a:t>
            </a:r>
            <a:r>
              <a:rPr lang="en-US" dirty="0"/>
              <a:t>- digital marketing</a:t>
            </a:r>
          </a:p>
          <a:p>
            <a:endParaRPr lang="en-US" dirty="0"/>
          </a:p>
          <a:p>
            <a:r>
              <a:rPr lang="en-US" b="1" dirty="0"/>
              <a:t>15-20%</a:t>
            </a:r>
            <a:r>
              <a:rPr lang="en-US" dirty="0"/>
              <a:t>- content marketing (video, web series)- suitable for millennials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A4149D-01EA-4E5E-85EC-A40FD486A3FC}"/>
              </a:ext>
            </a:extLst>
          </p:cNvPr>
          <p:cNvSpPr/>
          <p:nvPr/>
        </p:nvSpPr>
        <p:spPr>
          <a:xfrm>
            <a:off x="2580700" y="4077229"/>
            <a:ext cx="2491564" cy="20417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sz="2800" dirty="0"/>
              <a:t>50% offline (performance oriented)</a:t>
            </a:r>
          </a:p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C08043E-8BD4-4C23-B04D-6C0AE6E179DC}"/>
              </a:ext>
            </a:extLst>
          </p:cNvPr>
          <p:cNvSpPr/>
          <p:nvPr/>
        </p:nvSpPr>
        <p:spPr>
          <a:xfrm rot="2185667">
            <a:off x="5082466" y="3127135"/>
            <a:ext cx="457200" cy="6037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7EA9FCC-845E-4E36-967B-A0612C49B969}"/>
              </a:ext>
            </a:extLst>
          </p:cNvPr>
          <p:cNvSpPr/>
          <p:nvPr/>
        </p:nvSpPr>
        <p:spPr>
          <a:xfrm rot="20516259">
            <a:off x="6461938" y="3127137"/>
            <a:ext cx="457200" cy="6037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7DCDD5-2F8C-404D-9C97-A840BB3B77EA}"/>
              </a:ext>
            </a:extLst>
          </p:cNvPr>
          <p:cNvSpPr txBox="1">
            <a:spLocks/>
          </p:cNvSpPr>
          <p:nvPr/>
        </p:nvSpPr>
        <p:spPr>
          <a:xfrm>
            <a:off x="-75313" y="6259849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Focus on content marketing &amp; add sponsored marketing for suppliers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BE938B-2C30-48D7-9449-AB89028533BE}"/>
              </a:ext>
            </a:extLst>
          </p:cNvPr>
          <p:cNvSpPr/>
          <p:nvPr/>
        </p:nvSpPr>
        <p:spPr>
          <a:xfrm>
            <a:off x="8209662" y="4077229"/>
            <a:ext cx="2610291" cy="20417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Sponsored marketing as a key for profits</a:t>
            </a:r>
          </a:p>
        </p:txBody>
      </p:sp>
    </p:spTree>
    <p:extLst>
      <p:ext uri="{BB962C8B-B14F-4D97-AF65-F5344CB8AC3E}">
        <p14:creationId xmlns:p14="http://schemas.microsoft.com/office/powerpoint/2010/main" val="375227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F40D-A9CE-43E3-8714-93FB8209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9BF91-2377-47CB-BFD1-4F628C84901E}"/>
              </a:ext>
            </a:extLst>
          </p:cNvPr>
          <p:cNvSpPr/>
          <p:nvPr/>
        </p:nvSpPr>
        <p:spPr>
          <a:xfrm>
            <a:off x="418215" y="2131828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Online to Offline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70C6B8-AB32-46F5-BA70-FFED438D5218}"/>
              </a:ext>
            </a:extLst>
          </p:cNvPr>
          <p:cNvSpPr/>
          <p:nvPr/>
        </p:nvSpPr>
        <p:spPr>
          <a:xfrm>
            <a:off x="6994451" y="961622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Middle</a:t>
            </a:r>
            <a:r>
              <a:rPr lang="en-US" sz="1600" dirty="0"/>
              <a:t> </a:t>
            </a:r>
            <a:r>
              <a:rPr lang="en-US" sz="1600" b="1" dirty="0"/>
              <a:t>class</a:t>
            </a:r>
            <a:r>
              <a:rPr lang="en-US" sz="1600" dirty="0"/>
              <a:t> as targeted audience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-Open Spaces in work      places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101654-76E1-4C1B-9C80-44D34701751E}"/>
              </a:ext>
            </a:extLst>
          </p:cNvPr>
          <p:cNvSpPr/>
          <p:nvPr/>
        </p:nvSpPr>
        <p:spPr>
          <a:xfrm>
            <a:off x="4167964" y="961621"/>
            <a:ext cx="2509284" cy="24135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Pop-Up saloon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0892CA-B011-464B-8892-4574BCCBFC4F}"/>
              </a:ext>
            </a:extLst>
          </p:cNvPr>
          <p:cNvSpPr/>
          <p:nvPr/>
        </p:nvSpPr>
        <p:spPr>
          <a:xfrm>
            <a:off x="4167964" y="3687723"/>
            <a:ext cx="2509284" cy="24135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Open new studios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705271-9976-41B7-B75D-587BD5D4954E}"/>
              </a:ext>
            </a:extLst>
          </p:cNvPr>
          <p:cNvSpPr/>
          <p:nvPr/>
        </p:nvSpPr>
        <p:spPr>
          <a:xfrm>
            <a:off x="9587023" y="961620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Students</a:t>
            </a:r>
            <a:r>
              <a:rPr lang="en-US" sz="1600" dirty="0"/>
              <a:t> targeted audience- focusing on rental furniture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600" dirty="0"/>
              <a:t>-Sale day in campuses</a:t>
            </a:r>
          </a:p>
          <a:p>
            <a:r>
              <a:rPr lang="en-US" sz="1600" dirty="0"/>
              <a:t>-Demos in dorms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36F828-718B-47CA-96A7-9B61C08AC51A}"/>
              </a:ext>
            </a:extLst>
          </p:cNvPr>
          <p:cNvSpPr/>
          <p:nvPr/>
        </p:nvSpPr>
        <p:spPr>
          <a:xfrm>
            <a:off x="6994451" y="3811771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2018- 10 new</a:t>
            </a:r>
          </a:p>
          <a:p>
            <a:pPr algn="ctr"/>
            <a:r>
              <a:rPr lang="en-US" sz="2400" dirty="0"/>
              <a:t>2019- 10 new</a:t>
            </a:r>
          </a:p>
          <a:p>
            <a:pPr algn="ctr"/>
            <a:r>
              <a:rPr lang="en-US" sz="2400" dirty="0"/>
              <a:t>2020- 15 new</a:t>
            </a:r>
          </a:p>
          <a:p>
            <a:pPr algn="ctr"/>
            <a:r>
              <a:rPr lang="en-US" sz="2400" dirty="0"/>
              <a:t>(Leading to 70)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3DC82E9-AFFC-4B46-8729-7CF2628757B8}"/>
              </a:ext>
            </a:extLst>
          </p:cNvPr>
          <p:cNvSpPr/>
          <p:nvPr/>
        </p:nvSpPr>
        <p:spPr>
          <a:xfrm rot="16200000">
            <a:off x="3478900" y="3073348"/>
            <a:ext cx="457200" cy="6037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3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7F31-5E4E-4FB0-9595-DCD37825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821734-F224-4E67-BA77-F7D446C77BC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843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D791-CBB2-43C7-8861-401F449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300845-FAAA-4B5E-AB83-5884F40872A0}"/>
              </a:ext>
            </a:extLst>
          </p:cNvPr>
          <p:cNvSpPr/>
          <p:nvPr/>
        </p:nvSpPr>
        <p:spPr>
          <a:xfrm>
            <a:off x="180752" y="2105244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customers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0FF979-DB90-4EE1-B8B3-CAD7072D4675}"/>
              </a:ext>
            </a:extLst>
          </p:cNvPr>
          <p:cNvSpPr/>
          <p:nvPr/>
        </p:nvSpPr>
        <p:spPr>
          <a:xfrm>
            <a:off x="3728484" y="3605060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B2G:</a:t>
            </a:r>
          </a:p>
          <a:p>
            <a:pPr algn="ctr"/>
            <a:r>
              <a:rPr lang="en-US" sz="2400" dirty="0"/>
              <a:t>Institutions &amp; governmental agencies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FD4C0-A400-41E6-85FE-D33397BAF816}"/>
              </a:ext>
            </a:extLst>
          </p:cNvPr>
          <p:cNvSpPr/>
          <p:nvPr/>
        </p:nvSpPr>
        <p:spPr>
          <a:xfrm>
            <a:off x="3728484" y="1026041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B2B:</a:t>
            </a:r>
          </a:p>
          <a:p>
            <a:pPr algn="ctr"/>
            <a:r>
              <a:rPr lang="en-US" sz="2000" dirty="0"/>
              <a:t>Hotels</a:t>
            </a:r>
          </a:p>
          <a:p>
            <a:pPr algn="ctr"/>
            <a:r>
              <a:rPr lang="en-US" sz="2000" dirty="0" err="1"/>
              <a:t>WeWork</a:t>
            </a:r>
            <a:endParaRPr lang="en-US" sz="2000" dirty="0"/>
          </a:p>
          <a:p>
            <a:pPr algn="ctr"/>
            <a:r>
              <a:rPr lang="en-US" sz="2000" dirty="0"/>
              <a:t>Big offices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11C91C-6368-47C8-A961-42E12FD5701A}"/>
              </a:ext>
            </a:extLst>
          </p:cNvPr>
          <p:cNvSpPr/>
          <p:nvPr/>
        </p:nvSpPr>
        <p:spPr>
          <a:xfrm>
            <a:off x="7187610" y="1031357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 discounted prices for products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DE3773-555E-422A-9D4F-681D9A3C8267}"/>
              </a:ext>
            </a:extLst>
          </p:cNvPr>
          <p:cNvSpPr/>
          <p:nvPr/>
        </p:nvSpPr>
        <p:spPr>
          <a:xfrm>
            <a:off x="7187610" y="3615692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 free governmental labels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Promote Holiday gifts to employees (utilities &amp; décor)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A5FB76-15C9-42CE-84B2-961C4F389212}"/>
              </a:ext>
            </a:extLst>
          </p:cNvPr>
          <p:cNvSpPr txBox="1">
            <a:spLocks/>
          </p:cNvSpPr>
          <p:nvPr/>
        </p:nvSpPr>
        <p:spPr>
          <a:xfrm>
            <a:off x="0" y="6379535"/>
            <a:ext cx="12192000" cy="64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Utilize supply chain, especially deliveries &amp; warehouse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B205A7-7BD3-42BA-B6FB-A6AAAD6191D5}"/>
              </a:ext>
            </a:extLst>
          </p:cNvPr>
          <p:cNvSpPr/>
          <p:nvPr/>
        </p:nvSpPr>
        <p:spPr>
          <a:xfrm rot="16200000">
            <a:off x="2980660" y="3010178"/>
            <a:ext cx="457200" cy="6037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2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D791-CBB2-43C7-8861-401F4499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FD4C0-A400-41E6-85FE-D33397BAF816}"/>
              </a:ext>
            </a:extLst>
          </p:cNvPr>
          <p:cNvSpPr/>
          <p:nvPr/>
        </p:nvSpPr>
        <p:spPr>
          <a:xfrm>
            <a:off x="5854995" y="2269429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Design your own living room with computerized simulated 3D feature.</a:t>
            </a:r>
          </a:p>
          <a:p>
            <a:pPr algn="ctr"/>
            <a:r>
              <a:rPr lang="en-US" sz="2000" dirty="0"/>
              <a:t>Cooperation with start ups</a:t>
            </a:r>
          </a:p>
          <a:p>
            <a:pPr algn="ctr"/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A5FB76-15C9-42CE-84B2-961C4F389212}"/>
              </a:ext>
            </a:extLst>
          </p:cNvPr>
          <p:cNvSpPr txBox="1">
            <a:spLocks/>
          </p:cNvSpPr>
          <p:nvPr/>
        </p:nvSpPr>
        <p:spPr>
          <a:xfrm>
            <a:off x="0" y="6379535"/>
            <a:ext cx="12192000" cy="64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55F14A-E1FC-439E-AC6E-EE0194F51C98}"/>
              </a:ext>
            </a:extLst>
          </p:cNvPr>
          <p:cNvSpPr/>
          <p:nvPr/>
        </p:nvSpPr>
        <p:spPr>
          <a:xfrm>
            <a:off x="2991293" y="2269428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3D feature in online app-virtual Home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E0EFFB-0D11-4813-A259-197516EA5D05}"/>
              </a:ext>
            </a:extLst>
          </p:cNvPr>
          <p:cNvSpPr txBox="1">
            <a:spLocks/>
          </p:cNvSpPr>
          <p:nvPr/>
        </p:nvSpPr>
        <p:spPr>
          <a:xfrm>
            <a:off x="0" y="6184079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Cutting edge tech as the way deal with millennials </a:t>
            </a:r>
          </a:p>
        </p:txBody>
      </p:sp>
    </p:spTree>
    <p:extLst>
      <p:ext uri="{BB962C8B-B14F-4D97-AF65-F5344CB8AC3E}">
        <p14:creationId xmlns:p14="http://schemas.microsoft.com/office/powerpoint/2010/main" val="342201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2A70-1924-48A3-A646-6706997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5A4BF2-4AEA-496E-BECD-F92C267FF606}"/>
              </a:ext>
            </a:extLst>
          </p:cNvPr>
          <p:cNvSpPr/>
          <p:nvPr/>
        </p:nvSpPr>
        <p:spPr>
          <a:xfrm>
            <a:off x="595424" y="2222204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Last chance marketing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9A3D2B-E9C8-4E8B-BBCE-F53CD5FEBC90}"/>
              </a:ext>
            </a:extLst>
          </p:cNvPr>
          <p:cNvSpPr/>
          <p:nvPr/>
        </p:nvSpPr>
        <p:spPr>
          <a:xfrm>
            <a:off x="4841358" y="3750370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 up banners in purchase online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9C0A91-F75E-47AB-9D54-66A6CC52EAC0}"/>
              </a:ext>
            </a:extLst>
          </p:cNvPr>
          <p:cNvSpPr/>
          <p:nvPr/>
        </p:nvSpPr>
        <p:spPr>
          <a:xfrm>
            <a:off x="4841358" y="1167808"/>
            <a:ext cx="2509284" cy="24135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Locate special décor + utilities products next to cashier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0214D6-3F86-4F03-ACEA-80FE00D2FF67}"/>
              </a:ext>
            </a:extLst>
          </p:cNvPr>
          <p:cNvSpPr/>
          <p:nvPr/>
        </p:nvSpPr>
        <p:spPr>
          <a:xfrm rot="16200000">
            <a:off x="3744433" y="3127136"/>
            <a:ext cx="457200" cy="6037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29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AA67-0175-4F7C-824C-1C80AE1B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plan timeline 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EC0FF7E-D517-418A-879D-077F39B54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016771"/>
              </p:ext>
            </p:extLst>
          </p:nvPr>
        </p:nvGraphicFramePr>
        <p:xfrm>
          <a:off x="456527" y="1423455"/>
          <a:ext cx="10724253" cy="3773805"/>
        </p:xfrm>
        <a:graphic>
          <a:graphicData uri="http://schemas.openxmlformats.org/drawingml/2006/table">
            <a:tbl>
              <a:tblPr/>
              <a:tblGrid>
                <a:gridCol w="1710572">
                  <a:extLst>
                    <a:ext uri="{9D8B030D-6E8A-4147-A177-3AD203B41FA5}">
                      <a16:colId xmlns:a16="http://schemas.microsoft.com/office/drawing/2014/main" val="1305348614"/>
                    </a:ext>
                  </a:extLst>
                </a:gridCol>
                <a:gridCol w="988003">
                  <a:extLst>
                    <a:ext uri="{9D8B030D-6E8A-4147-A177-3AD203B41FA5}">
                      <a16:colId xmlns:a16="http://schemas.microsoft.com/office/drawing/2014/main" val="2351667676"/>
                    </a:ext>
                  </a:extLst>
                </a:gridCol>
                <a:gridCol w="2949261">
                  <a:extLst>
                    <a:ext uri="{9D8B030D-6E8A-4147-A177-3AD203B41FA5}">
                      <a16:colId xmlns:a16="http://schemas.microsoft.com/office/drawing/2014/main" val="1913077294"/>
                    </a:ext>
                  </a:extLst>
                </a:gridCol>
                <a:gridCol w="2952948">
                  <a:extLst>
                    <a:ext uri="{9D8B030D-6E8A-4147-A177-3AD203B41FA5}">
                      <a16:colId xmlns:a16="http://schemas.microsoft.com/office/drawing/2014/main" val="4243415613"/>
                    </a:ext>
                  </a:extLst>
                </a:gridCol>
                <a:gridCol w="707823">
                  <a:extLst>
                    <a:ext uri="{9D8B030D-6E8A-4147-A177-3AD203B41FA5}">
                      <a16:colId xmlns:a16="http://schemas.microsoft.com/office/drawing/2014/main" val="2856830645"/>
                    </a:ext>
                  </a:extLst>
                </a:gridCol>
                <a:gridCol w="707823">
                  <a:extLst>
                    <a:ext uri="{9D8B030D-6E8A-4147-A177-3AD203B41FA5}">
                      <a16:colId xmlns:a16="http://schemas.microsoft.com/office/drawing/2014/main" val="4166116863"/>
                    </a:ext>
                  </a:extLst>
                </a:gridCol>
                <a:gridCol w="707823">
                  <a:extLst>
                    <a:ext uri="{9D8B030D-6E8A-4147-A177-3AD203B41FA5}">
                      <a16:colId xmlns:a16="http://schemas.microsoft.com/office/drawing/2014/main" val="1296691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56485"/>
                  </a:ext>
                </a:extLst>
              </a:tr>
              <a:tr h="3810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to offline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Popup SALON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 up 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4796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and universities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 with student unions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7848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 up salons (rental pop up)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29566"/>
                  </a:ext>
                </a:extLst>
              </a:tr>
              <a:tr h="438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and urban spaces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Locate potential locations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910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 with municipalities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547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lunch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58830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Locate potential locations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939390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 out to potential franchisers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059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new studios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7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0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FEF7-B71A-4825-8A94-BD8A13A3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plan timeline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81A2FE-B4EE-4FDE-965E-1E73F7241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3602"/>
              </p:ext>
            </p:extLst>
          </p:nvPr>
        </p:nvGraphicFramePr>
        <p:xfrm>
          <a:off x="202526" y="1362944"/>
          <a:ext cx="11577096" cy="4459605"/>
        </p:xfrm>
        <a:graphic>
          <a:graphicData uri="http://schemas.openxmlformats.org/drawingml/2006/table">
            <a:tbl>
              <a:tblPr/>
              <a:tblGrid>
                <a:gridCol w="2189878">
                  <a:extLst>
                    <a:ext uri="{9D8B030D-6E8A-4147-A177-3AD203B41FA5}">
                      <a16:colId xmlns:a16="http://schemas.microsoft.com/office/drawing/2014/main" val="3316948199"/>
                    </a:ext>
                  </a:extLst>
                </a:gridCol>
                <a:gridCol w="868401">
                  <a:extLst>
                    <a:ext uri="{9D8B030D-6E8A-4147-A177-3AD203B41FA5}">
                      <a16:colId xmlns:a16="http://schemas.microsoft.com/office/drawing/2014/main" val="2091481357"/>
                    </a:ext>
                  </a:extLst>
                </a:gridCol>
                <a:gridCol w="1264844">
                  <a:extLst>
                    <a:ext uri="{9D8B030D-6E8A-4147-A177-3AD203B41FA5}">
                      <a16:colId xmlns:a16="http://schemas.microsoft.com/office/drawing/2014/main" val="1718316439"/>
                    </a:ext>
                  </a:extLst>
                </a:gridCol>
                <a:gridCol w="3780373">
                  <a:extLst>
                    <a:ext uri="{9D8B030D-6E8A-4147-A177-3AD203B41FA5}">
                      <a16:colId xmlns:a16="http://schemas.microsoft.com/office/drawing/2014/main" val="1708375817"/>
                    </a:ext>
                  </a:extLst>
                </a:gridCol>
                <a:gridCol w="906156">
                  <a:extLst>
                    <a:ext uri="{9D8B030D-6E8A-4147-A177-3AD203B41FA5}">
                      <a16:colId xmlns:a16="http://schemas.microsoft.com/office/drawing/2014/main" val="1386278442"/>
                    </a:ext>
                  </a:extLst>
                </a:gridCol>
                <a:gridCol w="1283722">
                  <a:extLst>
                    <a:ext uri="{9D8B030D-6E8A-4147-A177-3AD203B41FA5}">
                      <a16:colId xmlns:a16="http://schemas.microsoft.com/office/drawing/2014/main" val="222463061"/>
                    </a:ext>
                  </a:extLst>
                </a:gridCol>
                <a:gridCol w="1283722">
                  <a:extLst>
                    <a:ext uri="{9D8B030D-6E8A-4147-A177-3AD203B41FA5}">
                      <a16:colId xmlns:a16="http://schemas.microsoft.com/office/drawing/2014/main" val="115069427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87613"/>
                  </a:ext>
                </a:extLst>
              </a:tr>
              <a:tr h="381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Hotels &amp; Big companies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 accounts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9854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Market strategy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624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 with Gov officers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0732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delivery packages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4256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offical labels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25036"/>
                  </a:ext>
                </a:extLst>
              </a:tr>
              <a:tr h="3905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home 3D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scout and partner with start-up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04274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launch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 comission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 comission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6503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and Profit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chance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- setup on web and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197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 - re-arrange cashier 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1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sponsered marketing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Decore + utilisation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311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48508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Enreaching  DATA ON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scout and partner with data companies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387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 listing accordingly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8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99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C966-467F-4503-BB5F-E9B1D589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Finance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9C0AC7-529B-4021-B6D2-4F2FB7F43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146915"/>
              </p:ext>
            </p:extLst>
          </p:nvPr>
        </p:nvGraphicFramePr>
        <p:xfrm>
          <a:off x="1581374" y="1516828"/>
          <a:ext cx="7928385" cy="4432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832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E8E8-29D1-44AA-BE82-520BCA1B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Finance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E93AB42-F53D-418F-89C1-6DDC6AADA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589721"/>
              </p:ext>
            </p:extLst>
          </p:nvPr>
        </p:nvGraphicFramePr>
        <p:xfrm>
          <a:off x="1270372" y="1252537"/>
          <a:ext cx="8841813" cy="4352925"/>
        </p:xfrm>
        <a:graphic>
          <a:graphicData uri="http://schemas.openxmlformats.org/drawingml/2006/table">
            <a:tbl>
              <a:tblPr/>
              <a:tblGrid>
                <a:gridCol w="932250">
                  <a:extLst>
                    <a:ext uri="{9D8B030D-6E8A-4147-A177-3AD203B41FA5}">
                      <a16:colId xmlns:a16="http://schemas.microsoft.com/office/drawing/2014/main" val="2839902018"/>
                    </a:ext>
                  </a:extLst>
                </a:gridCol>
                <a:gridCol w="932250">
                  <a:extLst>
                    <a:ext uri="{9D8B030D-6E8A-4147-A177-3AD203B41FA5}">
                      <a16:colId xmlns:a16="http://schemas.microsoft.com/office/drawing/2014/main" val="2812169543"/>
                    </a:ext>
                  </a:extLst>
                </a:gridCol>
                <a:gridCol w="932250">
                  <a:extLst>
                    <a:ext uri="{9D8B030D-6E8A-4147-A177-3AD203B41FA5}">
                      <a16:colId xmlns:a16="http://schemas.microsoft.com/office/drawing/2014/main" val="2182799794"/>
                    </a:ext>
                  </a:extLst>
                </a:gridCol>
                <a:gridCol w="1048782">
                  <a:extLst>
                    <a:ext uri="{9D8B030D-6E8A-4147-A177-3AD203B41FA5}">
                      <a16:colId xmlns:a16="http://schemas.microsoft.com/office/drawing/2014/main" val="1327279249"/>
                    </a:ext>
                  </a:extLst>
                </a:gridCol>
                <a:gridCol w="932250">
                  <a:extLst>
                    <a:ext uri="{9D8B030D-6E8A-4147-A177-3AD203B41FA5}">
                      <a16:colId xmlns:a16="http://schemas.microsoft.com/office/drawing/2014/main" val="561148366"/>
                    </a:ext>
                  </a:extLst>
                </a:gridCol>
                <a:gridCol w="932250">
                  <a:extLst>
                    <a:ext uri="{9D8B030D-6E8A-4147-A177-3AD203B41FA5}">
                      <a16:colId xmlns:a16="http://schemas.microsoft.com/office/drawing/2014/main" val="2481374832"/>
                    </a:ext>
                  </a:extLst>
                </a:gridCol>
                <a:gridCol w="1179879">
                  <a:extLst>
                    <a:ext uri="{9D8B030D-6E8A-4147-A177-3AD203B41FA5}">
                      <a16:colId xmlns:a16="http://schemas.microsoft.com/office/drawing/2014/main" val="592549138"/>
                    </a:ext>
                  </a:extLst>
                </a:gridCol>
                <a:gridCol w="975951">
                  <a:extLst>
                    <a:ext uri="{9D8B030D-6E8A-4147-A177-3AD203B41FA5}">
                      <a16:colId xmlns:a16="http://schemas.microsoft.com/office/drawing/2014/main" val="3859459182"/>
                    </a:ext>
                  </a:extLst>
                </a:gridCol>
                <a:gridCol w="975951">
                  <a:extLst>
                    <a:ext uri="{9D8B030D-6E8A-4147-A177-3AD203B41FA5}">
                      <a16:colId xmlns:a16="http://schemas.microsoft.com/office/drawing/2014/main" val="1950232606"/>
                    </a:ext>
                  </a:extLst>
                </a:gridCol>
              </a:tblGrid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Pepperfry Financial - Projections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37722"/>
                  </a:ext>
                </a:extLst>
              </a:tr>
              <a:tr h="5318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 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12924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3,836.5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5,704.9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8,483.3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336761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72805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(5,218.0)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(5,374.5)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(5,535.8)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46277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6546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(1,381.49)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330.38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2,947.50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123868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12,831.1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25,329.0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869901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4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3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A46E-75F3-449B-9EEB-508E2640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Finance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BF902E-7914-40C4-8ACD-3DB8BFEF3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0652"/>
              </p:ext>
            </p:extLst>
          </p:nvPr>
        </p:nvGraphicFramePr>
        <p:xfrm>
          <a:off x="1951243" y="1648189"/>
          <a:ext cx="6902300" cy="3752850"/>
        </p:xfrm>
        <a:graphic>
          <a:graphicData uri="http://schemas.openxmlformats.org/drawingml/2006/table">
            <a:tbl>
              <a:tblPr/>
              <a:tblGrid>
                <a:gridCol w="5216242">
                  <a:extLst>
                    <a:ext uri="{9D8B030D-6E8A-4147-A177-3AD203B41FA5}">
                      <a16:colId xmlns:a16="http://schemas.microsoft.com/office/drawing/2014/main" val="769077892"/>
                    </a:ext>
                  </a:extLst>
                </a:gridCol>
                <a:gridCol w="1686058">
                  <a:extLst>
                    <a:ext uri="{9D8B030D-6E8A-4147-A177-3AD203B41FA5}">
                      <a16:colId xmlns:a16="http://schemas.microsoft.com/office/drawing/2014/main" val="193113817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Franchise 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35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74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922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units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836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37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21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Comission (10%)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5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Peffy yearly rev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096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years comission cover total invest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6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EB57-E2D3-42EE-B478-98AB86E7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Finance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4BFFFF-02EE-4208-9965-3F3883B63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206885"/>
              </p:ext>
            </p:extLst>
          </p:nvPr>
        </p:nvGraphicFramePr>
        <p:xfrm>
          <a:off x="642322" y="1052036"/>
          <a:ext cx="10706997" cy="5253990"/>
        </p:xfrm>
        <a:graphic>
          <a:graphicData uri="http://schemas.openxmlformats.org/drawingml/2006/table">
            <a:tbl>
              <a:tblPr/>
              <a:tblGrid>
                <a:gridCol w="1701112">
                  <a:extLst>
                    <a:ext uri="{9D8B030D-6E8A-4147-A177-3AD203B41FA5}">
                      <a16:colId xmlns:a16="http://schemas.microsoft.com/office/drawing/2014/main" val="3048989604"/>
                    </a:ext>
                  </a:extLst>
                </a:gridCol>
                <a:gridCol w="2476618">
                  <a:extLst>
                    <a:ext uri="{9D8B030D-6E8A-4147-A177-3AD203B41FA5}">
                      <a16:colId xmlns:a16="http://schemas.microsoft.com/office/drawing/2014/main" val="3255613741"/>
                    </a:ext>
                  </a:extLst>
                </a:gridCol>
                <a:gridCol w="800523">
                  <a:extLst>
                    <a:ext uri="{9D8B030D-6E8A-4147-A177-3AD203B41FA5}">
                      <a16:colId xmlns:a16="http://schemas.microsoft.com/office/drawing/2014/main" val="1247747131"/>
                    </a:ext>
                  </a:extLst>
                </a:gridCol>
                <a:gridCol w="1438440">
                  <a:extLst>
                    <a:ext uri="{9D8B030D-6E8A-4147-A177-3AD203B41FA5}">
                      <a16:colId xmlns:a16="http://schemas.microsoft.com/office/drawing/2014/main" val="3083166324"/>
                    </a:ext>
                  </a:extLst>
                </a:gridCol>
                <a:gridCol w="800523">
                  <a:extLst>
                    <a:ext uri="{9D8B030D-6E8A-4147-A177-3AD203B41FA5}">
                      <a16:colId xmlns:a16="http://schemas.microsoft.com/office/drawing/2014/main" val="1446658100"/>
                    </a:ext>
                  </a:extLst>
                </a:gridCol>
                <a:gridCol w="800523">
                  <a:extLst>
                    <a:ext uri="{9D8B030D-6E8A-4147-A177-3AD203B41FA5}">
                      <a16:colId xmlns:a16="http://schemas.microsoft.com/office/drawing/2014/main" val="3532013573"/>
                    </a:ext>
                  </a:extLst>
                </a:gridCol>
                <a:gridCol w="1013162">
                  <a:extLst>
                    <a:ext uri="{9D8B030D-6E8A-4147-A177-3AD203B41FA5}">
                      <a16:colId xmlns:a16="http://schemas.microsoft.com/office/drawing/2014/main" val="442288662"/>
                    </a:ext>
                  </a:extLst>
                </a:gridCol>
                <a:gridCol w="838048">
                  <a:extLst>
                    <a:ext uri="{9D8B030D-6E8A-4147-A177-3AD203B41FA5}">
                      <a16:colId xmlns:a16="http://schemas.microsoft.com/office/drawing/2014/main" val="1677831067"/>
                    </a:ext>
                  </a:extLst>
                </a:gridCol>
                <a:gridCol w="838048">
                  <a:extLst>
                    <a:ext uri="{9D8B030D-6E8A-4147-A177-3AD203B41FA5}">
                      <a16:colId xmlns:a16="http://schemas.microsoft.com/office/drawing/2014/main" val="35745445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Pepperfry Financial - Projections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8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 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59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3,836.5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5,704.9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8,483.3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992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47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91695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 decore + utilities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9952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516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1,151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2,282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4,242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628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 furniture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10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2,064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2,686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3,423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4,242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32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(5,218.0)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(5,374.5)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(5,535.8)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3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80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(1,381.49)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330.38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2,947.50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372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12,831.1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25,329.0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703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35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72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FEF7-B71A-4825-8A94-BD8A13A3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4882ED-42E6-4813-970C-4B2A510EE239}"/>
              </a:ext>
            </a:extLst>
          </p:cNvPr>
          <p:cNvSpPr/>
          <p:nvPr/>
        </p:nvSpPr>
        <p:spPr>
          <a:xfrm>
            <a:off x="1031358" y="1807534"/>
            <a:ext cx="3359889" cy="3434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Risk:</a:t>
            </a:r>
          </a:p>
          <a:p>
            <a:pPr algn="ctr"/>
            <a:r>
              <a:rPr lang="en-US" sz="2400" dirty="0"/>
              <a:t>Competition from big players</a:t>
            </a:r>
          </a:p>
          <a:p>
            <a:pPr algn="ctr"/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Knowing the market</a:t>
            </a:r>
          </a:p>
          <a:p>
            <a:pPr marL="342900" indent="-342900">
              <a:buAutoNum type="arabicPeriod"/>
            </a:pPr>
            <a:r>
              <a:rPr lang="en-US" sz="2400" dirty="0"/>
              <a:t>Bring people that speak local language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E22B5A-6639-434B-B704-C65817E3BBFB}"/>
              </a:ext>
            </a:extLst>
          </p:cNvPr>
          <p:cNvSpPr/>
          <p:nvPr/>
        </p:nvSpPr>
        <p:spPr>
          <a:xfrm>
            <a:off x="4696047" y="1807533"/>
            <a:ext cx="3359889" cy="3434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Risk:</a:t>
            </a:r>
          </a:p>
          <a:p>
            <a:pPr algn="ctr"/>
            <a:r>
              <a:rPr lang="en-US" sz="2400" dirty="0"/>
              <a:t>Not able to reach clients in B2B </a:t>
            </a:r>
          </a:p>
          <a:p>
            <a:pPr algn="ctr"/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Execute premium products</a:t>
            </a:r>
          </a:p>
          <a:p>
            <a:pPr marL="342900" indent="-342900">
              <a:buAutoNum type="arabicPeriod"/>
            </a:pPr>
            <a:r>
              <a:rPr lang="en-US" sz="2400" dirty="0"/>
              <a:t>Big discounts for hotel 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2F9FD1-D509-4F1F-90CF-8077ED30776D}"/>
              </a:ext>
            </a:extLst>
          </p:cNvPr>
          <p:cNvSpPr/>
          <p:nvPr/>
        </p:nvSpPr>
        <p:spPr>
          <a:xfrm>
            <a:off x="8360736" y="1807534"/>
            <a:ext cx="3359889" cy="3434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Risk:</a:t>
            </a:r>
          </a:p>
          <a:p>
            <a:pPr algn="ctr"/>
            <a:r>
              <a:rPr lang="en-US" sz="2400" dirty="0"/>
              <a:t>Not able to reach </a:t>
            </a:r>
            <a:r>
              <a:rPr lang="en-US" sz="2400" dirty="0" err="1"/>
              <a:t>Millennialis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1. Hire popular presenter for marketing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6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8DC9-4F08-4A84-B84D-D4A008D9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FF40-42A1-4DAC-96D5-75A6F0C6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can Pepperfry stay the leading player in the market and increase profit while facing competition and challenges ahead?</a:t>
            </a:r>
          </a:p>
        </p:txBody>
      </p:sp>
    </p:spTree>
    <p:extLst>
      <p:ext uri="{BB962C8B-B14F-4D97-AF65-F5344CB8AC3E}">
        <p14:creationId xmlns:p14="http://schemas.microsoft.com/office/powerpoint/2010/main" val="379450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8BD8-5790-4156-AF5D-59D2D6FA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75D5AE-286B-42BC-A456-1D96F012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7698"/>
              </p:ext>
            </p:extLst>
          </p:nvPr>
        </p:nvGraphicFramePr>
        <p:xfrm>
          <a:off x="2398955" y="1570616"/>
          <a:ext cx="6174888" cy="2846425"/>
        </p:xfrm>
        <a:graphic>
          <a:graphicData uri="http://schemas.openxmlformats.org/drawingml/2006/table">
            <a:tbl>
              <a:tblPr/>
              <a:tblGrid>
                <a:gridCol w="1029148">
                  <a:extLst>
                    <a:ext uri="{9D8B030D-6E8A-4147-A177-3AD203B41FA5}">
                      <a16:colId xmlns:a16="http://schemas.microsoft.com/office/drawing/2014/main" val="1581929397"/>
                    </a:ext>
                  </a:extLst>
                </a:gridCol>
                <a:gridCol w="1029148">
                  <a:extLst>
                    <a:ext uri="{9D8B030D-6E8A-4147-A177-3AD203B41FA5}">
                      <a16:colId xmlns:a16="http://schemas.microsoft.com/office/drawing/2014/main" val="2913526628"/>
                    </a:ext>
                  </a:extLst>
                </a:gridCol>
                <a:gridCol w="1029148">
                  <a:extLst>
                    <a:ext uri="{9D8B030D-6E8A-4147-A177-3AD203B41FA5}">
                      <a16:colId xmlns:a16="http://schemas.microsoft.com/office/drawing/2014/main" val="2757093799"/>
                    </a:ext>
                  </a:extLst>
                </a:gridCol>
                <a:gridCol w="1029148">
                  <a:extLst>
                    <a:ext uri="{9D8B030D-6E8A-4147-A177-3AD203B41FA5}">
                      <a16:colId xmlns:a16="http://schemas.microsoft.com/office/drawing/2014/main" val="3804912684"/>
                    </a:ext>
                  </a:extLst>
                </a:gridCol>
                <a:gridCol w="1029148">
                  <a:extLst>
                    <a:ext uri="{9D8B030D-6E8A-4147-A177-3AD203B41FA5}">
                      <a16:colId xmlns:a16="http://schemas.microsoft.com/office/drawing/2014/main" val="1582263190"/>
                    </a:ext>
                  </a:extLst>
                </a:gridCol>
                <a:gridCol w="1029148">
                  <a:extLst>
                    <a:ext uri="{9D8B030D-6E8A-4147-A177-3AD203B41FA5}">
                      <a16:colId xmlns:a16="http://schemas.microsoft.com/office/drawing/2014/main" val="1909456844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Pepperfry Financial 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49029"/>
                  </a:ext>
                </a:extLst>
              </a:tr>
              <a:tr h="273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 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60520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473403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49090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2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0DE2-58AF-490B-84C1-656BD821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417593-65DF-477D-B186-E98443CE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8083"/>
              </p:ext>
            </p:extLst>
          </p:nvPr>
        </p:nvGraphicFramePr>
        <p:xfrm>
          <a:off x="1957892" y="1065007"/>
          <a:ext cx="7519595" cy="5073737"/>
        </p:xfrm>
        <a:graphic>
          <a:graphicData uri="http://schemas.openxmlformats.org/drawingml/2006/table">
            <a:tbl>
              <a:tblPr/>
              <a:tblGrid>
                <a:gridCol w="1822932">
                  <a:extLst>
                    <a:ext uri="{9D8B030D-6E8A-4147-A177-3AD203B41FA5}">
                      <a16:colId xmlns:a16="http://schemas.microsoft.com/office/drawing/2014/main" val="921572501"/>
                    </a:ext>
                  </a:extLst>
                </a:gridCol>
                <a:gridCol w="1822932">
                  <a:extLst>
                    <a:ext uri="{9D8B030D-6E8A-4147-A177-3AD203B41FA5}">
                      <a16:colId xmlns:a16="http://schemas.microsoft.com/office/drawing/2014/main" val="2056310341"/>
                    </a:ext>
                  </a:extLst>
                </a:gridCol>
                <a:gridCol w="1822932">
                  <a:extLst>
                    <a:ext uri="{9D8B030D-6E8A-4147-A177-3AD203B41FA5}">
                      <a16:colId xmlns:a16="http://schemas.microsoft.com/office/drawing/2014/main" val="2025135237"/>
                    </a:ext>
                  </a:extLst>
                </a:gridCol>
                <a:gridCol w="2050799">
                  <a:extLst>
                    <a:ext uri="{9D8B030D-6E8A-4147-A177-3AD203B41FA5}">
                      <a16:colId xmlns:a16="http://schemas.microsoft.com/office/drawing/2014/main" val="3146008534"/>
                    </a:ext>
                  </a:extLst>
                </a:gridCol>
              </a:tblGrid>
              <a:tr h="264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Décor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Furmiture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73816"/>
                  </a:ext>
                </a:extLst>
              </a:tr>
              <a:tr h="52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listing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2534"/>
                  </a:ext>
                </a:extLst>
              </a:tr>
              <a:tr h="1322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 base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Manufacturers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Semi-standard, artisnanal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non-standard, artisnanal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44140"/>
                  </a:ext>
                </a:extLst>
              </a:tr>
              <a:tr h="52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Av.selling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94917"/>
                  </a:ext>
                </a:extLst>
              </a:tr>
              <a:tr h="52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83811"/>
                  </a:ext>
                </a:extLst>
              </a:tr>
              <a:tr h="793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transactions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56791"/>
                  </a:ext>
                </a:extLst>
              </a:tr>
              <a:tr h="52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gross margin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5%-25%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30%-50%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45%-55%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326181"/>
                  </a:ext>
                </a:extLst>
              </a:tr>
              <a:tr h="528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to purchase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 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 weeks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2-6 weeks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6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5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BB3-7AE5-4C9D-81F8-95EE5B5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C69EEF-7056-478A-AE94-89F488C2B14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843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0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7E0-9050-453E-8202-A5309BCE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Indian Market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083E4F-4B00-47A4-95D3-DA883AE6C292}"/>
              </a:ext>
            </a:extLst>
          </p:cNvPr>
          <p:cNvSpPr txBox="1">
            <a:spLocks/>
          </p:cNvSpPr>
          <p:nvPr/>
        </p:nvSpPr>
        <p:spPr>
          <a:xfrm>
            <a:off x="-77972" y="6475227"/>
            <a:ext cx="12269972" cy="534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There is place to grow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6F59B90-2E44-48FE-A360-62918BBA8E8A}"/>
              </a:ext>
            </a:extLst>
          </p:cNvPr>
          <p:cNvGraphicFramePr/>
          <p:nvPr>
            <p:extLst/>
          </p:nvPr>
        </p:nvGraphicFramePr>
        <p:xfrm>
          <a:off x="694573" y="1678605"/>
          <a:ext cx="10746060" cy="361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C52695-79E7-4A47-A8F1-B0CDAE62EFC5}"/>
              </a:ext>
            </a:extLst>
          </p:cNvPr>
          <p:cNvSpPr/>
          <p:nvPr/>
        </p:nvSpPr>
        <p:spPr>
          <a:xfrm>
            <a:off x="7549116" y="2520485"/>
            <a:ext cx="2253239" cy="141330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2018- 5.5 million registered customers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55%-60% repeat customers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9962D1-81EC-4928-BF12-EFC63CCAA0A8}"/>
              </a:ext>
            </a:extLst>
          </p:cNvPr>
          <p:cNvSpPr/>
          <p:nvPr/>
        </p:nvSpPr>
        <p:spPr>
          <a:xfrm>
            <a:off x="4354035" y="4233097"/>
            <a:ext cx="2554020" cy="18925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Goal-</a:t>
            </a:r>
          </a:p>
          <a:p>
            <a:pPr algn="ctr"/>
            <a:r>
              <a:rPr lang="en-US" dirty="0"/>
              <a:t>Increase customers from 25 billion - 35 billion in 2020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5551-99CB-4E35-B555-521D99A5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22299-4B87-4200-9751-547357ED4B5E}"/>
              </a:ext>
            </a:extLst>
          </p:cNvPr>
          <p:cNvCxnSpPr>
            <a:cxnSpLocks/>
          </p:cNvCxnSpPr>
          <p:nvPr/>
        </p:nvCxnSpPr>
        <p:spPr>
          <a:xfrm>
            <a:off x="5637007" y="1161826"/>
            <a:ext cx="1" cy="47979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D6685D-01A8-4FD3-89FF-87AADD565282}"/>
              </a:ext>
            </a:extLst>
          </p:cNvPr>
          <p:cNvCxnSpPr>
            <a:cxnSpLocks/>
          </p:cNvCxnSpPr>
          <p:nvPr/>
        </p:nvCxnSpPr>
        <p:spPr>
          <a:xfrm flipH="1">
            <a:off x="1731981" y="3429000"/>
            <a:ext cx="7939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F0553E-7F95-43E1-9242-4A54D37BA5E7}"/>
              </a:ext>
            </a:extLst>
          </p:cNvPr>
          <p:cNvSpPr txBox="1"/>
          <p:nvPr/>
        </p:nvSpPr>
        <p:spPr>
          <a:xfrm>
            <a:off x="5637007" y="105425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7A118-B292-4C6C-BF4C-29AE89686E9D}"/>
              </a:ext>
            </a:extLst>
          </p:cNvPr>
          <p:cNvSpPr txBox="1"/>
          <p:nvPr/>
        </p:nvSpPr>
        <p:spPr>
          <a:xfrm>
            <a:off x="5733826" y="5511509"/>
            <a:ext cx="194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– many 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1CECD-7246-4AA0-A599-D93C261CCFFA}"/>
              </a:ext>
            </a:extLst>
          </p:cNvPr>
          <p:cNvSpPr txBox="1"/>
          <p:nvPr/>
        </p:nvSpPr>
        <p:spPr>
          <a:xfrm>
            <a:off x="962809" y="3376115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AF96F-7627-4788-AA00-C9EFAB28AD52}"/>
              </a:ext>
            </a:extLst>
          </p:cNvPr>
          <p:cNvSpPr txBox="1"/>
          <p:nvPr/>
        </p:nvSpPr>
        <p:spPr>
          <a:xfrm>
            <a:off x="9671126" y="35284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A83F0-23A7-4AA1-B05B-E13BA08A56D3}"/>
              </a:ext>
            </a:extLst>
          </p:cNvPr>
          <p:cNvSpPr txBox="1"/>
          <p:nvPr/>
        </p:nvSpPr>
        <p:spPr>
          <a:xfrm>
            <a:off x="4959280" y="3059668"/>
            <a:ext cx="177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Omni- 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2EEEA-3D62-4DF2-AE84-92911A0400DF}"/>
              </a:ext>
            </a:extLst>
          </p:cNvPr>
          <p:cNvSpPr txBox="1"/>
          <p:nvPr/>
        </p:nvSpPr>
        <p:spPr>
          <a:xfrm>
            <a:off x="5776857" y="1471733"/>
            <a:ext cx="164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Pepperfry</a:t>
            </a:r>
            <a:endParaRPr lang="en-US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8F993-8696-4A5A-85C6-A7B976D47DBF}"/>
              </a:ext>
            </a:extLst>
          </p:cNvPr>
          <p:cNvSpPr txBox="1"/>
          <p:nvPr/>
        </p:nvSpPr>
        <p:spPr>
          <a:xfrm>
            <a:off x="6065061" y="1983801"/>
            <a:ext cx="23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Urban Ladder</a:t>
            </a:r>
          </a:p>
          <a:p>
            <a:pPr algn="ctr"/>
            <a:r>
              <a:rPr lang="en-US" sz="1600" i="1" dirty="0"/>
              <a:t> 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E0601-AECB-4862-AAC1-75D9E4512F53}"/>
              </a:ext>
            </a:extLst>
          </p:cNvPr>
          <p:cNvSpPr txBox="1"/>
          <p:nvPr/>
        </p:nvSpPr>
        <p:spPr>
          <a:xfrm>
            <a:off x="8046716" y="1576640"/>
            <a:ext cx="2560320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Interior design solutions: </a:t>
            </a:r>
            <a:r>
              <a:rPr lang="en-US" sz="1400" dirty="0" err="1"/>
              <a:t>Livspace</a:t>
            </a:r>
            <a:r>
              <a:rPr lang="en-US" sz="1400" dirty="0"/>
              <a:t>   </a:t>
            </a:r>
            <a:r>
              <a:rPr lang="en-US" sz="1400" dirty="0" err="1"/>
              <a:t>Homelane</a:t>
            </a:r>
            <a:r>
              <a:rPr lang="en-US" sz="1400" dirty="0"/>
              <a:t> </a:t>
            </a:r>
            <a:r>
              <a:rPr lang="en-US" sz="1400" dirty="0" err="1"/>
              <a:t>CustomFurnish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B7E3B1-70F2-45FC-B455-C6E2E2E7BE9E}"/>
              </a:ext>
            </a:extLst>
          </p:cNvPr>
          <p:cNvSpPr txBox="1"/>
          <p:nvPr/>
        </p:nvSpPr>
        <p:spPr>
          <a:xfrm>
            <a:off x="10026126" y="1060472"/>
            <a:ext cx="1923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Online start-ups</a:t>
            </a:r>
            <a:br>
              <a:rPr lang="en-US" sz="1600" b="1" dirty="0"/>
            </a:b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0BB6E7-E3D2-470C-89F1-CD961F107AA8}"/>
              </a:ext>
            </a:extLst>
          </p:cNvPr>
          <p:cNvSpPr txBox="1"/>
          <p:nvPr/>
        </p:nvSpPr>
        <p:spPr>
          <a:xfrm>
            <a:off x="9110153" y="2722568"/>
            <a:ext cx="256032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Online rental: </a:t>
            </a:r>
            <a:r>
              <a:rPr lang="en-US" sz="1600" dirty="0"/>
              <a:t> </a:t>
            </a:r>
            <a:r>
              <a:rPr lang="en-US" sz="1600" dirty="0" err="1"/>
              <a:t>Furlenco</a:t>
            </a:r>
            <a:r>
              <a:rPr lang="en-US" sz="1600" dirty="0"/>
              <a:t>, </a:t>
            </a:r>
            <a:r>
              <a:rPr lang="en-US" sz="1600" dirty="0" err="1"/>
              <a:t>Renticle</a:t>
            </a:r>
            <a:r>
              <a:rPr lang="en-US" sz="1600" dirty="0"/>
              <a:t>, </a:t>
            </a:r>
            <a:r>
              <a:rPr lang="en-US" sz="1600" dirty="0" err="1"/>
              <a:t>Rentmojo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1D335-F386-460F-B4A1-6CCB2804E6C0}"/>
              </a:ext>
            </a:extLst>
          </p:cNvPr>
          <p:cNvSpPr txBox="1"/>
          <p:nvPr/>
        </p:nvSpPr>
        <p:spPr>
          <a:xfrm>
            <a:off x="8521846" y="4668247"/>
            <a:ext cx="256032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E-commerce Portals:</a:t>
            </a:r>
            <a:r>
              <a:rPr lang="en-US" sz="1600" dirty="0"/>
              <a:t> </a:t>
            </a:r>
            <a:r>
              <a:rPr lang="en-US" sz="1600" dirty="0" err="1"/>
              <a:t>Fliakart</a:t>
            </a:r>
            <a:r>
              <a:rPr lang="en-US" sz="1600" dirty="0"/>
              <a:t>, Amazon India, </a:t>
            </a:r>
            <a:r>
              <a:rPr lang="en-US" sz="1600" dirty="0" err="1"/>
              <a:t>Snapsdeal</a:t>
            </a:r>
            <a:endParaRPr lang="en-US" sz="1400" dirty="0"/>
          </a:p>
          <a:p>
            <a:endParaRPr lang="en-US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9E524-061E-4E04-A62B-1883A21FAFAA}"/>
              </a:ext>
            </a:extLst>
          </p:cNvPr>
          <p:cNvCxnSpPr>
            <a:cxnSpLocks/>
          </p:cNvCxnSpPr>
          <p:nvPr/>
        </p:nvCxnSpPr>
        <p:spPr>
          <a:xfrm>
            <a:off x="3668358" y="2623080"/>
            <a:ext cx="5164568" cy="230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8FC2FF-BC66-4525-9212-EFC68DFC316C}"/>
              </a:ext>
            </a:extLst>
          </p:cNvPr>
          <p:cNvCxnSpPr>
            <a:cxnSpLocks/>
          </p:cNvCxnSpPr>
          <p:nvPr/>
        </p:nvCxnSpPr>
        <p:spPr>
          <a:xfrm>
            <a:off x="3681357" y="2624561"/>
            <a:ext cx="6113034" cy="225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463E11-9105-4398-8DF5-0E6B83893248}"/>
              </a:ext>
            </a:extLst>
          </p:cNvPr>
          <p:cNvCxnSpPr>
            <a:cxnSpLocks/>
          </p:cNvCxnSpPr>
          <p:nvPr/>
        </p:nvCxnSpPr>
        <p:spPr>
          <a:xfrm flipV="1">
            <a:off x="3698838" y="1740211"/>
            <a:ext cx="1913069" cy="87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0605A9-0DCA-4875-8E23-85D7143E59D4}"/>
              </a:ext>
            </a:extLst>
          </p:cNvPr>
          <p:cNvSpPr txBox="1"/>
          <p:nvPr/>
        </p:nvSpPr>
        <p:spPr>
          <a:xfrm>
            <a:off x="830811" y="2241677"/>
            <a:ext cx="323401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Large domestic manufacturers and retailers:</a:t>
            </a:r>
            <a:r>
              <a:rPr lang="en-US" sz="1600" dirty="0"/>
              <a:t> </a:t>
            </a:r>
            <a:r>
              <a:rPr lang="en-US" sz="1600" dirty="0" err="1"/>
              <a:t>Durjan</a:t>
            </a:r>
            <a:r>
              <a:rPr lang="en-US" sz="1600" dirty="0"/>
              <a:t>, Godrej </a:t>
            </a:r>
            <a:r>
              <a:rPr lang="en-US" sz="1600" dirty="0" err="1"/>
              <a:t>Interio</a:t>
            </a:r>
            <a:r>
              <a:rPr lang="en-US" sz="1600" dirty="0"/>
              <a:t>, Hometown, </a:t>
            </a:r>
            <a:r>
              <a:rPr lang="en-US" sz="1600" dirty="0" err="1"/>
              <a:t>Nikamal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7CE59-BE76-4B22-8FB2-784338A29560}"/>
              </a:ext>
            </a:extLst>
          </p:cNvPr>
          <p:cNvSpPr txBox="1"/>
          <p:nvPr/>
        </p:nvSpPr>
        <p:spPr>
          <a:xfrm>
            <a:off x="2713617" y="1052680"/>
            <a:ext cx="25603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SMEs moving online: </a:t>
            </a:r>
            <a:r>
              <a:rPr lang="en-US" sz="1400" dirty="0"/>
              <a:t>The living room, </a:t>
            </a:r>
            <a:r>
              <a:rPr lang="en-US" sz="1400" dirty="0" err="1"/>
              <a:t>furniturewalla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A2EF81-7720-49B0-B835-187E898CBD68}"/>
              </a:ext>
            </a:extLst>
          </p:cNvPr>
          <p:cNvSpPr txBox="1"/>
          <p:nvPr/>
        </p:nvSpPr>
        <p:spPr>
          <a:xfrm>
            <a:off x="517255" y="1368248"/>
            <a:ext cx="25603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IKEA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23EFCA-44B4-448B-9851-9025633F0D42}"/>
              </a:ext>
            </a:extLst>
          </p:cNvPr>
          <p:cNvSpPr txBox="1"/>
          <p:nvPr/>
        </p:nvSpPr>
        <p:spPr>
          <a:xfrm>
            <a:off x="1419118" y="4258690"/>
            <a:ext cx="323356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Horizontal players with limited focus on furniture: </a:t>
            </a:r>
            <a:r>
              <a:rPr lang="en-US" sz="1600" dirty="0" err="1"/>
              <a:t>BigBazzar</a:t>
            </a:r>
            <a:r>
              <a:rPr lang="en-US" sz="1600" dirty="0"/>
              <a:t> (Future), MORE megastore (Aditya </a:t>
            </a:r>
            <a:r>
              <a:rPr lang="en-US" sz="1600" dirty="0" err="1"/>
              <a:t>birla</a:t>
            </a:r>
            <a:r>
              <a:rPr lang="en-US" sz="1600" dirty="0"/>
              <a:t>), Star Hypermarket (</a:t>
            </a:r>
            <a:r>
              <a:rPr lang="en-US" sz="1600" dirty="0" err="1"/>
              <a:t>tata&amp;tesco</a:t>
            </a:r>
            <a:r>
              <a:rPr lang="en-US" sz="1600" dirty="0"/>
              <a:t>)</a:t>
            </a:r>
            <a:endParaRPr lang="en-US" sz="1400" dirty="0"/>
          </a:p>
          <a:p>
            <a:endParaRPr lang="en-US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3F8E341-8C08-413A-9FD5-A3CCCBDE9064}"/>
              </a:ext>
            </a:extLst>
          </p:cNvPr>
          <p:cNvSpPr txBox="1">
            <a:spLocks/>
          </p:cNvSpPr>
          <p:nvPr/>
        </p:nvSpPr>
        <p:spPr>
          <a:xfrm>
            <a:off x="517255" y="6354356"/>
            <a:ext cx="11294785" cy="686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Complicated market, but Pepperfry as a leader in category </a:t>
            </a:r>
          </a:p>
        </p:txBody>
      </p:sp>
    </p:spTree>
    <p:extLst>
      <p:ext uri="{BB962C8B-B14F-4D97-AF65-F5344CB8AC3E}">
        <p14:creationId xmlns:p14="http://schemas.microsoft.com/office/powerpoint/2010/main" val="133439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3AD4-5C10-4DA4-8B90-C5DC5F50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F5A8-7BFB-4880-9837-E66D3802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83127A-F6C0-485A-B5F3-2840AF93FC30}"/>
              </a:ext>
            </a:extLst>
          </p:cNvPr>
          <p:cNvSpPr/>
          <p:nvPr/>
        </p:nvSpPr>
        <p:spPr>
          <a:xfrm>
            <a:off x="3924299" y="1501460"/>
            <a:ext cx="2339163" cy="204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Utilities + Home decor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5077D3-35A9-4689-AB34-006117FCBD2B}"/>
              </a:ext>
            </a:extLst>
          </p:cNvPr>
          <p:cNvSpPr/>
          <p:nvPr/>
        </p:nvSpPr>
        <p:spPr>
          <a:xfrm>
            <a:off x="7722781" y="1518778"/>
            <a:ext cx="2339163" cy="204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Furniture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DD5CA6C-4126-4AB4-8D3F-F6D2FA0ECB99}"/>
              </a:ext>
            </a:extLst>
          </p:cNvPr>
          <p:cNvSpPr/>
          <p:nvPr/>
        </p:nvSpPr>
        <p:spPr>
          <a:xfrm>
            <a:off x="4754363" y="3830320"/>
            <a:ext cx="457200" cy="6037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C4836-3217-4F0E-8981-20B9574D6D81}"/>
              </a:ext>
            </a:extLst>
          </p:cNvPr>
          <p:cNvSpPr txBox="1"/>
          <p:nvPr/>
        </p:nvSpPr>
        <p:spPr>
          <a:xfrm>
            <a:off x="3235678" y="4654345"/>
            <a:ext cx="39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50% more chance to buy furniture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3915B-5244-4755-A3F6-C241F57906B3}"/>
              </a:ext>
            </a:extLst>
          </p:cNvPr>
          <p:cNvSpPr txBox="1"/>
          <p:nvPr/>
        </p:nvSpPr>
        <p:spPr>
          <a:xfrm>
            <a:off x="621233" y="2503669"/>
            <a:ext cx="208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Created trust in online shopping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977A49-66E8-4F03-8D7D-BF4E1026FB18}"/>
              </a:ext>
            </a:extLst>
          </p:cNvPr>
          <p:cNvSpPr txBox="1">
            <a:spLocks/>
          </p:cNvSpPr>
          <p:nvPr/>
        </p:nvSpPr>
        <p:spPr>
          <a:xfrm>
            <a:off x="-74430" y="6528022"/>
            <a:ext cx="12461359" cy="549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600" dirty="0" err="1"/>
              <a:t>Utlities</a:t>
            </a:r>
            <a:r>
              <a:rPr lang="en-US" sz="8600" dirty="0"/>
              <a:t>+ décor are a doorway to increase gross merchandise profit </a:t>
            </a:r>
          </a:p>
          <a:p>
            <a:r>
              <a:rPr lang="en-US" dirty="0"/>
              <a:t>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C76050-2CAF-4AB0-B2E6-C87490DF4A9F}"/>
              </a:ext>
            </a:extLst>
          </p:cNvPr>
          <p:cNvSpPr/>
          <p:nvPr/>
        </p:nvSpPr>
        <p:spPr>
          <a:xfrm rot="5400000">
            <a:off x="2778478" y="2430406"/>
            <a:ext cx="457200" cy="6037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7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5822-1C29-4399-96B5-D7AE2F2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Pepperfry revenues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0B1B5E-3B02-4B30-AD76-6B8C7B5851E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03351" y="1269401"/>
          <a:ext cx="6992469" cy="444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63651-218D-4690-A51D-D0F718D5770D}"/>
              </a:ext>
            </a:extLst>
          </p:cNvPr>
          <p:cNvSpPr/>
          <p:nvPr/>
        </p:nvSpPr>
        <p:spPr>
          <a:xfrm>
            <a:off x="605623" y="2222205"/>
            <a:ext cx="2554019" cy="18925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Goal-</a:t>
            </a:r>
          </a:p>
          <a:p>
            <a:pPr algn="ctr"/>
            <a:r>
              <a:rPr lang="en-US" dirty="0"/>
              <a:t>Décor- utilities-</a:t>
            </a:r>
          </a:p>
          <a:p>
            <a:pPr algn="ctr"/>
            <a:r>
              <a:rPr lang="en-US" dirty="0"/>
              <a:t>Increase 35%-50% revenues in 3 years. Today 20% only.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34FF-50B1-480A-B345-11A44D75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products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DBA6D3-EBD4-416A-AD71-7CB4A0B6B2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98550" y="1158308"/>
          <a:ext cx="7594899" cy="469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BF5721B-4FF1-4310-B3B4-5FD0276A2F3E}"/>
              </a:ext>
            </a:extLst>
          </p:cNvPr>
          <p:cNvSpPr txBox="1">
            <a:spLocks/>
          </p:cNvSpPr>
          <p:nvPr/>
        </p:nvSpPr>
        <p:spPr>
          <a:xfrm>
            <a:off x="0" y="6230920"/>
            <a:ext cx="12192000" cy="83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Offering of more utilities but earning more from furniture</a:t>
            </a:r>
          </a:p>
        </p:txBody>
      </p:sp>
    </p:spTree>
    <p:extLst>
      <p:ext uri="{BB962C8B-B14F-4D97-AF65-F5344CB8AC3E}">
        <p14:creationId xmlns:p14="http://schemas.microsoft.com/office/powerpoint/2010/main" val="263157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1453</Words>
  <Application>Microsoft Office PowerPoint</Application>
  <PresentationFormat>Widescreen</PresentationFormat>
  <Paragraphs>629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Segoe UI Emoji</vt:lpstr>
      <vt:lpstr>Office Theme</vt:lpstr>
      <vt:lpstr>Pepperfry.com</vt:lpstr>
      <vt:lpstr>Key Issues</vt:lpstr>
      <vt:lpstr>Problem definition</vt:lpstr>
      <vt:lpstr>Challenges</vt:lpstr>
      <vt:lpstr>Indian Market</vt:lpstr>
      <vt:lpstr>Competitive Landscape</vt:lpstr>
      <vt:lpstr>Current segments </vt:lpstr>
      <vt:lpstr>Pepperfry revenues</vt:lpstr>
      <vt:lpstr>Number of products </vt:lpstr>
      <vt:lpstr>Product Pricing</vt:lpstr>
      <vt:lpstr>Supply Chain</vt:lpstr>
      <vt:lpstr>UVP</vt:lpstr>
      <vt:lpstr>Offline Analysis </vt:lpstr>
      <vt:lpstr>Alternatives</vt:lpstr>
      <vt:lpstr>Alternatives</vt:lpstr>
      <vt:lpstr>Implementation Plan- Market penetaration</vt:lpstr>
      <vt:lpstr>Customers segmentation</vt:lpstr>
      <vt:lpstr>Implementation plan- Marketing </vt:lpstr>
      <vt:lpstr>Implementation Plan</vt:lpstr>
      <vt:lpstr>Implementation Plan</vt:lpstr>
      <vt:lpstr>Implementation Plan</vt:lpstr>
      <vt:lpstr>Implementation Plan</vt:lpstr>
      <vt:lpstr>Implementation plan timeline </vt:lpstr>
      <vt:lpstr>Implementation plan timeline </vt:lpstr>
      <vt:lpstr>Finance</vt:lpstr>
      <vt:lpstr>Finance</vt:lpstr>
      <vt:lpstr>Finance</vt:lpstr>
      <vt:lpstr>Finance</vt:lpstr>
      <vt:lpstr>Risk Mitigation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Agent</dc:creator>
  <cp:lastModifiedBy>Agent</cp:lastModifiedBy>
  <cp:revision>14</cp:revision>
  <dcterms:created xsi:type="dcterms:W3CDTF">2019-01-08T13:40:16Z</dcterms:created>
  <dcterms:modified xsi:type="dcterms:W3CDTF">2019-01-08T16:37:58Z</dcterms:modified>
</cp:coreProperties>
</file>