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b4643e7d2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b4643e7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b4643e7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b4643e7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Hashing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presentation by </a:t>
            </a:r>
            <a:br>
              <a:rPr lang="en"/>
            </a:br>
            <a:r>
              <a:rPr lang="en"/>
              <a:t>Group Nine (MSc IT,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Hash Functions</a:t>
            </a:r>
            <a:endParaRPr/>
          </a:p>
          <a:p>
            <a:pPr indent="-342900" lvl="0" marL="457200" rtl="0" algn="l">
              <a:spcBef>
                <a:spcPts val="0"/>
              </a:spcBef>
              <a:spcAft>
                <a:spcPts val="0"/>
              </a:spcAft>
              <a:buSzPts val="1800"/>
              <a:buAutoNum type="arabicPeriod"/>
            </a:pPr>
            <a:r>
              <a:rPr lang="en"/>
              <a:t>Applications of Hashing</a:t>
            </a:r>
            <a:endParaRPr/>
          </a:p>
          <a:p>
            <a:pPr indent="-342900" lvl="0" marL="457200" rtl="0" algn="l">
              <a:spcBef>
                <a:spcPts val="0"/>
              </a:spcBef>
              <a:spcAft>
                <a:spcPts val="0"/>
              </a:spcAft>
              <a:buSzPts val="1800"/>
              <a:buAutoNum type="arabicPeriod"/>
            </a:pPr>
            <a:r>
              <a:rPr lang="en"/>
              <a:t>Demo</a:t>
            </a:r>
            <a:endParaRPr/>
          </a:p>
          <a:p>
            <a:pPr indent="-342900" lvl="0" marL="457200" rtl="0" algn="l">
              <a:spcBef>
                <a:spcPts val="0"/>
              </a:spcBef>
              <a:spcAft>
                <a:spcPts val="0"/>
              </a:spcAft>
              <a:buSzPts val="1800"/>
              <a:buAutoNum type="arabicPeriod"/>
            </a:pPr>
            <a:r>
              <a:rPr lang="en"/>
              <a:t>Conclusion</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a:t>
            </a:r>
            <a:endParaRPr/>
          </a:p>
        </p:txBody>
      </p:sp>
      <p:sp>
        <p:nvSpPr>
          <p:cNvPr id="76" name="Google Shape;76;p15"/>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What is hashing?</a:t>
            </a:r>
            <a:endParaRPr sz="2400">
              <a:solidFill>
                <a:schemeClr val="accent5"/>
              </a:solidFill>
            </a:endParaRPr>
          </a:p>
        </p:txBody>
      </p:sp>
      <p:cxnSp>
        <p:nvCxnSpPr>
          <p:cNvPr id="77" name="Google Shape;77;p15"/>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78" name="Google Shape;78;p15"/>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Hashing is a process of mapping data of arbitrary size to fixed-size values. The fixed-size values are called hash values, hash codes, or simply hashes.</a:t>
            </a:r>
            <a:endParaRPr sz="1400"/>
          </a:p>
          <a:p>
            <a:pPr indent="0" lvl="0" marL="0" rtl="0" algn="l">
              <a:spcBef>
                <a:spcPts val="1600"/>
              </a:spcBef>
              <a:spcAft>
                <a:spcPts val="1600"/>
              </a:spcAft>
              <a:buNone/>
            </a:pPr>
            <a:r>
              <a:rPr lang="en" sz="1400"/>
              <a:t>Hashing is a one-way function, which means it is easy to compute a hash value from data, but it is extremely difficult (if not impossible) to generate the original data from the hash value. It is also faster than encryption and decryption.</a:t>
            </a:r>
            <a:endParaRPr sz="1400"/>
          </a:p>
        </p:txBody>
      </p:sp>
      <p:sp>
        <p:nvSpPr>
          <p:cNvPr id="79" name="Google Shape;79;p15"/>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How hashing works</a:t>
            </a:r>
            <a:endParaRPr sz="2400">
              <a:solidFill>
                <a:schemeClr val="accent5"/>
              </a:solidFill>
            </a:endParaRPr>
          </a:p>
        </p:txBody>
      </p:sp>
      <p:cxnSp>
        <p:nvCxnSpPr>
          <p:cNvPr id="80" name="Google Shape;80;p15"/>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1" name="Google Shape;81;p15"/>
          <p:cNvSpPr txBox="1"/>
          <p:nvPr>
            <p:ph idx="4294967295" type="body"/>
          </p:nvPr>
        </p:nvSpPr>
        <p:spPr>
          <a:xfrm>
            <a:off x="490575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Hashing works by taking an input (also known as the message or data) and running it through a hashing algorithm.</a:t>
            </a:r>
            <a:endParaRPr sz="1400"/>
          </a:p>
          <a:p>
            <a:pPr indent="0" lvl="0" marL="0" rtl="0" algn="l">
              <a:spcBef>
                <a:spcPts val="1600"/>
              </a:spcBef>
              <a:spcAft>
                <a:spcPts val="0"/>
              </a:spcAft>
              <a:buNone/>
            </a:pPr>
            <a:r>
              <a:rPr lang="en" sz="1400"/>
              <a:t>The hashing algorithm computes a hash value that represents the input. The hash value is typically a fixed-length string of characters, such as 64 bits or 128 bits. The resulting hash value can be used to uniquely identify the input data, which is useful for data storage, retrieval and security.</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 Functions</a:t>
            </a:r>
            <a:endParaRPr/>
          </a:p>
        </p:txBody>
      </p:sp>
      <p:sp>
        <p:nvSpPr>
          <p:cNvPr id="87" name="Google Shape;87;p16"/>
          <p:cNvSpPr txBox="1"/>
          <p:nvPr>
            <p:ph idx="4294967295" type="body"/>
          </p:nvPr>
        </p:nvSpPr>
        <p:spPr>
          <a:xfrm>
            <a:off x="311700" y="1916326"/>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Properties of a good hash function</a:t>
            </a:r>
            <a:endParaRPr sz="2400">
              <a:solidFill>
                <a:schemeClr val="accent5"/>
              </a:solidFill>
            </a:endParaRPr>
          </a:p>
        </p:txBody>
      </p:sp>
      <p:cxnSp>
        <p:nvCxnSpPr>
          <p:cNvPr id="88" name="Google Shape;88;p16"/>
          <p:cNvCxnSpPr/>
          <p:nvPr/>
        </p:nvCxnSpPr>
        <p:spPr>
          <a:xfrm>
            <a:off x="436275" y="2927983"/>
            <a:ext cx="270900" cy="0"/>
          </a:xfrm>
          <a:prstGeom prst="straightConnector1">
            <a:avLst/>
          </a:prstGeom>
          <a:noFill/>
          <a:ln cap="flat" cmpd="sng" w="9525">
            <a:solidFill>
              <a:schemeClr val="lt2"/>
            </a:solidFill>
            <a:prstDash val="solid"/>
            <a:round/>
            <a:headEnd len="sm" w="sm" type="none"/>
            <a:tailEnd len="sm" w="sm" type="none"/>
          </a:ln>
        </p:spPr>
      </p:cxnSp>
      <p:sp>
        <p:nvSpPr>
          <p:cNvPr id="89" name="Google Shape;89;p16"/>
          <p:cNvSpPr txBox="1"/>
          <p:nvPr>
            <p:ph idx="4294967295" type="body"/>
          </p:nvPr>
        </p:nvSpPr>
        <p:spPr>
          <a:xfrm>
            <a:off x="311700" y="3076725"/>
            <a:ext cx="3853200" cy="17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good hash function should be fast to compute, produce a hash value that is unique for each input (or as close to unique as possible), and produce hash values that are evenly distributed across the possible range of hash values.</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90" name="Google Shape;90;p16"/>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Examples of hash functions</a:t>
            </a:r>
            <a:endParaRPr sz="2400">
              <a:solidFill>
                <a:schemeClr val="accent5"/>
              </a:solidFill>
            </a:endParaRPr>
          </a:p>
        </p:txBody>
      </p:sp>
      <p:cxnSp>
        <p:nvCxnSpPr>
          <p:cNvPr id="91" name="Google Shape;91;p16"/>
          <p:cNvCxnSpPr/>
          <p:nvPr/>
        </p:nvCxnSpPr>
        <p:spPr>
          <a:xfrm>
            <a:off x="5030325" y="2178533"/>
            <a:ext cx="270900" cy="0"/>
          </a:xfrm>
          <a:prstGeom prst="straightConnector1">
            <a:avLst/>
          </a:prstGeom>
          <a:noFill/>
          <a:ln cap="flat" cmpd="sng" w="9525">
            <a:solidFill>
              <a:schemeClr val="lt2"/>
            </a:solidFill>
            <a:prstDash val="solid"/>
            <a:round/>
            <a:headEnd len="sm" w="sm" type="none"/>
            <a:tailEnd len="sm" w="sm" type="none"/>
          </a:ln>
        </p:spPr>
      </p:cxnSp>
      <p:sp>
        <p:nvSpPr>
          <p:cNvPr id="92" name="Google Shape;92;p16"/>
          <p:cNvSpPr txBox="1"/>
          <p:nvPr>
            <p:ph idx="4294967295" type="body"/>
          </p:nvPr>
        </p:nvSpPr>
        <p:spPr>
          <a:xfrm>
            <a:off x="4905750" y="2242050"/>
            <a:ext cx="3853200" cy="25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MD5 (Message-Digest Algorithm 5)</a:t>
            </a:r>
            <a:r>
              <a:rPr lang="en" sz="1400"/>
              <a:t>: A popular hash function used for checksums and password storage. However, it has been shown to have security weaknesses and is not recommended for new applications.</a:t>
            </a:r>
            <a:endParaRPr sz="1400"/>
          </a:p>
          <a:p>
            <a:pPr indent="0" lvl="0" marL="0" rtl="0" algn="l">
              <a:spcBef>
                <a:spcPts val="1600"/>
              </a:spcBef>
              <a:spcAft>
                <a:spcPts val="0"/>
              </a:spcAft>
              <a:buNone/>
            </a:pPr>
            <a:r>
              <a:rPr b="1" lang="en" sz="1400"/>
              <a:t>SHA-2 (Secure Hash Algorithm 2)</a:t>
            </a:r>
            <a:r>
              <a:rPr lang="en" sz="1400"/>
              <a:t>: A family of hash functions that includes SHA-256 widely used for digital signatures, data integrity checks, and password storage.</a:t>
            </a:r>
            <a:endParaRPr sz="1400"/>
          </a:p>
          <a:p>
            <a:pPr indent="0" lvl="0" marL="0" rtl="0" algn="l">
              <a:spcBef>
                <a:spcPts val="1600"/>
              </a:spcBef>
              <a:spcAft>
                <a:spcPts val="1600"/>
              </a:spcAft>
              <a:buNone/>
            </a:pPr>
            <a:r>
              <a:t/>
            </a:r>
            <a:endParaRPr sz="1400"/>
          </a:p>
        </p:txBody>
      </p:sp>
      <p:sp>
        <p:nvSpPr>
          <p:cNvPr id="93" name="Google Shape;93;p16"/>
          <p:cNvSpPr txBox="1"/>
          <p:nvPr>
            <p:ph idx="4294967295" type="body"/>
          </p:nvPr>
        </p:nvSpPr>
        <p:spPr>
          <a:xfrm>
            <a:off x="376175" y="1201625"/>
            <a:ext cx="3853200" cy="73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Hash functions or </a:t>
            </a:r>
            <a:r>
              <a:rPr b="1" lang="en" sz="1400"/>
              <a:t>algorithms</a:t>
            </a:r>
            <a:r>
              <a:rPr b="1" lang="en" sz="1400"/>
              <a:t> are mathematical functions used for hashing.</a:t>
            </a:r>
            <a:endParaRPr b="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 </a:t>
            </a:r>
            <a:r>
              <a:rPr b="1" lang="en"/>
              <a:t>Password storage</a:t>
            </a:r>
            <a:r>
              <a:rPr lang="en"/>
              <a:t>: storing hashed passwords instead of plain text passwords.</a:t>
            </a:r>
            <a:endParaRPr/>
          </a:p>
          <a:p>
            <a:pPr indent="0" lvl="0" marL="0" rtl="0" algn="l">
              <a:spcBef>
                <a:spcPts val="1600"/>
              </a:spcBef>
              <a:spcAft>
                <a:spcPts val="0"/>
              </a:spcAft>
              <a:buNone/>
            </a:pPr>
            <a:r>
              <a:rPr b="1" lang="en"/>
              <a:t>- Data integrity</a:t>
            </a:r>
            <a:r>
              <a:rPr lang="en"/>
              <a:t>: verifying that data has not been tampered with.</a:t>
            </a:r>
            <a:endParaRPr/>
          </a:p>
          <a:p>
            <a:pPr indent="0" lvl="0" marL="0" rtl="0" algn="l">
              <a:spcBef>
                <a:spcPts val="1600"/>
              </a:spcBef>
              <a:spcAft>
                <a:spcPts val="1600"/>
              </a:spcAft>
              <a:buNone/>
            </a:pPr>
            <a:r>
              <a:rPr b="1" lang="en"/>
              <a:t>- Digital signatures</a:t>
            </a:r>
            <a:r>
              <a:rPr lang="en"/>
              <a:t>: using hashes to verify the authenticity of a digital document.</a:t>
            </a:r>
            <a:endParaRPr/>
          </a:p>
        </p:txBody>
      </p:sp>
      <p:sp>
        <p:nvSpPr>
          <p:cNvPr id="99" name="Google Shape;99;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Applications of hashing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90250" y="526350"/>
            <a:ext cx="7941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0" name="Google Shape;110;p19"/>
          <p:cNvSpPr txBox="1"/>
          <p:nvPr>
            <p:ph idx="1" type="body"/>
          </p:nvPr>
        </p:nvSpPr>
        <p:spPr>
          <a:xfrm>
            <a:off x="387900" y="1489825"/>
            <a:ext cx="6760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hashing is an important technique used in computer science and IT for data storage, retrieval, and security.</a:t>
            </a:r>
            <a:endParaRPr/>
          </a:p>
          <a:p>
            <a:pPr indent="0" lvl="0" marL="0" rtl="0" algn="l">
              <a:spcBef>
                <a:spcPts val="1600"/>
              </a:spcBef>
              <a:spcAft>
                <a:spcPts val="0"/>
              </a:spcAft>
              <a:buNone/>
            </a:pPr>
            <a:r>
              <a:rPr lang="en"/>
              <a:t>By mapping data to fixed-size values, hashing provides an efficient way to store and retrieve data.</a:t>
            </a:r>
            <a:endParaRPr/>
          </a:p>
          <a:p>
            <a:pPr indent="0" lvl="0" marL="0" rtl="0" algn="l">
              <a:spcBef>
                <a:spcPts val="1600"/>
              </a:spcBef>
              <a:spcAft>
                <a:spcPts val="0"/>
              </a:spcAft>
              <a:buNone/>
            </a:pPr>
            <a:r>
              <a:rPr lang="en"/>
              <a:t>However, it is important to choose the right hashing algorithm and use it correctly to ensure data security and integrity.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1" name="Google Shape;111;p19"/>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2" type="body"/>
          </p:nvPr>
        </p:nvSpPr>
        <p:spPr>
          <a:xfrm>
            <a:off x="4939500" y="1626575"/>
            <a:ext cx="3837000" cy="279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t>EMMANUEL ASILI ASAMOAH</a:t>
            </a:r>
            <a:endParaRPr b="1" sz="1600"/>
          </a:p>
          <a:p>
            <a:pPr indent="0" lvl="0" marL="0" rtl="0" algn="l">
              <a:spcBef>
                <a:spcPts val="0"/>
              </a:spcBef>
              <a:spcAft>
                <a:spcPts val="0"/>
              </a:spcAft>
              <a:buNone/>
            </a:pPr>
            <a:r>
              <a:rPr lang="en" sz="1600"/>
              <a:t>MS/ITE/22/0014</a:t>
            </a:r>
            <a:endParaRPr b="1" sz="1600"/>
          </a:p>
          <a:p>
            <a:pPr indent="0" lvl="0" marL="0" rtl="0" algn="l">
              <a:spcBef>
                <a:spcPts val="1600"/>
              </a:spcBef>
              <a:spcAft>
                <a:spcPts val="0"/>
              </a:spcAft>
              <a:buNone/>
            </a:pPr>
            <a:r>
              <a:rPr b="1" lang="en" sz="1600"/>
              <a:t>MIKE PERRY YEBOAH ATTARA</a:t>
            </a:r>
            <a:endParaRPr b="1" sz="1600"/>
          </a:p>
          <a:p>
            <a:pPr indent="0" lvl="0" marL="0" rtl="0" algn="l">
              <a:spcBef>
                <a:spcPts val="0"/>
              </a:spcBef>
              <a:spcAft>
                <a:spcPts val="0"/>
              </a:spcAft>
              <a:buNone/>
            </a:pPr>
            <a:r>
              <a:rPr lang="en" sz="1600"/>
              <a:t>MS/ITE/22/0018</a:t>
            </a:r>
            <a:endParaRPr b="1" sz="1600"/>
          </a:p>
          <a:p>
            <a:pPr indent="0" lvl="0" marL="0" rtl="0" algn="l">
              <a:spcBef>
                <a:spcPts val="1600"/>
              </a:spcBef>
              <a:spcAft>
                <a:spcPts val="0"/>
              </a:spcAft>
              <a:buNone/>
            </a:pPr>
            <a:r>
              <a:rPr b="1" lang="en" sz="1600"/>
              <a:t>KARIM AWUDU</a:t>
            </a:r>
            <a:endParaRPr b="1" sz="1600"/>
          </a:p>
          <a:p>
            <a:pPr indent="0" lvl="0" marL="0" rtl="0" algn="l">
              <a:spcBef>
                <a:spcPts val="0"/>
              </a:spcBef>
              <a:spcAft>
                <a:spcPts val="1600"/>
              </a:spcAft>
              <a:buNone/>
            </a:pPr>
            <a:r>
              <a:rPr lang="en" sz="1600"/>
              <a:t>MS/ITE/22/0017</a:t>
            </a:r>
            <a:endParaRPr sz="1600"/>
          </a:p>
        </p:txBody>
      </p:sp>
      <p:sp>
        <p:nvSpPr>
          <p:cNvPr id="117" name="Google Shape;117;p2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18" name="Google Shape;118;p20"/>
          <p:cNvSpPr txBox="1"/>
          <p:nvPr>
            <p:ph type="title"/>
          </p:nvPr>
        </p:nvSpPr>
        <p:spPr>
          <a:xfrm>
            <a:off x="4835400" y="457200"/>
            <a:ext cx="4045200" cy="127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Members</a:t>
            </a:r>
            <a:endParaRPr/>
          </a:p>
        </p:txBody>
      </p:sp>
      <p:cxnSp>
        <p:nvCxnSpPr>
          <p:cNvPr id="119" name="Google Shape;119;p20"/>
          <p:cNvCxnSpPr/>
          <p:nvPr/>
        </p:nvCxnSpPr>
        <p:spPr>
          <a:xfrm flipH="1" rot="10800000">
            <a:off x="5108325" y="1617875"/>
            <a:ext cx="940800" cy="87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20"/>
          <p:cNvCxnSpPr/>
          <p:nvPr/>
        </p:nvCxnSpPr>
        <p:spPr>
          <a:xfrm>
            <a:off x="5099550" y="1550375"/>
            <a:ext cx="1020000" cy="87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