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5"/>
  </p:notesMasterIdLst>
  <p:sldIdLst>
    <p:sldId id="257" r:id="rId2"/>
    <p:sldId id="258" r:id="rId3"/>
    <p:sldId id="303" r:id="rId4"/>
    <p:sldId id="305" r:id="rId5"/>
    <p:sldId id="366" r:id="rId6"/>
    <p:sldId id="367" r:id="rId7"/>
    <p:sldId id="369" r:id="rId8"/>
    <p:sldId id="370" r:id="rId9"/>
    <p:sldId id="371" r:id="rId10"/>
    <p:sldId id="372" r:id="rId11"/>
    <p:sldId id="373" r:id="rId12"/>
    <p:sldId id="374" r:id="rId13"/>
    <p:sldId id="375" r:id="rId14"/>
    <p:sldId id="353" r:id="rId15"/>
    <p:sldId id="354" r:id="rId16"/>
    <p:sldId id="355" r:id="rId17"/>
    <p:sldId id="357" r:id="rId18"/>
    <p:sldId id="358" r:id="rId19"/>
    <p:sldId id="360" r:id="rId20"/>
    <p:sldId id="361" r:id="rId21"/>
    <p:sldId id="304" r:id="rId22"/>
    <p:sldId id="310" r:id="rId23"/>
    <p:sldId id="306" r:id="rId24"/>
    <p:sldId id="362" r:id="rId25"/>
    <p:sldId id="363" r:id="rId26"/>
    <p:sldId id="365" r:id="rId27"/>
    <p:sldId id="307" r:id="rId28"/>
    <p:sldId id="308" r:id="rId29"/>
    <p:sldId id="311" r:id="rId30"/>
    <p:sldId id="364" r:id="rId31"/>
    <p:sldId id="312" r:id="rId32"/>
    <p:sldId id="313" r:id="rId33"/>
    <p:sldId id="321" r:id="rId34"/>
    <p:sldId id="314" r:id="rId35"/>
    <p:sldId id="315" r:id="rId36"/>
    <p:sldId id="316" r:id="rId37"/>
    <p:sldId id="317" r:id="rId38"/>
    <p:sldId id="318" r:id="rId39"/>
    <p:sldId id="376" r:id="rId40"/>
    <p:sldId id="322" r:id="rId41"/>
    <p:sldId id="319" r:id="rId42"/>
    <p:sldId id="320" r:id="rId43"/>
    <p:sldId id="323" r:id="rId44"/>
    <p:sldId id="324" r:id="rId45"/>
    <p:sldId id="325" r:id="rId46"/>
    <p:sldId id="326" r:id="rId47"/>
    <p:sldId id="309" r:id="rId48"/>
    <p:sldId id="333" r:id="rId49"/>
    <p:sldId id="327" r:id="rId50"/>
    <p:sldId id="328" r:id="rId51"/>
    <p:sldId id="329" r:id="rId52"/>
    <p:sldId id="330" r:id="rId53"/>
    <p:sldId id="331" r:id="rId54"/>
    <p:sldId id="377" r:id="rId55"/>
    <p:sldId id="335" r:id="rId56"/>
    <p:sldId id="378" r:id="rId57"/>
    <p:sldId id="379" r:id="rId58"/>
    <p:sldId id="380" r:id="rId59"/>
    <p:sldId id="381" r:id="rId60"/>
    <p:sldId id="332" r:id="rId61"/>
    <p:sldId id="336" r:id="rId62"/>
    <p:sldId id="337" r:id="rId63"/>
    <p:sldId id="338" r:id="rId64"/>
    <p:sldId id="339" r:id="rId65"/>
    <p:sldId id="340" r:id="rId66"/>
    <p:sldId id="341" r:id="rId67"/>
    <p:sldId id="343" r:id="rId68"/>
    <p:sldId id="342" r:id="rId69"/>
    <p:sldId id="344" r:id="rId70"/>
    <p:sldId id="345" r:id="rId71"/>
    <p:sldId id="346" r:id="rId72"/>
    <p:sldId id="347" r:id="rId73"/>
    <p:sldId id="302" r:id="rId7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854" autoAdjust="0"/>
    <p:restoredTop sz="94660"/>
  </p:normalViewPr>
  <p:slideViewPr>
    <p:cSldViewPr snapToGrid="0">
      <p:cViewPr>
        <p:scale>
          <a:sx n="115" d="100"/>
          <a:sy n="115" d="100"/>
        </p:scale>
        <p:origin x="150"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2CAF6B-65EA-45B8-B686-81BFD0ECA61A}" type="datetimeFigureOut">
              <a:rPr lang="en-US" smtClean="0"/>
              <a:t>4/26/2023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4ECFEA-1DE3-43D7-88DD-CD4CADE90504}" type="slidenum">
              <a:rPr lang="en-US" smtClean="0"/>
              <a:t>‹#›</a:t>
            </a:fld>
            <a:endParaRPr lang="en-US"/>
          </a:p>
        </p:txBody>
      </p:sp>
    </p:spTree>
    <p:extLst>
      <p:ext uri="{BB962C8B-B14F-4D97-AF65-F5344CB8AC3E}">
        <p14:creationId xmlns:p14="http://schemas.microsoft.com/office/powerpoint/2010/main" val="36975672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ar-QA" altLang="en-US" smtClean="0"/>
          </a:p>
        </p:txBody>
      </p:sp>
      <p:sp>
        <p:nvSpPr>
          <p:cNvPr id="1433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ct val="30000"/>
              </a:spcBef>
              <a:defRPr sz="1200">
                <a:solidFill>
                  <a:schemeClr val="tx1"/>
                </a:solidFill>
                <a:latin typeface="Calibri" panose="020F0502020204030204" pitchFamily="34" charset="0"/>
              </a:defRPr>
            </a:lvl1pPr>
            <a:lvl2pPr marL="742950" indent="-285750" algn="r" rtl="1">
              <a:spcBef>
                <a:spcPct val="30000"/>
              </a:spcBef>
              <a:defRPr sz="1200">
                <a:solidFill>
                  <a:schemeClr val="tx1"/>
                </a:solidFill>
                <a:latin typeface="Calibri" panose="020F0502020204030204" pitchFamily="34" charset="0"/>
              </a:defRPr>
            </a:lvl2pPr>
            <a:lvl3pPr marL="1143000" indent="-228600" algn="r" rtl="1">
              <a:spcBef>
                <a:spcPct val="30000"/>
              </a:spcBef>
              <a:defRPr sz="1200">
                <a:solidFill>
                  <a:schemeClr val="tx1"/>
                </a:solidFill>
                <a:latin typeface="Calibri" panose="020F0502020204030204" pitchFamily="34" charset="0"/>
              </a:defRPr>
            </a:lvl3pPr>
            <a:lvl4pPr marL="1600200" indent="-228600" algn="r" rtl="1">
              <a:spcBef>
                <a:spcPct val="30000"/>
              </a:spcBef>
              <a:defRPr sz="1200">
                <a:solidFill>
                  <a:schemeClr val="tx1"/>
                </a:solidFill>
                <a:latin typeface="Calibri" panose="020F0502020204030204" pitchFamily="34" charset="0"/>
              </a:defRPr>
            </a:lvl4pPr>
            <a:lvl5pPr marL="2057400" indent="-228600" algn="r" rtl="1">
              <a:spcBef>
                <a:spcPct val="30000"/>
              </a:spcBef>
              <a:defRPr sz="1200">
                <a:solidFill>
                  <a:schemeClr val="tx1"/>
                </a:solidFill>
                <a:latin typeface="Calibri" panose="020F0502020204030204" pitchFamily="34" charset="0"/>
              </a:defRPr>
            </a:lvl5pPr>
            <a:lvl6pPr marL="2514600" indent="-228600" algn="r" rtl="1" eaLnBrk="0" fontAlgn="base" hangingPunct="0">
              <a:spcBef>
                <a:spcPct val="30000"/>
              </a:spcBef>
              <a:spcAft>
                <a:spcPct val="0"/>
              </a:spcAft>
              <a:defRPr sz="1200">
                <a:solidFill>
                  <a:schemeClr val="tx1"/>
                </a:solidFill>
                <a:latin typeface="Calibri" panose="020F0502020204030204" pitchFamily="34" charset="0"/>
              </a:defRPr>
            </a:lvl6pPr>
            <a:lvl7pPr marL="2971800" indent="-228600" algn="r" rtl="1" eaLnBrk="0" fontAlgn="base" hangingPunct="0">
              <a:spcBef>
                <a:spcPct val="30000"/>
              </a:spcBef>
              <a:spcAft>
                <a:spcPct val="0"/>
              </a:spcAft>
              <a:defRPr sz="1200">
                <a:solidFill>
                  <a:schemeClr val="tx1"/>
                </a:solidFill>
                <a:latin typeface="Calibri" panose="020F0502020204030204" pitchFamily="34" charset="0"/>
              </a:defRPr>
            </a:lvl7pPr>
            <a:lvl8pPr marL="3429000" indent="-228600" algn="r" rtl="1" eaLnBrk="0" fontAlgn="base" hangingPunct="0">
              <a:spcBef>
                <a:spcPct val="30000"/>
              </a:spcBef>
              <a:spcAft>
                <a:spcPct val="0"/>
              </a:spcAft>
              <a:defRPr sz="1200">
                <a:solidFill>
                  <a:schemeClr val="tx1"/>
                </a:solidFill>
                <a:latin typeface="Calibri" panose="020F0502020204030204" pitchFamily="34" charset="0"/>
              </a:defRPr>
            </a:lvl8pPr>
            <a:lvl9pPr marL="3886200" indent="-228600" algn="r" rtl="1" eaLnBrk="0" fontAlgn="base" hangingPunct="0">
              <a:spcBef>
                <a:spcPct val="30000"/>
              </a:spcBef>
              <a:spcAft>
                <a:spcPct val="0"/>
              </a:spcAft>
              <a:defRPr sz="1200">
                <a:solidFill>
                  <a:schemeClr val="tx1"/>
                </a:solidFill>
                <a:latin typeface="Calibri" panose="020F0502020204030204" pitchFamily="34" charset="0"/>
              </a:defRPr>
            </a:lvl9pPr>
          </a:lstStyle>
          <a:p>
            <a:pPr algn="l" rtl="0">
              <a:spcBef>
                <a:spcPct val="0"/>
              </a:spcBef>
            </a:pPr>
            <a:fld id="{45D39D50-C042-426B-ABB0-F3F41C8FDA36}" type="slidenum">
              <a:rPr lang="ar-QA" altLang="en-US" smtClean="0">
                <a:latin typeface="Arial" panose="020B0604020202020204" pitchFamily="34" charset="0"/>
              </a:rPr>
              <a:pPr algn="l" rtl="0">
                <a:spcBef>
                  <a:spcPct val="0"/>
                </a:spcBef>
              </a:pPr>
              <a:t>5</a:t>
            </a:fld>
            <a:endParaRPr lang="ar-QA" altLang="en-US" smtClean="0">
              <a:latin typeface="Arial" panose="020B0604020202020204" pitchFamily="34" charset="0"/>
            </a:endParaRPr>
          </a:p>
        </p:txBody>
      </p:sp>
    </p:spTree>
    <p:extLst>
      <p:ext uri="{BB962C8B-B14F-4D97-AF65-F5344CB8AC3E}">
        <p14:creationId xmlns:p14="http://schemas.microsoft.com/office/powerpoint/2010/main" val="4209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03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smtClean="0"/>
              <a:t>on</a:t>
            </a:r>
            <a:endParaRPr lang="ar-QA" altLang="en-US" smtClean="0"/>
          </a:p>
        </p:txBody>
      </p:sp>
      <p:sp>
        <p:nvSpPr>
          <p:cNvPr id="1003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ct val="30000"/>
              </a:spcBef>
              <a:defRPr sz="1200">
                <a:solidFill>
                  <a:schemeClr val="tx1"/>
                </a:solidFill>
                <a:latin typeface="Calibri" panose="020F0502020204030204" pitchFamily="34" charset="0"/>
              </a:defRPr>
            </a:lvl1pPr>
            <a:lvl2pPr marL="742950" indent="-285750" algn="r" rtl="1">
              <a:spcBef>
                <a:spcPct val="30000"/>
              </a:spcBef>
              <a:defRPr sz="1200">
                <a:solidFill>
                  <a:schemeClr val="tx1"/>
                </a:solidFill>
                <a:latin typeface="Calibri" panose="020F0502020204030204" pitchFamily="34" charset="0"/>
              </a:defRPr>
            </a:lvl2pPr>
            <a:lvl3pPr marL="1143000" indent="-228600" algn="r" rtl="1">
              <a:spcBef>
                <a:spcPct val="30000"/>
              </a:spcBef>
              <a:defRPr sz="1200">
                <a:solidFill>
                  <a:schemeClr val="tx1"/>
                </a:solidFill>
                <a:latin typeface="Calibri" panose="020F0502020204030204" pitchFamily="34" charset="0"/>
              </a:defRPr>
            </a:lvl3pPr>
            <a:lvl4pPr marL="1600200" indent="-228600" algn="r" rtl="1">
              <a:spcBef>
                <a:spcPct val="30000"/>
              </a:spcBef>
              <a:defRPr sz="1200">
                <a:solidFill>
                  <a:schemeClr val="tx1"/>
                </a:solidFill>
                <a:latin typeface="Calibri" panose="020F0502020204030204" pitchFamily="34" charset="0"/>
              </a:defRPr>
            </a:lvl4pPr>
            <a:lvl5pPr marL="2057400" indent="-228600" algn="r" rtl="1">
              <a:spcBef>
                <a:spcPct val="30000"/>
              </a:spcBef>
              <a:defRPr sz="1200">
                <a:solidFill>
                  <a:schemeClr val="tx1"/>
                </a:solidFill>
                <a:latin typeface="Calibri" panose="020F0502020204030204" pitchFamily="34" charset="0"/>
              </a:defRPr>
            </a:lvl5pPr>
            <a:lvl6pPr marL="2514600" indent="-228600" algn="r" rtl="1" eaLnBrk="0" fontAlgn="base" hangingPunct="0">
              <a:spcBef>
                <a:spcPct val="30000"/>
              </a:spcBef>
              <a:spcAft>
                <a:spcPct val="0"/>
              </a:spcAft>
              <a:defRPr sz="1200">
                <a:solidFill>
                  <a:schemeClr val="tx1"/>
                </a:solidFill>
                <a:latin typeface="Calibri" panose="020F0502020204030204" pitchFamily="34" charset="0"/>
              </a:defRPr>
            </a:lvl6pPr>
            <a:lvl7pPr marL="2971800" indent="-228600" algn="r" rtl="1" eaLnBrk="0" fontAlgn="base" hangingPunct="0">
              <a:spcBef>
                <a:spcPct val="30000"/>
              </a:spcBef>
              <a:spcAft>
                <a:spcPct val="0"/>
              </a:spcAft>
              <a:defRPr sz="1200">
                <a:solidFill>
                  <a:schemeClr val="tx1"/>
                </a:solidFill>
                <a:latin typeface="Calibri" panose="020F0502020204030204" pitchFamily="34" charset="0"/>
              </a:defRPr>
            </a:lvl7pPr>
            <a:lvl8pPr marL="3429000" indent="-228600" algn="r" rtl="1" eaLnBrk="0" fontAlgn="base" hangingPunct="0">
              <a:spcBef>
                <a:spcPct val="30000"/>
              </a:spcBef>
              <a:spcAft>
                <a:spcPct val="0"/>
              </a:spcAft>
              <a:defRPr sz="1200">
                <a:solidFill>
                  <a:schemeClr val="tx1"/>
                </a:solidFill>
                <a:latin typeface="Calibri" panose="020F0502020204030204" pitchFamily="34" charset="0"/>
              </a:defRPr>
            </a:lvl8pPr>
            <a:lvl9pPr marL="3886200" indent="-228600" algn="r" rtl="1" eaLnBrk="0" fontAlgn="base" hangingPunct="0">
              <a:spcBef>
                <a:spcPct val="30000"/>
              </a:spcBef>
              <a:spcAft>
                <a:spcPct val="0"/>
              </a:spcAft>
              <a:defRPr sz="1200">
                <a:solidFill>
                  <a:schemeClr val="tx1"/>
                </a:solidFill>
                <a:latin typeface="Calibri" panose="020F0502020204030204" pitchFamily="34" charset="0"/>
              </a:defRPr>
            </a:lvl9pPr>
          </a:lstStyle>
          <a:p>
            <a:pPr algn="l" rtl="0">
              <a:spcBef>
                <a:spcPct val="0"/>
              </a:spcBef>
            </a:pPr>
            <a:fld id="{BA070ECD-8EA0-4C33-A172-5290C26FE375}" type="slidenum">
              <a:rPr lang="ar-QA" altLang="en-US" smtClean="0">
                <a:latin typeface="Arial" panose="020B0604020202020204" pitchFamily="34" charset="0"/>
              </a:rPr>
              <a:pPr algn="l" rtl="0">
                <a:spcBef>
                  <a:spcPct val="0"/>
                </a:spcBef>
              </a:pPr>
              <a:t>17</a:t>
            </a:fld>
            <a:endParaRPr lang="ar-QA" altLang="en-US" smtClean="0">
              <a:latin typeface="Arial" panose="020B0604020202020204" pitchFamily="34" charset="0"/>
            </a:endParaRPr>
          </a:p>
        </p:txBody>
      </p:sp>
    </p:spTree>
    <p:extLst>
      <p:ext uri="{BB962C8B-B14F-4D97-AF65-F5344CB8AC3E}">
        <p14:creationId xmlns:p14="http://schemas.microsoft.com/office/powerpoint/2010/main" val="8267986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8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smtClean="0"/>
              <a:t>on</a:t>
            </a:r>
            <a:endParaRPr lang="ar-QA" altLang="en-US" smtClean="0"/>
          </a:p>
        </p:txBody>
      </p:sp>
      <p:sp>
        <p:nvSpPr>
          <p:cNvPr id="1228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ct val="30000"/>
              </a:spcBef>
              <a:defRPr sz="1200">
                <a:solidFill>
                  <a:schemeClr val="tx1"/>
                </a:solidFill>
                <a:latin typeface="Calibri" panose="020F0502020204030204" pitchFamily="34" charset="0"/>
              </a:defRPr>
            </a:lvl1pPr>
            <a:lvl2pPr marL="742950" indent="-285750" algn="r" rtl="1">
              <a:spcBef>
                <a:spcPct val="30000"/>
              </a:spcBef>
              <a:defRPr sz="1200">
                <a:solidFill>
                  <a:schemeClr val="tx1"/>
                </a:solidFill>
                <a:latin typeface="Calibri" panose="020F0502020204030204" pitchFamily="34" charset="0"/>
              </a:defRPr>
            </a:lvl2pPr>
            <a:lvl3pPr marL="1143000" indent="-228600" algn="r" rtl="1">
              <a:spcBef>
                <a:spcPct val="30000"/>
              </a:spcBef>
              <a:defRPr sz="1200">
                <a:solidFill>
                  <a:schemeClr val="tx1"/>
                </a:solidFill>
                <a:latin typeface="Calibri" panose="020F0502020204030204" pitchFamily="34" charset="0"/>
              </a:defRPr>
            </a:lvl3pPr>
            <a:lvl4pPr marL="1600200" indent="-228600" algn="r" rtl="1">
              <a:spcBef>
                <a:spcPct val="30000"/>
              </a:spcBef>
              <a:defRPr sz="1200">
                <a:solidFill>
                  <a:schemeClr val="tx1"/>
                </a:solidFill>
                <a:latin typeface="Calibri" panose="020F0502020204030204" pitchFamily="34" charset="0"/>
              </a:defRPr>
            </a:lvl4pPr>
            <a:lvl5pPr marL="2057400" indent="-228600" algn="r" rtl="1">
              <a:spcBef>
                <a:spcPct val="30000"/>
              </a:spcBef>
              <a:defRPr sz="1200">
                <a:solidFill>
                  <a:schemeClr val="tx1"/>
                </a:solidFill>
                <a:latin typeface="Calibri" panose="020F0502020204030204" pitchFamily="34" charset="0"/>
              </a:defRPr>
            </a:lvl5pPr>
            <a:lvl6pPr marL="2514600" indent="-228600" algn="r" rtl="1" eaLnBrk="0" fontAlgn="base" hangingPunct="0">
              <a:spcBef>
                <a:spcPct val="30000"/>
              </a:spcBef>
              <a:spcAft>
                <a:spcPct val="0"/>
              </a:spcAft>
              <a:defRPr sz="1200">
                <a:solidFill>
                  <a:schemeClr val="tx1"/>
                </a:solidFill>
                <a:latin typeface="Calibri" panose="020F0502020204030204" pitchFamily="34" charset="0"/>
              </a:defRPr>
            </a:lvl6pPr>
            <a:lvl7pPr marL="2971800" indent="-228600" algn="r" rtl="1" eaLnBrk="0" fontAlgn="base" hangingPunct="0">
              <a:spcBef>
                <a:spcPct val="30000"/>
              </a:spcBef>
              <a:spcAft>
                <a:spcPct val="0"/>
              </a:spcAft>
              <a:defRPr sz="1200">
                <a:solidFill>
                  <a:schemeClr val="tx1"/>
                </a:solidFill>
                <a:latin typeface="Calibri" panose="020F0502020204030204" pitchFamily="34" charset="0"/>
              </a:defRPr>
            </a:lvl7pPr>
            <a:lvl8pPr marL="3429000" indent="-228600" algn="r" rtl="1" eaLnBrk="0" fontAlgn="base" hangingPunct="0">
              <a:spcBef>
                <a:spcPct val="30000"/>
              </a:spcBef>
              <a:spcAft>
                <a:spcPct val="0"/>
              </a:spcAft>
              <a:defRPr sz="1200">
                <a:solidFill>
                  <a:schemeClr val="tx1"/>
                </a:solidFill>
                <a:latin typeface="Calibri" panose="020F0502020204030204" pitchFamily="34" charset="0"/>
              </a:defRPr>
            </a:lvl8pPr>
            <a:lvl9pPr marL="3886200" indent="-228600" algn="r" rtl="1" eaLnBrk="0" fontAlgn="base" hangingPunct="0">
              <a:spcBef>
                <a:spcPct val="30000"/>
              </a:spcBef>
              <a:spcAft>
                <a:spcPct val="0"/>
              </a:spcAft>
              <a:defRPr sz="1200">
                <a:solidFill>
                  <a:schemeClr val="tx1"/>
                </a:solidFill>
                <a:latin typeface="Calibri" panose="020F0502020204030204" pitchFamily="34" charset="0"/>
              </a:defRPr>
            </a:lvl9pPr>
          </a:lstStyle>
          <a:p>
            <a:pPr algn="l" rtl="0">
              <a:spcBef>
                <a:spcPct val="0"/>
              </a:spcBef>
            </a:pPr>
            <a:fld id="{D022E428-76D7-4CD8-9435-47A77FF03518}" type="slidenum">
              <a:rPr lang="ar-QA" altLang="en-US" smtClean="0">
                <a:latin typeface="Arial" panose="020B0604020202020204" pitchFamily="34" charset="0"/>
              </a:rPr>
              <a:pPr algn="l" rtl="0">
                <a:spcBef>
                  <a:spcPct val="0"/>
                </a:spcBef>
              </a:pPr>
              <a:t>18</a:t>
            </a:fld>
            <a:endParaRPr lang="ar-QA" altLang="en-US" smtClean="0">
              <a:latin typeface="Arial" panose="020B0604020202020204" pitchFamily="34" charset="0"/>
            </a:endParaRPr>
          </a:p>
        </p:txBody>
      </p:sp>
    </p:spTree>
    <p:extLst>
      <p:ext uri="{BB962C8B-B14F-4D97-AF65-F5344CB8AC3E}">
        <p14:creationId xmlns:p14="http://schemas.microsoft.com/office/powerpoint/2010/main" val="14896317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p:cNvSpPr>
          <p:nvPr>
            <p:ph type="sldImg"/>
          </p:nvPr>
        </p:nvSpPr>
        <p:spPr>
          <a:ln/>
        </p:spPr>
      </p:sp>
      <p:sp>
        <p:nvSpPr>
          <p:cNvPr id="296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latin typeface="Times-Roman" charset="0"/>
              </a:rPr>
              <a:t>The input to the AES encryption and decryption algorithms is a single 128-bit block, depicted in FIPS PUB 197, as a square matrix of bytes .This block is copied into the State array, which is modified at each stage of encryption or decryption. After the final stage,</a:t>
            </a:r>
            <a:r>
              <a:rPr lang="en-US" altLang="en-US" smtClean="0">
                <a:latin typeface="Helvetica" panose="020B0604020202020204" pitchFamily="34" charset="0"/>
              </a:rPr>
              <a:t> </a:t>
            </a:r>
            <a:r>
              <a:rPr lang="en-US" altLang="en-US" smtClean="0">
                <a:latin typeface="Times-Roman" charset="0"/>
              </a:rPr>
              <a:t>State is copied to an output.</a:t>
            </a:r>
          </a:p>
          <a:p>
            <a:pPr eaLnBrk="1" hangingPunct="1"/>
            <a:r>
              <a:rPr lang="en-US" altLang="en-US" smtClean="0">
                <a:latin typeface="Arial" panose="020B0604020202020204" pitchFamily="34" charset="0"/>
              </a:rPr>
              <a:t>The key is expanded into 44/52/60 lots of 32-bit words (see later), with 4 used in each round.</a:t>
            </a:r>
          </a:p>
          <a:p>
            <a:pPr eaLnBrk="1" hangingPunct="1"/>
            <a:r>
              <a:rPr lang="en-US" altLang="en-US" smtClean="0">
                <a:latin typeface="Arial" panose="020B0604020202020204" pitchFamily="34" charset="0"/>
              </a:rPr>
              <a:t>The data computation then consists of an “add round key” step, then 9/11/13 rounds with all 4 steps, and a final 10</a:t>
            </a:r>
            <a:r>
              <a:rPr lang="en-US" altLang="en-US" baseline="30000" smtClean="0">
                <a:latin typeface="Arial" panose="020B0604020202020204" pitchFamily="34" charset="0"/>
              </a:rPr>
              <a:t>th</a:t>
            </a:r>
            <a:r>
              <a:rPr lang="en-US" altLang="en-US" smtClean="0">
                <a:latin typeface="Arial" panose="020B0604020202020204" pitchFamily="34" charset="0"/>
              </a:rPr>
              <a:t>/12</a:t>
            </a:r>
            <a:r>
              <a:rPr lang="en-US" altLang="en-US" baseline="30000" smtClean="0">
                <a:latin typeface="Arial" panose="020B0604020202020204" pitchFamily="34" charset="0"/>
              </a:rPr>
              <a:t>th</a:t>
            </a:r>
            <a:r>
              <a:rPr lang="en-US" altLang="en-US" smtClean="0">
                <a:latin typeface="Arial" panose="020B0604020202020204" pitchFamily="34" charset="0"/>
              </a:rPr>
              <a:t>/14</a:t>
            </a:r>
            <a:r>
              <a:rPr lang="en-US" altLang="en-US" baseline="30000" smtClean="0">
                <a:latin typeface="Arial" panose="020B0604020202020204" pitchFamily="34" charset="0"/>
              </a:rPr>
              <a:t>th</a:t>
            </a:r>
            <a:r>
              <a:rPr lang="en-US" altLang="en-US" smtClean="0">
                <a:latin typeface="Arial" panose="020B0604020202020204" pitchFamily="34" charset="0"/>
              </a:rPr>
              <a:t> step of byte subs + mix cols + add round key. This can be viewed as alternating XOR key &amp; scramble data bytes operations. All of the steps are easily reversed, and can be efficiently implemented using XOR’s &amp; table lookups.</a:t>
            </a:r>
          </a:p>
          <a:p>
            <a:pPr eaLnBrk="1" hangingPunct="1"/>
            <a:endParaRPr lang="en-AU" altLang="en-US" smtClean="0">
              <a:latin typeface="Arial" panose="020B0604020202020204" pitchFamily="34" charset="0"/>
            </a:endParaRPr>
          </a:p>
          <a:p>
            <a:pPr eaLnBrk="1" hangingPunct="1"/>
            <a:endParaRPr lang="en-US" altLang="en-US" smtClean="0">
              <a:latin typeface="Arial" panose="020B0604020202020204" pitchFamily="34" charset="0"/>
            </a:endParaRPr>
          </a:p>
        </p:txBody>
      </p:sp>
      <p:sp>
        <p:nvSpPr>
          <p:cNvPr id="297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37931725" indent="-37474525"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063EEF03-F2CE-4141-AE3A-1220BE6E1F7B}" type="slidenum">
              <a:rPr lang="en-AU" altLang="en-US" sz="1200"/>
              <a:pPr eaLnBrk="1" hangingPunct="1"/>
              <a:t>20</a:t>
            </a:fld>
            <a:endParaRPr lang="en-AU" altLang="en-US" sz="1200"/>
          </a:p>
        </p:txBody>
      </p:sp>
    </p:spTree>
    <p:extLst>
      <p:ext uri="{BB962C8B-B14F-4D97-AF65-F5344CB8AC3E}">
        <p14:creationId xmlns:p14="http://schemas.microsoft.com/office/powerpoint/2010/main" val="42050813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l" eaLnBrk="0" hangingPunct="0">
              <a:defRPr sz="2400">
                <a:solidFill>
                  <a:schemeClr val="tx1"/>
                </a:solidFill>
                <a:latin typeface="Arial" panose="020B0604020202020204" pitchFamily="34" charset="0"/>
                <a:ea typeface="MS PGothic" panose="020B0600070205080204" pitchFamily="34" charset="-128"/>
              </a:defRPr>
            </a:lvl1pPr>
            <a:lvl2pPr marL="742950" indent="-285750" algn="l" eaLnBrk="0" hangingPunct="0">
              <a:defRPr sz="2400">
                <a:solidFill>
                  <a:schemeClr val="tx1"/>
                </a:solidFill>
                <a:latin typeface="Arial" panose="020B0604020202020204" pitchFamily="34" charset="0"/>
                <a:ea typeface="MS PGothic" panose="020B0600070205080204" pitchFamily="34" charset="-128"/>
              </a:defRPr>
            </a:lvl2pPr>
            <a:lvl3pPr marL="1143000" indent="-228600" algn="l" eaLnBrk="0" hangingPunct="0">
              <a:defRPr sz="2400">
                <a:solidFill>
                  <a:schemeClr val="tx1"/>
                </a:solidFill>
                <a:latin typeface="Arial" panose="020B0604020202020204" pitchFamily="34" charset="0"/>
                <a:ea typeface="MS PGothic" panose="020B0600070205080204" pitchFamily="34" charset="-128"/>
              </a:defRPr>
            </a:lvl3pPr>
            <a:lvl4pPr marL="1600200" indent="-228600" algn="l" eaLnBrk="0" hangingPunct="0">
              <a:defRPr sz="2400">
                <a:solidFill>
                  <a:schemeClr val="tx1"/>
                </a:solidFill>
                <a:latin typeface="Arial" panose="020B0604020202020204" pitchFamily="34" charset="0"/>
                <a:ea typeface="MS PGothic" panose="020B0600070205080204" pitchFamily="34" charset="-128"/>
              </a:defRPr>
            </a:lvl4pPr>
            <a:lvl5pPr marL="2057400" indent="-228600" algn="l"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eaLnBrk="1" hangingPunct="1"/>
            <a:fld id="{A62D0870-9FBE-460D-B731-86988A01C286}" type="slidenum">
              <a:rPr lang="zh-CN" altLang="en-AU" sz="1200"/>
              <a:pPr algn="r" eaLnBrk="1" hangingPunct="1"/>
              <a:t>26</a:t>
            </a:fld>
            <a:endParaRPr lang="en-AU" altLang="zh-CN" sz="1200"/>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p:txBody>
          <a:bodyPr/>
          <a:lstStyle/>
          <a:p>
            <a:pPr defTabSz="914400"/>
            <a:r>
              <a:rPr lang="en-US" altLang="zh-CN"/>
              <a:t>Asymmetric algorithms rely on one key for encryption and a different but related key for decryption. These algorithms have the following important characteristic:   </a:t>
            </a:r>
          </a:p>
          <a:p>
            <a:pPr defTabSz="914400"/>
            <a:r>
              <a:rPr lang="en-US" altLang="zh-CN"/>
              <a:t>• It is computationally infeasible to determine the decryption key given only knowledge of the cryptographic algorithm and the encryption key. </a:t>
            </a:r>
          </a:p>
          <a:p>
            <a:pPr defTabSz="914400"/>
            <a:r>
              <a:rPr lang="en-US" altLang="zh-CN"/>
              <a:t>In addition, some algorithms, such as RSA, also exhibit the following characteristic:</a:t>
            </a:r>
          </a:p>
          <a:p>
            <a:pPr defTabSz="914400"/>
            <a:r>
              <a:rPr lang="en-US" altLang="zh-CN"/>
              <a:t>• Either of the two related keys can be used for encryption, with the other used for decryption. </a:t>
            </a:r>
            <a:endParaRPr lang="en-AU" altLang="zh-CN"/>
          </a:p>
          <a:p>
            <a:pPr defTabSz="914400"/>
            <a:r>
              <a:rPr lang="en-AU" altLang="zh-CN"/>
              <a:t>Anyone knowing the public key can encrypt messages or verify signatures, but </a:t>
            </a:r>
            <a:r>
              <a:rPr lang="en-AU" altLang="zh-CN" b="1"/>
              <a:t>cannot</a:t>
            </a:r>
            <a:r>
              <a:rPr lang="en-AU" altLang="zh-CN"/>
              <a:t> decrypt messages or create signatures, thanks to some clever use of number theory.</a:t>
            </a:r>
            <a:endParaRPr lang="en-US" altLang="zh-CN"/>
          </a:p>
        </p:txBody>
      </p:sp>
    </p:spTree>
    <p:extLst>
      <p:ext uri="{BB962C8B-B14F-4D97-AF65-F5344CB8AC3E}">
        <p14:creationId xmlns:p14="http://schemas.microsoft.com/office/powerpoint/2010/main" val="1981556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l" eaLnBrk="0" hangingPunct="0">
              <a:defRPr sz="2400">
                <a:solidFill>
                  <a:schemeClr val="tx1"/>
                </a:solidFill>
                <a:latin typeface="Arial" panose="020B0604020202020204" pitchFamily="34" charset="0"/>
                <a:ea typeface="MS PGothic" panose="020B0600070205080204" pitchFamily="34" charset="-128"/>
              </a:defRPr>
            </a:lvl1pPr>
            <a:lvl2pPr marL="742950" indent="-285750" algn="l" eaLnBrk="0" hangingPunct="0">
              <a:defRPr sz="2400">
                <a:solidFill>
                  <a:schemeClr val="tx1"/>
                </a:solidFill>
                <a:latin typeface="Arial" panose="020B0604020202020204" pitchFamily="34" charset="0"/>
                <a:ea typeface="MS PGothic" panose="020B0600070205080204" pitchFamily="34" charset="-128"/>
              </a:defRPr>
            </a:lvl2pPr>
            <a:lvl3pPr marL="1143000" indent="-228600" algn="l" eaLnBrk="0" hangingPunct="0">
              <a:defRPr sz="2400">
                <a:solidFill>
                  <a:schemeClr val="tx1"/>
                </a:solidFill>
                <a:latin typeface="Arial" panose="020B0604020202020204" pitchFamily="34" charset="0"/>
                <a:ea typeface="MS PGothic" panose="020B0600070205080204" pitchFamily="34" charset="-128"/>
              </a:defRPr>
            </a:lvl3pPr>
            <a:lvl4pPr marL="1600200" indent="-228600" algn="l" eaLnBrk="0" hangingPunct="0">
              <a:defRPr sz="2400">
                <a:solidFill>
                  <a:schemeClr val="tx1"/>
                </a:solidFill>
                <a:latin typeface="Arial" panose="020B0604020202020204" pitchFamily="34" charset="0"/>
                <a:ea typeface="MS PGothic" panose="020B0600070205080204" pitchFamily="34" charset="-128"/>
              </a:defRPr>
            </a:lvl4pPr>
            <a:lvl5pPr marL="2057400" indent="-228600" algn="l"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eaLnBrk="1" hangingPunct="1"/>
            <a:fld id="{80994437-E0F1-459C-92BC-B6D9F95C88C8}" type="slidenum">
              <a:rPr lang="zh-CN" altLang="en-AU" sz="1200"/>
              <a:pPr algn="r" eaLnBrk="1" hangingPunct="1"/>
              <a:t>30</a:t>
            </a:fld>
            <a:endParaRPr lang="en-AU" altLang="zh-CN" sz="1200"/>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p:txBody>
          <a:bodyPr/>
          <a:lstStyle/>
          <a:p>
            <a:pPr defTabSz="914400"/>
            <a:r>
              <a:rPr lang="en-US" altLang="zh-CN">
                <a:cs typeface="Arial" panose="020B0604020202020204" pitchFamily="34" charset="0"/>
              </a:rPr>
              <a:t>The concept of public-key cryptography evolved from an attempt to attack two of the most difficult problems associated with symmetric encryption: key distribution and digital signatures. The first problem is that of key distribution, which under  symmetric encryption requires either (1) that two communicants already share a key, which somehow has been distributed to them; or (2) the use of a key distribution center. This seemed to negated the very essence of cryptography: the ability to maintain total secrecy over your own communication. The second was that of "digital signatures." If the use of cryptography was to become widespread, not just in military situations but for commercial and private purposes, then electronic messages and documents would need the equivalent of signatures used in paper documents. </a:t>
            </a:r>
          </a:p>
          <a:p>
            <a:pPr defTabSz="914400"/>
            <a:r>
              <a:rPr lang="en-AU" altLang="zh-CN">
                <a:cs typeface="Arial" panose="020B0604020202020204" pitchFamily="34" charset="0"/>
              </a:rPr>
              <a:t>The idea of public key schemes, and the first practical scheme, which was for key distribution only, was published in 1976 by Diffie &amp; Hellman. The concept had been previously described in a classified report in 1970 by James Ellis (UK CESG) - and subsequently declassified </a:t>
            </a:r>
            <a:r>
              <a:rPr lang="en-US" altLang="zh-CN">
                <a:cs typeface="Arial" panose="020B0604020202020204" pitchFamily="34" charset="0"/>
              </a:rPr>
              <a:t>[ELLI99]. </a:t>
            </a:r>
            <a:r>
              <a:rPr lang="en-AU" altLang="zh-CN">
                <a:cs typeface="Arial" panose="020B0604020202020204" pitchFamily="34" charset="0"/>
              </a:rPr>
              <a:t>Its interesting to note that they discovered RSA first, then Diffie-Hellman, opposite to the order of public discovery! There is also a claim that the NSA knew of the concept in the mid-60’s [SIMM93].</a:t>
            </a:r>
          </a:p>
        </p:txBody>
      </p:sp>
    </p:spTree>
    <p:extLst>
      <p:ext uri="{BB962C8B-B14F-4D97-AF65-F5344CB8AC3E}">
        <p14:creationId xmlns:p14="http://schemas.microsoft.com/office/powerpoint/2010/main" val="10525093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49155" name="Notes Placeholder 2"/>
          <p:cNvSpPr>
            <a:spLocks noGrp="1"/>
          </p:cNvSpPr>
          <p:nvPr>
            <p:ph type="body" idx="1"/>
          </p:nvPr>
        </p:nvSpPr>
        <p:spPr/>
        <p:txBody>
          <a:bodyPr/>
          <a:lstStyle/>
          <a:p>
            <a:pPr defTabSz="914400">
              <a:spcBef>
                <a:spcPct val="0"/>
              </a:spcBef>
            </a:pPr>
            <a:endParaRPr lang="zh-CN" altLang="en-US">
              <a:ea typeface="SimSun" panose="02010600030101010101" pitchFamily="2" charset="-122"/>
            </a:endParaRPr>
          </a:p>
        </p:txBody>
      </p:sp>
      <p:sp>
        <p:nvSpPr>
          <p:cNvPr id="49156"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l" eaLnBrk="0" hangingPunct="0">
              <a:defRPr sz="2400">
                <a:solidFill>
                  <a:schemeClr val="tx1"/>
                </a:solidFill>
                <a:latin typeface="Arial" panose="020B0604020202020204" pitchFamily="34" charset="0"/>
                <a:ea typeface="MS PGothic" panose="020B0600070205080204" pitchFamily="34" charset="-128"/>
              </a:defRPr>
            </a:lvl1pPr>
            <a:lvl2pPr marL="742950" indent="-285750" algn="l" eaLnBrk="0" hangingPunct="0">
              <a:defRPr sz="2400">
                <a:solidFill>
                  <a:schemeClr val="tx1"/>
                </a:solidFill>
                <a:latin typeface="Arial" panose="020B0604020202020204" pitchFamily="34" charset="0"/>
                <a:ea typeface="MS PGothic" panose="020B0600070205080204" pitchFamily="34" charset="-128"/>
              </a:defRPr>
            </a:lvl2pPr>
            <a:lvl3pPr marL="1143000" indent="-228600" algn="l" eaLnBrk="0" hangingPunct="0">
              <a:defRPr sz="2400">
                <a:solidFill>
                  <a:schemeClr val="tx1"/>
                </a:solidFill>
                <a:latin typeface="Arial" panose="020B0604020202020204" pitchFamily="34" charset="0"/>
                <a:ea typeface="MS PGothic" panose="020B0600070205080204" pitchFamily="34" charset="-128"/>
              </a:defRPr>
            </a:lvl3pPr>
            <a:lvl4pPr marL="1600200" indent="-228600" algn="l" eaLnBrk="0" hangingPunct="0">
              <a:defRPr sz="2400">
                <a:solidFill>
                  <a:schemeClr val="tx1"/>
                </a:solidFill>
                <a:latin typeface="Arial" panose="020B0604020202020204" pitchFamily="34" charset="0"/>
                <a:ea typeface="MS PGothic" panose="020B0600070205080204" pitchFamily="34" charset="-128"/>
              </a:defRPr>
            </a:lvl4pPr>
            <a:lvl5pPr marL="2057400" indent="-228600" algn="l"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eaLnBrk="1" hangingPunct="1"/>
            <a:fld id="{14F31523-AF69-4138-8B27-FD35E3BDAA85}" type="slidenum">
              <a:rPr lang="zh-CN" altLang="en-US" sz="1200">
                <a:latin typeface="Calibri" panose="020F0502020204030204" pitchFamily="34" charset="0"/>
                <a:ea typeface="SimSun" panose="02010600030101010101" pitchFamily="2" charset="-122"/>
              </a:rPr>
              <a:pPr algn="r" eaLnBrk="1" hangingPunct="1"/>
              <a:t>59</a:t>
            </a:fld>
            <a:endParaRPr lang="en-US" altLang="zh-CN" sz="1200">
              <a:latin typeface="Calibri" panose="020F0502020204030204" pitchFamily="34" charset="0"/>
              <a:ea typeface="SimSun" panose="02010600030101010101" pitchFamily="2" charset="-122"/>
            </a:endParaRPr>
          </a:p>
        </p:txBody>
      </p:sp>
    </p:spTree>
    <p:extLst>
      <p:ext uri="{BB962C8B-B14F-4D97-AF65-F5344CB8AC3E}">
        <p14:creationId xmlns:p14="http://schemas.microsoft.com/office/powerpoint/2010/main" val="18618182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5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ar-QA" altLang="en-US" smtClean="0"/>
          </a:p>
        </p:txBody>
      </p:sp>
      <p:sp>
        <p:nvSpPr>
          <p:cNvPr id="145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ct val="30000"/>
              </a:spcBef>
              <a:defRPr sz="1200">
                <a:solidFill>
                  <a:schemeClr val="tx1"/>
                </a:solidFill>
                <a:latin typeface="Calibri" panose="020F0502020204030204" pitchFamily="34" charset="0"/>
              </a:defRPr>
            </a:lvl1pPr>
            <a:lvl2pPr marL="742950" indent="-285750" algn="r" rtl="1">
              <a:spcBef>
                <a:spcPct val="30000"/>
              </a:spcBef>
              <a:defRPr sz="1200">
                <a:solidFill>
                  <a:schemeClr val="tx1"/>
                </a:solidFill>
                <a:latin typeface="Calibri" panose="020F0502020204030204" pitchFamily="34" charset="0"/>
              </a:defRPr>
            </a:lvl2pPr>
            <a:lvl3pPr marL="1143000" indent="-228600" algn="r" rtl="1">
              <a:spcBef>
                <a:spcPct val="30000"/>
              </a:spcBef>
              <a:defRPr sz="1200">
                <a:solidFill>
                  <a:schemeClr val="tx1"/>
                </a:solidFill>
                <a:latin typeface="Calibri" panose="020F0502020204030204" pitchFamily="34" charset="0"/>
              </a:defRPr>
            </a:lvl3pPr>
            <a:lvl4pPr marL="1600200" indent="-228600" algn="r" rtl="1">
              <a:spcBef>
                <a:spcPct val="30000"/>
              </a:spcBef>
              <a:defRPr sz="1200">
                <a:solidFill>
                  <a:schemeClr val="tx1"/>
                </a:solidFill>
                <a:latin typeface="Calibri" panose="020F0502020204030204" pitchFamily="34" charset="0"/>
              </a:defRPr>
            </a:lvl4pPr>
            <a:lvl5pPr marL="2057400" indent="-228600" algn="r" rtl="1">
              <a:spcBef>
                <a:spcPct val="30000"/>
              </a:spcBef>
              <a:defRPr sz="1200">
                <a:solidFill>
                  <a:schemeClr val="tx1"/>
                </a:solidFill>
                <a:latin typeface="Calibri" panose="020F0502020204030204" pitchFamily="34" charset="0"/>
              </a:defRPr>
            </a:lvl5pPr>
            <a:lvl6pPr marL="2514600" indent="-228600" algn="r" rtl="1" eaLnBrk="0" fontAlgn="base" hangingPunct="0">
              <a:spcBef>
                <a:spcPct val="30000"/>
              </a:spcBef>
              <a:spcAft>
                <a:spcPct val="0"/>
              </a:spcAft>
              <a:defRPr sz="1200">
                <a:solidFill>
                  <a:schemeClr val="tx1"/>
                </a:solidFill>
                <a:latin typeface="Calibri" panose="020F0502020204030204" pitchFamily="34" charset="0"/>
              </a:defRPr>
            </a:lvl6pPr>
            <a:lvl7pPr marL="2971800" indent="-228600" algn="r" rtl="1" eaLnBrk="0" fontAlgn="base" hangingPunct="0">
              <a:spcBef>
                <a:spcPct val="30000"/>
              </a:spcBef>
              <a:spcAft>
                <a:spcPct val="0"/>
              </a:spcAft>
              <a:defRPr sz="1200">
                <a:solidFill>
                  <a:schemeClr val="tx1"/>
                </a:solidFill>
                <a:latin typeface="Calibri" panose="020F0502020204030204" pitchFamily="34" charset="0"/>
              </a:defRPr>
            </a:lvl7pPr>
            <a:lvl8pPr marL="3429000" indent="-228600" algn="r" rtl="1" eaLnBrk="0" fontAlgn="base" hangingPunct="0">
              <a:spcBef>
                <a:spcPct val="30000"/>
              </a:spcBef>
              <a:spcAft>
                <a:spcPct val="0"/>
              </a:spcAft>
              <a:defRPr sz="1200">
                <a:solidFill>
                  <a:schemeClr val="tx1"/>
                </a:solidFill>
                <a:latin typeface="Calibri" panose="020F0502020204030204" pitchFamily="34" charset="0"/>
              </a:defRPr>
            </a:lvl8pPr>
            <a:lvl9pPr marL="3886200" indent="-228600" algn="r" rtl="1" eaLnBrk="0" fontAlgn="base" hangingPunct="0">
              <a:spcBef>
                <a:spcPct val="30000"/>
              </a:spcBef>
              <a:spcAft>
                <a:spcPct val="0"/>
              </a:spcAft>
              <a:defRPr sz="1200">
                <a:solidFill>
                  <a:schemeClr val="tx1"/>
                </a:solidFill>
                <a:latin typeface="Calibri" panose="020F0502020204030204" pitchFamily="34" charset="0"/>
              </a:defRPr>
            </a:lvl9pPr>
          </a:lstStyle>
          <a:p>
            <a:pPr algn="l" rtl="0">
              <a:spcBef>
                <a:spcPct val="0"/>
              </a:spcBef>
            </a:pPr>
            <a:fld id="{CE93D294-A6EC-4EB0-9BA1-BBAA59852D6A}" type="slidenum">
              <a:rPr lang="ar-QA" altLang="en-US" smtClean="0">
                <a:latin typeface="Arial" panose="020B0604020202020204" pitchFamily="34" charset="0"/>
              </a:rPr>
              <a:pPr algn="l" rtl="0">
                <a:spcBef>
                  <a:spcPct val="0"/>
                </a:spcBef>
              </a:pPr>
              <a:t>6</a:t>
            </a:fld>
            <a:endParaRPr lang="ar-QA" altLang="en-US" smtClean="0">
              <a:latin typeface="Arial" panose="020B0604020202020204" pitchFamily="34" charset="0"/>
            </a:endParaRPr>
          </a:p>
        </p:txBody>
      </p:sp>
    </p:spTree>
    <p:extLst>
      <p:ext uri="{BB962C8B-B14F-4D97-AF65-F5344CB8AC3E}">
        <p14:creationId xmlns:p14="http://schemas.microsoft.com/office/powerpoint/2010/main" val="1536467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95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ar-QA" altLang="en-US" smtClean="0"/>
          </a:p>
        </p:txBody>
      </p:sp>
      <p:sp>
        <p:nvSpPr>
          <p:cNvPr id="1495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ct val="30000"/>
              </a:spcBef>
              <a:defRPr sz="1200">
                <a:solidFill>
                  <a:schemeClr val="tx1"/>
                </a:solidFill>
                <a:latin typeface="Calibri" panose="020F0502020204030204" pitchFamily="34" charset="0"/>
              </a:defRPr>
            </a:lvl1pPr>
            <a:lvl2pPr marL="742950" indent="-285750" algn="r" rtl="1">
              <a:spcBef>
                <a:spcPct val="30000"/>
              </a:spcBef>
              <a:defRPr sz="1200">
                <a:solidFill>
                  <a:schemeClr val="tx1"/>
                </a:solidFill>
                <a:latin typeface="Calibri" panose="020F0502020204030204" pitchFamily="34" charset="0"/>
              </a:defRPr>
            </a:lvl2pPr>
            <a:lvl3pPr marL="1143000" indent="-228600" algn="r" rtl="1">
              <a:spcBef>
                <a:spcPct val="30000"/>
              </a:spcBef>
              <a:defRPr sz="1200">
                <a:solidFill>
                  <a:schemeClr val="tx1"/>
                </a:solidFill>
                <a:latin typeface="Calibri" panose="020F0502020204030204" pitchFamily="34" charset="0"/>
              </a:defRPr>
            </a:lvl3pPr>
            <a:lvl4pPr marL="1600200" indent="-228600" algn="r" rtl="1">
              <a:spcBef>
                <a:spcPct val="30000"/>
              </a:spcBef>
              <a:defRPr sz="1200">
                <a:solidFill>
                  <a:schemeClr val="tx1"/>
                </a:solidFill>
                <a:latin typeface="Calibri" panose="020F0502020204030204" pitchFamily="34" charset="0"/>
              </a:defRPr>
            </a:lvl4pPr>
            <a:lvl5pPr marL="2057400" indent="-228600" algn="r" rtl="1">
              <a:spcBef>
                <a:spcPct val="30000"/>
              </a:spcBef>
              <a:defRPr sz="1200">
                <a:solidFill>
                  <a:schemeClr val="tx1"/>
                </a:solidFill>
                <a:latin typeface="Calibri" panose="020F0502020204030204" pitchFamily="34" charset="0"/>
              </a:defRPr>
            </a:lvl5pPr>
            <a:lvl6pPr marL="2514600" indent="-228600" algn="r" rtl="1" eaLnBrk="0" fontAlgn="base" hangingPunct="0">
              <a:spcBef>
                <a:spcPct val="30000"/>
              </a:spcBef>
              <a:spcAft>
                <a:spcPct val="0"/>
              </a:spcAft>
              <a:defRPr sz="1200">
                <a:solidFill>
                  <a:schemeClr val="tx1"/>
                </a:solidFill>
                <a:latin typeface="Calibri" panose="020F0502020204030204" pitchFamily="34" charset="0"/>
              </a:defRPr>
            </a:lvl6pPr>
            <a:lvl7pPr marL="2971800" indent="-228600" algn="r" rtl="1" eaLnBrk="0" fontAlgn="base" hangingPunct="0">
              <a:spcBef>
                <a:spcPct val="30000"/>
              </a:spcBef>
              <a:spcAft>
                <a:spcPct val="0"/>
              </a:spcAft>
              <a:defRPr sz="1200">
                <a:solidFill>
                  <a:schemeClr val="tx1"/>
                </a:solidFill>
                <a:latin typeface="Calibri" panose="020F0502020204030204" pitchFamily="34" charset="0"/>
              </a:defRPr>
            </a:lvl7pPr>
            <a:lvl8pPr marL="3429000" indent="-228600" algn="r" rtl="1" eaLnBrk="0" fontAlgn="base" hangingPunct="0">
              <a:spcBef>
                <a:spcPct val="30000"/>
              </a:spcBef>
              <a:spcAft>
                <a:spcPct val="0"/>
              </a:spcAft>
              <a:defRPr sz="1200">
                <a:solidFill>
                  <a:schemeClr val="tx1"/>
                </a:solidFill>
                <a:latin typeface="Calibri" panose="020F0502020204030204" pitchFamily="34" charset="0"/>
              </a:defRPr>
            </a:lvl8pPr>
            <a:lvl9pPr marL="3886200" indent="-228600" algn="r" rtl="1" eaLnBrk="0" fontAlgn="base" hangingPunct="0">
              <a:spcBef>
                <a:spcPct val="30000"/>
              </a:spcBef>
              <a:spcAft>
                <a:spcPct val="0"/>
              </a:spcAft>
              <a:defRPr sz="1200">
                <a:solidFill>
                  <a:schemeClr val="tx1"/>
                </a:solidFill>
                <a:latin typeface="Calibri" panose="020F0502020204030204" pitchFamily="34" charset="0"/>
              </a:defRPr>
            </a:lvl9pPr>
          </a:lstStyle>
          <a:p>
            <a:pPr algn="l" rtl="0">
              <a:spcBef>
                <a:spcPct val="0"/>
              </a:spcBef>
            </a:pPr>
            <a:fld id="{93514AC1-2625-4FE4-A5DB-6E957C548887}" type="slidenum">
              <a:rPr lang="ar-QA" altLang="en-US" smtClean="0">
                <a:latin typeface="Arial" panose="020B0604020202020204" pitchFamily="34" charset="0"/>
              </a:rPr>
              <a:pPr algn="l" rtl="0">
                <a:spcBef>
                  <a:spcPct val="0"/>
                </a:spcBef>
              </a:pPr>
              <a:t>7</a:t>
            </a:fld>
            <a:endParaRPr lang="ar-QA" altLang="en-US" smtClean="0">
              <a:latin typeface="Arial" panose="020B0604020202020204" pitchFamily="34" charset="0"/>
            </a:endParaRPr>
          </a:p>
        </p:txBody>
      </p:sp>
    </p:spTree>
    <p:extLst>
      <p:ext uri="{BB962C8B-B14F-4D97-AF65-F5344CB8AC3E}">
        <p14:creationId xmlns:p14="http://schemas.microsoft.com/office/powerpoint/2010/main" val="697367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15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ar-QA" altLang="en-US" smtClean="0"/>
          </a:p>
        </p:txBody>
      </p:sp>
      <p:sp>
        <p:nvSpPr>
          <p:cNvPr id="1515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ct val="30000"/>
              </a:spcBef>
              <a:defRPr sz="1200">
                <a:solidFill>
                  <a:schemeClr val="tx1"/>
                </a:solidFill>
                <a:latin typeface="Calibri" panose="020F0502020204030204" pitchFamily="34" charset="0"/>
              </a:defRPr>
            </a:lvl1pPr>
            <a:lvl2pPr marL="742950" indent="-285750" algn="r" rtl="1">
              <a:spcBef>
                <a:spcPct val="30000"/>
              </a:spcBef>
              <a:defRPr sz="1200">
                <a:solidFill>
                  <a:schemeClr val="tx1"/>
                </a:solidFill>
                <a:latin typeface="Calibri" panose="020F0502020204030204" pitchFamily="34" charset="0"/>
              </a:defRPr>
            </a:lvl2pPr>
            <a:lvl3pPr marL="1143000" indent="-228600" algn="r" rtl="1">
              <a:spcBef>
                <a:spcPct val="30000"/>
              </a:spcBef>
              <a:defRPr sz="1200">
                <a:solidFill>
                  <a:schemeClr val="tx1"/>
                </a:solidFill>
                <a:latin typeface="Calibri" panose="020F0502020204030204" pitchFamily="34" charset="0"/>
              </a:defRPr>
            </a:lvl3pPr>
            <a:lvl4pPr marL="1600200" indent="-228600" algn="r" rtl="1">
              <a:spcBef>
                <a:spcPct val="30000"/>
              </a:spcBef>
              <a:defRPr sz="1200">
                <a:solidFill>
                  <a:schemeClr val="tx1"/>
                </a:solidFill>
                <a:latin typeface="Calibri" panose="020F0502020204030204" pitchFamily="34" charset="0"/>
              </a:defRPr>
            </a:lvl4pPr>
            <a:lvl5pPr marL="2057400" indent="-228600" algn="r" rtl="1">
              <a:spcBef>
                <a:spcPct val="30000"/>
              </a:spcBef>
              <a:defRPr sz="1200">
                <a:solidFill>
                  <a:schemeClr val="tx1"/>
                </a:solidFill>
                <a:latin typeface="Calibri" panose="020F0502020204030204" pitchFamily="34" charset="0"/>
              </a:defRPr>
            </a:lvl5pPr>
            <a:lvl6pPr marL="2514600" indent="-228600" algn="r" rtl="1" eaLnBrk="0" fontAlgn="base" hangingPunct="0">
              <a:spcBef>
                <a:spcPct val="30000"/>
              </a:spcBef>
              <a:spcAft>
                <a:spcPct val="0"/>
              </a:spcAft>
              <a:defRPr sz="1200">
                <a:solidFill>
                  <a:schemeClr val="tx1"/>
                </a:solidFill>
                <a:latin typeface="Calibri" panose="020F0502020204030204" pitchFamily="34" charset="0"/>
              </a:defRPr>
            </a:lvl6pPr>
            <a:lvl7pPr marL="2971800" indent="-228600" algn="r" rtl="1" eaLnBrk="0" fontAlgn="base" hangingPunct="0">
              <a:spcBef>
                <a:spcPct val="30000"/>
              </a:spcBef>
              <a:spcAft>
                <a:spcPct val="0"/>
              </a:spcAft>
              <a:defRPr sz="1200">
                <a:solidFill>
                  <a:schemeClr val="tx1"/>
                </a:solidFill>
                <a:latin typeface="Calibri" panose="020F0502020204030204" pitchFamily="34" charset="0"/>
              </a:defRPr>
            </a:lvl7pPr>
            <a:lvl8pPr marL="3429000" indent="-228600" algn="r" rtl="1" eaLnBrk="0" fontAlgn="base" hangingPunct="0">
              <a:spcBef>
                <a:spcPct val="30000"/>
              </a:spcBef>
              <a:spcAft>
                <a:spcPct val="0"/>
              </a:spcAft>
              <a:defRPr sz="1200">
                <a:solidFill>
                  <a:schemeClr val="tx1"/>
                </a:solidFill>
                <a:latin typeface="Calibri" panose="020F0502020204030204" pitchFamily="34" charset="0"/>
              </a:defRPr>
            </a:lvl8pPr>
            <a:lvl9pPr marL="3886200" indent="-228600" algn="r" rtl="1" eaLnBrk="0" fontAlgn="base" hangingPunct="0">
              <a:spcBef>
                <a:spcPct val="30000"/>
              </a:spcBef>
              <a:spcAft>
                <a:spcPct val="0"/>
              </a:spcAft>
              <a:defRPr sz="1200">
                <a:solidFill>
                  <a:schemeClr val="tx1"/>
                </a:solidFill>
                <a:latin typeface="Calibri" panose="020F0502020204030204" pitchFamily="34" charset="0"/>
              </a:defRPr>
            </a:lvl9pPr>
          </a:lstStyle>
          <a:p>
            <a:pPr algn="l" rtl="0">
              <a:spcBef>
                <a:spcPct val="0"/>
              </a:spcBef>
            </a:pPr>
            <a:fld id="{CEC5DB4E-EBB6-44FD-9BA0-6218B22585A1}" type="slidenum">
              <a:rPr lang="ar-QA" altLang="en-US" smtClean="0">
                <a:latin typeface="Arial" panose="020B0604020202020204" pitchFamily="34" charset="0"/>
              </a:rPr>
              <a:pPr algn="l" rtl="0">
                <a:spcBef>
                  <a:spcPct val="0"/>
                </a:spcBef>
              </a:pPr>
              <a:t>8</a:t>
            </a:fld>
            <a:endParaRPr lang="ar-QA" altLang="en-US" smtClean="0">
              <a:latin typeface="Arial" panose="020B0604020202020204" pitchFamily="34" charset="0"/>
            </a:endParaRPr>
          </a:p>
        </p:txBody>
      </p:sp>
    </p:spTree>
    <p:extLst>
      <p:ext uri="{BB962C8B-B14F-4D97-AF65-F5344CB8AC3E}">
        <p14:creationId xmlns:p14="http://schemas.microsoft.com/office/powerpoint/2010/main" val="20620151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ar-QA" altLang="en-US" smtClean="0"/>
          </a:p>
        </p:txBody>
      </p:sp>
      <p:sp>
        <p:nvSpPr>
          <p:cNvPr id="1536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ct val="30000"/>
              </a:spcBef>
              <a:defRPr sz="1200">
                <a:solidFill>
                  <a:schemeClr val="tx1"/>
                </a:solidFill>
                <a:latin typeface="Calibri" panose="020F0502020204030204" pitchFamily="34" charset="0"/>
              </a:defRPr>
            </a:lvl1pPr>
            <a:lvl2pPr marL="742950" indent="-285750" algn="r" rtl="1">
              <a:spcBef>
                <a:spcPct val="30000"/>
              </a:spcBef>
              <a:defRPr sz="1200">
                <a:solidFill>
                  <a:schemeClr val="tx1"/>
                </a:solidFill>
                <a:latin typeface="Calibri" panose="020F0502020204030204" pitchFamily="34" charset="0"/>
              </a:defRPr>
            </a:lvl2pPr>
            <a:lvl3pPr marL="1143000" indent="-228600" algn="r" rtl="1">
              <a:spcBef>
                <a:spcPct val="30000"/>
              </a:spcBef>
              <a:defRPr sz="1200">
                <a:solidFill>
                  <a:schemeClr val="tx1"/>
                </a:solidFill>
                <a:latin typeface="Calibri" panose="020F0502020204030204" pitchFamily="34" charset="0"/>
              </a:defRPr>
            </a:lvl3pPr>
            <a:lvl4pPr marL="1600200" indent="-228600" algn="r" rtl="1">
              <a:spcBef>
                <a:spcPct val="30000"/>
              </a:spcBef>
              <a:defRPr sz="1200">
                <a:solidFill>
                  <a:schemeClr val="tx1"/>
                </a:solidFill>
                <a:latin typeface="Calibri" panose="020F0502020204030204" pitchFamily="34" charset="0"/>
              </a:defRPr>
            </a:lvl4pPr>
            <a:lvl5pPr marL="2057400" indent="-228600" algn="r" rtl="1">
              <a:spcBef>
                <a:spcPct val="30000"/>
              </a:spcBef>
              <a:defRPr sz="1200">
                <a:solidFill>
                  <a:schemeClr val="tx1"/>
                </a:solidFill>
                <a:latin typeface="Calibri" panose="020F0502020204030204" pitchFamily="34" charset="0"/>
              </a:defRPr>
            </a:lvl5pPr>
            <a:lvl6pPr marL="2514600" indent="-228600" algn="r" rtl="1" eaLnBrk="0" fontAlgn="base" hangingPunct="0">
              <a:spcBef>
                <a:spcPct val="30000"/>
              </a:spcBef>
              <a:spcAft>
                <a:spcPct val="0"/>
              </a:spcAft>
              <a:defRPr sz="1200">
                <a:solidFill>
                  <a:schemeClr val="tx1"/>
                </a:solidFill>
                <a:latin typeface="Calibri" panose="020F0502020204030204" pitchFamily="34" charset="0"/>
              </a:defRPr>
            </a:lvl6pPr>
            <a:lvl7pPr marL="2971800" indent="-228600" algn="r" rtl="1" eaLnBrk="0" fontAlgn="base" hangingPunct="0">
              <a:spcBef>
                <a:spcPct val="30000"/>
              </a:spcBef>
              <a:spcAft>
                <a:spcPct val="0"/>
              </a:spcAft>
              <a:defRPr sz="1200">
                <a:solidFill>
                  <a:schemeClr val="tx1"/>
                </a:solidFill>
                <a:latin typeface="Calibri" panose="020F0502020204030204" pitchFamily="34" charset="0"/>
              </a:defRPr>
            </a:lvl7pPr>
            <a:lvl8pPr marL="3429000" indent="-228600" algn="r" rtl="1" eaLnBrk="0" fontAlgn="base" hangingPunct="0">
              <a:spcBef>
                <a:spcPct val="30000"/>
              </a:spcBef>
              <a:spcAft>
                <a:spcPct val="0"/>
              </a:spcAft>
              <a:defRPr sz="1200">
                <a:solidFill>
                  <a:schemeClr val="tx1"/>
                </a:solidFill>
                <a:latin typeface="Calibri" panose="020F0502020204030204" pitchFamily="34" charset="0"/>
              </a:defRPr>
            </a:lvl8pPr>
            <a:lvl9pPr marL="3886200" indent="-228600" algn="r" rtl="1" eaLnBrk="0" fontAlgn="base" hangingPunct="0">
              <a:spcBef>
                <a:spcPct val="30000"/>
              </a:spcBef>
              <a:spcAft>
                <a:spcPct val="0"/>
              </a:spcAft>
              <a:defRPr sz="1200">
                <a:solidFill>
                  <a:schemeClr val="tx1"/>
                </a:solidFill>
                <a:latin typeface="Calibri" panose="020F0502020204030204" pitchFamily="34" charset="0"/>
              </a:defRPr>
            </a:lvl9pPr>
          </a:lstStyle>
          <a:p>
            <a:pPr algn="l" rtl="0">
              <a:spcBef>
                <a:spcPct val="0"/>
              </a:spcBef>
            </a:pPr>
            <a:fld id="{11A635C3-01B5-40C3-8FEB-22717663A06E}" type="slidenum">
              <a:rPr lang="ar-QA" altLang="en-US" smtClean="0">
                <a:latin typeface="Arial" panose="020B0604020202020204" pitchFamily="34" charset="0"/>
              </a:rPr>
              <a:pPr algn="l" rtl="0">
                <a:spcBef>
                  <a:spcPct val="0"/>
                </a:spcBef>
              </a:pPr>
              <a:t>9</a:t>
            </a:fld>
            <a:endParaRPr lang="ar-QA" altLang="en-US" smtClean="0">
              <a:latin typeface="Arial" panose="020B0604020202020204" pitchFamily="34" charset="0"/>
            </a:endParaRPr>
          </a:p>
        </p:txBody>
      </p:sp>
    </p:spTree>
    <p:extLst>
      <p:ext uri="{BB962C8B-B14F-4D97-AF65-F5344CB8AC3E}">
        <p14:creationId xmlns:p14="http://schemas.microsoft.com/office/powerpoint/2010/main" val="40451604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56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ar-QA" altLang="en-US" smtClean="0"/>
          </a:p>
        </p:txBody>
      </p:sp>
      <p:sp>
        <p:nvSpPr>
          <p:cNvPr id="1556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ct val="30000"/>
              </a:spcBef>
              <a:defRPr sz="1200">
                <a:solidFill>
                  <a:schemeClr val="tx1"/>
                </a:solidFill>
                <a:latin typeface="Calibri" panose="020F0502020204030204" pitchFamily="34" charset="0"/>
              </a:defRPr>
            </a:lvl1pPr>
            <a:lvl2pPr marL="742950" indent="-285750" algn="r" rtl="1">
              <a:spcBef>
                <a:spcPct val="30000"/>
              </a:spcBef>
              <a:defRPr sz="1200">
                <a:solidFill>
                  <a:schemeClr val="tx1"/>
                </a:solidFill>
                <a:latin typeface="Calibri" panose="020F0502020204030204" pitchFamily="34" charset="0"/>
              </a:defRPr>
            </a:lvl2pPr>
            <a:lvl3pPr marL="1143000" indent="-228600" algn="r" rtl="1">
              <a:spcBef>
                <a:spcPct val="30000"/>
              </a:spcBef>
              <a:defRPr sz="1200">
                <a:solidFill>
                  <a:schemeClr val="tx1"/>
                </a:solidFill>
                <a:latin typeface="Calibri" panose="020F0502020204030204" pitchFamily="34" charset="0"/>
              </a:defRPr>
            </a:lvl3pPr>
            <a:lvl4pPr marL="1600200" indent="-228600" algn="r" rtl="1">
              <a:spcBef>
                <a:spcPct val="30000"/>
              </a:spcBef>
              <a:defRPr sz="1200">
                <a:solidFill>
                  <a:schemeClr val="tx1"/>
                </a:solidFill>
                <a:latin typeface="Calibri" panose="020F0502020204030204" pitchFamily="34" charset="0"/>
              </a:defRPr>
            </a:lvl4pPr>
            <a:lvl5pPr marL="2057400" indent="-228600" algn="r" rtl="1">
              <a:spcBef>
                <a:spcPct val="30000"/>
              </a:spcBef>
              <a:defRPr sz="1200">
                <a:solidFill>
                  <a:schemeClr val="tx1"/>
                </a:solidFill>
                <a:latin typeface="Calibri" panose="020F0502020204030204" pitchFamily="34" charset="0"/>
              </a:defRPr>
            </a:lvl5pPr>
            <a:lvl6pPr marL="2514600" indent="-228600" algn="r" rtl="1" eaLnBrk="0" fontAlgn="base" hangingPunct="0">
              <a:spcBef>
                <a:spcPct val="30000"/>
              </a:spcBef>
              <a:spcAft>
                <a:spcPct val="0"/>
              </a:spcAft>
              <a:defRPr sz="1200">
                <a:solidFill>
                  <a:schemeClr val="tx1"/>
                </a:solidFill>
                <a:latin typeface="Calibri" panose="020F0502020204030204" pitchFamily="34" charset="0"/>
              </a:defRPr>
            </a:lvl6pPr>
            <a:lvl7pPr marL="2971800" indent="-228600" algn="r" rtl="1" eaLnBrk="0" fontAlgn="base" hangingPunct="0">
              <a:spcBef>
                <a:spcPct val="30000"/>
              </a:spcBef>
              <a:spcAft>
                <a:spcPct val="0"/>
              </a:spcAft>
              <a:defRPr sz="1200">
                <a:solidFill>
                  <a:schemeClr val="tx1"/>
                </a:solidFill>
                <a:latin typeface="Calibri" panose="020F0502020204030204" pitchFamily="34" charset="0"/>
              </a:defRPr>
            </a:lvl7pPr>
            <a:lvl8pPr marL="3429000" indent="-228600" algn="r" rtl="1" eaLnBrk="0" fontAlgn="base" hangingPunct="0">
              <a:spcBef>
                <a:spcPct val="30000"/>
              </a:spcBef>
              <a:spcAft>
                <a:spcPct val="0"/>
              </a:spcAft>
              <a:defRPr sz="1200">
                <a:solidFill>
                  <a:schemeClr val="tx1"/>
                </a:solidFill>
                <a:latin typeface="Calibri" panose="020F0502020204030204" pitchFamily="34" charset="0"/>
              </a:defRPr>
            </a:lvl8pPr>
            <a:lvl9pPr marL="3886200" indent="-228600" algn="r" rtl="1" eaLnBrk="0" fontAlgn="base" hangingPunct="0">
              <a:spcBef>
                <a:spcPct val="30000"/>
              </a:spcBef>
              <a:spcAft>
                <a:spcPct val="0"/>
              </a:spcAft>
              <a:defRPr sz="1200">
                <a:solidFill>
                  <a:schemeClr val="tx1"/>
                </a:solidFill>
                <a:latin typeface="Calibri" panose="020F0502020204030204" pitchFamily="34" charset="0"/>
              </a:defRPr>
            </a:lvl9pPr>
          </a:lstStyle>
          <a:p>
            <a:pPr algn="l" rtl="0">
              <a:spcBef>
                <a:spcPct val="0"/>
              </a:spcBef>
            </a:pPr>
            <a:fld id="{3D0D239E-4BED-492A-A437-E01A10599767}" type="slidenum">
              <a:rPr lang="ar-QA" altLang="en-US" smtClean="0">
                <a:latin typeface="Arial" panose="020B0604020202020204" pitchFamily="34" charset="0"/>
              </a:rPr>
              <a:pPr algn="l" rtl="0">
                <a:spcBef>
                  <a:spcPct val="0"/>
                </a:spcBef>
              </a:pPr>
              <a:t>10</a:t>
            </a:fld>
            <a:endParaRPr lang="ar-QA" altLang="en-US" smtClean="0">
              <a:latin typeface="Arial" panose="020B0604020202020204" pitchFamily="34" charset="0"/>
            </a:endParaRPr>
          </a:p>
        </p:txBody>
      </p:sp>
    </p:spTree>
    <p:extLst>
      <p:ext uri="{BB962C8B-B14F-4D97-AF65-F5344CB8AC3E}">
        <p14:creationId xmlns:p14="http://schemas.microsoft.com/office/powerpoint/2010/main" val="38292364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76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ar-QA" altLang="en-US" smtClean="0"/>
          </a:p>
        </p:txBody>
      </p:sp>
      <p:sp>
        <p:nvSpPr>
          <p:cNvPr id="1577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ct val="30000"/>
              </a:spcBef>
              <a:defRPr sz="1200">
                <a:solidFill>
                  <a:schemeClr val="tx1"/>
                </a:solidFill>
                <a:latin typeface="Calibri" panose="020F0502020204030204" pitchFamily="34" charset="0"/>
              </a:defRPr>
            </a:lvl1pPr>
            <a:lvl2pPr marL="742950" indent="-285750" algn="r" rtl="1">
              <a:spcBef>
                <a:spcPct val="30000"/>
              </a:spcBef>
              <a:defRPr sz="1200">
                <a:solidFill>
                  <a:schemeClr val="tx1"/>
                </a:solidFill>
                <a:latin typeface="Calibri" panose="020F0502020204030204" pitchFamily="34" charset="0"/>
              </a:defRPr>
            </a:lvl2pPr>
            <a:lvl3pPr marL="1143000" indent="-228600" algn="r" rtl="1">
              <a:spcBef>
                <a:spcPct val="30000"/>
              </a:spcBef>
              <a:defRPr sz="1200">
                <a:solidFill>
                  <a:schemeClr val="tx1"/>
                </a:solidFill>
                <a:latin typeface="Calibri" panose="020F0502020204030204" pitchFamily="34" charset="0"/>
              </a:defRPr>
            </a:lvl3pPr>
            <a:lvl4pPr marL="1600200" indent="-228600" algn="r" rtl="1">
              <a:spcBef>
                <a:spcPct val="30000"/>
              </a:spcBef>
              <a:defRPr sz="1200">
                <a:solidFill>
                  <a:schemeClr val="tx1"/>
                </a:solidFill>
                <a:latin typeface="Calibri" panose="020F0502020204030204" pitchFamily="34" charset="0"/>
              </a:defRPr>
            </a:lvl4pPr>
            <a:lvl5pPr marL="2057400" indent="-228600" algn="r" rtl="1">
              <a:spcBef>
                <a:spcPct val="30000"/>
              </a:spcBef>
              <a:defRPr sz="1200">
                <a:solidFill>
                  <a:schemeClr val="tx1"/>
                </a:solidFill>
                <a:latin typeface="Calibri" panose="020F0502020204030204" pitchFamily="34" charset="0"/>
              </a:defRPr>
            </a:lvl5pPr>
            <a:lvl6pPr marL="2514600" indent="-228600" algn="r" rtl="1" eaLnBrk="0" fontAlgn="base" hangingPunct="0">
              <a:spcBef>
                <a:spcPct val="30000"/>
              </a:spcBef>
              <a:spcAft>
                <a:spcPct val="0"/>
              </a:spcAft>
              <a:defRPr sz="1200">
                <a:solidFill>
                  <a:schemeClr val="tx1"/>
                </a:solidFill>
                <a:latin typeface="Calibri" panose="020F0502020204030204" pitchFamily="34" charset="0"/>
              </a:defRPr>
            </a:lvl6pPr>
            <a:lvl7pPr marL="2971800" indent="-228600" algn="r" rtl="1" eaLnBrk="0" fontAlgn="base" hangingPunct="0">
              <a:spcBef>
                <a:spcPct val="30000"/>
              </a:spcBef>
              <a:spcAft>
                <a:spcPct val="0"/>
              </a:spcAft>
              <a:defRPr sz="1200">
                <a:solidFill>
                  <a:schemeClr val="tx1"/>
                </a:solidFill>
                <a:latin typeface="Calibri" panose="020F0502020204030204" pitchFamily="34" charset="0"/>
              </a:defRPr>
            </a:lvl7pPr>
            <a:lvl8pPr marL="3429000" indent="-228600" algn="r" rtl="1" eaLnBrk="0" fontAlgn="base" hangingPunct="0">
              <a:spcBef>
                <a:spcPct val="30000"/>
              </a:spcBef>
              <a:spcAft>
                <a:spcPct val="0"/>
              </a:spcAft>
              <a:defRPr sz="1200">
                <a:solidFill>
                  <a:schemeClr val="tx1"/>
                </a:solidFill>
                <a:latin typeface="Calibri" panose="020F0502020204030204" pitchFamily="34" charset="0"/>
              </a:defRPr>
            </a:lvl8pPr>
            <a:lvl9pPr marL="3886200" indent="-228600" algn="r" rtl="1" eaLnBrk="0" fontAlgn="base" hangingPunct="0">
              <a:spcBef>
                <a:spcPct val="30000"/>
              </a:spcBef>
              <a:spcAft>
                <a:spcPct val="0"/>
              </a:spcAft>
              <a:defRPr sz="1200">
                <a:solidFill>
                  <a:schemeClr val="tx1"/>
                </a:solidFill>
                <a:latin typeface="Calibri" panose="020F0502020204030204" pitchFamily="34" charset="0"/>
              </a:defRPr>
            </a:lvl9pPr>
          </a:lstStyle>
          <a:p>
            <a:pPr algn="l" rtl="0">
              <a:spcBef>
                <a:spcPct val="0"/>
              </a:spcBef>
            </a:pPr>
            <a:fld id="{3E32DA2C-0439-47D4-B141-46163BBFF5D2}" type="slidenum">
              <a:rPr lang="ar-QA" altLang="en-US" smtClean="0">
                <a:latin typeface="Arial" panose="020B0604020202020204" pitchFamily="34" charset="0"/>
              </a:rPr>
              <a:pPr algn="l" rtl="0">
                <a:spcBef>
                  <a:spcPct val="0"/>
                </a:spcBef>
              </a:pPr>
              <a:t>11</a:t>
            </a:fld>
            <a:endParaRPr lang="ar-QA" altLang="en-US" smtClean="0">
              <a:latin typeface="Arial" panose="020B0604020202020204" pitchFamily="34" charset="0"/>
            </a:endParaRPr>
          </a:p>
        </p:txBody>
      </p:sp>
    </p:spTree>
    <p:extLst>
      <p:ext uri="{BB962C8B-B14F-4D97-AF65-F5344CB8AC3E}">
        <p14:creationId xmlns:p14="http://schemas.microsoft.com/office/powerpoint/2010/main" val="38511282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97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ar-QA" altLang="en-US" smtClean="0"/>
          </a:p>
        </p:txBody>
      </p:sp>
      <p:sp>
        <p:nvSpPr>
          <p:cNvPr id="1597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ct val="30000"/>
              </a:spcBef>
              <a:defRPr sz="1200">
                <a:solidFill>
                  <a:schemeClr val="tx1"/>
                </a:solidFill>
                <a:latin typeface="Calibri" panose="020F0502020204030204" pitchFamily="34" charset="0"/>
              </a:defRPr>
            </a:lvl1pPr>
            <a:lvl2pPr marL="742950" indent="-285750" algn="r" rtl="1">
              <a:spcBef>
                <a:spcPct val="30000"/>
              </a:spcBef>
              <a:defRPr sz="1200">
                <a:solidFill>
                  <a:schemeClr val="tx1"/>
                </a:solidFill>
                <a:latin typeface="Calibri" panose="020F0502020204030204" pitchFamily="34" charset="0"/>
              </a:defRPr>
            </a:lvl2pPr>
            <a:lvl3pPr marL="1143000" indent="-228600" algn="r" rtl="1">
              <a:spcBef>
                <a:spcPct val="30000"/>
              </a:spcBef>
              <a:defRPr sz="1200">
                <a:solidFill>
                  <a:schemeClr val="tx1"/>
                </a:solidFill>
                <a:latin typeface="Calibri" panose="020F0502020204030204" pitchFamily="34" charset="0"/>
              </a:defRPr>
            </a:lvl3pPr>
            <a:lvl4pPr marL="1600200" indent="-228600" algn="r" rtl="1">
              <a:spcBef>
                <a:spcPct val="30000"/>
              </a:spcBef>
              <a:defRPr sz="1200">
                <a:solidFill>
                  <a:schemeClr val="tx1"/>
                </a:solidFill>
                <a:latin typeface="Calibri" panose="020F0502020204030204" pitchFamily="34" charset="0"/>
              </a:defRPr>
            </a:lvl4pPr>
            <a:lvl5pPr marL="2057400" indent="-228600" algn="r" rtl="1">
              <a:spcBef>
                <a:spcPct val="30000"/>
              </a:spcBef>
              <a:defRPr sz="1200">
                <a:solidFill>
                  <a:schemeClr val="tx1"/>
                </a:solidFill>
                <a:latin typeface="Calibri" panose="020F0502020204030204" pitchFamily="34" charset="0"/>
              </a:defRPr>
            </a:lvl5pPr>
            <a:lvl6pPr marL="2514600" indent="-228600" algn="r" rtl="1" eaLnBrk="0" fontAlgn="base" hangingPunct="0">
              <a:spcBef>
                <a:spcPct val="30000"/>
              </a:spcBef>
              <a:spcAft>
                <a:spcPct val="0"/>
              </a:spcAft>
              <a:defRPr sz="1200">
                <a:solidFill>
                  <a:schemeClr val="tx1"/>
                </a:solidFill>
                <a:latin typeface="Calibri" panose="020F0502020204030204" pitchFamily="34" charset="0"/>
              </a:defRPr>
            </a:lvl6pPr>
            <a:lvl7pPr marL="2971800" indent="-228600" algn="r" rtl="1" eaLnBrk="0" fontAlgn="base" hangingPunct="0">
              <a:spcBef>
                <a:spcPct val="30000"/>
              </a:spcBef>
              <a:spcAft>
                <a:spcPct val="0"/>
              </a:spcAft>
              <a:defRPr sz="1200">
                <a:solidFill>
                  <a:schemeClr val="tx1"/>
                </a:solidFill>
                <a:latin typeface="Calibri" panose="020F0502020204030204" pitchFamily="34" charset="0"/>
              </a:defRPr>
            </a:lvl7pPr>
            <a:lvl8pPr marL="3429000" indent="-228600" algn="r" rtl="1" eaLnBrk="0" fontAlgn="base" hangingPunct="0">
              <a:spcBef>
                <a:spcPct val="30000"/>
              </a:spcBef>
              <a:spcAft>
                <a:spcPct val="0"/>
              </a:spcAft>
              <a:defRPr sz="1200">
                <a:solidFill>
                  <a:schemeClr val="tx1"/>
                </a:solidFill>
                <a:latin typeface="Calibri" panose="020F0502020204030204" pitchFamily="34" charset="0"/>
              </a:defRPr>
            </a:lvl8pPr>
            <a:lvl9pPr marL="3886200" indent="-228600" algn="r" rtl="1" eaLnBrk="0" fontAlgn="base" hangingPunct="0">
              <a:spcBef>
                <a:spcPct val="30000"/>
              </a:spcBef>
              <a:spcAft>
                <a:spcPct val="0"/>
              </a:spcAft>
              <a:defRPr sz="1200">
                <a:solidFill>
                  <a:schemeClr val="tx1"/>
                </a:solidFill>
                <a:latin typeface="Calibri" panose="020F0502020204030204" pitchFamily="34" charset="0"/>
              </a:defRPr>
            </a:lvl9pPr>
          </a:lstStyle>
          <a:p>
            <a:pPr algn="l" rtl="0">
              <a:spcBef>
                <a:spcPct val="0"/>
              </a:spcBef>
            </a:pPr>
            <a:fld id="{72B05181-BDF0-48C5-A240-00990787829C}" type="slidenum">
              <a:rPr lang="ar-QA" altLang="en-US" smtClean="0">
                <a:latin typeface="Arial" panose="020B0604020202020204" pitchFamily="34" charset="0"/>
              </a:rPr>
              <a:pPr algn="l" rtl="0">
                <a:spcBef>
                  <a:spcPct val="0"/>
                </a:spcBef>
              </a:pPr>
              <a:t>12</a:t>
            </a:fld>
            <a:endParaRPr lang="ar-QA" altLang="en-US" smtClean="0">
              <a:latin typeface="Arial" panose="020B0604020202020204" pitchFamily="34" charset="0"/>
            </a:endParaRPr>
          </a:p>
        </p:txBody>
      </p:sp>
    </p:spTree>
    <p:extLst>
      <p:ext uri="{BB962C8B-B14F-4D97-AF65-F5344CB8AC3E}">
        <p14:creationId xmlns:p14="http://schemas.microsoft.com/office/powerpoint/2010/main" val="29292221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17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ar-QA" altLang="en-US" smtClean="0"/>
          </a:p>
        </p:txBody>
      </p:sp>
      <p:sp>
        <p:nvSpPr>
          <p:cNvPr id="1617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ct val="30000"/>
              </a:spcBef>
              <a:defRPr sz="1200">
                <a:solidFill>
                  <a:schemeClr val="tx1"/>
                </a:solidFill>
                <a:latin typeface="Calibri" panose="020F0502020204030204" pitchFamily="34" charset="0"/>
              </a:defRPr>
            </a:lvl1pPr>
            <a:lvl2pPr marL="742950" indent="-285750" algn="r" rtl="1">
              <a:spcBef>
                <a:spcPct val="30000"/>
              </a:spcBef>
              <a:defRPr sz="1200">
                <a:solidFill>
                  <a:schemeClr val="tx1"/>
                </a:solidFill>
                <a:latin typeface="Calibri" panose="020F0502020204030204" pitchFamily="34" charset="0"/>
              </a:defRPr>
            </a:lvl2pPr>
            <a:lvl3pPr marL="1143000" indent="-228600" algn="r" rtl="1">
              <a:spcBef>
                <a:spcPct val="30000"/>
              </a:spcBef>
              <a:defRPr sz="1200">
                <a:solidFill>
                  <a:schemeClr val="tx1"/>
                </a:solidFill>
                <a:latin typeface="Calibri" panose="020F0502020204030204" pitchFamily="34" charset="0"/>
              </a:defRPr>
            </a:lvl3pPr>
            <a:lvl4pPr marL="1600200" indent="-228600" algn="r" rtl="1">
              <a:spcBef>
                <a:spcPct val="30000"/>
              </a:spcBef>
              <a:defRPr sz="1200">
                <a:solidFill>
                  <a:schemeClr val="tx1"/>
                </a:solidFill>
                <a:latin typeface="Calibri" panose="020F0502020204030204" pitchFamily="34" charset="0"/>
              </a:defRPr>
            </a:lvl4pPr>
            <a:lvl5pPr marL="2057400" indent="-228600" algn="r" rtl="1">
              <a:spcBef>
                <a:spcPct val="30000"/>
              </a:spcBef>
              <a:defRPr sz="1200">
                <a:solidFill>
                  <a:schemeClr val="tx1"/>
                </a:solidFill>
                <a:latin typeface="Calibri" panose="020F0502020204030204" pitchFamily="34" charset="0"/>
              </a:defRPr>
            </a:lvl5pPr>
            <a:lvl6pPr marL="2514600" indent="-228600" algn="r" rtl="1" eaLnBrk="0" fontAlgn="base" hangingPunct="0">
              <a:spcBef>
                <a:spcPct val="30000"/>
              </a:spcBef>
              <a:spcAft>
                <a:spcPct val="0"/>
              </a:spcAft>
              <a:defRPr sz="1200">
                <a:solidFill>
                  <a:schemeClr val="tx1"/>
                </a:solidFill>
                <a:latin typeface="Calibri" panose="020F0502020204030204" pitchFamily="34" charset="0"/>
              </a:defRPr>
            </a:lvl6pPr>
            <a:lvl7pPr marL="2971800" indent="-228600" algn="r" rtl="1" eaLnBrk="0" fontAlgn="base" hangingPunct="0">
              <a:spcBef>
                <a:spcPct val="30000"/>
              </a:spcBef>
              <a:spcAft>
                <a:spcPct val="0"/>
              </a:spcAft>
              <a:defRPr sz="1200">
                <a:solidFill>
                  <a:schemeClr val="tx1"/>
                </a:solidFill>
                <a:latin typeface="Calibri" panose="020F0502020204030204" pitchFamily="34" charset="0"/>
              </a:defRPr>
            </a:lvl7pPr>
            <a:lvl8pPr marL="3429000" indent="-228600" algn="r" rtl="1" eaLnBrk="0" fontAlgn="base" hangingPunct="0">
              <a:spcBef>
                <a:spcPct val="30000"/>
              </a:spcBef>
              <a:spcAft>
                <a:spcPct val="0"/>
              </a:spcAft>
              <a:defRPr sz="1200">
                <a:solidFill>
                  <a:schemeClr val="tx1"/>
                </a:solidFill>
                <a:latin typeface="Calibri" panose="020F0502020204030204" pitchFamily="34" charset="0"/>
              </a:defRPr>
            </a:lvl8pPr>
            <a:lvl9pPr marL="3886200" indent="-228600" algn="r" rtl="1" eaLnBrk="0" fontAlgn="base" hangingPunct="0">
              <a:spcBef>
                <a:spcPct val="30000"/>
              </a:spcBef>
              <a:spcAft>
                <a:spcPct val="0"/>
              </a:spcAft>
              <a:defRPr sz="1200">
                <a:solidFill>
                  <a:schemeClr val="tx1"/>
                </a:solidFill>
                <a:latin typeface="Calibri" panose="020F0502020204030204" pitchFamily="34" charset="0"/>
              </a:defRPr>
            </a:lvl9pPr>
          </a:lstStyle>
          <a:p>
            <a:pPr algn="l" rtl="0">
              <a:spcBef>
                <a:spcPct val="0"/>
              </a:spcBef>
            </a:pPr>
            <a:fld id="{683A81E3-2AED-4DBA-9D34-2ACE3D7187E3}" type="slidenum">
              <a:rPr lang="ar-QA" altLang="en-US" smtClean="0">
                <a:latin typeface="Arial" panose="020B0604020202020204" pitchFamily="34" charset="0"/>
              </a:rPr>
              <a:pPr algn="l" rtl="0">
                <a:spcBef>
                  <a:spcPct val="0"/>
                </a:spcBef>
              </a:pPr>
              <a:t>13</a:t>
            </a:fld>
            <a:endParaRPr lang="ar-QA" altLang="en-US" smtClean="0">
              <a:latin typeface="Arial" panose="020B0604020202020204" pitchFamily="34" charset="0"/>
            </a:endParaRPr>
          </a:p>
        </p:txBody>
      </p:sp>
    </p:spTree>
    <p:extLst>
      <p:ext uri="{BB962C8B-B14F-4D97-AF65-F5344CB8AC3E}">
        <p14:creationId xmlns:p14="http://schemas.microsoft.com/office/powerpoint/2010/main" val="7811535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909A793-5498-4123-819B-2A5B3C51C149}" type="datetimeFigureOut">
              <a:rPr lang="en-US" smtClean="0"/>
              <a:t>4/26/2023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9E4792-BEE8-47CA-8546-B91881815A3F}" type="slidenum">
              <a:rPr lang="en-US" smtClean="0"/>
              <a:t>‹#›</a:t>
            </a:fld>
            <a:endParaRPr lang="en-US"/>
          </a:p>
        </p:txBody>
      </p:sp>
    </p:spTree>
    <p:extLst>
      <p:ext uri="{BB962C8B-B14F-4D97-AF65-F5344CB8AC3E}">
        <p14:creationId xmlns:p14="http://schemas.microsoft.com/office/powerpoint/2010/main" val="34324195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09A793-5498-4123-819B-2A5B3C51C149}" type="datetimeFigureOut">
              <a:rPr lang="en-US" smtClean="0"/>
              <a:t>4/26/2023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9E4792-BEE8-47CA-8546-B91881815A3F}" type="slidenum">
              <a:rPr lang="en-US" smtClean="0"/>
              <a:t>‹#›</a:t>
            </a:fld>
            <a:endParaRPr lang="en-US"/>
          </a:p>
        </p:txBody>
      </p:sp>
    </p:spTree>
    <p:extLst>
      <p:ext uri="{BB962C8B-B14F-4D97-AF65-F5344CB8AC3E}">
        <p14:creationId xmlns:p14="http://schemas.microsoft.com/office/powerpoint/2010/main" val="28423926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09A793-5498-4123-819B-2A5B3C51C149}" type="datetimeFigureOut">
              <a:rPr lang="en-US" smtClean="0"/>
              <a:t>4/26/2023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9E4792-BEE8-47CA-8546-B91881815A3F}" type="slidenum">
              <a:rPr lang="en-US" smtClean="0"/>
              <a:t>‹#›</a:t>
            </a:fld>
            <a:endParaRPr lang="en-US"/>
          </a:p>
        </p:txBody>
      </p:sp>
    </p:spTree>
    <p:extLst>
      <p:ext uri="{BB962C8B-B14F-4D97-AF65-F5344CB8AC3E}">
        <p14:creationId xmlns:p14="http://schemas.microsoft.com/office/powerpoint/2010/main" val="27378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09A793-5498-4123-819B-2A5B3C51C149}" type="datetimeFigureOut">
              <a:rPr lang="en-US" smtClean="0"/>
              <a:t>4/26/2023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9E4792-BEE8-47CA-8546-B91881815A3F}" type="slidenum">
              <a:rPr lang="en-US" smtClean="0"/>
              <a:t>‹#›</a:t>
            </a:fld>
            <a:endParaRPr lang="en-US"/>
          </a:p>
        </p:txBody>
      </p:sp>
    </p:spTree>
    <p:extLst>
      <p:ext uri="{BB962C8B-B14F-4D97-AF65-F5344CB8AC3E}">
        <p14:creationId xmlns:p14="http://schemas.microsoft.com/office/powerpoint/2010/main" val="3126607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909A793-5498-4123-819B-2A5B3C51C149}" type="datetimeFigureOut">
              <a:rPr lang="en-US" smtClean="0"/>
              <a:t>4/26/2023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9E4792-BEE8-47CA-8546-B91881815A3F}" type="slidenum">
              <a:rPr lang="en-US" smtClean="0"/>
              <a:t>‹#›</a:t>
            </a:fld>
            <a:endParaRPr lang="en-US"/>
          </a:p>
        </p:txBody>
      </p:sp>
    </p:spTree>
    <p:extLst>
      <p:ext uri="{BB962C8B-B14F-4D97-AF65-F5344CB8AC3E}">
        <p14:creationId xmlns:p14="http://schemas.microsoft.com/office/powerpoint/2010/main" val="26444100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909A793-5498-4123-819B-2A5B3C51C149}" type="datetimeFigureOut">
              <a:rPr lang="en-US" smtClean="0"/>
              <a:t>4/26/2023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9E4792-BEE8-47CA-8546-B91881815A3F}" type="slidenum">
              <a:rPr lang="en-US" smtClean="0"/>
              <a:t>‹#›</a:t>
            </a:fld>
            <a:endParaRPr lang="en-US"/>
          </a:p>
        </p:txBody>
      </p:sp>
    </p:spTree>
    <p:extLst>
      <p:ext uri="{BB962C8B-B14F-4D97-AF65-F5344CB8AC3E}">
        <p14:creationId xmlns:p14="http://schemas.microsoft.com/office/powerpoint/2010/main" val="5696656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909A793-5498-4123-819B-2A5B3C51C149}" type="datetimeFigureOut">
              <a:rPr lang="en-US" smtClean="0"/>
              <a:t>4/26/2023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79E4792-BEE8-47CA-8546-B91881815A3F}" type="slidenum">
              <a:rPr lang="en-US" smtClean="0"/>
              <a:t>‹#›</a:t>
            </a:fld>
            <a:endParaRPr lang="en-US"/>
          </a:p>
        </p:txBody>
      </p:sp>
    </p:spTree>
    <p:extLst>
      <p:ext uri="{BB962C8B-B14F-4D97-AF65-F5344CB8AC3E}">
        <p14:creationId xmlns:p14="http://schemas.microsoft.com/office/powerpoint/2010/main" val="1015620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909A793-5498-4123-819B-2A5B3C51C149}" type="datetimeFigureOut">
              <a:rPr lang="en-US" smtClean="0"/>
              <a:t>4/26/2023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79E4792-BEE8-47CA-8546-B91881815A3F}" type="slidenum">
              <a:rPr lang="en-US" smtClean="0"/>
              <a:t>‹#›</a:t>
            </a:fld>
            <a:endParaRPr lang="en-US"/>
          </a:p>
        </p:txBody>
      </p:sp>
    </p:spTree>
    <p:extLst>
      <p:ext uri="{BB962C8B-B14F-4D97-AF65-F5344CB8AC3E}">
        <p14:creationId xmlns:p14="http://schemas.microsoft.com/office/powerpoint/2010/main" val="13977313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09A793-5498-4123-819B-2A5B3C51C149}" type="datetimeFigureOut">
              <a:rPr lang="en-US" smtClean="0"/>
              <a:t>4/26/2023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79E4792-BEE8-47CA-8546-B91881815A3F}" type="slidenum">
              <a:rPr lang="en-US" smtClean="0"/>
              <a:t>‹#›</a:t>
            </a:fld>
            <a:endParaRPr lang="en-US"/>
          </a:p>
        </p:txBody>
      </p:sp>
    </p:spTree>
    <p:extLst>
      <p:ext uri="{BB962C8B-B14F-4D97-AF65-F5344CB8AC3E}">
        <p14:creationId xmlns:p14="http://schemas.microsoft.com/office/powerpoint/2010/main" val="1669698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909A793-5498-4123-819B-2A5B3C51C149}" type="datetimeFigureOut">
              <a:rPr lang="en-US" smtClean="0"/>
              <a:t>4/26/2023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9E4792-BEE8-47CA-8546-B91881815A3F}" type="slidenum">
              <a:rPr lang="en-US" smtClean="0"/>
              <a:t>‹#›</a:t>
            </a:fld>
            <a:endParaRPr lang="en-US"/>
          </a:p>
        </p:txBody>
      </p:sp>
    </p:spTree>
    <p:extLst>
      <p:ext uri="{BB962C8B-B14F-4D97-AF65-F5344CB8AC3E}">
        <p14:creationId xmlns:p14="http://schemas.microsoft.com/office/powerpoint/2010/main" val="14679056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909A793-5498-4123-819B-2A5B3C51C149}" type="datetimeFigureOut">
              <a:rPr lang="en-US" smtClean="0"/>
              <a:t>4/26/2023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9E4792-BEE8-47CA-8546-B91881815A3F}" type="slidenum">
              <a:rPr lang="en-US" smtClean="0"/>
              <a:t>‹#›</a:t>
            </a:fld>
            <a:endParaRPr lang="en-US"/>
          </a:p>
        </p:txBody>
      </p:sp>
    </p:spTree>
    <p:extLst>
      <p:ext uri="{BB962C8B-B14F-4D97-AF65-F5344CB8AC3E}">
        <p14:creationId xmlns:p14="http://schemas.microsoft.com/office/powerpoint/2010/main" val="727431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09A793-5498-4123-819B-2A5B3C51C149}" type="datetimeFigureOut">
              <a:rPr lang="en-US" smtClean="0"/>
              <a:t>4/26/2023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9E4792-BEE8-47CA-8546-B91881815A3F}" type="slidenum">
              <a:rPr lang="en-US" smtClean="0"/>
              <a:t>‹#›</a:t>
            </a:fld>
            <a:endParaRPr lang="en-US"/>
          </a:p>
        </p:txBody>
      </p:sp>
    </p:spTree>
    <p:extLst>
      <p:ext uri="{BB962C8B-B14F-4D97-AF65-F5344CB8AC3E}">
        <p14:creationId xmlns:p14="http://schemas.microsoft.com/office/powerpoint/2010/main" val="968380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1524000" y="1122363"/>
            <a:ext cx="9144000" cy="1113761"/>
          </a:xfrm>
        </p:spPr>
        <p:txBody>
          <a:bodyPr>
            <a:normAutofit fontScale="90000"/>
          </a:bodyPr>
          <a:lstStyle/>
          <a:p>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b="1" dirty="0" smtClean="0"/>
              <a:t>INF805</a:t>
            </a:r>
            <a:r>
              <a:rPr lang="en-US" b="1" dirty="0"/>
              <a:t>: Information </a:t>
            </a:r>
            <a:r>
              <a:rPr lang="en-US" b="1" dirty="0" smtClean="0"/>
              <a:t>Security</a:t>
            </a:r>
            <a:endParaRPr lang="en-US" dirty="0"/>
          </a:p>
        </p:txBody>
      </p:sp>
      <p:sp>
        <p:nvSpPr>
          <p:cNvPr id="5" name="Subtitle 2"/>
          <p:cNvSpPr>
            <a:spLocks noGrp="1"/>
          </p:cNvSpPr>
          <p:nvPr>
            <p:ph type="subTitle" idx="1"/>
          </p:nvPr>
        </p:nvSpPr>
        <p:spPr>
          <a:xfrm>
            <a:off x="1524000" y="5575299"/>
            <a:ext cx="9144000" cy="757237"/>
          </a:xfrm>
        </p:spPr>
        <p:txBody>
          <a:bodyPr>
            <a:normAutofit fontScale="85000" lnSpcReduction="20000"/>
          </a:bodyPr>
          <a:lstStyle/>
          <a:p>
            <a:r>
              <a:rPr lang="en-US" dirty="0" smtClean="0"/>
              <a:t>Department of Computer  Science and Information Technology</a:t>
            </a:r>
            <a:br>
              <a:rPr lang="en-US" dirty="0" smtClean="0"/>
            </a:br>
            <a:r>
              <a:rPr lang="en-US" dirty="0" smtClean="0"/>
              <a:t/>
            </a:r>
            <a:br>
              <a:rPr lang="en-US" dirty="0" smtClean="0"/>
            </a:br>
            <a:r>
              <a:rPr lang="en-US" dirty="0" smtClean="0"/>
              <a:t>University of Cape Coast</a:t>
            </a:r>
            <a:endParaRPr lang="en-US" dirty="0"/>
          </a:p>
        </p:txBody>
      </p:sp>
      <p:sp>
        <p:nvSpPr>
          <p:cNvPr id="6" name="Subtitle 2"/>
          <p:cNvSpPr txBox="1">
            <a:spLocks/>
          </p:cNvSpPr>
          <p:nvPr/>
        </p:nvSpPr>
        <p:spPr>
          <a:xfrm>
            <a:off x="1524000" y="3543301"/>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smtClean="0"/>
          </a:p>
          <a:p>
            <a:r>
              <a:rPr lang="en-US" sz="3200" dirty="0" smtClean="0"/>
              <a:t>Dr. Regina </a:t>
            </a:r>
            <a:r>
              <a:rPr lang="en-US" sz="3200" dirty="0" err="1" smtClean="0"/>
              <a:t>Esi</a:t>
            </a:r>
            <a:r>
              <a:rPr lang="en-US" sz="3200" dirty="0" smtClean="0"/>
              <a:t> </a:t>
            </a:r>
            <a:r>
              <a:rPr lang="en-US" sz="3200" dirty="0" err="1" smtClean="0"/>
              <a:t>Turkson</a:t>
            </a:r>
            <a:r>
              <a:rPr lang="en-US" sz="3200" dirty="0" smtClean="0"/>
              <a:t> (PhD)</a:t>
            </a:r>
            <a:br>
              <a:rPr lang="en-US" sz="3200" dirty="0" smtClean="0"/>
            </a:br>
            <a:r>
              <a:rPr lang="en-US" sz="3200" dirty="0" smtClean="0"/>
              <a:t>(</a:t>
            </a:r>
            <a:r>
              <a:rPr lang="en-US" sz="3200" smtClean="0"/>
              <a:t>Dr. Mrs</a:t>
            </a:r>
            <a:r>
              <a:rPr lang="en-US" sz="3200" dirty="0" smtClean="0"/>
              <a:t> Regina </a:t>
            </a:r>
            <a:r>
              <a:rPr lang="en-US" sz="3200" dirty="0" err="1" smtClean="0"/>
              <a:t>Esi</a:t>
            </a:r>
            <a:r>
              <a:rPr lang="en-US" sz="3200" dirty="0" smtClean="0"/>
              <a:t> </a:t>
            </a:r>
            <a:r>
              <a:rPr lang="en-US" sz="3200" dirty="0" err="1" smtClean="0"/>
              <a:t>Segbefia</a:t>
            </a:r>
            <a:r>
              <a:rPr lang="en-US" sz="3200" dirty="0" smtClean="0"/>
              <a:t>)</a:t>
            </a:r>
            <a:endParaRPr lang="en-US" sz="3200" dirty="0"/>
          </a:p>
        </p:txBody>
      </p:sp>
    </p:spTree>
    <p:extLst>
      <p:ext uri="{BB962C8B-B14F-4D97-AF65-F5344CB8AC3E}">
        <p14:creationId xmlns:p14="http://schemas.microsoft.com/office/powerpoint/2010/main" val="3991202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AutoShape 2"/>
          <p:cNvSpPr>
            <a:spLocks noGrp="1" noChangeArrowheads="1"/>
          </p:cNvSpPr>
          <p:nvPr>
            <p:ph type="title"/>
          </p:nvPr>
        </p:nvSpPr>
        <p:spPr>
          <a:xfrm>
            <a:off x="838200" y="365125"/>
            <a:ext cx="10515600" cy="890097"/>
          </a:xfrm>
        </p:spPr>
        <p:txBody>
          <a:bodyPr/>
          <a:lstStyle/>
          <a:p>
            <a:pPr eaLnBrk="1" hangingPunct="1"/>
            <a:r>
              <a:rPr lang="en-US" altLang="en-US" b="1" dirty="0" smtClean="0"/>
              <a:t>Stream Cipher</a:t>
            </a:r>
            <a:endParaRPr lang="en-GB" altLang="en-US" b="1" dirty="0" smtClean="0"/>
          </a:p>
        </p:txBody>
      </p:sp>
      <p:sp>
        <p:nvSpPr>
          <p:cNvPr id="154627" name="Rectangle 3"/>
          <p:cNvSpPr>
            <a:spLocks noGrp="1" noChangeArrowheads="1"/>
          </p:cNvSpPr>
          <p:nvPr>
            <p:ph type="body" idx="1"/>
          </p:nvPr>
        </p:nvSpPr>
        <p:spPr>
          <a:xfrm>
            <a:off x="876526" y="1690688"/>
            <a:ext cx="10794247" cy="4643437"/>
          </a:xfrm>
        </p:spPr>
        <p:txBody>
          <a:bodyPr/>
          <a:lstStyle/>
          <a:p>
            <a:pPr eaLnBrk="1" hangingPunct="1"/>
            <a:r>
              <a:rPr lang="en-US" altLang="en-US" dirty="0" smtClean="0"/>
              <a:t>An attacker could get a copy of the plaintext and the resulting </a:t>
            </a:r>
            <a:r>
              <a:rPr lang="en-US" altLang="en-US" dirty="0" err="1" smtClean="0"/>
              <a:t>ciphertext</a:t>
            </a:r>
            <a:r>
              <a:rPr lang="en-US" altLang="en-US" dirty="0" smtClean="0"/>
              <a:t>, XOR them together and find the keystream to use in decrypting other messages.</a:t>
            </a:r>
          </a:p>
          <a:p>
            <a:pPr marL="0" indent="0" eaLnBrk="1" hangingPunct="1">
              <a:buNone/>
            </a:pPr>
            <a:endParaRPr lang="en-US" altLang="en-US" dirty="0" smtClean="0"/>
          </a:p>
          <a:p>
            <a:pPr eaLnBrk="1" hangingPunct="1"/>
            <a:r>
              <a:rPr lang="en-US" altLang="en-US" b="1" dirty="0" smtClean="0"/>
              <a:t>A Key</a:t>
            </a:r>
            <a:r>
              <a:rPr lang="en-US" altLang="en-US" dirty="0" smtClean="0"/>
              <a:t> is usually used in stream cipher to provide the randomness to address this issue. So the stream of bits that are </a:t>
            </a:r>
            <a:r>
              <a:rPr lang="en-US" altLang="en-US" dirty="0" err="1" smtClean="0"/>
              <a:t>XORed</a:t>
            </a:r>
            <a:r>
              <a:rPr lang="en-US" altLang="en-US" dirty="0" smtClean="0"/>
              <a:t> with the plaintext is as random as possible.</a:t>
            </a:r>
          </a:p>
          <a:p>
            <a:pPr eaLnBrk="1" hangingPunct="1">
              <a:buFont typeface="Wingdings" panose="05000000000000000000" pitchFamily="2" charset="2"/>
              <a:buNone/>
            </a:pPr>
            <a:endParaRPr lang="en-US" altLang="en-US" b="1" dirty="0" smtClean="0"/>
          </a:p>
          <a:p>
            <a:pPr eaLnBrk="1" hangingPunct="1">
              <a:buFont typeface="Wingdings" panose="05000000000000000000" pitchFamily="2" charset="2"/>
              <a:buNone/>
            </a:pPr>
            <a:endParaRPr lang="en-US" altLang="en-US" b="1" dirty="0" smtClean="0"/>
          </a:p>
          <a:p>
            <a:pPr eaLnBrk="1" hangingPunct="1"/>
            <a:endParaRPr lang="en-US" altLang="en-US" dirty="0" smtClean="0"/>
          </a:p>
          <a:p>
            <a:pPr eaLnBrk="1" hangingPunct="1"/>
            <a:endParaRPr lang="en-US" altLang="en-US" dirty="0" smtClean="0"/>
          </a:p>
          <a:p>
            <a:pPr eaLnBrk="1" hangingPunct="1"/>
            <a:endParaRPr lang="en-US" altLang="en-US" dirty="0" smtClean="0"/>
          </a:p>
          <a:p>
            <a:pPr eaLnBrk="1" hangingPunct="1"/>
            <a:endParaRPr lang="en-US" altLang="en-US" dirty="0" smtClean="0"/>
          </a:p>
          <a:p>
            <a:pPr eaLnBrk="1" hangingPunct="1"/>
            <a:endParaRPr lang="en-US" altLang="en-US" dirty="0" smtClean="0"/>
          </a:p>
          <a:p>
            <a:pPr eaLnBrk="1" hangingPunct="1">
              <a:buFont typeface="Wingdings" panose="05000000000000000000" pitchFamily="2" charset="2"/>
              <a:buNone/>
            </a:pPr>
            <a:endParaRPr lang="en-US" altLang="en-US" dirty="0" smtClean="0"/>
          </a:p>
          <a:p>
            <a:pPr eaLnBrk="1" hangingPunct="1"/>
            <a:endParaRPr lang="en-US" altLang="en-US" dirty="0" smtClean="0"/>
          </a:p>
          <a:p>
            <a:pPr eaLnBrk="1" hangingPunct="1">
              <a:buFont typeface="Wingdings" panose="05000000000000000000" pitchFamily="2" charset="2"/>
              <a:buNone/>
            </a:pPr>
            <a:endParaRPr lang="en-US" altLang="en-US" dirty="0" smtClean="0"/>
          </a:p>
        </p:txBody>
      </p:sp>
    </p:spTree>
    <p:extLst>
      <p:ext uri="{BB962C8B-B14F-4D97-AF65-F5344CB8AC3E}">
        <p14:creationId xmlns:p14="http://schemas.microsoft.com/office/powerpoint/2010/main" val="13996441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AutoShape 2"/>
          <p:cNvSpPr>
            <a:spLocks noGrp="1" noChangeArrowheads="1"/>
          </p:cNvSpPr>
          <p:nvPr>
            <p:ph type="title"/>
          </p:nvPr>
        </p:nvSpPr>
        <p:spPr>
          <a:xfrm>
            <a:off x="838200" y="365126"/>
            <a:ext cx="10515600" cy="815282"/>
          </a:xfrm>
        </p:spPr>
        <p:txBody>
          <a:bodyPr/>
          <a:lstStyle/>
          <a:p>
            <a:pPr eaLnBrk="1" hangingPunct="1"/>
            <a:r>
              <a:rPr lang="en-US" altLang="en-US" b="1" dirty="0" smtClean="0"/>
              <a:t>Stream Cipher</a:t>
            </a:r>
            <a:endParaRPr lang="en-GB" altLang="en-US" b="1" dirty="0" smtClean="0"/>
          </a:p>
        </p:txBody>
      </p:sp>
      <p:pic>
        <p:nvPicPr>
          <p:cNvPr id="15667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690688"/>
            <a:ext cx="91440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623775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AutoShape 2"/>
          <p:cNvSpPr>
            <a:spLocks noGrp="1" noChangeArrowheads="1"/>
          </p:cNvSpPr>
          <p:nvPr>
            <p:ph type="title"/>
          </p:nvPr>
        </p:nvSpPr>
        <p:spPr>
          <a:xfrm>
            <a:off x="381000" y="390064"/>
            <a:ext cx="10515600" cy="1006475"/>
          </a:xfrm>
        </p:spPr>
        <p:txBody>
          <a:bodyPr/>
          <a:lstStyle/>
          <a:p>
            <a:pPr eaLnBrk="1" hangingPunct="1"/>
            <a:r>
              <a:rPr lang="en-US" altLang="en-US" b="1" dirty="0" smtClean="0"/>
              <a:t>Block and Stream Cipher</a:t>
            </a:r>
            <a:endParaRPr lang="en-GB" altLang="en-US" b="1" dirty="0" smtClean="0"/>
          </a:p>
        </p:txBody>
      </p:sp>
      <p:sp>
        <p:nvSpPr>
          <p:cNvPr id="125955" name="Rectangle 3"/>
          <p:cNvSpPr>
            <a:spLocks noGrp="1" noChangeArrowheads="1"/>
          </p:cNvSpPr>
          <p:nvPr>
            <p:ph type="body" idx="1"/>
          </p:nvPr>
        </p:nvSpPr>
        <p:spPr>
          <a:xfrm>
            <a:off x="319228" y="2105891"/>
            <a:ext cx="11465170" cy="3563389"/>
          </a:xfrm>
        </p:spPr>
        <p:txBody>
          <a:bodyPr/>
          <a:lstStyle/>
          <a:p>
            <a:pPr eaLnBrk="1" hangingPunct="1">
              <a:defRPr/>
            </a:pPr>
            <a:r>
              <a:rPr lang="en-US" altLang="en-US" dirty="0" smtClean="0"/>
              <a:t>Stream ciphers require a lot of randomness and encrypt individual bits at a time.</a:t>
            </a:r>
          </a:p>
          <a:p>
            <a:pPr eaLnBrk="1" hangingPunct="1">
              <a:defRPr/>
            </a:pPr>
            <a:r>
              <a:rPr lang="en-US" altLang="en-US" dirty="0" smtClean="0"/>
              <a:t>This require more processing power than block ciphers require which is why stream ciphers are better suited to be implemented at the </a:t>
            </a:r>
            <a:r>
              <a:rPr lang="en-US" altLang="en-US" b="1" dirty="0" smtClean="0"/>
              <a:t>hardware level.</a:t>
            </a:r>
          </a:p>
          <a:p>
            <a:pPr eaLnBrk="1" hangingPunct="1">
              <a:defRPr/>
            </a:pPr>
            <a:r>
              <a:rPr lang="en-US" altLang="en-US" dirty="0" smtClean="0"/>
              <a:t>Block ciphers do not require much processing power hence they are usually implemented at the </a:t>
            </a:r>
            <a:r>
              <a:rPr lang="en-US" altLang="en-US" b="1" dirty="0" smtClean="0"/>
              <a:t>software level</a:t>
            </a:r>
          </a:p>
          <a:p>
            <a:pPr eaLnBrk="1" hangingPunct="1">
              <a:defRPr/>
            </a:pPr>
            <a:r>
              <a:rPr lang="en-US" altLang="en-US" dirty="0" smtClean="0"/>
              <a:t>But these are just Best Practices.</a:t>
            </a:r>
          </a:p>
          <a:p>
            <a:pPr eaLnBrk="1" hangingPunct="1">
              <a:buFont typeface="Wingdings" panose="05000000000000000000" pitchFamily="2" charset="2"/>
              <a:buNone/>
              <a:defRPr/>
            </a:pPr>
            <a:endParaRPr lang="en-US" altLang="en-US" b="1" dirty="0" smtClean="0"/>
          </a:p>
          <a:p>
            <a:pPr eaLnBrk="1" hangingPunct="1">
              <a:defRPr/>
            </a:pPr>
            <a:endParaRPr lang="en-US" altLang="en-US" dirty="0" smtClean="0"/>
          </a:p>
          <a:p>
            <a:pPr eaLnBrk="1" hangingPunct="1">
              <a:defRPr/>
            </a:pPr>
            <a:endParaRPr lang="en-US" altLang="en-US" dirty="0" smtClean="0"/>
          </a:p>
          <a:p>
            <a:pPr eaLnBrk="1" hangingPunct="1">
              <a:defRPr/>
            </a:pPr>
            <a:endParaRPr lang="en-US" altLang="en-US" dirty="0" smtClean="0"/>
          </a:p>
          <a:p>
            <a:pPr eaLnBrk="1" hangingPunct="1">
              <a:defRPr/>
            </a:pPr>
            <a:endParaRPr lang="en-US" altLang="en-US" dirty="0" smtClean="0"/>
          </a:p>
          <a:p>
            <a:pPr eaLnBrk="1" hangingPunct="1">
              <a:defRPr/>
            </a:pPr>
            <a:endParaRPr lang="en-US" altLang="en-US" dirty="0" smtClean="0"/>
          </a:p>
          <a:p>
            <a:pPr eaLnBrk="1" hangingPunct="1">
              <a:buFont typeface="Wingdings" panose="05000000000000000000" pitchFamily="2" charset="2"/>
              <a:buNone/>
              <a:defRPr/>
            </a:pPr>
            <a:endParaRPr lang="en-US" altLang="en-US" dirty="0" smtClean="0"/>
          </a:p>
          <a:p>
            <a:pPr marL="0" indent="0">
              <a:buNone/>
              <a:defRPr/>
            </a:pPr>
            <a:endParaRPr lang="en-US" altLang="en-US" dirty="0" smtClean="0"/>
          </a:p>
        </p:txBody>
      </p:sp>
    </p:spTree>
    <p:extLst>
      <p:ext uri="{BB962C8B-B14F-4D97-AF65-F5344CB8AC3E}">
        <p14:creationId xmlns:p14="http://schemas.microsoft.com/office/powerpoint/2010/main" val="17344766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AutoShape 2"/>
          <p:cNvSpPr>
            <a:spLocks noGrp="1" noChangeArrowheads="1"/>
          </p:cNvSpPr>
          <p:nvPr>
            <p:ph type="title"/>
          </p:nvPr>
        </p:nvSpPr>
        <p:spPr>
          <a:xfrm>
            <a:off x="572192" y="281998"/>
            <a:ext cx="10515600" cy="915035"/>
          </a:xfrm>
        </p:spPr>
        <p:txBody>
          <a:bodyPr/>
          <a:lstStyle/>
          <a:p>
            <a:pPr eaLnBrk="1" hangingPunct="1"/>
            <a:r>
              <a:rPr lang="en-US" altLang="en-US" b="1" dirty="0" smtClean="0"/>
              <a:t>Initialization Vector</a:t>
            </a:r>
            <a:endParaRPr lang="en-GB" altLang="en-US" b="1" dirty="0" smtClean="0"/>
          </a:p>
        </p:txBody>
      </p:sp>
      <p:sp>
        <p:nvSpPr>
          <p:cNvPr id="160771" name="Rectangle 3"/>
          <p:cNvSpPr>
            <a:spLocks noGrp="1" noChangeArrowheads="1"/>
          </p:cNvSpPr>
          <p:nvPr>
            <p:ph type="body" idx="1"/>
          </p:nvPr>
        </p:nvSpPr>
        <p:spPr>
          <a:xfrm>
            <a:off x="389568" y="1477964"/>
            <a:ext cx="11443526" cy="4643437"/>
          </a:xfrm>
        </p:spPr>
        <p:txBody>
          <a:bodyPr>
            <a:normAutofit/>
          </a:bodyPr>
          <a:lstStyle/>
          <a:p>
            <a:pPr eaLnBrk="1" hangingPunct="1"/>
            <a:r>
              <a:rPr lang="en-US" altLang="en-US" b="1" dirty="0" smtClean="0"/>
              <a:t>Initialization Vectors(IVs) </a:t>
            </a:r>
            <a:r>
              <a:rPr lang="en-US" altLang="en-US" dirty="0" smtClean="0"/>
              <a:t>are random values that are used with algorithms to ensure patterns are not created during the encryption process.</a:t>
            </a:r>
          </a:p>
          <a:p>
            <a:pPr eaLnBrk="1" hangingPunct="1"/>
            <a:r>
              <a:rPr lang="en-US" altLang="en-US" dirty="0" smtClean="0"/>
              <a:t>They are used with keys and do not need to be encrypted when being sent to the destination.</a:t>
            </a:r>
          </a:p>
          <a:p>
            <a:pPr eaLnBrk="1" hangingPunct="1"/>
            <a:r>
              <a:rPr lang="en-US" altLang="en-US" dirty="0" smtClean="0"/>
              <a:t>If IVs are not used, then two identical plaintext values that are encrypted with the same key will create same </a:t>
            </a:r>
            <a:r>
              <a:rPr lang="en-US" altLang="en-US" dirty="0" err="1" smtClean="0"/>
              <a:t>ciphertext</a:t>
            </a:r>
            <a:r>
              <a:rPr lang="en-US" altLang="en-US" dirty="0" smtClean="0"/>
              <a:t>.</a:t>
            </a:r>
          </a:p>
          <a:p>
            <a:pPr eaLnBrk="1" hangingPunct="1"/>
            <a:r>
              <a:rPr lang="en-US" altLang="en-US" dirty="0" smtClean="0"/>
              <a:t>The IV and key are both used by algorithms to provide more randomness to encryption.</a:t>
            </a:r>
          </a:p>
          <a:p>
            <a:pPr eaLnBrk="1" hangingPunct="1">
              <a:buFont typeface="Wingdings" panose="05000000000000000000" pitchFamily="2" charset="2"/>
              <a:buNone/>
            </a:pPr>
            <a:endParaRPr lang="en-US" altLang="en-US" b="1" dirty="0" smtClean="0"/>
          </a:p>
          <a:p>
            <a:pPr eaLnBrk="1" hangingPunct="1"/>
            <a:endParaRPr lang="en-US" altLang="en-US" dirty="0" smtClean="0"/>
          </a:p>
          <a:p>
            <a:pPr eaLnBrk="1" hangingPunct="1"/>
            <a:endParaRPr lang="en-US" altLang="en-US" dirty="0" smtClean="0"/>
          </a:p>
          <a:p>
            <a:pPr eaLnBrk="1" hangingPunct="1"/>
            <a:endParaRPr lang="en-US" altLang="en-US" dirty="0" smtClean="0"/>
          </a:p>
          <a:p>
            <a:pPr eaLnBrk="1" hangingPunct="1"/>
            <a:endParaRPr lang="en-US" altLang="en-US" dirty="0" smtClean="0"/>
          </a:p>
          <a:p>
            <a:pPr eaLnBrk="1" hangingPunct="1"/>
            <a:endParaRPr lang="en-US" altLang="en-US" dirty="0" smtClean="0"/>
          </a:p>
          <a:p>
            <a:pPr eaLnBrk="1" hangingPunct="1">
              <a:buFont typeface="Wingdings" panose="05000000000000000000" pitchFamily="2" charset="2"/>
              <a:buNone/>
            </a:pPr>
            <a:endParaRPr lang="en-US" altLang="en-US" dirty="0" smtClean="0"/>
          </a:p>
          <a:p>
            <a:pPr marL="0" indent="0" eaLnBrk="1" hangingPunct="1">
              <a:buNone/>
            </a:pPr>
            <a:endParaRPr lang="en-US" altLang="en-US" dirty="0" smtClean="0"/>
          </a:p>
        </p:txBody>
      </p:sp>
    </p:spTree>
    <p:extLst>
      <p:ext uri="{BB962C8B-B14F-4D97-AF65-F5344CB8AC3E}">
        <p14:creationId xmlns:p14="http://schemas.microsoft.com/office/powerpoint/2010/main" val="42817331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4" name="TextBox 2"/>
          <p:cNvSpPr txBox="1">
            <a:spLocks noGrp="1" noChangeArrowheads="1"/>
          </p:cNvSpPr>
          <p:nvPr>
            <p:ph type="title"/>
          </p:nvPr>
        </p:nvSpPr>
        <p:spPr>
          <a:xfrm>
            <a:off x="838200" y="198871"/>
            <a:ext cx="10515600" cy="815282"/>
          </a:xfrm>
          <a:ln/>
        </p:spPr>
        <p:txBody>
          <a:bodyPr/>
          <a:lstStyle/>
          <a:p>
            <a:pPr eaLnBrk="1" hangingPunct="1"/>
            <a:r>
              <a:rPr lang="en-US" altLang="zh-CN" b="1" dirty="0" smtClean="0"/>
              <a:t>Data Encryption Standard(DES)</a:t>
            </a:r>
            <a:endParaRPr lang="zh-CN" altLang="en-US" b="1" dirty="0" smtClean="0"/>
          </a:p>
        </p:txBody>
      </p:sp>
      <p:sp>
        <p:nvSpPr>
          <p:cNvPr id="56325" name="Rectangle 5"/>
          <p:cNvSpPr>
            <a:spLocks noGrp="1" noChangeArrowheads="1"/>
          </p:cNvSpPr>
          <p:nvPr>
            <p:ph type="body" idx="1"/>
          </p:nvPr>
        </p:nvSpPr>
        <p:spPr>
          <a:xfrm>
            <a:off x="526473" y="1288473"/>
            <a:ext cx="11139054" cy="5079682"/>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spcBef>
                <a:spcPct val="0"/>
              </a:spcBef>
            </a:pPr>
            <a:r>
              <a:rPr lang="en-US" altLang="zh-CN" dirty="0" smtClean="0"/>
              <a:t>The </a:t>
            </a:r>
            <a:r>
              <a:rPr lang="en-US" altLang="zh-CN" dirty="0" smtClean="0"/>
              <a:t>Data Encryption Standard (DES) is a symmetric-key block cipher published by the National Institute of Standards and Technology (NIST</a:t>
            </a:r>
            <a:r>
              <a:rPr lang="en-US" altLang="zh-CN" dirty="0" smtClean="0"/>
              <a:t>).</a:t>
            </a:r>
          </a:p>
          <a:p>
            <a:pPr>
              <a:defRPr/>
            </a:pPr>
            <a:r>
              <a:rPr lang="en-US" dirty="0" smtClean="0"/>
              <a:t>With DES, a 64-bit </a:t>
            </a:r>
            <a:r>
              <a:rPr lang="en-US" dirty="0"/>
              <a:t>block of plaintext goes into the algorithm </a:t>
            </a:r>
            <a:r>
              <a:rPr lang="en-US" dirty="0" smtClean="0"/>
              <a:t>and 64-bit </a:t>
            </a:r>
            <a:r>
              <a:rPr lang="en-US" dirty="0"/>
              <a:t>of </a:t>
            </a:r>
            <a:r>
              <a:rPr lang="en-US" dirty="0" err="1"/>
              <a:t>ciphertext</a:t>
            </a:r>
            <a:r>
              <a:rPr lang="en-US" dirty="0"/>
              <a:t> comes out</a:t>
            </a:r>
          </a:p>
          <a:p>
            <a:pPr>
              <a:defRPr/>
            </a:pPr>
            <a:r>
              <a:rPr lang="en-US" dirty="0"/>
              <a:t>Its uses the same 64-bit (56 bits is the true key length, 8-bits for parity) for both encryption and decryption.</a:t>
            </a:r>
          </a:p>
          <a:p>
            <a:pPr>
              <a:defRPr/>
            </a:pPr>
            <a:r>
              <a:rPr lang="en-US" dirty="0"/>
              <a:t>When DES algorithm is applied to data, it divides the data into blocks and operate on them one at a time.</a:t>
            </a:r>
          </a:p>
          <a:p>
            <a:pPr>
              <a:defRPr/>
            </a:pPr>
            <a:r>
              <a:rPr lang="en-US" dirty="0"/>
              <a:t>The blocks are put through </a:t>
            </a:r>
            <a:r>
              <a:rPr lang="en-US" b="1" dirty="0"/>
              <a:t>16 </a:t>
            </a:r>
            <a:r>
              <a:rPr lang="en-US" dirty="0"/>
              <a:t>rounds of transpositions and substitution</a:t>
            </a:r>
            <a:r>
              <a:rPr lang="en-US" dirty="0" smtClean="0"/>
              <a:t>.</a:t>
            </a:r>
          </a:p>
          <a:p>
            <a:pPr>
              <a:defRPr/>
            </a:pPr>
            <a:r>
              <a:rPr lang="en-US" altLang="zh-CN" dirty="0"/>
              <a:t>The encryption process is made of two permutations (P-boxes), which we call initial and final permutations, and sixteen </a:t>
            </a:r>
            <a:r>
              <a:rPr lang="en-US" altLang="zh-CN" dirty="0" err="1"/>
              <a:t>Feistel</a:t>
            </a:r>
            <a:r>
              <a:rPr lang="en-US" altLang="zh-CN" dirty="0"/>
              <a:t> rounds. </a:t>
            </a:r>
          </a:p>
          <a:p>
            <a:pPr>
              <a:defRPr/>
            </a:pPr>
            <a:endParaRPr lang="en-US" b="1" dirty="0"/>
          </a:p>
          <a:p>
            <a:pPr algn="just">
              <a:spcBef>
                <a:spcPct val="0"/>
              </a:spcBef>
            </a:pPr>
            <a:endParaRPr lang="en-US" altLang="zh-CN" dirty="0" smtClean="0"/>
          </a:p>
          <a:p>
            <a:pPr algn="just" eaLnBrk="1" hangingPunct="1">
              <a:spcBef>
                <a:spcPct val="0"/>
              </a:spcBef>
              <a:buClrTx/>
              <a:buSzTx/>
              <a:buFontTx/>
              <a:buNone/>
            </a:pPr>
            <a:endParaRPr lang="en-US" altLang="zh-CN" b="1" dirty="0" smtClean="0"/>
          </a:p>
        </p:txBody>
      </p:sp>
    </p:spTree>
    <p:extLst>
      <p:ext uri="{BB962C8B-B14F-4D97-AF65-F5344CB8AC3E}">
        <p14:creationId xmlns:p14="http://schemas.microsoft.com/office/powerpoint/2010/main" val="38638999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7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8573" y="1805105"/>
            <a:ext cx="8391525" cy="275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626682" y="634138"/>
            <a:ext cx="7018653" cy="461665"/>
          </a:xfrm>
          <a:prstGeom prst="rect">
            <a:avLst/>
          </a:prstGeom>
        </p:spPr>
        <p:txBody>
          <a:bodyPr wrap="none">
            <a:spAutoFit/>
          </a:bodyPr>
          <a:lstStyle/>
          <a:p>
            <a:r>
              <a:rPr lang="en-US" altLang="zh-CN" sz="2400" b="1" dirty="0"/>
              <a:t>DES is a block cipher, as shown in the following Figure</a:t>
            </a:r>
            <a:endParaRPr lang="en-US" sz="2400" dirty="0"/>
          </a:p>
        </p:txBody>
      </p:sp>
    </p:spTree>
    <p:extLst>
      <p:ext uri="{BB962C8B-B14F-4D97-AF65-F5344CB8AC3E}">
        <p14:creationId xmlns:p14="http://schemas.microsoft.com/office/powerpoint/2010/main" val="16957516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0" name="Text Box 4"/>
          <p:cNvSpPr txBox="1">
            <a:spLocks noGrp="1" noChangeArrowheads="1"/>
          </p:cNvSpPr>
          <p:nvPr>
            <p:ph type="title"/>
          </p:nvPr>
        </p:nvSpPr>
        <p:spPr>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r>
              <a:rPr lang="en-US" altLang="zh-CN" b="1" smtClean="0"/>
              <a:t>General structure of DES</a:t>
            </a:r>
          </a:p>
        </p:txBody>
      </p:sp>
      <p:pic>
        <p:nvPicPr>
          <p:cNvPr id="60421" name="Picture 5"/>
          <p:cNvPicPr>
            <a:picLocks noGrp="1" noChangeAspect="1" noChangeArrowheads="1"/>
          </p:cNvPicPr>
          <p:nvPr>
            <p:ph type="body" idx="1"/>
          </p:nvPr>
        </p:nvPicPr>
        <p:blipFill>
          <a:blip r:embed="rId2" cstate="print">
            <a:extLst>
              <a:ext uri="{28A0092B-C50C-407E-A947-70E740481C1C}">
                <a14:useLocalDpi xmlns:a14="http://schemas.microsoft.com/office/drawing/2010/main" val="0"/>
              </a:ext>
            </a:extLst>
          </a:blip>
          <a:srcRect/>
          <a:stretch>
            <a:fillRect/>
          </a:stretch>
        </p:blipFill>
        <p:spPr>
          <a:xfrm>
            <a:off x="3792538" y="1773239"/>
            <a:ext cx="4576762" cy="4319587"/>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2530248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AutoShape 2"/>
          <p:cNvSpPr>
            <a:spLocks noGrp="1" noChangeArrowheads="1"/>
          </p:cNvSpPr>
          <p:nvPr>
            <p:ph type="title"/>
          </p:nvPr>
        </p:nvSpPr>
        <p:spPr>
          <a:xfrm>
            <a:off x="2135188" y="404813"/>
            <a:ext cx="7924800" cy="1143000"/>
          </a:xfrm>
        </p:spPr>
        <p:txBody>
          <a:bodyPr/>
          <a:lstStyle/>
          <a:p>
            <a:pPr eaLnBrk="1" hangingPunct="1"/>
            <a:r>
              <a:rPr lang="en-US" altLang="en-US" dirty="0" smtClean="0"/>
              <a:t>DES Modes</a:t>
            </a:r>
          </a:p>
        </p:txBody>
      </p:sp>
      <p:sp>
        <p:nvSpPr>
          <p:cNvPr id="99331" name="Rectangle 3"/>
          <p:cNvSpPr>
            <a:spLocks noGrp="1" noChangeArrowheads="1"/>
          </p:cNvSpPr>
          <p:nvPr>
            <p:ph type="body" idx="1"/>
          </p:nvPr>
        </p:nvSpPr>
        <p:spPr>
          <a:xfrm>
            <a:off x="654690" y="1475653"/>
            <a:ext cx="10929513" cy="4643437"/>
          </a:xfrm>
        </p:spPr>
        <p:txBody>
          <a:bodyPr>
            <a:noAutofit/>
          </a:bodyPr>
          <a:lstStyle/>
          <a:p>
            <a:pPr eaLnBrk="1" hangingPunct="1"/>
            <a:r>
              <a:rPr lang="en-US" altLang="en-US" dirty="0" smtClean="0"/>
              <a:t>Block cipher has several modes of operation.</a:t>
            </a:r>
          </a:p>
          <a:p>
            <a:pPr eaLnBrk="1" hangingPunct="1"/>
            <a:r>
              <a:rPr lang="en-US" altLang="en-US" dirty="0" smtClean="0"/>
              <a:t>DES and other symmetric block ciphers have several modes of operation that are used in different situations for different results.</a:t>
            </a:r>
          </a:p>
          <a:p>
            <a:pPr lvl="1" eaLnBrk="1" hangingPunct="1">
              <a:lnSpc>
                <a:spcPct val="90000"/>
              </a:lnSpc>
              <a:buFontTx/>
              <a:buChar char="•"/>
            </a:pPr>
            <a:r>
              <a:rPr lang="en-US" altLang="en-US" sz="2800" dirty="0" smtClean="0"/>
              <a:t>Electronic Code Book (ECB)</a:t>
            </a:r>
          </a:p>
          <a:p>
            <a:pPr lvl="1" eaLnBrk="1" hangingPunct="1">
              <a:lnSpc>
                <a:spcPct val="90000"/>
              </a:lnSpc>
              <a:buFontTx/>
              <a:buChar char="•"/>
            </a:pPr>
            <a:r>
              <a:rPr lang="en-US" altLang="en-US" sz="2800" dirty="0" smtClean="0"/>
              <a:t>Cipher Block Chaining (CBC)</a:t>
            </a:r>
          </a:p>
          <a:p>
            <a:pPr lvl="1" eaLnBrk="1" hangingPunct="1">
              <a:lnSpc>
                <a:spcPct val="90000"/>
              </a:lnSpc>
              <a:buFontTx/>
              <a:buChar char="•"/>
            </a:pPr>
            <a:r>
              <a:rPr lang="en-US" altLang="en-US" sz="2800" dirty="0" smtClean="0"/>
              <a:t>Cipher Feedback Block(CFB)</a:t>
            </a:r>
          </a:p>
          <a:p>
            <a:pPr lvl="1" eaLnBrk="1" hangingPunct="1">
              <a:lnSpc>
                <a:spcPct val="90000"/>
              </a:lnSpc>
              <a:buFontTx/>
              <a:buChar char="•"/>
            </a:pPr>
            <a:r>
              <a:rPr lang="en-US" altLang="en-US" sz="2800" dirty="0" smtClean="0"/>
              <a:t>Output Feedback Block (OFB)</a:t>
            </a:r>
          </a:p>
          <a:p>
            <a:pPr lvl="1" eaLnBrk="1" hangingPunct="1">
              <a:lnSpc>
                <a:spcPct val="90000"/>
              </a:lnSpc>
              <a:buFontTx/>
              <a:buChar char="•"/>
            </a:pPr>
            <a:r>
              <a:rPr lang="en-US" altLang="en-US" sz="2800" dirty="0" smtClean="0"/>
              <a:t>Counter Mode (CTR)</a:t>
            </a:r>
          </a:p>
          <a:p>
            <a:pPr eaLnBrk="1" hangingPunct="1"/>
            <a:endParaRPr lang="en-US" altLang="en-US" dirty="0" smtClean="0"/>
          </a:p>
          <a:p>
            <a:pPr eaLnBrk="1" hangingPunct="1">
              <a:buFont typeface="Wingdings" panose="05000000000000000000" pitchFamily="2" charset="2"/>
              <a:buNone/>
            </a:pPr>
            <a:endParaRPr lang="en-US" altLang="en-US" dirty="0" smtClean="0"/>
          </a:p>
          <a:p>
            <a:pPr eaLnBrk="1" hangingPunct="1"/>
            <a:endParaRPr lang="en-US" altLang="en-US" dirty="0" smtClean="0"/>
          </a:p>
          <a:p>
            <a:pPr eaLnBrk="1" hangingPunct="1"/>
            <a:endParaRPr lang="en-US" altLang="en-US" dirty="0" smtClean="0"/>
          </a:p>
          <a:p>
            <a:pPr eaLnBrk="1" hangingPunct="1"/>
            <a:endParaRPr lang="en-US" altLang="en-US" dirty="0" smtClean="0"/>
          </a:p>
          <a:p>
            <a:pPr eaLnBrk="1" hangingPunct="1"/>
            <a:endParaRPr lang="en-US" altLang="en-US" dirty="0" smtClean="0"/>
          </a:p>
          <a:p>
            <a:pPr eaLnBrk="1" hangingPunct="1"/>
            <a:endParaRPr lang="en-US" altLang="en-US" dirty="0" smtClean="0"/>
          </a:p>
          <a:p>
            <a:pPr eaLnBrk="1" hangingPunct="1"/>
            <a:endParaRPr lang="en-US" altLang="en-US" dirty="0" smtClean="0"/>
          </a:p>
          <a:p>
            <a:pPr eaLnBrk="1" hangingPunct="1">
              <a:buFont typeface="Wingdings" panose="05000000000000000000" pitchFamily="2" charset="2"/>
              <a:buNone/>
            </a:pPr>
            <a:r>
              <a:rPr lang="en-US" altLang="en-US" dirty="0" smtClean="0"/>
              <a:t> </a:t>
            </a:r>
          </a:p>
        </p:txBody>
      </p:sp>
    </p:spTree>
    <p:extLst>
      <p:ext uri="{BB962C8B-B14F-4D97-AF65-F5344CB8AC3E}">
        <p14:creationId xmlns:p14="http://schemas.microsoft.com/office/powerpoint/2010/main" val="27104010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AutoShape 2"/>
          <p:cNvSpPr>
            <a:spLocks noGrp="1" noChangeArrowheads="1"/>
          </p:cNvSpPr>
          <p:nvPr>
            <p:ph type="title"/>
          </p:nvPr>
        </p:nvSpPr>
        <p:spPr>
          <a:xfrm>
            <a:off x="2063750" y="404813"/>
            <a:ext cx="7924800" cy="1143000"/>
          </a:xfrm>
        </p:spPr>
        <p:txBody>
          <a:bodyPr>
            <a:normAutofit fontScale="90000"/>
          </a:bodyPr>
          <a:lstStyle/>
          <a:p>
            <a:pPr marL="342900" indent="-342900"/>
            <a:r>
              <a:rPr lang="en-US" altLang="en-US" smtClean="0"/>
              <a:t>Advance Encryption Standard (AES)</a:t>
            </a:r>
          </a:p>
        </p:txBody>
      </p:sp>
      <p:sp>
        <p:nvSpPr>
          <p:cNvPr id="121859" name="Rectangle 3"/>
          <p:cNvSpPr>
            <a:spLocks noGrp="1" noChangeArrowheads="1"/>
          </p:cNvSpPr>
          <p:nvPr>
            <p:ph type="body" idx="1"/>
          </p:nvPr>
        </p:nvSpPr>
        <p:spPr>
          <a:xfrm>
            <a:off x="432263" y="1700214"/>
            <a:ext cx="11070782" cy="4643437"/>
          </a:xfrm>
        </p:spPr>
        <p:txBody>
          <a:bodyPr/>
          <a:lstStyle/>
          <a:p>
            <a:r>
              <a:rPr lang="en-US" altLang="en-US" sz="3200" dirty="0">
                <a:solidFill>
                  <a:srgbClr val="595959"/>
                </a:solidFill>
              </a:rPr>
              <a:t>A</a:t>
            </a:r>
            <a:r>
              <a:rPr lang="en-AU" altLang="en-US" sz="3200" dirty="0">
                <a:solidFill>
                  <a:srgbClr val="595959"/>
                </a:solidFill>
              </a:rPr>
              <a:t> replacement for DES was needed</a:t>
            </a:r>
          </a:p>
          <a:p>
            <a:pPr lvl="1"/>
            <a:r>
              <a:rPr lang="en-US" altLang="en-US" sz="3200" dirty="0">
                <a:solidFill>
                  <a:srgbClr val="595959"/>
                </a:solidFill>
              </a:rPr>
              <a:t>Key size is too small</a:t>
            </a:r>
          </a:p>
          <a:p>
            <a:r>
              <a:rPr lang="en-US" altLang="en-US" dirty="0" smtClean="0"/>
              <a:t>NIST </a:t>
            </a:r>
            <a:r>
              <a:rPr lang="en-US" altLang="en-US" dirty="0" smtClean="0"/>
              <a:t>replaced DES in 1997 with </a:t>
            </a:r>
            <a:r>
              <a:rPr lang="en-US" altLang="en-US" dirty="0" smtClean="0"/>
              <a:t>AES</a:t>
            </a:r>
            <a:endParaRPr lang="en-US" altLang="en-US" dirty="0" smtClean="0"/>
          </a:p>
          <a:p>
            <a:pPr eaLnBrk="1" hangingPunct="1"/>
            <a:r>
              <a:rPr lang="en-US" altLang="en-US" dirty="0" smtClean="0"/>
              <a:t>AES </a:t>
            </a:r>
            <a:r>
              <a:rPr lang="en-US" altLang="en-US" dirty="0"/>
              <a:t>s</a:t>
            </a:r>
            <a:r>
              <a:rPr lang="en-US" altLang="en-US" dirty="0" smtClean="0"/>
              <a:t>upports </a:t>
            </a:r>
            <a:r>
              <a:rPr lang="en-US" altLang="en-US" dirty="0" smtClean="0"/>
              <a:t>key/block sizes of 128, 192, and 256 </a:t>
            </a:r>
            <a:r>
              <a:rPr lang="en-US" altLang="en-US" dirty="0" smtClean="0"/>
              <a:t>bits.</a:t>
            </a:r>
            <a:endParaRPr lang="en-US" altLang="en-US" dirty="0" smtClean="0"/>
          </a:p>
          <a:p>
            <a:pPr eaLnBrk="1" hangingPunct="1"/>
            <a:r>
              <a:rPr lang="en-US" altLang="en-US" dirty="0" smtClean="0"/>
              <a:t>If both the key and block are 128-bit size, then there are 10 rounds</a:t>
            </a:r>
          </a:p>
          <a:p>
            <a:pPr eaLnBrk="1" hangingPunct="1"/>
            <a:r>
              <a:rPr lang="en-US" altLang="en-US" dirty="0" smtClean="0"/>
              <a:t>If both the key and block are 192-bit size, then there are 12 rounds</a:t>
            </a:r>
          </a:p>
          <a:p>
            <a:pPr eaLnBrk="1" hangingPunct="1"/>
            <a:r>
              <a:rPr lang="en-US" altLang="en-US" dirty="0" smtClean="0"/>
              <a:t>If both the key and block are 256-bit size, then there are 14 rounds</a:t>
            </a:r>
          </a:p>
          <a:p>
            <a:pPr eaLnBrk="1" hangingPunct="1"/>
            <a:endParaRPr lang="en-US" altLang="en-US" dirty="0" smtClean="0"/>
          </a:p>
          <a:p>
            <a:pPr eaLnBrk="1" hangingPunct="1">
              <a:buFont typeface="Wingdings" panose="05000000000000000000" pitchFamily="2" charset="2"/>
              <a:buNone/>
            </a:pPr>
            <a:endParaRPr lang="en-US" altLang="en-US" dirty="0" smtClean="0"/>
          </a:p>
          <a:p>
            <a:pPr eaLnBrk="1" hangingPunct="1"/>
            <a:endParaRPr lang="en-US" altLang="en-US" dirty="0" smtClean="0"/>
          </a:p>
          <a:p>
            <a:pPr eaLnBrk="1" hangingPunct="1"/>
            <a:endParaRPr lang="en-US" altLang="en-US" dirty="0" smtClean="0"/>
          </a:p>
          <a:p>
            <a:pPr eaLnBrk="1" hangingPunct="1">
              <a:buFont typeface="Wingdings" panose="05000000000000000000" pitchFamily="2" charset="2"/>
              <a:buNone/>
            </a:pPr>
            <a:endParaRPr lang="en-US" altLang="en-US" dirty="0" smtClean="0"/>
          </a:p>
          <a:p>
            <a:pPr eaLnBrk="1" hangingPunct="1">
              <a:buFont typeface="Wingdings" panose="05000000000000000000" pitchFamily="2" charset="2"/>
              <a:buNone/>
            </a:pPr>
            <a:endParaRPr lang="en-US" altLang="en-US" dirty="0" smtClean="0"/>
          </a:p>
          <a:p>
            <a:pPr eaLnBrk="1" hangingPunct="1">
              <a:buFont typeface="Wingdings" panose="05000000000000000000" pitchFamily="2" charset="2"/>
              <a:buNone/>
            </a:pPr>
            <a:endParaRPr lang="en-US" altLang="en-US" dirty="0" smtClean="0"/>
          </a:p>
          <a:p>
            <a:pPr eaLnBrk="1" hangingPunct="1">
              <a:buFont typeface="Wingdings" panose="05000000000000000000" pitchFamily="2" charset="2"/>
              <a:buNone/>
            </a:pPr>
            <a:endParaRPr lang="en-US" altLang="en-US" dirty="0" smtClean="0"/>
          </a:p>
        </p:txBody>
      </p:sp>
    </p:spTree>
    <p:extLst>
      <p:ext uri="{BB962C8B-B14F-4D97-AF65-F5344CB8AC3E}">
        <p14:creationId xmlns:p14="http://schemas.microsoft.com/office/powerpoint/2010/main" val="166591605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altLang="en-US" smtClean="0"/>
              <a:t>AES Conceptual Scheme</a:t>
            </a:r>
            <a:endParaRPr lang="en-GB" altLang="en-US" smtClean="0"/>
          </a:p>
        </p:txBody>
      </p:sp>
      <p:sp>
        <p:nvSpPr>
          <p:cNvPr id="27651"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37931725" indent="-37474525"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629035A6-1204-4B58-B8F3-696416729C59}" type="slidenum">
              <a:rPr lang="en-GB" altLang="en-US" sz="1400">
                <a:solidFill>
                  <a:schemeClr val="tx2"/>
                </a:solidFill>
              </a:rPr>
              <a:pPr eaLnBrk="1" hangingPunct="1"/>
              <a:t>19</a:t>
            </a:fld>
            <a:endParaRPr lang="en-GB" altLang="en-US" sz="1400">
              <a:solidFill>
                <a:schemeClr val="tx2"/>
              </a:solidFill>
            </a:endParaRPr>
          </a:p>
        </p:txBody>
      </p:sp>
      <p:sp>
        <p:nvSpPr>
          <p:cNvPr id="25604" name="Rectangle 3"/>
          <p:cNvSpPr>
            <a:spLocks noChangeArrowheads="1"/>
          </p:cNvSpPr>
          <p:nvPr/>
        </p:nvSpPr>
        <p:spPr bwMode="auto">
          <a:xfrm>
            <a:off x="4495800" y="2895600"/>
            <a:ext cx="1447800" cy="1371600"/>
          </a:xfrm>
          <a:prstGeom prst="rect">
            <a:avLst/>
          </a:prstGeom>
          <a:solidFill>
            <a:srgbClr val="F7C120"/>
          </a:solidFill>
          <a:ln w="25400">
            <a:solidFill>
              <a:srgbClr val="7F7F7F"/>
            </a:solidFill>
            <a:miter lim="800000"/>
            <a:headEnd/>
            <a:tailEnd/>
          </a:ln>
          <a:effectLst>
            <a:outerShdw blurRad="50800" dist="38100" dir="2700000" rotWithShape="0">
              <a:srgbClr val="808080">
                <a:alpha val="42999"/>
              </a:srgbClr>
            </a:outerShdw>
          </a:effec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37931725" indent="-37474525"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800">
                <a:latin typeface="Gill Sans MT" panose="020B0502020104020203" pitchFamily="34" charset="0"/>
              </a:rPr>
              <a:t>     </a:t>
            </a:r>
            <a:r>
              <a:rPr lang="en-US" altLang="en-US" sz="2800">
                <a:latin typeface="Gill Sans MT" panose="020B0502020104020203" pitchFamily="34" charset="0"/>
              </a:rPr>
              <a:t>AES</a:t>
            </a:r>
            <a:endParaRPr lang="en-GB" altLang="en-US" sz="2800">
              <a:latin typeface="Gill Sans MT" panose="020B0502020104020203" pitchFamily="34" charset="0"/>
            </a:endParaRPr>
          </a:p>
        </p:txBody>
      </p:sp>
      <p:sp>
        <p:nvSpPr>
          <p:cNvPr id="25605" name="Text Box 4"/>
          <p:cNvSpPr txBox="1">
            <a:spLocks noChangeArrowheads="1"/>
          </p:cNvSpPr>
          <p:nvPr/>
        </p:nvSpPr>
        <p:spPr bwMode="auto">
          <a:xfrm>
            <a:off x="4267200" y="1676401"/>
            <a:ext cx="2541588" cy="461963"/>
          </a:xfrm>
          <a:prstGeom prst="rect">
            <a:avLst/>
          </a:prstGeom>
          <a:noFill/>
          <a:ln w="9525">
            <a:noFill/>
            <a:miter lim="800000"/>
            <a:headEnd/>
            <a:tailEnd/>
          </a:ln>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37931725" indent="-37474525"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a:latin typeface="Gill Sans MT" panose="020B0502020104020203" pitchFamily="34" charset="0"/>
              </a:rPr>
              <a:t>Plaintext (128 bits)</a:t>
            </a:r>
            <a:endParaRPr lang="en-GB" altLang="en-US">
              <a:latin typeface="Gill Sans MT" panose="020B0502020104020203" pitchFamily="34" charset="0"/>
            </a:endParaRPr>
          </a:p>
        </p:txBody>
      </p:sp>
      <p:sp>
        <p:nvSpPr>
          <p:cNvPr id="25606" name="Text Box 5"/>
          <p:cNvSpPr txBox="1">
            <a:spLocks noChangeArrowheads="1"/>
          </p:cNvSpPr>
          <p:nvPr/>
        </p:nvSpPr>
        <p:spPr bwMode="auto">
          <a:xfrm>
            <a:off x="4038600" y="5029201"/>
            <a:ext cx="2917530" cy="461665"/>
          </a:xfrm>
          <a:prstGeom prst="rect">
            <a:avLst/>
          </a:prstGeom>
          <a:noFill/>
          <a:ln w="9525">
            <a:noFill/>
            <a:miter lim="800000"/>
            <a:headEnd/>
            <a:tailEnd/>
          </a:ln>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37931725" indent="-37474525"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a:latin typeface="Gill Sans MT" panose="020B0502020104020203" pitchFamily="34" charset="0"/>
              </a:rPr>
              <a:t>Ciphertext (128 bits) </a:t>
            </a:r>
            <a:endParaRPr lang="en-GB" altLang="en-US">
              <a:latin typeface="Gill Sans MT" panose="020B0502020104020203" pitchFamily="34" charset="0"/>
            </a:endParaRPr>
          </a:p>
        </p:txBody>
      </p:sp>
      <p:sp>
        <p:nvSpPr>
          <p:cNvPr id="25607" name="Text Box 6"/>
          <p:cNvSpPr txBox="1">
            <a:spLocks noChangeArrowheads="1"/>
          </p:cNvSpPr>
          <p:nvPr/>
        </p:nvSpPr>
        <p:spPr bwMode="auto">
          <a:xfrm>
            <a:off x="6705601" y="3352801"/>
            <a:ext cx="2481263" cy="461963"/>
          </a:xfrm>
          <a:prstGeom prst="rect">
            <a:avLst/>
          </a:prstGeom>
          <a:noFill/>
          <a:ln w="9525">
            <a:noFill/>
            <a:miter lim="800000"/>
            <a:headEnd/>
            <a:tailEnd/>
          </a:ln>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37931725" indent="-37474525"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a:latin typeface="Gill Sans MT" panose="020B0502020104020203" pitchFamily="34" charset="0"/>
              </a:rPr>
              <a:t>Key (128-256 bits)</a:t>
            </a:r>
            <a:endParaRPr lang="en-GB" altLang="en-US">
              <a:latin typeface="Gill Sans MT" panose="020B0502020104020203" pitchFamily="34" charset="0"/>
            </a:endParaRPr>
          </a:p>
        </p:txBody>
      </p:sp>
      <p:sp>
        <p:nvSpPr>
          <p:cNvPr id="16" name="Down Arrow 15"/>
          <p:cNvSpPr/>
          <p:nvPr/>
        </p:nvSpPr>
        <p:spPr>
          <a:xfrm>
            <a:off x="5029200" y="2286000"/>
            <a:ext cx="457200" cy="533400"/>
          </a:xfrm>
          <a:prstGeom prst="downArrow">
            <a:avLst/>
          </a:prstGeom>
          <a:solidFill>
            <a:srgbClr val="3885D6"/>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7" name="Down Arrow 16"/>
          <p:cNvSpPr/>
          <p:nvPr/>
        </p:nvSpPr>
        <p:spPr>
          <a:xfrm>
            <a:off x="5029200" y="4343400"/>
            <a:ext cx="457200" cy="533400"/>
          </a:xfrm>
          <a:prstGeom prst="downArrow">
            <a:avLst/>
          </a:prstGeom>
          <a:solidFill>
            <a:srgbClr val="3885D6"/>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8" name="Left Arrow 17"/>
          <p:cNvSpPr/>
          <p:nvPr/>
        </p:nvSpPr>
        <p:spPr>
          <a:xfrm>
            <a:off x="6019800" y="3352800"/>
            <a:ext cx="609600" cy="457200"/>
          </a:xfrm>
          <a:prstGeom prst="leftArrow">
            <a:avLst/>
          </a:prstGeom>
          <a:solidFill>
            <a:srgbClr val="3885D6"/>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Tree>
    <p:extLst>
      <p:ext uri="{BB962C8B-B14F-4D97-AF65-F5344CB8AC3E}">
        <p14:creationId xmlns:p14="http://schemas.microsoft.com/office/powerpoint/2010/main" val="39809643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041400"/>
            <a:ext cx="10515600" cy="5135563"/>
          </a:xfrm>
        </p:spPr>
        <p:txBody>
          <a:bodyPr/>
          <a:lstStyle/>
          <a:p>
            <a:pPr marL="0" indent="0">
              <a:buNone/>
            </a:pPr>
            <a:r>
              <a:rPr lang="en-US" sz="4400" b="1" dirty="0"/>
              <a:t>Disclaimer</a:t>
            </a:r>
            <a:r>
              <a:rPr lang="en-US" sz="4400" b="1" dirty="0" smtClean="0"/>
              <a:t>!</a:t>
            </a:r>
          </a:p>
          <a:p>
            <a:pPr marL="0" indent="0">
              <a:buNone/>
            </a:pPr>
            <a:endParaRPr lang="en-US" sz="4400" dirty="0"/>
          </a:p>
          <a:p>
            <a:pPr marL="0" indent="0">
              <a:buNone/>
            </a:pPr>
            <a:r>
              <a:rPr lang="en-US" sz="3200" dirty="0" smtClean="0"/>
              <a:t>The </a:t>
            </a:r>
            <a:r>
              <a:rPr lang="en-US" sz="3200" dirty="0"/>
              <a:t>lecture slides are partially collected from the Internet for </a:t>
            </a:r>
            <a:r>
              <a:rPr lang="en-US" sz="3200" dirty="0" smtClean="0"/>
              <a:t>educational </a:t>
            </a:r>
            <a:r>
              <a:rPr lang="en-US" sz="3200" dirty="0"/>
              <a:t>purpose only. The lecturer does not claim any credit for them and the copyrights belong to the original authors.</a:t>
            </a:r>
          </a:p>
          <a:p>
            <a:endParaRPr lang="en-US" dirty="0"/>
          </a:p>
        </p:txBody>
      </p:sp>
    </p:spTree>
    <p:extLst>
      <p:ext uri="{BB962C8B-B14F-4D97-AF65-F5344CB8AC3E}">
        <p14:creationId xmlns:p14="http://schemas.microsoft.com/office/powerpoint/2010/main" val="32700748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838200" y="182245"/>
            <a:ext cx="10515600" cy="732155"/>
          </a:xfrm>
        </p:spPr>
        <p:txBody>
          <a:bodyPr/>
          <a:lstStyle/>
          <a:p>
            <a:pPr eaLnBrk="1" hangingPunct="1"/>
            <a:r>
              <a:rPr lang="en-US" altLang="en-US" dirty="0" smtClean="0"/>
              <a:t>Multiple rounds</a:t>
            </a:r>
            <a:endParaRPr lang="en-GB" altLang="en-US" dirty="0" smtClean="0"/>
          </a:p>
        </p:txBody>
      </p:sp>
      <p:sp>
        <p:nvSpPr>
          <p:cNvPr id="28675"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37931725" indent="-37474525"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3B190B76-DCBF-47AC-BF07-649C6BCDA058}" type="slidenum">
              <a:rPr lang="en-GB" altLang="en-US" sz="1400">
                <a:solidFill>
                  <a:schemeClr val="tx2"/>
                </a:solidFill>
              </a:rPr>
              <a:pPr eaLnBrk="1" hangingPunct="1"/>
              <a:t>20</a:t>
            </a:fld>
            <a:endParaRPr lang="en-GB" altLang="en-US" sz="1400">
              <a:solidFill>
                <a:schemeClr val="tx2"/>
              </a:solidFill>
            </a:endParaRPr>
          </a:p>
        </p:txBody>
      </p:sp>
      <p:sp>
        <p:nvSpPr>
          <p:cNvPr id="28676" name="Rectangle 3"/>
          <p:cNvSpPr>
            <a:spLocks noGrp="1" noChangeArrowheads="1"/>
          </p:cNvSpPr>
          <p:nvPr>
            <p:ph sz="quarter" idx="1"/>
          </p:nvPr>
        </p:nvSpPr>
        <p:spPr>
          <a:xfrm>
            <a:off x="2133600" y="1295400"/>
            <a:ext cx="7696200" cy="990600"/>
          </a:xfrm>
        </p:spPr>
        <p:txBody>
          <a:bodyPr/>
          <a:lstStyle/>
          <a:p>
            <a:pPr eaLnBrk="1" hangingPunct="1"/>
            <a:r>
              <a:rPr lang="en-US" altLang="en-US" sz="2000">
                <a:solidFill>
                  <a:srgbClr val="595959"/>
                </a:solidFill>
              </a:rPr>
              <a:t>Rounds are (almost) identical</a:t>
            </a:r>
          </a:p>
          <a:p>
            <a:pPr lvl="1" eaLnBrk="1" hangingPunct="1"/>
            <a:r>
              <a:rPr lang="en-AU" altLang="en-US" sz="1800">
                <a:solidFill>
                  <a:srgbClr val="595959"/>
                </a:solidFill>
              </a:rPr>
              <a:t>First and last round are a little different</a:t>
            </a:r>
          </a:p>
        </p:txBody>
      </p:sp>
      <p:pic>
        <p:nvPicPr>
          <p:cNvPr id="28677"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1" y="2209800"/>
            <a:ext cx="6119813" cy="395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5133690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48887" y="1745674"/>
            <a:ext cx="11321935" cy="2935864"/>
          </a:xfrm>
          <a:prstGeom prst="rect">
            <a:avLst/>
          </a:prstGeom>
        </p:spPr>
      </p:pic>
    </p:spTree>
    <p:extLst>
      <p:ext uri="{BB962C8B-B14F-4D97-AF65-F5344CB8AC3E}">
        <p14:creationId xmlns:p14="http://schemas.microsoft.com/office/powerpoint/2010/main" val="31045416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463039" y="2329296"/>
            <a:ext cx="9559637" cy="952500"/>
          </a:xfrm>
          <a:prstGeom prst="rect">
            <a:avLst/>
          </a:prstGeom>
        </p:spPr>
      </p:pic>
    </p:spTree>
    <p:extLst>
      <p:ext uri="{BB962C8B-B14F-4D97-AF65-F5344CB8AC3E}">
        <p14:creationId xmlns:p14="http://schemas.microsoft.com/office/powerpoint/2010/main" val="25525340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2015" y="706582"/>
            <a:ext cx="11454938" cy="5470381"/>
          </a:xfrm>
        </p:spPr>
        <p:txBody>
          <a:bodyPr>
            <a:normAutofit/>
          </a:bodyPr>
          <a:lstStyle/>
          <a:p>
            <a:r>
              <a:rPr lang="en-US" dirty="0"/>
              <a:t>The development of public-key cryptography is the greatest and perhaps </a:t>
            </a:r>
            <a:r>
              <a:rPr lang="en-US" dirty="0" smtClean="0"/>
              <a:t>the only </a:t>
            </a:r>
            <a:r>
              <a:rPr lang="en-US" dirty="0"/>
              <a:t>true revolution in the entire history of cryptography. </a:t>
            </a:r>
            <a:endParaRPr lang="en-US" dirty="0"/>
          </a:p>
          <a:p>
            <a:r>
              <a:rPr lang="en-US" dirty="0" smtClean="0"/>
              <a:t>From </a:t>
            </a:r>
            <a:r>
              <a:rPr lang="en-US" dirty="0"/>
              <a:t>its earliest </a:t>
            </a:r>
            <a:r>
              <a:rPr lang="en-US" dirty="0" smtClean="0"/>
              <a:t>beginnings to </a:t>
            </a:r>
            <a:r>
              <a:rPr lang="en-US" dirty="0"/>
              <a:t>modern times, virtually all cryptographic systems have been based </a:t>
            </a:r>
            <a:r>
              <a:rPr lang="en-US" dirty="0" smtClean="0"/>
              <a:t>on the elementary tools </a:t>
            </a:r>
            <a:r>
              <a:rPr lang="en-US" dirty="0"/>
              <a:t>of substitution and permutation. </a:t>
            </a:r>
            <a:endParaRPr lang="en-US" dirty="0"/>
          </a:p>
          <a:p>
            <a:r>
              <a:rPr lang="en-US" dirty="0" smtClean="0"/>
              <a:t>After </a:t>
            </a:r>
            <a:r>
              <a:rPr lang="en-US" dirty="0"/>
              <a:t>millennia of </a:t>
            </a:r>
            <a:r>
              <a:rPr lang="en-US" dirty="0" smtClean="0"/>
              <a:t>working with </a:t>
            </a:r>
            <a:r>
              <a:rPr lang="en-US" dirty="0"/>
              <a:t>algorithms that could be calculated by hand, a major advance in </a:t>
            </a:r>
            <a:r>
              <a:rPr lang="en-US" dirty="0" smtClean="0"/>
              <a:t>symmetric cryptography occurred with </a:t>
            </a:r>
            <a:r>
              <a:rPr lang="en-US" dirty="0"/>
              <a:t>the development of the rotor </a:t>
            </a:r>
            <a:r>
              <a:rPr lang="en-US" dirty="0" smtClean="0"/>
              <a:t>encryption/decryption machine.</a:t>
            </a:r>
          </a:p>
          <a:p>
            <a:r>
              <a:rPr lang="en-US" dirty="0" smtClean="0"/>
              <a:t>With </a:t>
            </a:r>
            <a:r>
              <a:rPr lang="en-US" dirty="0"/>
              <a:t>the availability of computers, even more complex </a:t>
            </a:r>
            <a:r>
              <a:rPr lang="en-US" dirty="0" smtClean="0"/>
              <a:t>systems were devised, the </a:t>
            </a:r>
            <a:r>
              <a:rPr lang="en-US" dirty="0"/>
              <a:t>most prominent of which was the Lucifer effort at IBM that </a:t>
            </a:r>
            <a:r>
              <a:rPr lang="en-US" dirty="0" smtClean="0"/>
              <a:t>culminated in </a:t>
            </a:r>
            <a:r>
              <a:rPr lang="en-US" dirty="0"/>
              <a:t>the Data Encryption Standard (DES). </a:t>
            </a:r>
            <a:endParaRPr lang="en-US" dirty="0"/>
          </a:p>
        </p:txBody>
      </p:sp>
    </p:spTree>
    <p:extLst>
      <p:ext uri="{BB962C8B-B14F-4D97-AF65-F5344CB8AC3E}">
        <p14:creationId xmlns:p14="http://schemas.microsoft.com/office/powerpoint/2010/main" val="11078121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Public-Key Cryptography</a:t>
            </a:r>
            <a:endParaRPr lang="en-US" dirty="0"/>
          </a:p>
        </p:txBody>
      </p:sp>
      <p:sp>
        <p:nvSpPr>
          <p:cNvPr id="4" name="Rectangle 3"/>
          <p:cNvSpPr/>
          <p:nvPr/>
        </p:nvSpPr>
        <p:spPr>
          <a:xfrm>
            <a:off x="546099" y="1690688"/>
            <a:ext cx="11174845" cy="2193549"/>
          </a:xfrm>
          <a:prstGeom prst="rect">
            <a:avLst/>
          </a:prstGeom>
        </p:spPr>
        <p:txBody>
          <a:bodyPr wrap="square">
            <a:spAutoFit/>
          </a:bodyPr>
          <a:lstStyle/>
          <a:p>
            <a:pPr marL="523240" marR="0" indent="-457200">
              <a:lnSpc>
                <a:spcPct val="107000"/>
              </a:lnSpc>
              <a:spcBef>
                <a:spcPts val="0"/>
              </a:spcBef>
              <a:spcAft>
                <a:spcPts val="0"/>
              </a:spcAft>
              <a:buFont typeface="Arial" panose="020B0604020202020204" pitchFamily="34" charset="0"/>
              <a:buChar char="•"/>
            </a:pPr>
            <a:r>
              <a:rPr lang="en-US" sz="2800" dirty="0" smtClean="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Uses</a:t>
            </a:r>
            <a:r>
              <a:rPr lang="en-US" sz="2800" spc="20" dirty="0" smtClean="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 </a:t>
            </a:r>
            <a:r>
              <a:rPr lang="en-US" sz="2800" b="1"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two </a:t>
            </a:r>
            <a:r>
              <a:rPr lang="en-US" sz="28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k</a:t>
            </a:r>
            <a:r>
              <a:rPr lang="en-US" sz="2800" spc="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e</a:t>
            </a:r>
            <a:r>
              <a:rPr lang="en-US" sz="28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ys</a:t>
            </a:r>
            <a:r>
              <a:rPr lang="en-US" sz="2800" spc="1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 </a:t>
            </a:r>
            <a:r>
              <a:rPr lang="en-US" sz="28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 a</a:t>
            </a:r>
            <a:r>
              <a:rPr lang="en-US" sz="2800" spc="1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 </a:t>
            </a:r>
            <a:r>
              <a:rPr lang="en-US" sz="28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public</a:t>
            </a:r>
            <a:r>
              <a:rPr lang="en-US" sz="2800" spc="2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 </a:t>
            </a:r>
            <a:r>
              <a:rPr lang="en-US" sz="28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&amp;</a:t>
            </a:r>
            <a:r>
              <a:rPr lang="en-US" sz="2800" spc="2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 </a:t>
            </a:r>
            <a:r>
              <a:rPr lang="en-US" sz="28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a pr</a:t>
            </a:r>
            <a:r>
              <a:rPr lang="en-US" sz="2800" spc="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i</a:t>
            </a:r>
            <a:r>
              <a:rPr lang="en-US" sz="28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vate</a:t>
            </a:r>
            <a:r>
              <a:rPr lang="en-US" sz="2800" spc="2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 </a:t>
            </a:r>
            <a:r>
              <a:rPr lang="en-US" sz="28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k</a:t>
            </a:r>
            <a:r>
              <a:rPr lang="en-US" sz="2800" spc="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e</a:t>
            </a:r>
            <a:r>
              <a:rPr lang="en-US" sz="28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y</a:t>
            </a:r>
            <a:endParaRPr lang="en-US" sz="2800" dirty="0">
              <a:latin typeface="Calibri" panose="020F0502020204030204" pitchFamily="34" charset="0"/>
              <a:ea typeface="Times New Roman" panose="02020603050405020304" pitchFamily="18" charset="0"/>
              <a:cs typeface="Times New Roman" panose="02020603050405020304" pitchFamily="18" charset="0"/>
            </a:endParaRPr>
          </a:p>
          <a:p>
            <a:pPr>
              <a:lnSpc>
                <a:spcPts val="650"/>
              </a:lnSpc>
              <a:spcBef>
                <a:spcPts val="20"/>
              </a:spcBef>
            </a:pPr>
            <a:r>
              <a:rPr lang="en-US" sz="2800" dirty="0">
                <a:solidFill>
                  <a:srgbClr val="000000"/>
                </a:solidFill>
                <a:latin typeface="Trebuchet MS" panose="020B0603020202020204" pitchFamily="34" charset="0"/>
                <a:ea typeface="Times New Roman" panose="02020603050405020304" pitchFamily="18" charset="0"/>
                <a:cs typeface="Trebuchet MS" panose="020B0603020202020204" pitchFamily="34" charset="0"/>
              </a:rPr>
              <a:t> </a:t>
            </a:r>
            <a:endParaRPr lang="en-US" sz="2800" dirty="0">
              <a:latin typeface="Calibri" panose="020F0502020204030204" pitchFamily="34" charset="0"/>
              <a:ea typeface="Times New Roman" panose="02020603050405020304" pitchFamily="18" charset="0"/>
              <a:cs typeface="Times New Roman" panose="02020603050405020304" pitchFamily="18" charset="0"/>
            </a:endParaRPr>
          </a:p>
          <a:p>
            <a:pPr marL="523240" marR="0" indent="-457200">
              <a:lnSpc>
                <a:spcPct val="107000"/>
              </a:lnSpc>
              <a:spcBef>
                <a:spcPts val="0"/>
              </a:spcBef>
              <a:spcAft>
                <a:spcPts val="0"/>
              </a:spcAft>
              <a:buFont typeface="Arial" panose="020B0604020202020204" pitchFamily="34" charset="0"/>
              <a:buChar char="•"/>
            </a:pPr>
            <a:r>
              <a:rPr lang="en-US" sz="2800" b="1" spc="5" dirty="0" smtClean="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A</a:t>
            </a:r>
            <a:r>
              <a:rPr lang="en-US" sz="2800" b="1" dirty="0" smtClean="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sy</a:t>
            </a:r>
            <a:r>
              <a:rPr lang="en-US" sz="2800" b="1" spc="10" dirty="0" smtClean="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m</a:t>
            </a:r>
            <a:r>
              <a:rPr lang="en-US" sz="2800" b="1" dirty="0" smtClean="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m</a:t>
            </a:r>
            <a:r>
              <a:rPr lang="en-US" sz="2800" b="1" spc="5" dirty="0" smtClean="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e</a:t>
            </a:r>
            <a:r>
              <a:rPr lang="en-US" sz="2800" b="1" dirty="0" smtClean="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tric</a:t>
            </a:r>
            <a:r>
              <a:rPr lang="en-US" sz="2800" b="1" spc="-30" dirty="0" smtClean="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 </a:t>
            </a:r>
            <a:r>
              <a:rPr lang="en-US" sz="28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since</a:t>
            </a:r>
            <a:r>
              <a:rPr lang="en-US" sz="2800" spc="1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 </a:t>
            </a:r>
            <a:r>
              <a:rPr lang="en-US" sz="28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part</a:t>
            </a:r>
            <a:r>
              <a:rPr lang="en-US" sz="2800" spc="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i</a:t>
            </a:r>
            <a:r>
              <a:rPr lang="en-US" sz="28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es</a:t>
            </a:r>
            <a:r>
              <a:rPr lang="en-US" sz="2800" spc="4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 </a:t>
            </a:r>
            <a:r>
              <a:rPr lang="en-US" sz="28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a</a:t>
            </a:r>
            <a:r>
              <a:rPr lang="en-US" sz="2800" spc="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r</a:t>
            </a:r>
            <a:r>
              <a:rPr lang="en-US" sz="28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e</a:t>
            </a:r>
            <a:r>
              <a:rPr lang="en-US" sz="2800" spc="-1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 </a:t>
            </a:r>
            <a:r>
              <a:rPr lang="en-US" sz="2800" b="1"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not </a:t>
            </a:r>
            <a:r>
              <a:rPr lang="en-US" sz="28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equal</a:t>
            </a:r>
            <a:endParaRPr lang="en-US" sz="2800" dirty="0">
              <a:latin typeface="Calibri" panose="020F0502020204030204" pitchFamily="34" charset="0"/>
              <a:ea typeface="Times New Roman" panose="02020603050405020304" pitchFamily="18" charset="0"/>
              <a:cs typeface="Times New Roman" panose="02020603050405020304" pitchFamily="18" charset="0"/>
            </a:endParaRPr>
          </a:p>
          <a:p>
            <a:pPr>
              <a:lnSpc>
                <a:spcPts val="650"/>
              </a:lnSpc>
              <a:spcBef>
                <a:spcPts val="20"/>
              </a:spcBef>
            </a:pPr>
            <a:r>
              <a:rPr lang="en-US" sz="2800" dirty="0">
                <a:solidFill>
                  <a:srgbClr val="000000"/>
                </a:solidFill>
                <a:latin typeface="Trebuchet MS" panose="020B0603020202020204" pitchFamily="34" charset="0"/>
                <a:ea typeface="Times New Roman" panose="02020603050405020304" pitchFamily="18" charset="0"/>
                <a:cs typeface="Trebuchet MS" panose="020B0603020202020204" pitchFamily="34" charset="0"/>
              </a:rPr>
              <a:t> </a:t>
            </a:r>
            <a:endParaRPr lang="en-US" sz="2800" dirty="0">
              <a:latin typeface="Calibri" panose="020F0502020204030204" pitchFamily="34" charset="0"/>
              <a:ea typeface="Times New Roman" panose="02020603050405020304" pitchFamily="18" charset="0"/>
              <a:cs typeface="Times New Roman" panose="02020603050405020304" pitchFamily="18" charset="0"/>
            </a:endParaRPr>
          </a:p>
          <a:p>
            <a:pPr>
              <a:lnSpc>
                <a:spcPts val="650"/>
              </a:lnSpc>
              <a:spcBef>
                <a:spcPts val="20"/>
              </a:spcBef>
            </a:pPr>
            <a:endParaRPr lang="en-US" sz="2800" dirty="0">
              <a:solidFill>
                <a:srgbClr val="5F5F5F"/>
              </a:solidFill>
              <a:latin typeface="Calibri" panose="020F0502020204030204" pitchFamily="34" charset="0"/>
              <a:ea typeface="Times New Roman" panose="02020603050405020304" pitchFamily="18" charset="0"/>
              <a:cs typeface="Times New Roman" panose="02020603050405020304" pitchFamily="18" charset="0"/>
            </a:endParaRPr>
          </a:p>
          <a:p>
            <a:pPr>
              <a:lnSpc>
                <a:spcPts val="650"/>
              </a:lnSpc>
              <a:spcBef>
                <a:spcPts val="20"/>
              </a:spcBef>
            </a:pPr>
            <a:endParaRPr lang="en-US" sz="2800" dirty="0">
              <a:solidFill>
                <a:srgbClr val="5F5F5F"/>
              </a:solidFill>
              <a:latin typeface="Calibri" panose="020F0502020204030204" pitchFamily="34" charset="0"/>
              <a:ea typeface="Times New Roman" panose="02020603050405020304" pitchFamily="18" charset="0"/>
              <a:cs typeface="Times New Roman" panose="02020603050405020304" pitchFamily="18" charset="0"/>
            </a:endParaRPr>
          </a:p>
          <a:p>
            <a:pPr>
              <a:lnSpc>
                <a:spcPts val="650"/>
              </a:lnSpc>
              <a:spcBef>
                <a:spcPts val="20"/>
              </a:spcBef>
            </a:pPr>
            <a:endParaRPr lang="en-US" sz="2800" dirty="0">
              <a:solidFill>
                <a:srgbClr val="5F5F5F"/>
              </a:solidFill>
              <a:latin typeface="Calibri" panose="020F0502020204030204" pitchFamily="34" charset="0"/>
              <a:ea typeface="Times New Roman" panose="02020603050405020304" pitchFamily="18" charset="0"/>
              <a:cs typeface="Times New Roman" panose="02020603050405020304" pitchFamily="18" charset="0"/>
            </a:endParaRPr>
          </a:p>
          <a:p>
            <a:pPr>
              <a:lnSpc>
                <a:spcPts val="650"/>
              </a:lnSpc>
              <a:spcBef>
                <a:spcPts val="20"/>
              </a:spcBef>
            </a:pPr>
            <a:endParaRPr lang="en-US" sz="2800" dirty="0">
              <a:solidFill>
                <a:srgbClr val="5F5F5F"/>
              </a:solidFill>
              <a:latin typeface="Calibri" panose="020F0502020204030204" pitchFamily="34" charset="0"/>
              <a:ea typeface="Times New Roman" panose="02020603050405020304" pitchFamily="18" charset="0"/>
              <a:cs typeface="Times New Roman" panose="02020603050405020304" pitchFamily="18" charset="0"/>
            </a:endParaRPr>
          </a:p>
          <a:p>
            <a:pPr marL="457200" indent="-457200">
              <a:lnSpc>
                <a:spcPts val="650"/>
              </a:lnSpc>
              <a:spcBef>
                <a:spcPts val="20"/>
              </a:spcBef>
              <a:buFont typeface="Arial" panose="020B0604020202020204" pitchFamily="34" charset="0"/>
              <a:buChar char="•"/>
            </a:pPr>
            <a:r>
              <a:rPr lang="en-US" sz="2800" dirty="0" smtClean="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Uses</a:t>
            </a:r>
            <a:r>
              <a:rPr lang="en-US" sz="2800" spc="25" dirty="0" smtClean="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 </a:t>
            </a:r>
            <a:r>
              <a:rPr lang="en-US" sz="28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clever</a:t>
            </a:r>
            <a:r>
              <a:rPr lang="en-US" sz="2800" spc="1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 </a:t>
            </a:r>
            <a:r>
              <a:rPr lang="en-US" sz="28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application</a:t>
            </a:r>
            <a:r>
              <a:rPr lang="en-US" sz="2800" spc="3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 </a:t>
            </a:r>
            <a:r>
              <a:rPr lang="en-US" sz="28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of num</a:t>
            </a:r>
            <a:r>
              <a:rPr lang="en-US" sz="2800" spc="-1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b</a:t>
            </a:r>
            <a:r>
              <a:rPr lang="en-US" sz="28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er</a:t>
            </a:r>
            <a:r>
              <a:rPr lang="en-US" sz="2800" spc="2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 </a:t>
            </a:r>
            <a:r>
              <a:rPr lang="en-US" sz="28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theoretic</a:t>
            </a:r>
            <a:r>
              <a:rPr lang="en-US" sz="2800" spc="3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 </a:t>
            </a:r>
            <a:r>
              <a:rPr lang="en-US" sz="2800" dirty="0" smtClean="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concepts</a:t>
            </a:r>
            <a:r>
              <a:rPr lang="en-US" sz="2800" dirty="0">
                <a:latin typeface="Calibri" panose="020F0502020204030204" pitchFamily="34" charset="0"/>
                <a:ea typeface="Times New Roman" panose="02020603050405020304" pitchFamily="18" charset="0"/>
                <a:cs typeface="Times New Roman" panose="02020603050405020304" pitchFamily="18" charset="0"/>
              </a:rPr>
              <a:t> </a:t>
            </a:r>
            <a:r>
              <a:rPr lang="en-US" sz="2800" dirty="0" smtClean="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to function</a:t>
            </a:r>
          </a:p>
          <a:p>
            <a:pPr>
              <a:lnSpc>
                <a:spcPts val="650"/>
              </a:lnSpc>
              <a:spcBef>
                <a:spcPts val="20"/>
              </a:spcBef>
            </a:pPr>
            <a:endParaRPr lang="en-US" sz="2800" dirty="0">
              <a:latin typeface="Calibri" panose="020F0502020204030204" pitchFamily="34" charset="0"/>
              <a:ea typeface="Times New Roman" panose="02020603050405020304" pitchFamily="18" charset="0"/>
              <a:cs typeface="Times New Roman" panose="02020603050405020304" pitchFamily="18" charset="0"/>
            </a:endParaRPr>
          </a:p>
          <a:p>
            <a:pPr marL="523240" marR="0" indent="-457200">
              <a:lnSpc>
                <a:spcPct val="107000"/>
              </a:lnSpc>
              <a:spcBef>
                <a:spcPts val="0"/>
              </a:spcBef>
              <a:spcAft>
                <a:spcPts val="0"/>
              </a:spcAft>
              <a:buFont typeface="Arial" panose="020B0604020202020204" pitchFamily="34" charset="0"/>
              <a:buChar char="•"/>
            </a:pPr>
            <a:r>
              <a:rPr lang="en-US" sz="28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complem</a:t>
            </a:r>
            <a:r>
              <a:rPr lang="en-US" sz="2800" spc="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e</a:t>
            </a:r>
            <a:r>
              <a:rPr lang="en-US" sz="28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nts </a:t>
            </a:r>
            <a:r>
              <a:rPr lang="en-US" sz="2800" b="1"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rat</a:t>
            </a:r>
            <a:r>
              <a:rPr lang="en-US" sz="2800" b="1" spc="1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h</a:t>
            </a:r>
            <a:r>
              <a:rPr lang="en-US" sz="2800" b="1"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er t</a:t>
            </a:r>
            <a:r>
              <a:rPr lang="en-US" sz="2800" b="1" spc="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ha</a:t>
            </a:r>
            <a:r>
              <a:rPr lang="en-US" sz="2800" b="1"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n</a:t>
            </a:r>
            <a:r>
              <a:rPr lang="en-US" sz="2800" b="1" spc="-2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 </a:t>
            </a:r>
            <a:r>
              <a:rPr lang="en-US" sz="28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r</a:t>
            </a:r>
            <a:r>
              <a:rPr lang="en-US" sz="2800" spc="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e</a:t>
            </a:r>
            <a:r>
              <a:rPr lang="en-US" sz="28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places</a:t>
            </a:r>
            <a:r>
              <a:rPr lang="en-US" sz="2800" spc="2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 </a:t>
            </a:r>
            <a:r>
              <a:rPr lang="en-US" sz="28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pri</a:t>
            </a:r>
            <a:r>
              <a:rPr lang="en-US" sz="2800" spc="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v</a:t>
            </a:r>
            <a:r>
              <a:rPr lang="en-US" sz="28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ate</a:t>
            </a:r>
            <a:r>
              <a:rPr lang="en-US" sz="2800" spc="2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 </a:t>
            </a:r>
            <a:r>
              <a:rPr lang="en-US" sz="28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k</a:t>
            </a:r>
            <a:r>
              <a:rPr lang="en-US" sz="2800" spc="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e</a:t>
            </a:r>
            <a:r>
              <a:rPr lang="en-US" sz="28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y</a:t>
            </a:r>
            <a:r>
              <a:rPr lang="en-US" sz="2800" spc="15"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 </a:t>
            </a:r>
            <a:r>
              <a:rPr lang="en-US" sz="28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cr</a:t>
            </a:r>
            <a:r>
              <a:rPr lang="en-US" sz="2800" spc="1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y</a:t>
            </a:r>
            <a:r>
              <a:rPr lang="en-US" sz="2800" dirty="0">
                <a:solidFill>
                  <a:srgbClr val="5F5F5F"/>
                </a:solidFill>
                <a:latin typeface="Trebuchet MS" panose="020B0603020202020204" pitchFamily="34" charset="0"/>
                <a:ea typeface="Times New Roman" panose="02020603050405020304" pitchFamily="18" charset="0"/>
                <a:cs typeface="Trebuchet MS" panose="020B0603020202020204" pitchFamily="34" charset="0"/>
              </a:rPr>
              <a:t>pto</a:t>
            </a:r>
            <a:endParaRPr lang="en-US" sz="2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684238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US" altLang="zh-CN" smtClean="0">
                <a:solidFill>
                  <a:schemeClr val="tx1"/>
                </a:solidFill>
              </a:rPr>
              <a:t>Public Key Cryptography</a:t>
            </a:r>
          </a:p>
        </p:txBody>
      </p:sp>
      <p:sp>
        <p:nvSpPr>
          <p:cNvPr id="3" name="Content Placeholder 2"/>
          <p:cNvSpPr>
            <a:spLocks noGrp="1"/>
          </p:cNvSpPr>
          <p:nvPr>
            <p:ph sz="quarter" idx="1"/>
          </p:nvPr>
        </p:nvSpPr>
        <p:spPr/>
        <p:txBody>
          <a:bodyPr>
            <a:normAutofit lnSpcReduction="10000"/>
          </a:bodyPr>
          <a:lstStyle/>
          <a:p>
            <a:pPr eaLnBrk="1" hangingPunct="1">
              <a:lnSpc>
                <a:spcPct val="90000"/>
              </a:lnSpc>
            </a:pPr>
            <a:r>
              <a:rPr lang="en-US" altLang="zh-CN"/>
              <a:t>The mailbox analogy:</a:t>
            </a:r>
          </a:p>
          <a:p>
            <a:pPr lvl="1" eaLnBrk="1" hangingPunct="1">
              <a:lnSpc>
                <a:spcPct val="90000"/>
              </a:lnSpc>
            </a:pPr>
            <a:r>
              <a:rPr lang="en-US" altLang="zh-CN" sz="2800"/>
              <a:t>Bob has a locked mailbox</a:t>
            </a:r>
          </a:p>
          <a:p>
            <a:pPr lvl="1" eaLnBrk="1" hangingPunct="1">
              <a:lnSpc>
                <a:spcPct val="90000"/>
              </a:lnSpc>
            </a:pPr>
            <a:r>
              <a:rPr lang="en-US" altLang="zh-CN" sz="2800"/>
              <a:t>Alice can insert a letter into the box, but can’t unlock it to take mail out</a:t>
            </a:r>
          </a:p>
          <a:p>
            <a:pPr lvl="1" eaLnBrk="1" hangingPunct="1">
              <a:lnSpc>
                <a:spcPct val="90000"/>
              </a:lnSpc>
            </a:pPr>
            <a:r>
              <a:rPr lang="en-US" altLang="zh-CN" sz="2800"/>
              <a:t>Bob has the key and can take mail out</a:t>
            </a:r>
          </a:p>
          <a:p>
            <a:pPr lvl="1" eaLnBrk="1" hangingPunct="1">
              <a:lnSpc>
                <a:spcPct val="90000"/>
              </a:lnSpc>
            </a:pPr>
            <a:endParaRPr lang="en-US" altLang="zh-CN" sz="2800"/>
          </a:p>
          <a:p>
            <a:pPr eaLnBrk="1" hangingPunct="1">
              <a:lnSpc>
                <a:spcPct val="90000"/>
              </a:lnSpc>
            </a:pPr>
            <a:r>
              <a:rPr lang="en-US" altLang="zh-CN"/>
              <a:t>Encrypt messages to Bob with Bob’s public key</a:t>
            </a:r>
          </a:p>
          <a:p>
            <a:pPr lvl="1" eaLnBrk="1" hangingPunct="1">
              <a:lnSpc>
                <a:spcPct val="90000"/>
              </a:lnSpc>
            </a:pPr>
            <a:r>
              <a:rPr lang="en-US" altLang="zh-CN" sz="2800"/>
              <a:t>Can freely distribute</a:t>
            </a:r>
          </a:p>
          <a:p>
            <a:pPr eaLnBrk="1" hangingPunct="1">
              <a:lnSpc>
                <a:spcPct val="90000"/>
              </a:lnSpc>
            </a:pPr>
            <a:r>
              <a:rPr lang="en-US" altLang="zh-CN"/>
              <a:t>Bob decrypts his messages with his private key</a:t>
            </a:r>
          </a:p>
          <a:p>
            <a:pPr lvl="1" eaLnBrk="1" hangingPunct="1">
              <a:lnSpc>
                <a:spcPct val="90000"/>
              </a:lnSpc>
            </a:pPr>
            <a:r>
              <a:rPr lang="en-US" altLang="zh-CN" sz="2800"/>
              <a:t>Only Bob knows this</a:t>
            </a:r>
          </a:p>
        </p:txBody>
      </p:sp>
    </p:spTree>
    <p:extLst>
      <p:ext uri="{BB962C8B-B14F-4D97-AF65-F5344CB8AC3E}">
        <p14:creationId xmlns:p14="http://schemas.microsoft.com/office/powerpoint/2010/main" val="407417660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3"/>
          <p:cNvSpPr>
            <a:spLocks noGrp="1" noChangeArrowheads="1"/>
          </p:cNvSpPr>
          <p:nvPr>
            <p:ph idx="4294967295"/>
          </p:nvPr>
        </p:nvSpPr>
        <p:spPr>
          <a:xfrm>
            <a:off x="393700" y="1569088"/>
            <a:ext cx="11518900" cy="4298311"/>
          </a:xfrm>
        </p:spPr>
        <p:txBody>
          <a:bodyPr>
            <a:normAutofit/>
          </a:bodyPr>
          <a:lstStyle/>
          <a:p>
            <a:pPr>
              <a:lnSpc>
                <a:spcPct val="90000"/>
              </a:lnSpc>
            </a:pPr>
            <a:r>
              <a:rPr lang="en-AU" altLang="zh-CN" b="1" dirty="0">
                <a:ea typeface="宋体" panose="02010600030101010101" pitchFamily="2" charset="-122"/>
              </a:rPr>
              <a:t>public-key/two-key/asymmetric</a:t>
            </a:r>
            <a:r>
              <a:rPr lang="en-AU" altLang="zh-CN" dirty="0">
                <a:ea typeface="宋体" panose="02010600030101010101" pitchFamily="2" charset="-122"/>
              </a:rPr>
              <a:t> cryptography involves the use of </a:t>
            </a:r>
            <a:r>
              <a:rPr lang="en-AU" altLang="zh-CN" b="1" dirty="0">
                <a:ea typeface="宋体" panose="02010600030101010101" pitchFamily="2" charset="-122"/>
              </a:rPr>
              <a:t>two</a:t>
            </a:r>
            <a:r>
              <a:rPr lang="en-AU" altLang="zh-CN" dirty="0">
                <a:ea typeface="宋体" panose="02010600030101010101" pitchFamily="2" charset="-122"/>
              </a:rPr>
              <a:t> keys: </a:t>
            </a:r>
          </a:p>
          <a:p>
            <a:pPr marL="639763" lvl="1" indent="-246063"/>
            <a:r>
              <a:rPr lang="en-AU" altLang="zh-CN" sz="2800" dirty="0"/>
              <a:t>a </a:t>
            </a:r>
            <a:r>
              <a:rPr lang="en-AU" altLang="zh-CN" sz="2800" b="1" dirty="0"/>
              <a:t>public-key</a:t>
            </a:r>
            <a:r>
              <a:rPr lang="en-AU" altLang="zh-CN" sz="2800" dirty="0"/>
              <a:t>, which may be known by anybody, and can be used to </a:t>
            </a:r>
            <a:r>
              <a:rPr lang="en-AU" altLang="zh-CN" sz="2800" b="1" dirty="0"/>
              <a:t>encrypt messages</a:t>
            </a:r>
            <a:r>
              <a:rPr lang="en-AU" altLang="zh-CN" sz="2800" dirty="0"/>
              <a:t>, and </a:t>
            </a:r>
            <a:r>
              <a:rPr lang="en-AU" altLang="zh-CN" sz="2800" b="1" dirty="0"/>
              <a:t>verify signatures</a:t>
            </a:r>
            <a:r>
              <a:rPr lang="en-AU" altLang="zh-CN" sz="2800" dirty="0"/>
              <a:t> </a:t>
            </a:r>
          </a:p>
          <a:p>
            <a:pPr marL="639763" lvl="1" indent="-246063"/>
            <a:r>
              <a:rPr lang="en-AU" altLang="zh-CN" sz="2800" dirty="0"/>
              <a:t>a related </a:t>
            </a:r>
            <a:r>
              <a:rPr lang="en-AU" altLang="zh-CN" sz="2800" b="1" dirty="0"/>
              <a:t>private-key</a:t>
            </a:r>
            <a:r>
              <a:rPr lang="en-AU" altLang="zh-CN" sz="2800" dirty="0"/>
              <a:t>, known only to the recipient, used to </a:t>
            </a:r>
            <a:r>
              <a:rPr lang="en-AU" altLang="zh-CN" sz="2800" b="1" dirty="0"/>
              <a:t>decrypt messages</a:t>
            </a:r>
            <a:r>
              <a:rPr lang="en-AU" altLang="zh-CN" sz="2800" dirty="0"/>
              <a:t>, and </a:t>
            </a:r>
            <a:r>
              <a:rPr lang="en-AU" altLang="zh-CN" sz="2800" b="1" dirty="0"/>
              <a:t>sign</a:t>
            </a:r>
            <a:r>
              <a:rPr lang="en-AU" altLang="zh-CN" sz="2800" dirty="0"/>
              <a:t> (create)</a:t>
            </a:r>
            <a:r>
              <a:rPr lang="en-AU" altLang="zh-CN" sz="2800" b="1" dirty="0"/>
              <a:t> signatures</a:t>
            </a:r>
          </a:p>
          <a:p>
            <a:pPr>
              <a:lnSpc>
                <a:spcPct val="90000"/>
              </a:lnSpc>
            </a:pPr>
            <a:r>
              <a:rPr lang="en-AU" altLang="zh-CN" b="1" dirty="0">
                <a:ea typeface="宋体" panose="02010600030101010101" pitchFamily="2" charset="-122"/>
              </a:rPr>
              <a:t>infeasible to determine private key from public key</a:t>
            </a:r>
            <a:endParaRPr lang="en-AU" altLang="zh-CN" dirty="0">
              <a:ea typeface="宋体" panose="02010600030101010101" pitchFamily="2" charset="-122"/>
            </a:endParaRPr>
          </a:p>
          <a:p>
            <a:pPr>
              <a:lnSpc>
                <a:spcPct val="90000"/>
              </a:lnSpc>
            </a:pPr>
            <a:r>
              <a:rPr lang="en-AU" altLang="zh-CN" dirty="0">
                <a:ea typeface="宋体" panose="02010600030101010101" pitchFamily="2" charset="-122"/>
              </a:rPr>
              <a:t>is </a:t>
            </a:r>
            <a:r>
              <a:rPr lang="en-AU" altLang="zh-CN" b="1" dirty="0">
                <a:ea typeface="宋体" panose="02010600030101010101" pitchFamily="2" charset="-122"/>
              </a:rPr>
              <a:t>asymmetric</a:t>
            </a:r>
            <a:r>
              <a:rPr lang="en-AU" altLang="zh-CN" dirty="0">
                <a:ea typeface="宋体" panose="02010600030101010101" pitchFamily="2" charset="-122"/>
              </a:rPr>
              <a:t> because</a:t>
            </a:r>
          </a:p>
          <a:p>
            <a:pPr marL="639763" lvl="1" indent="-246063"/>
            <a:r>
              <a:rPr lang="en-AU" altLang="zh-CN" sz="2800" dirty="0"/>
              <a:t>those who encrypt messages or verify signatures </a:t>
            </a:r>
            <a:r>
              <a:rPr lang="en-AU" altLang="zh-CN" sz="2800" b="1" dirty="0"/>
              <a:t>cannot</a:t>
            </a:r>
            <a:r>
              <a:rPr lang="en-AU" altLang="zh-CN" sz="2800" dirty="0"/>
              <a:t> decrypt messages or create signatures</a:t>
            </a:r>
          </a:p>
          <a:p>
            <a:pPr>
              <a:lnSpc>
                <a:spcPct val="90000"/>
              </a:lnSpc>
            </a:pPr>
            <a:endParaRPr lang="en-AU" altLang="zh-CN" dirty="0">
              <a:ea typeface="宋体" panose="02010600030101010101" pitchFamily="2" charset="-122"/>
            </a:endParaRPr>
          </a:p>
        </p:txBody>
      </p:sp>
      <p:sp>
        <p:nvSpPr>
          <p:cNvPr id="3" name="Rectangle 2"/>
          <p:cNvSpPr txBox="1">
            <a:spLocks noChangeArrowheads="1"/>
          </p:cNvSpPr>
          <p:nvPr/>
        </p:nvSpPr>
        <p:spPr>
          <a:xfrm>
            <a:off x="838200" y="365125"/>
            <a:ext cx="6493232" cy="911789"/>
          </a:xfrm>
          <a:prstGeom prst="rect">
            <a:avLst/>
          </a:prstGeom>
        </p:spPr>
        <p:txBody>
          <a:bodyPr vert="horz" lIns="0" tIns="45720" rIns="0" bIns="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altLang="zh-CN" dirty="0" smtClean="0">
                <a:ea typeface="宋体" panose="02010600030101010101" pitchFamily="2" charset="-122"/>
              </a:rPr>
              <a:t>Public-Key Cryptography</a:t>
            </a:r>
          </a:p>
        </p:txBody>
      </p:sp>
    </p:spTree>
    <p:extLst>
      <p:ext uri="{BB962C8B-B14F-4D97-AF65-F5344CB8AC3E}">
        <p14:creationId xmlns:p14="http://schemas.microsoft.com/office/powerpoint/2010/main" val="34507596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dirty="0"/>
              <a:t>P</a:t>
            </a:r>
            <a:r>
              <a:rPr lang="en-US" dirty="0" smtClean="0"/>
              <a:t>ublic-key </a:t>
            </a:r>
            <a:r>
              <a:rPr lang="en-US" dirty="0"/>
              <a:t>algorithms are based on mathematical </a:t>
            </a:r>
            <a:r>
              <a:rPr lang="en-US" dirty="0" smtClean="0"/>
              <a:t>functions rather </a:t>
            </a:r>
            <a:r>
              <a:rPr lang="en-US" dirty="0"/>
              <a:t>than on substitution and </a:t>
            </a:r>
            <a:r>
              <a:rPr lang="en-US" dirty="0" smtClean="0"/>
              <a:t>permutation. </a:t>
            </a:r>
          </a:p>
          <a:p>
            <a:pPr marL="0" indent="0">
              <a:buNone/>
            </a:pPr>
            <a:r>
              <a:rPr lang="en-US" dirty="0" smtClean="0"/>
              <a:t>Public-key cryptography is </a:t>
            </a:r>
            <a:r>
              <a:rPr lang="en-US" dirty="0"/>
              <a:t>asymmetric, involving the use of </a:t>
            </a:r>
            <a:r>
              <a:rPr lang="en-US" dirty="0" smtClean="0"/>
              <a:t>two separate </a:t>
            </a:r>
            <a:r>
              <a:rPr lang="en-US" dirty="0"/>
              <a:t>keys, in contrast to </a:t>
            </a:r>
            <a:r>
              <a:rPr lang="en-US" dirty="0" smtClean="0"/>
              <a:t>symmetric encryption</a:t>
            </a:r>
            <a:r>
              <a:rPr lang="en-US" dirty="0"/>
              <a:t>, which uses only one key. </a:t>
            </a:r>
            <a:endParaRPr lang="en-US" dirty="0" smtClean="0"/>
          </a:p>
          <a:p>
            <a:pPr marL="0" indent="0">
              <a:buNone/>
            </a:pPr>
            <a:r>
              <a:rPr lang="en-US" dirty="0" smtClean="0"/>
              <a:t>The </a:t>
            </a:r>
            <a:r>
              <a:rPr lang="en-US" dirty="0"/>
              <a:t>use of two keys has </a:t>
            </a:r>
            <a:r>
              <a:rPr lang="en-US" dirty="0" smtClean="0"/>
              <a:t>profound consequences </a:t>
            </a:r>
            <a:r>
              <a:rPr lang="en-US" dirty="0"/>
              <a:t>in the areas of confidentiality, key distribution, and authentication</a:t>
            </a:r>
            <a:r>
              <a:rPr lang="en-US" dirty="0" smtClean="0"/>
              <a:t>,</a:t>
            </a:r>
            <a:endParaRPr lang="en-US" dirty="0"/>
          </a:p>
        </p:txBody>
      </p:sp>
    </p:spTree>
    <p:extLst>
      <p:ext uri="{BB962C8B-B14F-4D97-AF65-F5344CB8AC3E}">
        <p14:creationId xmlns:p14="http://schemas.microsoft.com/office/powerpoint/2010/main" val="7585824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0575" y="523702"/>
            <a:ext cx="11321934" cy="5960225"/>
          </a:xfrm>
        </p:spPr>
        <p:txBody>
          <a:bodyPr>
            <a:normAutofit fontScale="92500" lnSpcReduction="20000"/>
          </a:bodyPr>
          <a:lstStyle/>
          <a:p>
            <a:pPr marL="0" indent="0">
              <a:buNone/>
            </a:pPr>
            <a:r>
              <a:rPr lang="en-US" dirty="0" smtClean="0"/>
              <a:t>There are several </a:t>
            </a:r>
            <a:r>
              <a:rPr lang="en-US" dirty="0"/>
              <a:t>misconceptions </a:t>
            </a:r>
            <a:r>
              <a:rPr lang="en-US" dirty="0" smtClean="0"/>
              <a:t>concerning public-key </a:t>
            </a:r>
            <a:r>
              <a:rPr lang="en-US" dirty="0"/>
              <a:t>encryption. </a:t>
            </a:r>
            <a:endParaRPr lang="en-US" dirty="0"/>
          </a:p>
          <a:p>
            <a:r>
              <a:rPr lang="en-US" dirty="0" smtClean="0"/>
              <a:t>One </a:t>
            </a:r>
            <a:r>
              <a:rPr lang="en-US" dirty="0"/>
              <a:t>such misconception is that public-key </a:t>
            </a:r>
            <a:r>
              <a:rPr lang="en-US" dirty="0" smtClean="0"/>
              <a:t>encryption is </a:t>
            </a:r>
            <a:r>
              <a:rPr lang="en-US" dirty="0"/>
              <a:t>more secure from cryptanalysis than is symmetric encryption. In fact, </a:t>
            </a:r>
            <a:r>
              <a:rPr lang="en-US" dirty="0" smtClean="0"/>
              <a:t>the security </a:t>
            </a:r>
            <a:r>
              <a:rPr lang="en-US" dirty="0"/>
              <a:t>of any encryption scheme depends on the length of the key and the </a:t>
            </a:r>
            <a:r>
              <a:rPr lang="en-US" dirty="0" smtClean="0"/>
              <a:t>computational work </a:t>
            </a:r>
            <a:r>
              <a:rPr lang="en-US" dirty="0"/>
              <a:t>involved in breaking a cipher. There is nothing in principle </a:t>
            </a:r>
            <a:r>
              <a:rPr lang="en-US" dirty="0" smtClean="0"/>
              <a:t>about either </a:t>
            </a:r>
            <a:r>
              <a:rPr lang="en-US" dirty="0"/>
              <a:t>symmetric or public-key encryption that makes one superior to another </a:t>
            </a:r>
            <a:r>
              <a:rPr lang="en-US" dirty="0" smtClean="0"/>
              <a:t>from the </a:t>
            </a:r>
            <a:r>
              <a:rPr lang="en-US" dirty="0"/>
              <a:t>point of view of resisting cryptanalysis</a:t>
            </a:r>
            <a:r>
              <a:rPr lang="en-US" dirty="0" smtClean="0"/>
              <a:t>.</a:t>
            </a:r>
          </a:p>
          <a:p>
            <a:r>
              <a:rPr lang="en-US" dirty="0"/>
              <a:t>A second misconception is that public-key encryption is a </a:t>
            </a:r>
            <a:r>
              <a:rPr lang="en-US" dirty="0" smtClean="0"/>
              <a:t>general-purpose technique </a:t>
            </a:r>
            <a:r>
              <a:rPr lang="en-US" dirty="0"/>
              <a:t>that has made symmetric encryption obsolete. On the contrary, </a:t>
            </a:r>
            <a:r>
              <a:rPr lang="en-US" dirty="0" smtClean="0"/>
              <a:t>because of </a:t>
            </a:r>
            <a:r>
              <a:rPr lang="en-US" dirty="0"/>
              <a:t>the computational overhead </a:t>
            </a:r>
            <a:r>
              <a:rPr lang="en-US" dirty="0" smtClean="0"/>
              <a:t>of </a:t>
            </a:r>
            <a:r>
              <a:rPr lang="en-US" dirty="0"/>
              <a:t>public-key encryption schemes, </a:t>
            </a:r>
            <a:r>
              <a:rPr lang="en-US" dirty="0" smtClean="0"/>
              <a:t>there seems </a:t>
            </a:r>
            <a:r>
              <a:rPr lang="en-US" dirty="0"/>
              <a:t>no foreseeable likelihood that symmetric encryption will be abandoned. </a:t>
            </a:r>
            <a:r>
              <a:rPr lang="en-US" dirty="0" smtClean="0"/>
              <a:t>As one </a:t>
            </a:r>
            <a:r>
              <a:rPr lang="en-US" dirty="0"/>
              <a:t>of the inventors of public-key encryption has put </a:t>
            </a:r>
            <a:r>
              <a:rPr lang="en-US" dirty="0" smtClean="0"/>
              <a:t>it, </a:t>
            </a:r>
            <a:r>
              <a:rPr lang="en-US" dirty="0"/>
              <a:t>“the </a:t>
            </a:r>
            <a:r>
              <a:rPr lang="en-US" dirty="0" smtClean="0"/>
              <a:t>restriction of </a:t>
            </a:r>
            <a:r>
              <a:rPr lang="en-US" dirty="0"/>
              <a:t>public-key cryptography to key management and signature applications is </a:t>
            </a:r>
            <a:r>
              <a:rPr lang="en-US" dirty="0" smtClean="0"/>
              <a:t>almost universally </a:t>
            </a:r>
            <a:r>
              <a:rPr lang="en-US" dirty="0"/>
              <a:t>accepted</a:t>
            </a:r>
            <a:r>
              <a:rPr lang="en-US" dirty="0" smtClean="0"/>
              <a:t>.”</a:t>
            </a:r>
          </a:p>
          <a:p>
            <a:r>
              <a:rPr lang="en-US" dirty="0"/>
              <a:t>Finally, there is a feeling that key distribution is trivial when using </a:t>
            </a:r>
            <a:r>
              <a:rPr lang="en-US" dirty="0" smtClean="0"/>
              <a:t>public key encryption</a:t>
            </a:r>
            <a:r>
              <a:rPr lang="en-US" dirty="0"/>
              <a:t>, compared to the rather cumbersome handshaking involved </a:t>
            </a:r>
            <a:r>
              <a:rPr lang="en-US" dirty="0" smtClean="0"/>
              <a:t>with key </a:t>
            </a:r>
            <a:r>
              <a:rPr lang="en-US" dirty="0"/>
              <a:t>distribution centers for symmetric encryption. In fact, some form of </a:t>
            </a:r>
            <a:r>
              <a:rPr lang="en-US" dirty="0" smtClean="0"/>
              <a:t>protocol is </a:t>
            </a:r>
            <a:r>
              <a:rPr lang="en-US" dirty="0"/>
              <a:t>needed, generally involving a central agent, and the procedures involved are </a:t>
            </a:r>
            <a:r>
              <a:rPr lang="en-US" dirty="0" smtClean="0"/>
              <a:t>not simpler </a:t>
            </a:r>
            <a:r>
              <a:rPr lang="en-US" dirty="0"/>
              <a:t>nor any more efficient than those required for symmetric </a:t>
            </a:r>
            <a:r>
              <a:rPr lang="en-US" dirty="0" smtClean="0"/>
              <a:t>encryption.</a:t>
            </a:r>
            <a:endParaRPr lang="en-US" dirty="0"/>
          </a:p>
        </p:txBody>
      </p:sp>
    </p:spTree>
    <p:extLst>
      <p:ext uri="{BB962C8B-B14F-4D97-AF65-F5344CB8AC3E}">
        <p14:creationId xmlns:p14="http://schemas.microsoft.com/office/powerpoint/2010/main" val="12981370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90945" y="304800"/>
            <a:ext cx="11737571" cy="6079375"/>
          </a:xfrm>
          <a:prstGeom prst="rect">
            <a:avLst/>
          </a:prstGeom>
        </p:spPr>
      </p:pic>
    </p:spTree>
    <p:extLst>
      <p:ext uri="{BB962C8B-B14F-4D97-AF65-F5344CB8AC3E}">
        <p14:creationId xmlns:p14="http://schemas.microsoft.com/office/powerpoint/2010/main" val="32995901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4" name="Content Placeholder 3"/>
          <p:cNvSpPr>
            <a:spLocks noGrp="1"/>
          </p:cNvSpPr>
          <p:nvPr>
            <p:ph idx="1"/>
          </p:nvPr>
        </p:nvSpPr>
        <p:spPr/>
        <p:txBody>
          <a:bodyPr>
            <a:normAutofit fontScale="85000" lnSpcReduction="20000"/>
          </a:bodyPr>
          <a:lstStyle/>
          <a:p>
            <a:r>
              <a:rPr lang="en-US" dirty="0" smtClean="0"/>
              <a:t>Block and stream cipher</a:t>
            </a:r>
          </a:p>
          <a:p>
            <a:r>
              <a:rPr lang="en-US" dirty="0" smtClean="0"/>
              <a:t>Other examples of symmetric cryptosystem (DES, AES)</a:t>
            </a:r>
          </a:p>
          <a:p>
            <a:r>
              <a:rPr lang="en-US" dirty="0" smtClean="0"/>
              <a:t>Principles </a:t>
            </a:r>
            <a:r>
              <a:rPr lang="en-US" dirty="0"/>
              <a:t>of Public-Key Cryptosystems</a:t>
            </a:r>
          </a:p>
          <a:p>
            <a:r>
              <a:rPr lang="en-US" dirty="0"/>
              <a:t>Public-Key Cryptosystems</a:t>
            </a:r>
          </a:p>
          <a:p>
            <a:r>
              <a:rPr lang="en-US" dirty="0"/>
              <a:t>Applications for Public-Key Cryptosystems</a:t>
            </a:r>
          </a:p>
          <a:p>
            <a:r>
              <a:rPr lang="en-US" dirty="0"/>
              <a:t>Requirements for Public-Key Cryptography</a:t>
            </a:r>
          </a:p>
          <a:p>
            <a:r>
              <a:rPr lang="en-US" dirty="0"/>
              <a:t>Public-Key Cryptanalysis</a:t>
            </a:r>
          </a:p>
          <a:p>
            <a:r>
              <a:rPr lang="en-US" dirty="0"/>
              <a:t>The </a:t>
            </a:r>
            <a:r>
              <a:rPr lang="en-US" dirty="0" smtClean="0"/>
              <a:t>RSA </a:t>
            </a:r>
            <a:r>
              <a:rPr lang="en-US" dirty="0"/>
              <a:t>algorithm</a:t>
            </a:r>
          </a:p>
          <a:p>
            <a:r>
              <a:rPr lang="en-US" dirty="0"/>
              <a:t>Description of the Algorithm</a:t>
            </a:r>
          </a:p>
          <a:p>
            <a:r>
              <a:rPr lang="en-US" dirty="0"/>
              <a:t>Computational Aspects</a:t>
            </a:r>
          </a:p>
          <a:p>
            <a:r>
              <a:rPr lang="en-US" dirty="0"/>
              <a:t>The Security of RSA</a:t>
            </a:r>
          </a:p>
        </p:txBody>
      </p:sp>
    </p:spTree>
    <p:extLst>
      <p:ext uri="{BB962C8B-B14F-4D97-AF65-F5344CB8AC3E}">
        <p14:creationId xmlns:p14="http://schemas.microsoft.com/office/powerpoint/2010/main" val="36860323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idx="4294967295"/>
          </p:nvPr>
        </p:nvSpPr>
        <p:spPr/>
        <p:txBody>
          <a:bodyPr vert="horz" lIns="0" tIns="45720" rIns="0" bIns="0" rtlCol="0" anchor="ctr">
            <a:normAutofit/>
          </a:bodyPr>
          <a:lstStyle/>
          <a:p>
            <a:r>
              <a:rPr lang="en-AU" altLang="zh-CN" dirty="0" smtClean="0">
                <a:solidFill>
                  <a:schemeClr val="tx1"/>
                </a:solidFill>
                <a:ea typeface="宋体" panose="02010600030101010101" pitchFamily="2" charset="-122"/>
              </a:rPr>
              <a:t>Why Public-Key Cryptography?</a:t>
            </a:r>
          </a:p>
        </p:txBody>
      </p:sp>
      <p:sp>
        <p:nvSpPr>
          <p:cNvPr id="65539" name="Rectangle 3"/>
          <p:cNvSpPr>
            <a:spLocks noGrp="1" noChangeArrowheads="1"/>
          </p:cNvSpPr>
          <p:nvPr>
            <p:ph idx="4294967295"/>
          </p:nvPr>
        </p:nvSpPr>
        <p:spPr>
          <a:xfrm>
            <a:off x="838200" y="1511300"/>
            <a:ext cx="10985500" cy="4876800"/>
          </a:xfrm>
        </p:spPr>
        <p:txBody>
          <a:bodyPr/>
          <a:lstStyle/>
          <a:p>
            <a:pPr>
              <a:lnSpc>
                <a:spcPct val="90000"/>
              </a:lnSpc>
            </a:pPr>
            <a:r>
              <a:rPr lang="en-US" altLang="zh-CN" dirty="0"/>
              <a:t>developed to address two key issues:</a:t>
            </a:r>
          </a:p>
          <a:p>
            <a:pPr marL="639763" lvl="1" indent="-246063"/>
            <a:r>
              <a:rPr lang="en-US" altLang="zh-CN" sz="2800" b="1" dirty="0"/>
              <a:t>key distribution</a:t>
            </a:r>
            <a:r>
              <a:rPr lang="en-US" altLang="zh-CN" sz="2800" dirty="0"/>
              <a:t> – how to have secure communications in general without having to trust a KDC with your </a:t>
            </a:r>
            <a:r>
              <a:rPr lang="en-US" altLang="zh-CN" sz="2800" dirty="0" smtClean="0"/>
              <a:t>key</a:t>
            </a:r>
          </a:p>
          <a:p>
            <a:pPr marL="393700" lvl="1" indent="0">
              <a:buNone/>
            </a:pPr>
            <a:endParaRPr lang="en-US" altLang="zh-CN" sz="2800" dirty="0"/>
          </a:p>
          <a:p>
            <a:pPr marL="639763" lvl="1" indent="-246063"/>
            <a:r>
              <a:rPr lang="en-US" altLang="zh-CN" sz="2800" b="1" dirty="0"/>
              <a:t>digital signatures</a:t>
            </a:r>
            <a:r>
              <a:rPr lang="en-US" altLang="zh-CN" sz="2800" dirty="0"/>
              <a:t> – how to verify a message comes intact from the claimed </a:t>
            </a:r>
            <a:r>
              <a:rPr lang="en-US" altLang="zh-CN" sz="2800" dirty="0" smtClean="0"/>
              <a:t>sender</a:t>
            </a:r>
          </a:p>
          <a:p>
            <a:pPr marL="393700" lvl="1" indent="0">
              <a:buNone/>
            </a:pPr>
            <a:endParaRPr lang="en-US" altLang="zh-CN" sz="2800" dirty="0"/>
          </a:p>
          <a:p>
            <a:pPr>
              <a:lnSpc>
                <a:spcPct val="90000"/>
              </a:lnSpc>
            </a:pPr>
            <a:r>
              <a:rPr lang="en-US" altLang="zh-CN" dirty="0"/>
              <a:t>public invention by </a:t>
            </a:r>
            <a:r>
              <a:rPr lang="en-US" altLang="zh-CN" dirty="0" err="1"/>
              <a:t>Diffie</a:t>
            </a:r>
            <a:r>
              <a:rPr lang="en-US" altLang="zh-CN" dirty="0"/>
              <a:t> and Hellman in 1976</a:t>
            </a:r>
          </a:p>
          <a:p>
            <a:pPr marL="639763" lvl="1" indent="-246063"/>
            <a:r>
              <a:rPr lang="en-US" altLang="zh-CN" sz="2800" dirty="0"/>
              <a:t>known earlier in classified community</a:t>
            </a:r>
          </a:p>
          <a:p>
            <a:pPr marL="639763" lvl="1" indent="-246063"/>
            <a:endParaRPr lang="zh-CN" altLang="en-AU" sz="2800" dirty="0"/>
          </a:p>
        </p:txBody>
      </p:sp>
    </p:spTree>
    <p:extLst>
      <p:ext uri="{BB962C8B-B14F-4D97-AF65-F5344CB8AC3E}">
        <p14:creationId xmlns:p14="http://schemas.microsoft.com/office/powerpoint/2010/main" val="190256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5637" y="1221971"/>
            <a:ext cx="11454938" cy="5245331"/>
          </a:xfrm>
        </p:spPr>
        <p:txBody>
          <a:bodyPr>
            <a:normAutofit fontScale="70000" lnSpcReduction="20000"/>
          </a:bodyPr>
          <a:lstStyle/>
          <a:p>
            <a:pPr marL="0" indent="0">
              <a:lnSpc>
                <a:spcPct val="120000"/>
              </a:lnSpc>
              <a:buNone/>
            </a:pPr>
            <a:r>
              <a:rPr lang="en-US" dirty="0"/>
              <a:t>The concept of public-key cryptography evolved from an attempt to attack two </a:t>
            </a:r>
            <a:r>
              <a:rPr lang="en-US" dirty="0" smtClean="0"/>
              <a:t>of the </a:t>
            </a:r>
            <a:r>
              <a:rPr lang="en-US" dirty="0"/>
              <a:t>most difficult problems associated with symmetric encryption. </a:t>
            </a:r>
            <a:endParaRPr lang="en-US" dirty="0" smtClean="0"/>
          </a:p>
          <a:p>
            <a:pPr>
              <a:lnSpc>
                <a:spcPct val="120000"/>
              </a:lnSpc>
            </a:pPr>
            <a:r>
              <a:rPr lang="en-US" dirty="0" smtClean="0"/>
              <a:t>The </a:t>
            </a:r>
            <a:r>
              <a:rPr lang="en-US" dirty="0"/>
              <a:t>first </a:t>
            </a:r>
            <a:r>
              <a:rPr lang="en-US" dirty="0" smtClean="0"/>
              <a:t>problem  </a:t>
            </a:r>
            <a:r>
              <a:rPr lang="en-US" dirty="0">
                <a:solidFill>
                  <a:srgbClr val="FF0000"/>
                </a:solidFill>
              </a:rPr>
              <a:t>key </a:t>
            </a:r>
            <a:r>
              <a:rPr lang="en-US" dirty="0" smtClean="0">
                <a:solidFill>
                  <a:srgbClr val="FF0000"/>
                </a:solidFill>
              </a:rPr>
              <a:t>distribution</a:t>
            </a:r>
            <a:r>
              <a:rPr lang="en-US" dirty="0" smtClean="0"/>
              <a:t>. Key </a:t>
            </a:r>
            <a:r>
              <a:rPr lang="en-US" dirty="0"/>
              <a:t>distribution under symmetric encryption requires either </a:t>
            </a:r>
            <a:endParaRPr lang="en-US" dirty="0" smtClean="0"/>
          </a:p>
          <a:p>
            <a:pPr marL="514350" indent="-514350">
              <a:lnSpc>
                <a:spcPct val="120000"/>
              </a:lnSpc>
              <a:buAutoNum type="arabicParenBoth"/>
            </a:pPr>
            <a:r>
              <a:rPr lang="en-US" dirty="0" smtClean="0"/>
              <a:t>that two communicants </a:t>
            </a:r>
            <a:r>
              <a:rPr lang="en-US" dirty="0"/>
              <a:t>already share a key, which somehow has been </a:t>
            </a:r>
            <a:r>
              <a:rPr lang="en-US" dirty="0" smtClean="0"/>
              <a:t>distributed </a:t>
            </a:r>
            <a:r>
              <a:rPr lang="en-US" dirty="0"/>
              <a:t>to </a:t>
            </a:r>
            <a:r>
              <a:rPr lang="en-US" dirty="0" smtClean="0"/>
              <a:t>them; or</a:t>
            </a:r>
          </a:p>
          <a:p>
            <a:pPr marL="514350" indent="-514350">
              <a:lnSpc>
                <a:spcPct val="120000"/>
              </a:lnSpc>
              <a:buAutoNum type="arabicParenBoth"/>
            </a:pPr>
            <a:r>
              <a:rPr lang="en-US" dirty="0" smtClean="0"/>
              <a:t>the </a:t>
            </a:r>
            <a:r>
              <a:rPr lang="en-US" dirty="0"/>
              <a:t>use of a </a:t>
            </a:r>
            <a:r>
              <a:rPr lang="en-US" dirty="0">
                <a:solidFill>
                  <a:srgbClr val="FF0000"/>
                </a:solidFill>
              </a:rPr>
              <a:t>key</a:t>
            </a:r>
            <a:r>
              <a:rPr lang="en-US" dirty="0"/>
              <a:t> </a:t>
            </a:r>
            <a:r>
              <a:rPr lang="en-US" dirty="0">
                <a:solidFill>
                  <a:srgbClr val="FF0000"/>
                </a:solidFill>
              </a:rPr>
              <a:t>distribution center</a:t>
            </a:r>
            <a:r>
              <a:rPr lang="en-US" dirty="0"/>
              <a:t>. Whitfield </a:t>
            </a:r>
            <a:r>
              <a:rPr lang="en-US" dirty="0" err="1"/>
              <a:t>Diffie</a:t>
            </a:r>
            <a:r>
              <a:rPr lang="en-US" dirty="0"/>
              <a:t>, one of </a:t>
            </a:r>
            <a:r>
              <a:rPr lang="en-US" dirty="0" smtClean="0"/>
              <a:t>the discoverers </a:t>
            </a:r>
            <a:r>
              <a:rPr lang="en-US" dirty="0"/>
              <a:t>of public-key encryption (along with Martin Hellman, both </a:t>
            </a:r>
            <a:r>
              <a:rPr lang="en-US" dirty="0" smtClean="0"/>
              <a:t>at Stanford </a:t>
            </a:r>
            <a:r>
              <a:rPr lang="en-US" dirty="0"/>
              <a:t>University </a:t>
            </a:r>
            <a:r>
              <a:rPr lang="en-US" dirty="0" smtClean="0"/>
              <a:t>at the time), </a:t>
            </a:r>
            <a:r>
              <a:rPr lang="en-US" dirty="0"/>
              <a:t>reasoned that this second requirement </a:t>
            </a:r>
            <a:r>
              <a:rPr lang="en-US" dirty="0" smtClean="0"/>
              <a:t>negated the </a:t>
            </a:r>
            <a:r>
              <a:rPr lang="en-US" dirty="0"/>
              <a:t>very essence of cryptography: the ability to maintain total secrecy over </a:t>
            </a:r>
            <a:r>
              <a:rPr lang="en-US" dirty="0" smtClean="0"/>
              <a:t>your own </a:t>
            </a:r>
            <a:r>
              <a:rPr lang="en-US" dirty="0"/>
              <a:t>communication. As </a:t>
            </a:r>
            <a:r>
              <a:rPr lang="en-US" dirty="0" err="1"/>
              <a:t>Diffie</a:t>
            </a:r>
            <a:r>
              <a:rPr lang="en-US" dirty="0"/>
              <a:t> put it </a:t>
            </a:r>
            <a:r>
              <a:rPr lang="en-US" dirty="0" smtClean="0"/>
              <a:t>, </a:t>
            </a:r>
            <a:r>
              <a:rPr lang="en-US" dirty="0"/>
              <a:t>“what good would it do after all </a:t>
            </a:r>
            <a:r>
              <a:rPr lang="en-US" dirty="0" smtClean="0"/>
              <a:t>to develop </a:t>
            </a:r>
            <a:r>
              <a:rPr lang="en-US" dirty="0"/>
              <a:t>impenetrable cryptosystems, if their users were forced to share their </a:t>
            </a:r>
            <a:r>
              <a:rPr lang="en-US" dirty="0" smtClean="0"/>
              <a:t>keys with </a:t>
            </a:r>
            <a:r>
              <a:rPr lang="en-US" dirty="0"/>
              <a:t>a KDC that could be compromised by either burglary or subpoena?”</a:t>
            </a:r>
          </a:p>
          <a:p>
            <a:pPr>
              <a:lnSpc>
                <a:spcPct val="120000"/>
              </a:lnSpc>
            </a:pPr>
            <a:r>
              <a:rPr lang="en-US" dirty="0"/>
              <a:t>The second problem that </a:t>
            </a:r>
            <a:r>
              <a:rPr lang="en-US" dirty="0" err="1"/>
              <a:t>Diffie</a:t>
            </a:r>
            <a:r>
              <a:rPr lang="en-US" dirty="0"/>
              <a:t> pondered, and one that was </a:t>
            </a:r>
            <a:r>
              <a:rPr lang="en-US" dirty="0" smtClean="0"/>
              <a:t>apparently unrelated </a:t>
            </a:r>
            <a:r>
              <a:rPr lang="en-US" dirty="0"/>
              <a:t>to the first, was that of digital signatures. If the use of </a:t>
            </a:r>
            <a:r>
              <a:rPr lang="en-US" dirty="0" smtClean="0"/>
              <a:t>cryptography was </a:t>
            </a:r>
            <a:r>
              <a:rPr lang="en-US" dirty="0"/>
              <a:t>to become widespread, not just in military situations but for commercial </a:t>
            </a:r>
            <a:r>
              <a:rPr lang="en-US" dirty="0" smtClean="0"/>
              <a:t>and private </a:t>
            </a:r>
            <a:r>
              <a:rPr lang="en-US" dirty="0"/>
              <a:t>purposes, then electronic messages and documents would need the </a:t>
            </a:r>
            <a:r>
              <a:rPr lang="en-US" dirty="0" smtClean="0"/>
              <a:t>equivalent of </a:t>
            </a:r>
            <a:r>
              <a:rPr lang="en-US" dirty="0"/>
              <a:t>signatures used in paper documents. That is, could a method be </a:t>
            </a:r>
            <a:r>
              <a:rPr lang="en-US" dirty="0" smtClean="0"/>
              <a:t>devised that </a:t>
            </a:r>
            <a:r>
              <a:rPr lang="en-US" dirty="0"/>
              <a:t>would stipulate, to the satisfaction of all parties, that a digital message </a:t>
            </a:r>
            <a:r>
              <a:rPr lang="en-US" dirty="0" smtClean="0"/>
              <a:t>had been </a:t>
            </a:r>
            <a:r>
              <a:rPr lang="en-US" dirty="0"/>
              <a:t>sent by a particular person? </a:t>
            </a:r>
          </a:p>
        </p:txBody>
      </p:sp>
      <p:pic>
        <p:nvPicPr>
          <p:cNvPr id="4" name="Picture 3"/>
          <p:cNvPicPr>
            <a:picLocks noChangeAspect="1"/>
          </p:cNvPicPr>
          <p:nvPr/>
        </p:nvPicPr>
        <p:blipFill>
          <a:blip r:embed="rId2"/>
          <a:stretch>
            <a:fillRect/>
          </a:stretch>
        </p:blipFill>
        <p:spPr>
          <a:xfrm>
            <a:off x="415637" y="117071"/>
            <a:ext cx="9775767" cy="838200"/>
          </a:xfrm>
          <a:prstGeom prst="rect">
            <a:avLst/>
          </a:prstGeom>
        </p:spPr>
      </p:pic>
    </p:spTree>
    <p:extLst>
      <p:ext uri="{BB962C8B-B14F-4D97-AF65-F5344CB8AC3E}">
        <p14:creationId xmlns:p14="http://schemas.microsoft.com/office/powerpoint/2010/main" val="67893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0822" y="1321724"/>
            <a:ext cx="11272058" cy="4855239"/>
          </a:xfrm>
        </p:spPr>
        <p:txBody>
          <a:bodyPr>
            <a:normAutofit lnSpcReduction="10000"/>
          </a:bodyPr>
          <a:lstStyle/>
          <a:p>
            <a:pPr marL="0" indent="0">
              <a:buNone/>
            </a:pPr>
            <a:r>
              <a:rPr lang="en-US" dirty="0"/>
              <a:t>Asymmetric algorithms rely on one key for encryption and a different but </a:t>
            </a:r>
            <a:r>
              <a:rPr lang="en-US" dirty="0" smtClean="0"/>
              <a:t>related key </a:t>
            </a:r>
            <a:r>
              <a:rPr lang="en-US" dirty="0"/>
              <a:t>for decryption. These algorithms have the following important characteristic.</a:t>
            </a:r>
          </a:p>
          <a:p>
            <a:pPr marL="0" indent="0">
              <a:buNone/>
            </a:pPr>
            <a:r>
              <a:rPr lang="en-US" dirty="0"/>
              <a:t>• It is computationally infeasible to determine the decryption key given </a:t>
            </a:r>
            <a:r>
              <a:rPr lang="en-US" dirty="0" smtClean="0"/>
              <a:t>only knowledge </a:t>
            </a:r>
            <a:r>
              <a:rPr lang="en-US" dirty="0"/>
              <a:t>of the cryptographic algorithm and the encryption key</a:t>
            </a:r>
            <a:r>
              <a:rPr lang="en-US" dirty="0" smtClean="0"/>
              <a:t>.</a:t>
            </a:r>
          </a:p>
          <a:p>
            <a:pPr marL="0" indent="0">
              <a:buNone/>
            </a:pPr>
            <a:r>
              <a:rPr lang="en-US" dirty="0"/>
              <a:t>In addition, some algorithms, such as RSA, also exhibit the </a:t>
            </a:r>
            <a:r>
              <a:rPr lang="en-US" dirty="0" smtClean="0"/>
              <a:t>following characteristic.</a:t>
            </a:r>
          </a:p>
          <a:p>
            <a:r>
              <a:rPr lang="en-US" dirty="0" smtClean="0"/>
              <a:t>Either </a:t>
            </a:r>
            <a:r>
              <a:rPr lang="en-US" dirty="0"/>
              <a:t>of the two related keys can be used for encryption, with the other </a:t>
            </a:r>
            <a:r>
              <a:rPr lang="en-US" dirty="0" smtClean="0"/>
              <a:t>used for </a:t>
            </a:r>
            <a:r>
              <a:rPr lang="en-US" dirty="0"/>
              <a:t>decryption.</a:t>
            </a:r>
          </a:p>
          <a:p>
            <a:r>
              <a:rPr lang="en-US" dirty="0"/>
              <a:t>A </a:t>
            </a:r>
            <a:r>
              <a:rPr lang="en-US" b="1" dirty="0"/>
              <a:t>public-key encryption </a:t>
            </a:r>
            <a:r>
              <a:rPr lang="en-US" dirty="0"/>
              <a:t>scheme has six ingredients </a:t>
            </a:r>
            <a:endParaRPr lang="en-US" dirty="0" smtClean="0"/>
          </a:p>
          <a:p>
            <a:r>
              <a:rPr lang="en-US" b="1" dirty="0" smtClean="0"/>
              <a:t>Plaintext</a:t>
            </a:r>
            <a:r>
              <a:rPr lang="en-US" b="1" dirty="0"/>
              <a:t>: </a:t>
            </a:r>
            <a:r>
              <a:rPr lang="en-US" dirty="0"/>
              <a:t>This is the readable message or data that is fed into the algorithm </a:t>
            </a:r>
            <a:r>
              <a:rPr lang="en-US" dirty="0" smtClean="0"/>
              <a:t>as input</a:t>
            </a:r>
            <a:r>
              <a:rPr lang="en-US" dirty="0"/>
              <a:t>.</a:t>
            </a:r>
            <a:endParaRPr lang="en-US" dirty="0"/>
          </a:p>
        </p:txBody>
      </p:sp>
      <p:pic>
        <p:nvPicPr>
          <p:cNvPr id="4" name="Picture 3"/>
          <p:cNvPicPr>
            <a:picLocks noChangeAspect="1"/>
          </p:cNvPicPr>
          <p:nvPr/>
        </p:nvPicPr>
        <p:blipFill>
          <a:blip r:embed="rId2"/>
          <a:stretch>
            <a:fillRect/>
          </a:stretch>
        </p:blipFill>
        <p:spPr>
          <a:xfrm>
            <a:off x="1082213" y="212320"/>
            <a:ext cx="6997758" cy="647700"/>
          </a:xfrm>
          <a:prstGeom prst="rect">
            <a:avLst/>
          </a:prstGeom>
        </p:spPr>
      </p:pic>
    </p:spTree>
    <p:extLst>
      <p:ext uri="{BB962C8B-B14F-4D97-AF65-F5344CB8AC3E}">
        <p14:creationId xmlns:p14="http://schemas.microsoft.com/office/powerpoint/2010/main" val="6222185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5018" y="980902"/>
            <a:ext cx="10856422" cy="5196061"/>
          </a:xfrm>
        </p:spPr>
        <p:txBody>
          <a:bodyPr>
            <a:normAutofit/>
          </a:bodyPr>
          <a:lstStyle/>
          <a:p>
            <a:r>
              <a:rPr lang="en-US" b="1" dirty="0" smtClean="0"/>
              <a:t>Encryption </a:t>
            </a:r>
            <a:r>
              <a:rPr lang="en-US" b="1" dirty="0"/>
              <a:t>algorithm: </a:t>
            </a:r>
            <a:r>
              <a:rPr lang="en-US" dirty="0"/>
              <a:t>The encryption algorithm performs various </a:t>
            </a:r>
            <a:r>
              <a:rPr lang="en-US" dirty="0" smtClean="0"/>
              <a:t>transformations on </a:t>
            </a:r>
            <a:r>
              <a:rPr lang="en-US" dirty="0"/>
              <a:t>the plaintext.</a:t>
            </a:r>
          </a:p>
          <a:p>
            <a:r>
              <a:rPr lang="en-US" b="1" dirty="0" smtClean="0"/>
              <a:t>Public </a:t>
            </a:r>
            <a:r>
              <a:rPr lang="en-US" b="1" dirty="0"/>
              <a:t>and private keys: </a:t>
            </a:r>
            <a:r>
              <a:rPr lang="en-US" dirty="0"/>
              <a:t>This is a pair of keys that have been selected so </a:t>
            </a:r>
            <a:r>
              <a:rPr lang="en-US" dirty="0" smtClean="0"/>
              <a:t>that if </a:t>
            </a:r>
            <a:r>
              <a:rPr lang="en-US" dirty="0"/>
              <a:t>one is used for encryption, the other is used for decryption. The exact </a:t>
            </a:r>
            <a:r>
              <a:rPr lang="en-US" dirty="0" smtClean="0"/>
              <a:t>transformations performed </a:t>
            </a:r>
            <a:r>
              <a:rPr lang="en-US" dirty="0"/>
              <a:t>by the algorithm depend on the public or private </a:t>
            </a:r>
            <a:r>
              <a:rPr lang="en-US" dirty="0" smtClean="0"/>
              <a:t>key that </a:t>
            </a:r>
            <a:r>
              <a:rPr lang="en-US" dirty="0"/>
              <a:t>is provided as input.</a:t>
            </a:r>
          </a:p>
          <a:p>
            <a:r>
              <a:rPr lang="en-US" b="1" dirty="0" err="1" smtClean="0"/>
              <a:t>Ciphertext</a:t>
            </a:r>
            <a:r>
              <a:rPr lang="en-US" b="1" dirty="0"/>
              <a:t>: </a:t>
            </a:r>
            <a:r>
              <a:rPr lang="en-US" dirty="0"/>
              <a:t>This is the scrambled message produced as output. It </a:t>
            </a:r>
            <a:r>
              <a:rPr lang="en-US" dirty="0" smtClean="0"/>
              <a:t>depends on</a:t>
            </a:r>
            <a:r>
              <a:rPr lang="en-US" dirty="0"/>
              <a:t> </a:t>
            </a:r>
            <a:r>
              <a:rPr lang="en-US" dirty="0" smtClean="0"/>
              <a:t>the </a:t>
            </a:r>
            <a:r>
              <a:rPr lang="en-US" dirty="0"/>
              <a:t>plaintext and the key. For a given message, two different keys will </a:t>
            </a:r>
            <a:r>
              <a:rPr lang="en-US" dirty="0" smtClean="0"/>
              <a:t>produce two </a:t>
            </a:r>
            <a:r>
              <a:rPr lang="en-US" dirty="0"/>
              <a:t>different </a:t>
            </a:r>
            <a:r>
              <a:rPr lang="en-US" dirty="0" err="1"/>
              <a:t>ciphertexts</a:t>
            </a:r>
            <a:r>
              <a:rPr lang="en-US" dirty="0"/>
              <a:t>.</a:t>
            </a:r>
          </a:p>
          <a:p>
            <a:r>
              <a:rPr lang="en-US" b="1" dirty="0" smtClean="0"/>
              <a:t>Decryption </a:t>
            </a:r>
            <a:r>
              <a:rPr lang="en-US" b="1" dirty="0"/>
              <a:t>algorithm: </a:t>
            </a:r>
            <a:r>
              <a:rPr lang="en-US" dirty="0"/>
              <a:t>This algorithm accepts the </a:t>
            </a:r>
            <a:r>
              <a:rPr lang="en-US" dirty="0" err="1"/>
              <a:t>ciphertext</a:t>
            </a:r>
            <a:r>
              <a:rPr lang="en-US" dirty="0"/>
              <a:t> and the </a:t>
            </a:r>
            <a:r>
              <a:rPr lang="en-US" dirty="0" smtClean="0"/>
              <a:t>matching key </a:t>
            </a:r>
            <a:r>
              <a:rPr lang="en-US" dirty="0"/>
              <a:t>and produces the original plaintext.</a:t>
            </a:r>
            <a:endParaRPr lang="en-US" dirty="0"/>
          </a:p>
        </p:txBody>
      </p:sp>
    </p:spTree>
    <p:extLst>
      <p:ext uri="{BB962C8B-B14F-4D97-AF65-F5344CB8AC3E}">
        <p14:creationId xmlns:p14="http://schemas.microsoft.com/office/powerpoint/2010/main" val="5531045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69333" y="199505"/>
            <a:ext cx="11651365" cy="6175895"/>
          </a:xfrm>
          <a:prstGeom prst="rect">
            <a:avLst/>
          </a:prstGeom>
        </p:spPr>
      </p:pic>
    </p:spTree>
    <p:extLst>
      <p:ext uri="{BB962C8B-B14F-4D97-AF65-F5344CB8AC3E}">
        <p14:creationId xmlns:p14="http://schemas.microsoft.com/office/powerpoint/2010/main" val="15786700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38666" y="177800"/>
            <a:ext cx="11590867" cy="6451600"/>
          </a:xfrm>
          <a:prstGeom prst="rect">
            <a:avLst/>
          </a:prstGeom>
        </p:spPr>
      </p:pic>
    </p:spTree>
    <p:extLst>
      <p:ext uri="{BB962C8B-B14F-4D97-AF65-F5344CB8AC3E}">
        <p14:creationId xmlns:p14="http://schemas.microsoft.com/office/powerpoint/2010/main" val="23008146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7323" y="1177232"/>
            <a:ext cx="11479877" cy="4351338"/>
          </a:xfrm>
        </p:spPr>
        <p:txBody>
          <a:bodyPr>
            <a:normAutofit fontScale="92500"/>
          </a:bodyPr>
          <a:lstStyle/>
          <a:p>
            <a:pPr marL="0" indent="0">
              <a:buNone/>
            </a:pPr>
            <a:r>
              <a:rPr lang="en-US" dirty="0"/>
              <a:t>The essential steps are the following.</a:t>
            </a:r>
          </a:p>
          <a:p>
            <a:pPr marL="0" indent="0">
              <a:buNone/>
            </a:pPr>
            <a:r>
              <a:rPr lang="en-US" b="1" dirty="0"/>
              <a:t>1. </a:t>
            </a:r>
            <a:r>
              <a:rPr lang="en-US" dirty="0"/>
              <a:t>Each user generates a pair of keys to be used for the encryption and </a:t>
            </a:r>
            <a:r>
              <a:rPr lang="en-US" dirty="0" smtClean="0"/>
              <a:t>decryption of </a:t>
            </a:r>
            <a:r>
              <a:rPr lang="en-US" dirty="0"/>
              <a:t>messages.</a:t>
            </a:r>
          </a:p>
          <a:p>
            <a:pPr marL="0" indent="0">
              <a:buNone/>
            </a:pPr>
            <a:r>
              <a:rPr lang="en-US" b="1" dirty="0"/>
              <a:t>2. </a:t>
            </a:r>
            <a:r>
              <a:rPr lang="en-US" dirty="0"/>
              <a:t>Each user places one of the two keys in a public register or other </a:t>
            </a:r>
            <a:r>
              <a:rPr lang="en-US" dirty="0" smtClean="0"/>
              <a:t>accessible file</a:t>
            </a:r>
            <a:r>
              <a:rPr lang="en-US" dirty="0"/>
              <a:t>. This is the public key. The companion key is kept private. As </a:t>
            </a:r>
            <a:r>
              <a:rPr lang="en-US" dirty="0" smtClean="0"/>
              <a:t>suggested in the figure, </a:t>
            </a:r>
            <a:r>
              <a:rPr lang="en-US" dirty="0"/>
              <a:t>each user maintains a collection of public keys obtained from others.</a:t>
            </a:r>
          </a:p>
          <a:p>
            <a:pPr marL="0" indent="0">
              <a:buNone/>
            </a:pPr>
            <a:r>
              <a:rPr lang="en-US" b="1" dirty="0"/>
              <a:t>3. </a:t>
            </a:r>
            <a:r>
              <a:rPr lang="en-US" dirty="0"/>
              <a:t>If Bob wishes to send a confidential message to Alice, Bob encrypts the </a:t>
            </a:r>
            <a:r>
              <a:rPr lang="en-US" dirty="0" smtClean="0"/>
              <a:t>message using </a:t>
            </a:r>
            <a:r>
              <a:rPr lang="en-US" dirty="0"/>
              <a:t>Alice’s public key.</a:t>
            </a:r>
          </a:p>
          <a:p>
            <a:pPr marL="0" indent="0">
              <a:buNone/>
            </a:pPr>
            <a:r>
              <a:rPr lang="en-US" b="1" dirty="0"/>
              <a:t>4. </a:t>
            </a:r>
            <a:r>
              <a:rPr lang="en-US" dirty="0"/>
              <a:t>When Alice receives the message, she decrypts it using her private key. </a:t>
            </a:r>
            <a:r>
              <a:rPr lang="en-US" dirty="0" smtClean="0"/>
              <a:t>No other </a:t>
            </a:r>
            <a:r>
              <a:rPr lang="en-US" dirty="0"/>
              <a:t>recipient can decrypt the message because only Alice knows Alice’s </a:t>
            </a:r>
            <a:r>
              <a:rPr lang="en-US" dirty="0" smtClean="0"/>
              <a:t>private key</a:t>
            </a:r>
            <a:r>
              <a:rPr lang="en-US" dirty="0"/>
              <a:t>.</a:t>
            </a:r>
            <a:endParaRPr lang="en-US" dirty="0"/>
          </a:p>
        </p:txBody>
      </p:sp>
    </p:spTree>
    <p:extLst>
      <p:ext uri="{BB962C8B-B14F-4D97-AF65-F5344CB8AC3E}">
        <p14:creationId xmlns:p14="http://schemas.microsoft.com/office/powerpoint/2010/main" val="19856562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0327" y="556953"/>
            <a:ext cx="11230495" cy="5620010"/>
          </a:xfrm>
        </p:spPr>
        <p:txBody>
          <a:bodyPr>
            <a:normAutofit/>
          </a:bodyPr>
          <a:lstStyle/>
          <a:p>
            <a:r>
              <a:rPr lang="en-US" dirty="0"/>
              <a:t>With this approach, all participants have access to public keys, and </a:t>
            </a:r>
            <a:r>
              <a:rPr lang="en-US" dirty="0" smtClean="0"/>
              <a:t>private keys </a:t>
            </a:r>
            <a:r>
              <a:rPr lang="en-US" dirty="0"/>
              <a:t>are generated locally by each participant and therefore need never </a:t>
            </a:r>
            <a:r>
              <a:rPr lang="en-US" dirty="0" smtClean="0"/>
              <a:t>be distributed</a:t>
            </a:r>
            <a:r>
              <a:rPr lang="en-US" dirty="0"/>
              <a:t>. </a:t>
            </a:r>
            <a:endParaRPr lang="en-US" dirty="0"/>
          </a:p>
          <a:p>
            <a:r>
              <a:rPr lang="en-US" dirty="0" smtClean="0"/>
              <a:t>As </a:t>
            </a:r>
            <a:r>
              <a:rPr lang="en-US" dirty="0"/>
              <a:t>long as a user’s private key remains protected and secret, </a:t>
            </a:r>
            <a:r>
              <a:rPr lang="en-US" dirty="0" smtClean="0"/>
              <a:t>incoming communication </a:t>
            </a:r>
            <a:r>
              <a:rPr lang="en-US" dirty="0"/>
              <a:t>is secure. At any time, a system can change its private key </a:t>
            </a:r>
            <a:r>
              <a:rPr lang="en-US" dirty="0" smtClean="0"/>
              <a:t>and publish </a:t>
            </a:r>
            <a:r>
              <a:rPr lang="en-US" dirty="0"/>
              <a:t>the companion public key to replace its old public </a:t>
            </a:r>
            <a:r>
              <a:rPr lang="en-US" dirty="0" smtClean="0"/>
              <a:t>key.</a:t>
            </a:r>
          </a:p>
          <a:p>
            <a:r>
              <a:rPr lang="en-US" dirty="0" smtClean="0"/>
              <a:t>Table </a:t>
            </a:r>
            <a:r>
              <a:rPr lang="en-US" dirty="0"/>
              <a:t>2 summarizes some of the important aspects of symmetric and </a:t>
            </a:r>
            <a:r>
              <a:rPr lang="en-US" dirty="0" smtClean="0"/>
              <a:t>public key encryption</a:t>
            </a:r>
            <a:r>
              <a:rPr lang="en-US" dirty="0"/>
              <a:t>. To discriminate between the two, we refer to the key used in </a:t>
            </a:r>
            <a:r>
              <a:rPr lang="en-US" dirty="0" smtClean="0"/>
              <a:t>symmetric encryption </a:t>
            </a:r>
            <a:r>
              <a:rPr lang="en-US" dirty="0"/>
              <a:t>as a </a:t>
            </a:r>
            <a:r>
              <a:rPr lang="en-US" b="1" dirty="0"/>
              <a:t>secret key</a:t>
            </a:r>
            <a:r>
              <a:rPr lang="en-US" dirty="0"/>
              <a:t>. The two keys used for asymmetric encryption </a:t>
            </a:r>
            <a:r>
              <a:rPr lang="en-US" dirty="0" smtClean="0"/>
              <a:t>are referred </a:t>
            </a:r>
            <a:r>
              <a:rPr lang="en-US" dirty="0"/>
              <a:t>to as the </a:t>
            </a:r>
            <a:r>
              <a:rPr lang="en-US" b="1" dirty="0"/>
              <a:t>public key </a:t>
            </a:r>
            <a:r>
              <a:rPr lang="en-US" dirty="0"/>
              <a:t>and the </a:t>
            </a:r>
            <a:r>
              <a:rPr lang="en-US" b="1" dirty="0"/>
              <a:t>private key</a:t>
            </a:r>
            <a:r>
              <a:rPr lang="en-US" dirty="0"/>
              <a:t>.2 Invariably, the private key is </a:t>
            </a:r>
            <a:r>
              <a:rPr lang="en-US" dirty="0" smtClean="0"/>
              <a:t>kept secret</a:t>
            </a:r>
            <a:r>
              <a:rPr lang="en-US" dirty="0"/>
              <a:t>, but it is referred to as a private key rather than a secret key to avoid </a:t>
            </a:r>
            <a:r>
              <a:rPr lang="en-US" dirty="0" smtClean="0"/>
              <a:t>confusion with </a:t>
            </a:r>
            <a:r>
              <a:rPr lang="en-US" dirty="0"/>
              <a:t>symmetric encryption.</a:t>
            </a:r>
            <a:endParaRPr lang="en-US" dirty="0"/>
          </a:p>
        </p:txBody>
      </p:sp>
    </p:spTree>
    <p:extLst>
      <p:ext uri="{BB962C8B-B14F-4D97-AF65-F5344CB8AC3E}">
        <p14:creationId xmlns:p14="http://schemas.microsoft.com/office/powerpoint/2010/main" val="28052747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45533" y="279401"/>
            <a:ext cx="11743267" cy="6321424"/>
          </a:xfrm>
          <a:prstGeom prst="rect">
            <a:avLst/>
          </a:prstGeom>
        </p:spPr>
      </p:pic>
    </p:spTree>
    <p:extLst>
      <p:ext uri="{BB962C8B-B14F-4D97-AF65-F5344CB8AC3E}">
        <p14:creationId xmlns:p14="http://schemas.microsoft.com/office/powerpoint/2010/main" val="8256438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265" y="1280160"/>
            <a:ext cx="11097491"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482532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81000" y="676275"/>
            <a:ext cx="11108267" cy="5505450"/>
          </a:xfrm>
          <a:prstGeom prst="rect">
            <a:avLst/>
          </a:prstGeom>
        </p:spPr>
      </p:pic>
    </p:spTree>
    <p:extLst>
      <p:ext uri="{BB962C8B-B14F-4D97-AF65-F5344CB8AC3E}">
        <p14:creationId xmlns:p14="http://schemas.microsoft.com/office/powerpoint/2010/main" val="108404998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89527" y="246784"/>
            <a:ext cx="11231418" cy="6278707"/>
          </a:xfrm>
          <a:prstGeom prst="rect">
            <a:avLst/>
          </a:prstGeom>
        </p:spPr>
      </p:pic>
    </p:spTree>
    <p:extLst>
      <p:ext uri="{BB962C8B-B14F-4D97-AF65-F5344CB8AC3E}">
        <p14:creationId xmlns:p14="http://schemas.microsoft.com/office/powerpoint/2010/main" val="60745109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0999" y="1058333"/>
            <a:ext cx="11404601" cy="5118630"/>
          </a:xfrm>
        </p:spPr>
        <p:txBody>
          <a:bodyPr>
            <a:normAutofit fontScale="92500" lnSpcReduction="10000"/>
          </a:bodyPr>
          <a:lstStyle/>
          <a:p>
            <a:pPr marL="0" indent="0">
              <a:buNone/>
            </a:pPr>
            <a:r>
              <a:rPr lang="en-US" dirty="0"/>
              <a:t>Let us take a closer look at the essential elements of a public-key </a:t>
            </a:r>
            <a:r>
              <a:rPr lang="en-US" dirty="0" smtClean="0"/>
              <a:t>encryption scheme</a:t>
            </a:r>
            <a:r>
              <a:rPr lang="en-US" dirty="0"/>
              <a:t>, using Figure 2 (compare with Figure 2.2). </a:t>
            </a:r>
            <a:endParaRPr lang="en-US" dirty="0" smtClean="0"/>
          </a:p>
          <a:p>
            <a:r>
              <a:rPr lang="en-US" dirty="0" smtClean="0"/>
              <a:t>There </a:t>
            </a:r>
            <a:r>
              <a:rPr lang="en-US" dirty="0"/>
              <a:t>is some source </a:t>
            </a:r>
            <a:r>
              <a:rPr lang="en-US" b="1" dirty="0"/>
              <a:t>A</a:t>
            </a:r>
            <a:r>
              <a:rPr lang="en-US" dirty="0"/>
              <a:t> </a:t>
            </a:r>
            <a:r>
              <a:rPr lang="en-US" dirty="0" smtClean="0"/>
              <a:t>that produces </a:t>
            </a:r>
            <a:r>
              <a:rPr lang="en-US" dirty="0"/>
              <a:t>a message in plaintext, </a:t>
            </a:r>
            <a:r>
              <a:rPr lang="en-US" b="1" i="1" dirty="0"/>
              <a:t>X = [X1, X2, … , XM</a:t>
            </a:r>
            <a:r>
              <a:rPr lang="en-US" b="1" i="1" dirty="0" smtClean="0"/>
              <a:t>]. </a:t>
            </a:r>
            <a:r>
              <a:rPr lang="en-US" dirty="0" smtClean="0"/>
              <a:t>The </a:t>
            </a:r>
            <a:r>
              <a:rPr lang="en-US" b="1" i="1" dirty="0"/>
              <a:t>M</a:t>
            </a:r>
            <a:r>
              <a:rPr lang="en-US" i="1" dirty="0"/>
              <a:t> </a:t>
            </a:r>
            <a:r>
              <a:rPr lang="en-US" dirty="0"/>
              <a:t>elements of </a:t>
            </a:r>
            <a:r>
              <a:rPr lang="en-US" b="1" i="1" dirty="0"/>
              <a:t>X</a:t>
            </a:r>
            <a:r>
              <a:rPr lang="en-US" i="1" dirty="0"/>
              <a:t> </a:t>
            </a:r>
            <a:r>
              <a:rPr lang="en-US" dirty="0"/>
              <a:t>are </a:t>
            </a:r>
            <a:r>
              <a:rPr lang="en-US" dirty="0" smtClean="0"/>
              <a:t>letters in </a:t>
            </a:r>
            <a:r>
              <a:rPr lang="en-US" dirty="0"/>
              <a:t>some finite alphabet. The message is intended for destination </a:t>
            </a:r>
            <a:r>
              <a:rPr lang="en-US" b="1" dirty="0"/>
              <a:t>B</a:t>
            </a:r>
            <a:r>
              <a:rPr lang="en-US" dirty="0"/>
              <a:t>. </a:t>
            </a:r>
            <a:endParaRPr lang="en-US" dirty="0" smtClean="0"/>
          </a:p>
          <a:p>
            <a:r>
              <a:rPr lang="en-US" b="1" dirty="0" smtClean="0"/>
              <a:t>B</a:t>
            </a:r>
            <a:r>
              <a:rPr lang="en-US" dirty="0" smtClean="0"/>
              <a:t> generates a </a:t>
            </a:r>
            <a:r>
              <a:rPr lang="en-US" dirty="0"/>
              <a:t>related pair of keys: a public key, </a:t>
            </a:r>
            <a:r>
              <a:rPr lang="en-US" b="1" i="1" dirty="0" err="1">
                <a:solidFill>
                  <a:srgbClr val="FF0000"/>
                </a:solidFill>
              </a:rPr>
              <a:t>PUb</a:t>
            </a:r>
            <a:r>
              <a:rPr lang="en-US" dirty="0"/>
              <a:t>, and a private key, </a:t>
            </a:r>
            <a:r>
              <a:rPr lang="en-US" b="1" i="1" dirty="0" err="1">
                <a:solidFill>
                  <a:srgbClr val="FF0000"/>
                </a:solidFill>
              </a:rPr>
              <a:t>PRb</a:t>
            </a:r>
            <a:r>
              <a:rPr lang="en-US" dirty="0"/>
              <a:t>. </a:t>
            </a:r>
            <a:r>
              <a:rPr lang="en-US" b="1" i="1" dirty="0" err="1">
                <a:solidFill>
                  <a:srgbClr val="FF0000"/>
                </a:solidFill>
              </a:rPr>
              <a:t>PRb</a:t>
            </a:r>
            <a:r>
              <a:rPr lang="en-US" i="1" dirty="0"/>
              <a:t> </a:t>
            </a:r>
            <a:r>
              <a:rPr lang="en-US" dirty="0"/>
              <a:t>is known </a:t>
            </a:r>
            <a:r>
              <a:rPr lang="en-US" dirty="0" smtClean="0"/>
              <a:t>only to </a:t>
            </a:r>
            <a:r>
              <a:rPr lang="en-US" b="1" dirty="0"/>
              <a:t>B</a:t>
            </a:r>
            <a:r>
              <a:rPr lang="en-US" dirty="0"/>
              <a:t>, whereas </a:t>
            </a:r>
            <a:r>
              <a:rPr lang="en-US" b="1" i="1" dirty="0" err="1">
                <a:solidFill>
                  <a:srgbClr val="FF0000"/>
                </a:solidFill>
              </a:rPr>
              <a:t>PUb</a:t>
            </a:r>
            <a:r>
              <a:rPr lang="en-US" i="1" dirty="0"/>
              <a:t> </a:t>
            </a:r>
            <a:r>
              <a:rPr lang="en-US" dirty="0"/>
              <a:t>is publicly available and therefore accessible by A.</a:t>
            </a:r>
          </a:p>
          <a:p>
            <a:r>
              <a:rPr lang="en-US" dirty="0"/>
              <a:t>With the message </a:t>
            </a:r>
            <a:r>
              <a:rPr lang="en-US" i="1" dirty="0"/>
              <a:t>X </a:t>
            </a:r>
            <a:r>
              <a:rPr lang="en-US" dirty="0"/>
              <a:t>and the encryption key </a:t>
            </a:r>
            <a:r>
              <a:rPr lang="en-US" b="1" i="1" dirty="0" err="1">
                <a:solidFill>
                  <a:srgbClr val="FF0000"/>
                </a:solidFill>
              </a:rPr>
              <a:t>PUb</a:t>
            </a:r>
            <a:r>
              <a:rPr lang="en-US" i="1" dirty="0"/>
              <a:t> </a:t>
            </a:r>
            <a:r>
              <a:rPr lang="en-US" dirty="0"/>
              <a:t>as input, A forms the </a:t>
            </a:r>
            <a:r>
              <a:rPr lang="en-US" dirty="0" err="1" smtClean="0"/>
              <a:t>ciphertext</a:t>
            </a:r>
            <a:endParaRPr lang="en-US" dirty="0"/>
          </a:p>
          <a:p>
            <a:pPr marL="0" indent="0">
              <a:buNone/>
            </a:pPr>
            <a:r>
              <a:rPr lang="en-US" b="1" i="1" dirty="0" smtClean="0"/>
              <a:t>	Y </a:t>
            </a:r>
            <a:r>
              <a:rPr lang="en-US" b="1" dirty="0"/>
              <a:t>= [</a:t>
            </a:r>
            <a:r>
              <a:rPr lang="en-US" b="1" i="1" dirty="0"/>
              <a:t>Y</a:t>
            </a:r>
            <a:r>
              <a:rPr lang="en-US" b="1" dirty="0"/>
              <a:t>1, </a:t>
            </a:r>
            <a:r>
              <a:rPr lang="en-US" b="1" i="1" dirty="0"/>
              <a:t>Y</a:t>
            </a:r>
            <a:r>
              <a:rPr lang="en-US" b="1" dirty="0"/>
              <a:t>2, … , </a:t>
            </a:r>
            <a:r>
              <a:rPr lang="en-US" b="1" i="1" dirty="0"/>
              <a:t>YN</a:t>
            </a:r>
            <a:r>
              <a:rPr lang="en-US" b="1" dirty="0" smtClean="0"/>
              <a:t>]:</a:t>
            </a:r>
          </a:p>
          <a:p>
            <a:pPr marL="0" indent="0" algn="ctr">
              <a:buNone/>
            </a:pPr>
            <a:r>
              <a:rPr lang="en-US" b="1" i="1" dirty="0" smtClean="0">
                <a:solidFill>
                  <a:srgbClr val="FF0000"/>
                </a:solidFill>
              </a:rPr>
              <a:t>Y </a:t>
            </a:r>
            <a:r>
              <a:rPr lang="en-US" b="1" i="1" dirty="0">
                <a:solidFill>
                  <a:srgbClr val="FF0000"/>
                </a:solidFill>
              </a:rPr>
              <a:t>= E(</a:t>
            </a:r>
            <a:r>
              <a:rPr lang="en-US" b="1" i="1" dirty="0" err="1">
                <a:solidFill>
                  <a:srgbClr val="FF0000"/>
                </a:solidFill>
              </a:rPr>
              <a:t>PUb</a:t>
            </a:r>
            <a:r>
              <a:rPr lang="en-US" b="1" i="1" dirty="0">
                <a:solidFill>
                  <a:srgbClr val="FF0000"/>
                </a:solidFill>
              </a:rPr>
              <a:t>, X)</a:t>
            </a:r>
          </a:p>
          <a:p>
            <a:r>
              <a:rPr lang="en-US" dirty="0"/>
              <a:t>The intended receiver, in possession of the matching private key, is able to </a:t>
            </a:r>
            <a:r>
              <a:rPr lang="en-US" dirty="0" smtClean="0"/>
              <a:t>invert the </a:t>
            </a:r>
            <a:r>
              <a:rPr lang="en-US" dirty="0"/>
              <a:t>transformation</a:t>
            </a:r>
            <a:r>
              <a:rPr lang="en-US" dirty="0" smtClean="0"/>
              <a:t>:</a:t>
            </a:r>
          </a:p>
          <a:p>
            <a:pPr marL="0" indent="0" algn="ctr">
              <a:buNone/>
            </a:pPr>
            <a:r>
              <a:rPr lang="en-US" b="1" i="1" dirty="0">
                <a:solidFill>
                  <a:srgbClr val="FF0000"/>
                </a:solidFill>
              </a:rPr>
              <a:t>X </a:t>
            </a:r>
            <a:r>
              <a:rPr lang="en-US" b="1" dirty="0">
                <a:solidFill>
                  <a:srgbClr val="FF0000"/>
                </a:solidFill>
              </a:rPr>
              <a:t>= D(</a:t>
            </a:r>
            <a:r>
              <a:rPr lang="en-US" b="1" i="1" dirty="0" err="1">
                <a:solidFill>
                  <a:srgbClr val="FF0000"/>
                </a:solidFill>
              </a:rPr>
              <a:t>PRb</a:t>
            </a:r>
            <a:r>
              <a:rPr lang="en-US" b="1" dirty="0" err="1">
                <a:solidFill>
                  <a:srgbClr val="FF0000"/>
                </a:solidFill>
              </a:rPr>
              <a:t>,</a:t>
            </a:r>
            <a:r>
              <a:rPr lang="en-US" b="1" i="1" dirty="0" err="1">
                <a:solidFill>
                  <a:srgbClr val="FF0000"/>
                </a:solidFill>
              </a:rPr>
              <a:t>Y</a:t>
            </a:r>
            <a:r>
              <a:rPr lang="en-US" b="1" dirty="0">
                <a:solidFill>
                  <a:srgbClr val="FF0000"/>
                </a:solidFill>
              </a:rPr>
              <a:t>)</a:t>
            </a:r>
            <a:endParaRPr lang="en-US" b="1" dirty="0">
              <a:solidFill>
                <a:srgbClr val="FF0000"/>
              </a:solidFill>
            </a:endParaRPr>
          </a:p>
        </p:txBody>
      </p:sp>
    </p:spTree>
    <p:extLst>
      <p:ext uri="{BB962C8B-B14F-4D97-AF65-F5344CB8AC3E}">
        <p14:creationId xmlns:p14="http://schemas.microsoft.com/office/powerpoint/2010/main" val="65021695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3825" y="1097280"/>
            <a:ext cx="11089179" cy="5079683"/>
          </a:xfrm>
        </p:spPr>
        <p:txBody>
          <a:bodyPr>
            <a:normAutofit fontScale="85000" lnSpcReduction="10000"/>
          </a:bodyPr>
          <a:lstStyle/>
          <a:p>
            <a:pPr>
              <a:lnSpc>
                <a:spcPct val="110000"/>
              </a:lnSpc>
            </a:pPr>
            <a:r>
              <a:rPr lang="en-US" dirty="0"/>
              <a:t>An adversary, observing </a:t>
            </a:r>
            <a:r>
              <a:rPr lang="en-US" b="1" i="1" dirty="0"/>
              <a:t>Y</a:t>
            </a:r>
            <a:r>
              <a:rPr lang="en-US" i="1" dirty="0"/>
              <a:t> </a:t>
            </a:r>
            <a:r>
              <a:rPr lang="en-US" dirty="0"/>
              <a:t>and having access to </a:t>
            </a:r>
            <a:r>
              <a:rPr lang="en-US" b="1" i="1" dirty="0" err="1"/>
              <a:t>PUb</a:t>
            </a:r>
            <a:r>
              <a:rPr lang="en-US" dirty="0"/>
              <a:t>, but not having access to </a:t>
            </a:r>
            <a:r>
              <a:rPr lang="en-US" b="1" i="1" dirty="0" err="1" smtClean="0"/>
              <a:t>PRb</a:t>
            </a:r>
            <a:r>
              <a:rPr lang="en-US" i="1" dirty="0"/>
              <a:t> </a:t>
            </a:r>
            <a:r>
              <a:rPr lang="en-US" dirty="0" smtClean="0"/>
              <a:t>or </a:t>
            </a:r>
            <a:r>
              <a:rPr lang="en-US" b="1" i="1" dirty="0"/>
              <a:t>X</a:t>
            </a:r>
            <a:r>
              <a:rPr lang="en-US" dirty="0"/>
              <a:t>, must attempt to recover </a:t>
            </a:r>
            <a:r>
              <a:rPr lang="en-US" b="1" i="1" dirty="0"/>
              <a:t>X</a:t>
            </a:r>
            <a:r>
              <a:rPr lang="en-US" i="1" dirty="0"/>
              <a:t> </a:t>
            </a:r>
            <a:r>
              <a:rPr lang="en-US" dirty="0"/>
              <a:t>and/or </a:t>
            </a:r>
            <a:r>
              <a:rPr lang="en-US" b="1" i="1" dirty="0" err="1"/>
              <a:t>PRb</a:t>
            </a:r>
            <a:r>
              <a:rPr lang="en-US" dirty="0"/>
              <a:t>. It is assumed that the adversary </a:t>
            </a:r>
            <a:r>
              <a:rPr lang="en-US" dirty="0" smtClean="0"/>
              <a:t>does have </a:t>
            </a:r>
            <a:r>
              <a:rPr lang="en-US" dirty="0"/>
              <a:t>knowledge of the encryption </a:t>
            </a:r>
            <a:r>
              <a:rPr lang="en-US" b="1" dirty="0"/>
              <a:t>(E)</a:t>
            </a:r>
            <a:r>
              <a:rPr lang="en-US" dirty="0"/>
              <a:t> and decryption </a:t>
            </a:r>
            <a:r>
              <a:rPr lang="en-US" b="1" dirty="0"/>
              <a:t>(D)</a:t>
            </a:r>
            <a:r>
              <a:rPr lang="en-US" dirty="0"/>
              <a:t> algorithms. If the </a:t>
            </a:r>
            <a:r>
              <a:rPr lang="en-US" dirty="0" smtClean="0"/>
              <a:t>adversary is </a:t>
            </a:r>
            <a:r>
              <a:rPr lang="en-US" dirty="0"/>
              <a:t>interested only in this particular message, then the focus of effort is </a:t>
            </a:r>
            <a:r>
              <a:rPr lang="en-US" dirty="0" smtClean="0"/>
              <a:t>to recover </a:t>
            </a:r>
            <a:r>
              <a:rPr lang="en-US" b="1" i="1" dirty="0"/>
              <a:t>X</a:t>
            </a:r>
            <a:r>
              <a:rPr lang="en-US" i="1" dirty="0"/>
              <a:t> </a:t>
            </a:r>
            <a:r>
              <a:rPr lang="en-US" dirty="0"/>
              <a:t>by generating a plaintext estimate </a:t>
            </a:r>
            <a:r>
              <a:rPr lang="en-US" b="1" i="1" dirty="0" smtClean="0"/>
              <a:t>X^</a:t>
            </a:r>
            <a:r>
              <a:rPr lang="en-US" dirty="0" smtClean="0"/>
              <a:t> </a:t>
            </a:r>
            <a:r>
              <a:rPr lang="en-US" dirty="0"/>
              <a:t>. Often, however, the adversary </a:t>
            </a:r>
            <a:r>
              <a:rPr lang="en-US" dirty="0" smtClean="0"/>
              <a:t>is interested </a:t>
            </a:r>
            <a:r>
              <a:rPr lang="en-US" dirty="0"/>
              <a:t>in being able to read future messages as well, in which case an attempt </a:t>
            </a:r>
            <a:r>
              <a:rPr lang="en-US" dirty="0" smtClean="0"/>
              <a:t>is made </a:t>
            </a:r>
            <a:r>
              <a:rPr lang="en-US" dirty="0"/>
              <a:t>to recover </a:t>
            </a:r>
            <a:r>
              <a:rPr lang="en-US" b="1" i="1" dirty="0" err="1"/>
              <a:t>PRb</a:t>
            </a:r>
            <a:r>
              <a:rPr lang="en-US" i="1" dirty="0"/>
              <a:t> </a:t>
            </a:r>
            <a:r>
              <a:rPr lang="en-US" dirty="0"/>
              <a:t>by generating an estimate </a:t>
            </a:r>
            <a:r>
              <a:rPr lang="en-US" b="1" i="1" dirty="0" smtClean="0"/>
              <a:t>PR^ b</a:t>
            </a:r>
            <a:r>
              <a:rPr lang="en-US" dirty="0"/>
              <a:t>.</a:t>
            </a:r>
          </a:p>
          <a:p>
            <a:pPr>
              <a:lnSpc>
                <a:spcPct val="110000"/>
              </a:lnSpc>
            </a:pPr>
            <a:r>
              <a:rPr lang="en-US" dirty="0"/>
              <a:t>We mentioned earlier that either of the two related keys can be used for </a:t>
            </a:r>
            <a:r>
              <a:rPr lang="en-US" dirty="0" smtClean="0"/>
              <a:t>encryption, with the </a:t>
            </a:r>
            <a:r>
              <a:rPr lang="en-US" dirty="0"/>
              <a:t>other being used for decryption. This enables a rather </a:t>
            </a:r>
            <a:r>
              <a:rPr lang="en-US" dirty="0" smtClean="0"/>
              <a:t>different cryptographic </a:t>
            </a:r>
            <a:r>
              <a:rPr lang="en-US" dirty="0"/>
              <a:t>scheme to be implemented. </a:t>
            </a:r>
            <a:r>
              <a:rPr lang="en-US" dirty="0"/>
              <a:t>P</a:t>
            </a:r>
            <a:r>
              <a:rPr lang="en-US" dirty="0" smtClean="0"/>
              <a:t>ublic-key encryption </a:t>
            </a:r>
            <a:r>
              <a:rPr lang="en-US" dirty="0"/>
              <a:t>to </a:t>
            </a:r>
            <a:r>
              <a:rPr lang="en-US" dirty="0" smtClean="0"/>
              <a:t>provide authentication</a:t>
            </a:r>
            <a:r>
              <a:rPr lang="en-US" dirty="0"/>
              <a:t>:</a:t>
            </a:r>
          </a:p>
          <a:p>
            <a:pPr marL="0" indent="0" algn="ctr">
              <a:lnSpc>
                <a:spcPct val="110000"/>
              </a:lnSpc>
              <a:buNone/>
            </a:pPr>
            <a:r>
              <a:rPr lang="en-US" b="1" i="1" dirty="0">
                <a:solidFill>
                  <a:srgbClr val="FF0000"/>
                </a:solidFill>
              </a:rPr>
              <a:t>Y </a:t>
            </a:r>
            <a:r>
              <a:rPr lang="en-US" b="1" dirty="0">
                <a:solidFill>
                  <a:srgbClr val="FF0000"/>
                </a:solidFill>
              </a:rPr>
              <a:t>= E(</a:t>
            </a:r>
            <a:r>
              <a:rPr lang="en-US" b="1" i="1" dirty="0" err="1">
                <a:solidFill>
                  <a:srgbClr val="FF0000"/>
                </a:solidFill>
              </a:rPr>
              <a:t>PRa</a:t>
            </a:r>
            <a:r>
              <a:rPr lang="en-US" b="1" dirty="0" err="1">
                <a:solidFill>
                  <a:srgbClr val="FF0000"/>
                </a:solidFill>
              </a:rPr>
              <a:t>,</a:t>
            </a:r>
            <a:r>
              <a:rPr lang="en-US" b="1" i="1" dirty="0" err="1">
                <a:solidFill>
                  <a:srgbClr val="FF0000"/>
                </a:solidFill>
              </a:rPr>
              <a:t>X</a:t>
            </a:r>
            <a:r>
              <a:rPr lang="en-US" b="1" dirty="0">
                <a:solidFill>
                  <a:srgbClr val="FF0000"/>
                </a:solidFill>
              </a:rPr>
              <a:t>)</a:t>
            </a:r>
          </a:p>
          <a:p>
            <a:pPr marL="0" indent="0" algn="ctr">
              <a:lnSpc>
                <a:spcPct val="110000"/>
              </a:lnSpc>
              <a:buNone/>
            </a:pPr>
            <a:r>
              <a:rPr lang="en-US" b="1" i="1" dirty="0">
                <a:solidFill>
                  <a:srgbClr val="FF0000"/>
                </a:solidFill>
              </a:rPr>
              <a:t>X </a:t>
            </a:r>
            <a:r>
              <a:rPr lang="en-US" b="1" dirty="0">
                <a:solidFill>
                  <a:srgbClr val="FF0000"/>
                </a:solidFill>
              </a:rPr>
              <a:t>= D(</a:t>
            </a:r>
            <a:r>
              <a:rPr lang="en-US" b="1" i="1" dirty="0" err="1">
                <a:solidFill>
                  <a:srgbClr val="FF0000"/>
                </a:solidFill>
              </a:rPr>
              <a:t>PUa</a:t>
            </a:r>
            <a:r>
              <a:rPr lang="en-US" b="1" dirty="0" err="1">
                <a:solidFill>
                  <a:srgbClr val="FF0000"/>
                </a:solidFill>
              </a:rPr>
              <a:t>,</a:t>
            </a:r>
            <a:r>
              <a:rPr lang="en-US" b="1" i="1" dirty="0" err="1">
                <a:solidFill>
                  <a:srgbClr val="FF0000"/>
                </a:solidFill>
              </a:rPr>
              <a:t>Y</a:t>
            </a:r>
            <a:r>
              <a:rPr lang="en-US" b="1" dirty="0">
                <a:solidFill>
                  <a:srgbClr val="FF0000"/>
                </a:solidFill>
              </a:rPr>
              <a:t>)</a:t>
            </a:r>
            <a:endParaRPr lang="en-US" b="1" dirty="0">
              <a:solidFill>
                <a:srgbClr val="FF0000"/>
              </a:solidFill>
            </a:endParaRPr>
          </a:p>
        </p:txBody>
      </p:sp>
    </p:spTree>
    <p:extLst>
      <p:ext uri="{BB962C8B-B14F-4D97-AF65-F5344CB8AC3E}">
        <p14:creationId xmlns:p14="http://schemas.microsoft.com/office/powerpoint/2010/main" val="344918892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0822" y="482138"/>
            <a:ext cx="11479876" cy="5694825"/>
          </a:xfrm>
        </p:spPr>
        <p:txBody>
          <a:bodyPr>
            <a:normAutofit fontScale="92500" lnSpcReduction="10000"/>
          </a:bodyPr>
          <a:lstStyle/>
          <a:p>
            <a:pPr>
              <a:lnSpc>
                <a:spcPct val="120000"/>
              </a:lnSpc>
            </a:pPr>
            <a:r>
              <a:rPr lang="en-US" dirty="0"/>
              <a:t>In this case, A prepares a message to B and encrypts it using A’s private </a:t>
            </a:r>
            <a:r>
              <a:rPr lang="en-US" dirty="0" smtClean="0"/>
              <a:t>key before </a:t>
            </a:r>
            <a:r>
              <a:rPr lang="en-US" dirty="0"/>
              <a:t>transmitting it. B can decrypt the message using A’s public key. </a:t>
            </a:r>
            <a:r>
              <a:rPr lang="en-US" dirty="0" smtClean="0"/>
              <a:t>Because the </a:t>
            </a:r>
            <a:r>
              <a:rPr lang="en-US" dirty="0"/>
              <a:t>message was encrypted using A’s private key, only A could have prepared </a:t>
            </a:r>
            <a:r>
              <a:rPr lang="en-US" dirty="0" smtClean="0"/>
              <a:t>the message</a:t>
            </a:r>
            <a:r>
              <a:rPr lang="en-US" dirty="0"/>
              <a:t>. Therefore, the entire encrypted message serves as a </a:t>
            </a:r>
            <a:r>
              <a:rPr lang="en-US" b="1" dirty="0"/>
              <a:t>digital signature</a:t>
            </a:r>
            <a:r>
              <a:rPr lang="en-US" dirty="0"/>
              <a:t>.</a:t>
            </a:r>
          </a:p>
          <a:p>
            <a:pPr>
              <a:lnSpc>
                <a:spcPct val="120000"/>
              </a:lnSpc>
            </a:pPr>
            <a:r>
              <a:rPr lang="en-US" dirty="0"/>
              <a:t>In addition, it is impossible to alter the message without access to </a:t>
            </a:r>
            <a:r>
              <a:rPr lang="en-US" dirty="0" smtClean="0"/>
              <a:t>A’s private</a:t>
            </a:r>
            <a:r>
              <a:rPr lang="en-US" dirty="0"/>
              <a:t> </a:t>
            </a:r>
            <a:r>
              <a:rPr lang="en-US" dirty="0" smtClean="0"/>
              <a:t>key</a:t>
            </a:r>
            <a:r>
              <a:rPr lang="en-US" dirty="0"/>
              <a:t>, so the message is authenticated both in terms of source and in terms of </a:t>
            </a:r>
            <a:r>
              <a:rPr lang="en-US" dirty="0" smtClean="0"/>
              <a:t>data integrity</a:t>
            </a:r>
            <a:r>
              <a:rPr lang="en-US" dirty="0"/>
              <a:t>.</a:t>
            </a:r>
          </a:p>
          <a:p>
            <a:pPr>
              <a:lnSpc>
                <a:spcPct val="120000"/>
              </a:lnSpc>
            </a:pPr>
            <a:r>
              <a:rPr lang="en-US" dirty="0"/>
              <a:t>In the preceding scheme, the entire message is encrypted, which, although </a:t>
            </a:r>
            <a:r>
              <a:rPr lang="en-US" dirty="0" smtClean="0"/>
              <a:t>validating both </a:t>
            </a:r>
            <a:r>
              <a:rPr lang="en-US" dirty="0"/>
              <a:t>author and contents, requires a great deal of storage. Each </a:t>
            </a:r>
            <a:r>
              <a:rPr lang="en-US" dirty="0" smtClean="0"/>
              <a:t>document </a:t>
            </a:r>
            <a:r>
              <a:rPr lang="en-US" dirty="0"/>
              <a:t>must be kept in plaintext to be used for practical purposes. A copy also must </a:t>
            </a:r>
            <a:r>
              <a:rPr lang="en-US" dirty="0" smtClean="0"/>
              <a:t>be stored </a:t>
            </a:r>
            <a:r>
              <a:rPr lang="en-US" dirty="0"/>
              <a:t>in </a:t>
            </a:r>
            <a:r>
              <a:rPr lang="en-US" dirty="0" err="1"/>
              <a:t>ciphertext</a:t>
            </a:r>
            <a:r>
              <a:rPr lang="en-US" dirty="0"/>
              <a:t> so that the origin and contents can be verified in case of a dispute</a:t>
            </a:r>
            <a:r>
              <a:rPr lang="en-US" dirty="0" smtClean="0"/>
              <a:t>.</a:t>
            </a:r>
            <a:endParaRPr lang="en-US" dirty="0"/>
          </a:p>
        </p:txBody>
      </p:sp>
    </p:spTree>
    <p:extLst>
      <p:ext uri="{BB962C8B-B14F-4D97-AF65-F5344CB8AC3E}">
        <p14:creationId xmlns:p14="http://schemas.microsoft.com/office/powerpoint/2010/main" val="14868382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6256" y="518938"/>
            <a:ext cx="11787446" cy="5607541"/>
          </a:xfrm>
        </p:spPr>
        <p:txBody>
          <a:bodyPr>
            <a:normAutofit/>
          </a:bodyPr>
          <a:lstStyle/>
          <a:p>
            <a:endParaRPr lang="en-US" dirty="0" smtClean="0"/>
          </a:p>
          <a:p>
            <a:r>
              <a:rPr lang="en-US" dirty="0"/>
              <a:t>A more efficient way of achieving the same results is to encrypt a small block of bits that is a function of the document. Such a block, called an authenticator, must have the property that it is infeasible to change the document without changing the authenticator. If the authenticator is encrypted with the sender’s private key, it serves as a signature that verifies origin, content, and sequencing</a:t>
            </a:r>
            <a:r>
              <a:rPr lang="en-US" dirty="0" smtClean="0"/>
              <a:t>.</a:t>
            </a:r>
            <a:endParaRPr lang="en-US" dirty="0"/>
          </a:p>
          <a:p>
            <a:r>
              <a:rPr lang="en-US" dirty="0" smtClean="0"/>
              <a:t>It </a:t>
            </a:r>
            <a:r>
              <a:rPr lang="en-US" dirty="0"/>
              <a:t>is, however, possible to provide both the authentication function and </a:t>
            </a:r>
            <a:r>
              <a:rPr lang="en-US" dirty="0" smtClean="0"/>
              <a:t>confidentiality by </a:t>
            </a:r>
            <a:r>
              <a:rPr lang="en-US" dirty="0"/>
              <a:t>a double use of the public-key </a:t>
            </a:r>
            <a:r>
              <a:rPr lang="en-US" dirty="0" smtClean="0"/>
              <a:t>scheme.</a:t>
            </a:r>
            <a:endParaRPr lang="en-US" dirty="0"/>
          </a:p>
        </p:txBody>
      </p:sp>
      <p:pic>
        <p:nvPicPr>
          <p:cNvPr id="4" name="Picture 3"/>
          <p:cNvPicPr>
            <a:picLocks noChangeAspect="1"/>
          </p:cNvPicPr>
          <p:nvPr/>
        </p:nvPicPr>
        <p:blipFill>
          <a:blip r:embed="rId2"/>
          <a:stretch>
            <a:fillRect/>
          </a:stretch>
        </p:blipFill>
        <p:spPr>
          <a:xfrm>
            <a:off x="3703060" y="4846666"/>
            <a:ext cx="3705225" cy="1104900"/>
          </a:xfrm>
          <a:prstGeom prst="rect">
            <a:avLst/>
          </a:prstGeom>
        </p:spPr>
      </p:pic>
    </p:spTree>
    <p:extLst>
      <p:ext uri="{BB962C8B-B14F-4D97-AF65-F5344CB8AC3E}">
        <p14:creationId xmlns:p14="http://schemas.microsoft.com/office/powerpoint/2010/main" val="387749740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2015" y="1047404"/>
            <a:ext cx="11247120" cy="5129559"/>
          </a:xfrm>
        </p:spPr>
        <p:txBody>
          <a:bodyPr>
            <a:normAutofit/>
          </a:bodyPr>
          <a:lstStyle/>
          <a:p>
            <a:r>
              <a:rPr lang="en-US" dirty="0"/>
              <a:t>In this case, we begin as before by encrypting a message, using the sender’s </a:t>
            </a:r>
            <a:r>
              <a:rPr lang="en-US" dirty="0" smtClean="0"/>
              <a:t>private key</a:t>
            </a:r>
            <a:r>
              <a:rPr lang="en-US" dirty="0"/>
              <a:t>. This provides the digital signature. </a:t>
            </a:r>
            <a:endParaRPr lang="en-US" dirty="0" smtClean="0"/>
          </a:p>
          <a:p>
            <a:r>
              <a:rPr lang="en-US" dirty="0" smtClean="0"/>
              <a:t>Next</a:t>
            </a:r>
            <a:r>
              <a:rPr lang="en-US" dirty="0"/>
              <a:t>, we encrypt again, using the </a:t>
            </a:r>
            <a:r>
              <a:rPr lang="en-US" dirty="0" smtClean="0"/>
              <a:t>receiver’s public </a:t>
            </a:r>
            <a:r>
              <a:rPr lang="en-US" dirty="0"/>
              <a:t>key. The final </a:t>
            </a:r>
            <a:r>
              <a:rPr lang="en-US" dirty="0" err="1"/>
              <a:t>ciphertext</a:t>
            </a:r>
            <a:r>
              <a:rPr lang="en-US" dirty="0"/>
              <a:t> can be decrypted only by the intended receiver, </a:t>
            </a:r>
            <a:r>
              <a:rPr lang="en-US" dirty="0" smtClean="0"/>
              <a:t>who alone </a:t>
            </a:r>
            <a:r>
              <a:rPr lang="en-US" dirty="0"/>
              <a:t>has the matching private key. Thus, confidentiality is provided. </a:t>
            </a:r>
            <a:endParaRPr lang="en-US" dirty="0" smtClean="0"/>
          </a:p>
          <a:p>
            <a:r>
              <a:rPr lang="en-US" dirty="0" smtClean="0"/>
              <a:t>The disadvantage of </a:t>
            </a:r>
            <a:r>
              <a:rPr lang="en-US" dirty="0"/>
              <a:t>this approach is that the public-key algorithm, which is complex, must </a:t>
            </a:r>
            <a:r>
              <a:rPr lang="en-US" dirty="0" smtClean="0"/>
              <a:t>be exercised </a:t>
            </a:r>
            <a:r>
              <a:rPr lang="en-US" dirty="0"/>
              <a:t>four times rather than two in </a:t>
            </a:r>
            <a:r>
              <a:rPr lang="en-US" dirty="0" smtClean="0"/>
              <a:t>each communication.</a:t>
            </a:r>
            <a:endParaRPr lang="en-US" dirty="0"/>
          </a:p>
        </p:txBody>
      </p:sp>
    </p:spTree>
    <p:extLst>
      <p:ext uri="{BB962C8B-B14F-4D97-AF65-F5344CB8AC3E}">
        <p14:creationId xmlns:p14="http://schemas.microsoft.com/office/powerpoint/2010/main" val="205121411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20132" y="482138"/>
            <a:ext cx="11836401" cy="5893262"/>
          </a:xfrm>
          <a:prstGeom prst="rect">
            <a:avLst/>
          </a:prstGeom>
        </p:spPr>
      </p:pic>
    </p:spTree>
    <p:extLst>
      <p:ext uri="{BB962C8B-B14F-4D97-AF65-F5344CB8AC3E}">
        <p14:creationId xmlns:p14="http://schemas.microsoft.com/office/powerpoint/2010/main" val="332818824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199" y="1180408"/>
            <a:ext cx="11504815" cy="5311832"/>
          </a:xfrm>
        </p:spPr>
        <p:txBody>
          <a:bodyPr>
            <a:normAutofit fontScale="77500" lnSpcReduction="20000"/>
          </a:bodyPr>
          <a:lstStyle/>
          <a:p>
            <a:pPr marL="0" indent="0">
              <a:lnSpc>
                <a:spcPct val="120000"/>
              </a:lnSpc>
              <a:buNone/>
            </a:pPr>
            <a:r>
              <a:rPr lang="en-US" dirty="0" smtClean="0"/>
              <a:t>Public-key </a:t>
            </a:r>
            <a:r>
              <a:rPr lang="en-US" dirty="0"/>
              <a:t>systems are characterized by the </a:t>
            </a:r>
            <a:r>
              <a:rPr lang="en-US" dirty="0" smtClean="0"/>
              <a:t>use of </a:t>
            </a:r>
            <a:r>
              <a:rPr lang="en-US" dirty="0"/>
              <a:t>a cryptographic algorithm with two keys, one held private and one available publicly.</a:t>
            </a:r>
          </a:p>
          <a:p>
            <a:pPr marL="0" indent="0">
              <a:lnSpc>
                <a:spcPct val="120000"/>
              </a:lnSpc>
              <a:buNone/>
            </a:pPr>
            <a:r>
              <a:rPr lang="en-US" dirty="0"/>
              <a:t>Depending on the application, the sender uses either the sender’s private key </a:t>
            </a:r>
            <a:r>
              <a:rPr lang="en-US" dirty="0" smtClean="0"/>
              <a:t>or the </a:t>
            </a:r>
            <a:r>
              <a:rPr lang="en-US" dirty="0"/>
              <a:t>receiver’s public key, or both, to perform some type of cryptographic function. </a:t>
            </a:r>
            <a:endParaRPr lang="en-US" dirty="0" smtClean="0"/>
          </a:p>
          <a:p>
            <a:pPr marL="0" indent="0">
              <a:lnSpc>
                <a:spcPct val="120000"/>
              </a:lnSpc>
              <a:buNone/>
            </a:pPr>
            <a:r>
              <a:rPr lang="en-US" dirty="0" smtClean="0"/>
              <a:t>In</a:t>
            </a:r>
            <a:r>
              <a:rPr lang="en-US" dirty="0"/>
              <a:t> </a:t>
            </a:r>
            <a:r>
              <a:rPr lang="en-US" dirty="0" smtClean="0"/>
              <a:t>broad </a:t>
            </a:r>
            <a:r>
              <a:rPr lang="en-US" dirty="0"/>
              <a:t>terms, we can classify the use of </a:t>
            </a:r>
            <a:r>
              <a:rPr lang="en-US" b="1" dirty="0"/>
              <a:t>public-key cryptosystems </a:t>
            </a:r>
            <a:r>
              <a:rPr lang="en-US" dirty="0"/>
              <a:t>into three categories</a:t>
            </a:r>
          </a:p>
          <a:p>
            <a:pPr>
              <a:lnSpc>
                <a:spcPct val="120000"/>
              </a:lnSpc>
            </a:pPr>
            <a:r>
              <a:rPr lang="en-US" b="1" dirty="0" smtClean="0"/>
              <a:t>Encryption/decryption</a:t>
            </a:r>
            <a:r>
              <a:rPr lang="en-US" b="1" dirty="0"/>
              <a:t>: </a:t>
            </a:r>
            <a:r>
              <a:rPr lang="en-US" dirty="0"/>
              <a:t>The sender encrypts a message with the </a:t>
            </a:r>
            <a:r>
              <a:rPr lang="en-US" dirty="0" smtClean="0"/>
              <a:t>recipient’s public </a:t>
            </a:r>
            <a:r>
              <a:rPr lang="en-US" dirty="0"/>
              <a:t>key.</a:t>
            </a:r>
          </a:p>
          <a:p>
            <a:pPr>
              <a:lnSpc>
                <a:spcPct val="120000"/>
              </a:lnSpc>
            </a:pPr>
            <a:r>
              <a:rPr lang="en-US" b="1" dirty="0" smtClean="0"/>
              <a:t>Digital </a:t>
            </a:r>
            <a:r>
              <a:rPr lang="en-US" b="1" dirty="0"/>
              <a:t>signature: </a:t>
            </a:r>
            <a:r>
              <a:rPr lang="en-US" dirty="0"/>
              <a:t>The sender “signs” a message with its private key. </a:t>
            </a:r>
            <a:r>
              <a:rPr lang="en-US" dirty="0" smtClean="0"/>
              <a:t>Signing is </a:t>
            </a:r>
            <a:r>
              <a:rPr lang="en-US" dirty="0"/>
              <a:t>achieved by </a:t>
            </a:r>
            <a:r>
              <a:rPr lang="en-US" dirty="0" smtClean="0"/>
              <a:t>a cryptographic </a:t>
            </a:r>
            <a:r>
              <a:rPr lang="en-US" dirty="0"/>
              <a:t>algorithm applied to the message or to a </a:t>
            </a:r>
            <a:r>
              <a:rPr lang="en-US" dirty="0" smtClean="0"/>
              <a:t>small block </a:t>
            </a:r>
            <a:r>
              <a:rPr lang="en-US" dirty="0"/>
              <a:t>of data that is a function of the message.</a:t>
            </a:r>
          </a:p>
          <a:p>
            <a:pPr>
              <a:lnSpc>
                <a:spcPct val="120000"/>
              </a:lnSpc>
            </a:pPr>
            <a:r>
              <a:rPr lang="en-US" b="1" dirty="0" smtClean="0"/>
              <a:t>Key </a:t>
            </a:r>
            <a:r>
              <a:rPr lang="en-US" b="1" dirty="0"/>
              <a:t>exchange: </a:t>
            </a:r>
            <a:r>
              <a:rPr lang="en-US" dirty="0"/>
              <a:t>Two sides cooperate to exchange a session key. Several </a:t>
            </a:r>
            <a:r>
              <a:rPr lang="en-US" dirty="0" smtClean="0"/>
              <a:t>different approaches </a:t>
            </a:r>
            <a:r>
              <a:rPr lang="en-US" dirty="0"/>
              <a:t>are possible, involving the private key(s) of one or both </a:t>
            </a:r>
            <a:r>
              <a:rPr lang="en-US" dirty="0" smtClean="0"/>
              <a:t>parties. Some </a:t>
            </a:r>
            <a:r>
              <a:rPr lang="en-US" dirty="0"/>
              <a:t>algorithms are suitable for all three applications, whereas others can </a:t>
            </a:r>
            <a:r>
              <a:rPr lang="en-US" dirty="0" smtClean="0"/>
              <a:t>be used </a:t>
            </a:r>
            <a:r>
              <a:rPr lang="en-US" dirty="0"/>
              <a:t>only for one or two of these applications. Table 3 indicates the </a:t>
            </a:r>
            <a:r>
              <a:rPr lang="en-US" dirty="0" smtClean="0"/>
              <a:t>applications supported </a:t>
            </a:r>
            <a:r>
              <a:rPr lang="en-US" dirty="0"/>
              <a:t>by the algorithms discussed in this book.</a:t>
            </a:r>
            <a:endParaRPr lang="en-US" dirty="0"/>
          </a:p>
        </p:txBody>
      </p:sp>
      <p:pic>
        <p:nvPicPr>
          <p:cNvPr id="4" name="Picture 3"/>
          <p:cNvPicPr>
            <a:picLocks noChangeAspect="1"/>
          </p:cNvPicPr>
          <p:nvPr/>
        </p:nvPicPr>
        <p:blipFill>
          <a:blip r:embed="rId2"/>
          <a:stretch>
            <a:fillRect/>
          </a:stretch>
        </p:blipFill>
        <p:spPr>
          <a:xfrm>
            <a:off x="536171" y="239510"/>
            <a:ext cx="8077200" cy="742950"/>
          </a:xfrm>
          <a:prstGeom prst="rect">
            <a:avLst/>
          </a:prstGeom>
        </p:spPr>
      </p:pic>
    </p:spTree>
    <p:extLst>
      <p:ext uri="{BB962C8B-B14F-4D97-AF65-F5344CB8AC3E}">
        <p14:creationId xmlns:p14="http://schemas.microsoft.com/office/powerpoint/2010/main" val="12428342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15636" y="1781175"/>
            <a:ext cx="11296998" cy="3295650"/>
          </a:xfrm>
          <a:prstGeom prst="rect">
            <a:avLst/>
          </a:prstGeom>
        </p:spPr>
      </p:pic>
    </p:spTree>
    <p:extLst>
      <p:ext uri="{BB962C8B-B14F-4D97-AF65-F5344CB8AC3E}">
        <p14:creationId xmlns:p14="http://schemas.microsoft.com/office/powerpoint/2010/main" val="406099549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7324" y="1230283"/>
            <a:ext cx="11521440" cy="4963305"/>
          </a:xfrm>
        </p:spPr>
        <p:txBody>
          <a:bodyPr>
            <a:normAutofit fontScale="77500" lnSpcReduction="20000"/>
          </a:bodyPr>
          <a:lstStyle/>
          <a:p>
            <a:pPr marL="0" indent="0">
              <a:lnSpc>
                <a:spcPct val="120000"/>
              </a:lnSpc>
              <a:buNone/>
            </a:pPr>
            <a:r>
              <a:rPr lang="en-US" dirty="0"/>
              <a:t>The cryptosystem </a:t>
            </a:r>
            <a:r>
              <a:rPr lang="en-US" dirty="0" smtClean="0"/>
              <a:t>depends </a:t>
            </a:r>
            <a:r>
              <a:rPr lang="en-US" dirty="0"/>
              <a:t>on a </a:t>
            </a:r>
            <a:r>
              <a:rPr lang="en-US" dirty="0" smtClean="0"/>
              <a:t>cryptographic algorithm </a:t>
            </a:r>
            <a:r>
              <a:rPr lang="en-US" dirty="0"/>
              <a:t>based on two related keys. </a:t>
            </a:r>
            <a:r>
              <a:rPr lang="en-US" dirty="0" err="1"/>
              <a:t>Diffie</a:t>
            </a:r>
            <a:r>
              <a:rPr lang="en-US" dirty="0"/>
              <a:t> and Hellman postulated this </a:t>
            </a:r>
            <a:r>
              <a:rPr lang="en-US" dirty="0" smtClean="0"/>
              <a:t>system without </a:t>
            </a:r>
            <a:r>
              <a:rPr lang="en-US" dirty="0"/>
              <a:t>demonstrating that such algorithms exist. However, they did lay out </a:t>
            </a:r>
            <a:r>
              <a:rPr lang="en-US" dirty="0" smtClean="0"/>
              <a:t>the conditions </a:t>
            </a:r>
            <a:r>
              <a:rPr lang="en-US" dirty="0"/>
              <a:t>that such algorithms must </a:t>
            </a:r>
            <a:r>
              <a:rPr lang="en-US" dirty="0" smtClean="0"/>
              <a:t>fulfill.</a:t>
            </a:r>
            <a:endParaRPr lang="en-US" dirty="0"/>
          </a:p>
          <a:p>
            <a:pPr marL="514350" indent="-514350">
              <a:lnSpc>
                <a:spcPct val="120000"/>
              </a:lnSpc>
              <a:buFont typeface="+mj-lt"/>
              <a:buAutoNum type="arabicPeriod"/>
            </a:pPr>
            <a:r>
              <a:rPr lang="en-US" dirty="0" smtClean="0"/>
              <a:t>It </a:t>
            </a:r>
            <a:r>
              <a:rPr lang="en-US" dirty="0"/>
              <a:t>is computationally easy for a party B to generate a pair (public key </a:t>
            </a:r>
            <a:r>
              <a:rPr lang="en-US" b="1" i="1" dirty="0" err="1" smtClean="0"/>
              <a:t>PUb</a:t>
            </a:r>
            <a:r>
              <a:rPr lang="en-US" dirty="0" smtClean="0"/>
              <a:t>, private </a:t>
            </a:r>
            <a:r>
              <a:rPr lang="en-US" dirty="0"/>
              <a:t>key </a:t>
            </a:r>
            <a:r>
              <a:rPr lang="en-US" b="1" i="1" dirty="0" err="1"/>
              <a:t>PRb</a:t>
            </a:r>
            <a:r>
              <a:rPr lang="en-US" dirty="0" smtClean="0"/>
              <a:t>).</a:t>
            </a:r>
          </a:p>
          <a:p>
            <a:pPr marL="514350" indent="-514350">
              <a:lnSpc>
                <a:spcPct val="120000"/>
              </a:lnSpc>
              <a:buFont typeface="+mj-lt"/>
              <a:buAutoNum type="arabicPeriod"/>
            </a:pPr>
            <a:r>
              <a:rPr lang="en-US" dirty="0" smtClean="0"/>
              <a:t>It </a:t>
            </a:r>
            <a:r>
              <a:rPr lang="en-US" dirty="0"/>
              <a:t>is computationally easy for a sender A, knowing the public key and the </a:t>
            </a:r>
            <a:r>
              <a:rPr lang="en-US" dirty="0" smtClean="0"/>
              <a:t>message to </a:t>
            </a:r>
            <a:r>
              <a:rPr lang="en-US" dirty="0"/>
              <a:t>be encrypted, </a:t>
            </a:r>
            <a:r>
              <a:rPr lang="en-US" b="1" i="1" dirty="0"/>
              <a:t>M</a:t>
            </a:r>
            <a:r>
              <a:rPr lang="en-US" dirty="0"/>
              <a:t>, to generate the corresponding </a:t>
            </a:r>
            <a:r>
              <a:rPr lang="en-US" dirty="0" err="1" smtClean="0"/>
              <a:t>ciphertext</a:t>
            </a:r>
            <a:r>
              <a:rPr lang="en-US" dirty="0" smtClean="0"/>
              <a:t>: </a:t>
            </a:r>
          </a:p>
          <a:p>
            <a:pPr marL="0" indent="0" algn="ctr">
              <a:lnSpc>
                <a:spcPct val="120000"/>
              </a:lnSpc>
              <a:buNone/>
            </a:pPr>
            <a:r>
              <a:rPr lang="en-US" b="1" i="1" dirty="0" smtClean="0">
                <a:solidFill>
                  <a:srgbClr val="FF0000"/>
                </a:solidFill>
              </a:rPr>
              <a:t>C </a:t>
            </a:r>
            <a:r>
              <a:rPr lang="en-US" b="1" dirty="0">
                <a:solidFill>
                  <a:srgbClr val="FF0000"/>
                </a:solidFill>
              </a:rPr>
              <a:t>= E(</a:t>
            </a:r>
            <a:r>
              <a:rPr lang="en-US" b="1" i="1" dirty="0" err="1">
                <a:solidFill>
                  <a:srgbClr val="FF0000"/>
                </a:solidFill>
              </a:rPr>
              <a:t>PUb</a:t>
            </a:r>
            <a:r>
              <a:rPr lang="en-US" b="1" dirty="0">
                <a:solidFill>
                  <a:srgbClr val="FF0000"/>
                </a:solidFill>
              </a:rPr>
              <a:t>, </a:t>
            </a:r>
            <a:r>
              <a:rPr lang="en-US" b="1" i="1" dirty="0" smtClean="0">
                <a:solidFill>
                  <a:srgbClr val="FF0000"/>
                </a:solidFill>
              </a:rPr>
              <a:t>M</a:t>
            </a:r>
            <a:r>
              <a:rPr lang="en-US" b="1" dirty="0" smtClean="0">
                <a:solidFill>
                  <a:srgbClr val="FF0000"/>
                </a:solidFill>
              </a:rPr>
              <a:t>)</a:t>
            </a:r>
          </a:p>
          <a:p>
            <a:pPr marL="0" indent="0">
              <a:lnSpc>
                <a:spcPct val="120000"/>
              </a:lnSpc>
              <a:buNone/>
            </a:pPr>
            <a:r>
              <a:rPr lang="en-US" dirty="0" smtClean="0"/>
              <a:t>3. It is computationally easy for the receiver B to decrypt the resulting </a:t>
            </a:r>
            <a:r>
              <a:rPr lang="en-US" dirty="0" err="1" smtClean="0"/>
              <a:t>ciphertext</a:t>
            </a:r>
            <a:r>
              <a:rPr lang="en-US" dirty="0" smtClean="0"/>
              <a:t>     using the private key to recover the original message:</a:t>
            </a:r>
          </a:p>
          <a:p>
            <a:pPr marL="0" indent="0" algn="ctr">
              <a:lnSpc>
                <a:spcPct val="120000"/>
              </a:lnSpc>
              <a:buNone/>
            </a:pPr>
            <a:r>
              <a:rPr lang="en-US" b="1" i="1" dirty="0" smtClean="0">
                <a:solidFill>
                  <a:srgbClr val="FF0000"/>
                </a:solidFill>
              </a:rPr>
              <a:t>M </a:t>
            </a:r>
            <a:r>
              <a:rPr lang="en-US" b="1" dirty="0">
                <a:solidFill>
                  <a:srgbClr val="FF0000"/>
                </a:solidFill>
              </a:rPr>
              <a:t>= D(</a:t>
            </a:r>
            <a:r>
              <a:rPr lang="en-US" b="1" i="1" dirty="0" err="1">
                <a:solidFill>
                  <a:srgbClr val="FF0000"/>
                </a:solidFill>
              </a:rPr>
              <a:t>PRb</a:t>
            </a:r>
            <a:r>
              <a:rPr lang="en-US" b="1" dirty="0" err="1">
                <a:solidFill>
                  <a:srgbClr val="FF0000"/>
                </a:solidFill>
              </a:rPr>
              <a:t>,</a:t>
            </a:r>
            <a:r>
              <a:rPr lang="en-US" b="1" i="1" dirty="0" err="1">
                <a:solidFill>
                  <a:srgbClr val="FF0000"/>
                </a:solidFill>
              </a:rPr>
              <a:t>C</a:t>
            </a:r>
            <a:r>
              <a:rPr lang="en-US" b="1" dirty="0">
                <a:solidFill>
                  <a:srgbClr val="FF0000"/>
                </a:solidFill>
              </a:rPr>
              <a:t>) = D[</a:t>
            </a:r>
            <a:r>
              <a:rPr lang="en-US" b="1" i="1" dirty="0" err="1">
                <a:solidFill>
                  <a:srgbClr val="FF0000"/>
                </a:solidFill>
              </a:rPr>
              <a:t>PRb</a:t>
            </a:r>
            <a:r>
              <a:rPr lang="en-US" b="1" dirty="0">
                <a:solidFill>
                  <a:srgbClr val="FF0000"/>
                </a:solidFill>
              </a:rPr>
              <a:t>, E(</a:t>
            </a:r>
            <a:r>
              <a:rPr lang="en-US" b="1" i="1" dirty="0" err="1">
                <a:solidFill>
                  <a:srgbClr val="FF0000"/>
                </a:solidFill>
              </a:rPr>
              <a:t>PUb</a:t>
            </a:r>
            <a:r>
              <a:rPr lang="en-US" b="1" dirty="0" err="1">
                <a:solidFill>
                  <a:srgbClr val="FF0000"/>
                </a:solidFill>
              </a:rPr>
              <a:t>,</a:t>
            </a:r>
            <a:r>
              <a:rPr lang="en-US" b="1" i="1" dirty="0" err="1">
                <a:solidFill>
                  <a:srgbClr val="FF0000"/>
                </a:solidFill>
              </a:rPr>
              <a:t>M</a:t>
            </a:r>
            <a:r>
              <a:rPr lang="en-US" b="1" dirty="0" smtClean="0">
                <a:solidFill>
                  <a:srgbClr val="FF0000"/>
                </a:solidFill>
              </a:rPr>
              <a:t>)]</a:t>
            </a:r>
          </a:p>
          <a:p>
            <a:pPr marL="0" indent="0">
              <a:lnSpc>
                <a:spcPct val="120000"/>
              </a:lnSpc>
              <a:buNone/>
            </a:pPr>
            <a:r>
              <a:rPr lang="en-US" b="1" dirty="0" smtClean="0"/>
              <a:t>4. </a:t>
            </a:r>
            <a:r>
              <a:rPr lang="en-US" dirty="0" smtClean="0"/>
              <a:t>It is computationally infeasible for an adversary, knowing the public key, </a:t>
            </a:r>
            <a:r>
              <a:rPr lang="en-US" b="1" i="1" dirty="0" err="1" smtClean="0"/>
              <a:t>PUb</a:t>
            </a:r>
            <a:r>
              <a:rPr lang="en-US" dirty="0" smtClean="0"/>
              <a:t>, to determine the private key, </a:t>
            </a:r>
            <a:r>
              <a:rPr lang="en-US" b="1" i="1" dirty="0" err="1" smtClean="0"/>
              <a:t>PRb</a:t>
            </a:r>
            <a:r>
              <a:rPr lang="en-US" dirty="0" smtClean="0"/>
              <a:t>.</a:t>
            </a:r>
            <a:endParaRPr lang="en-US" dirty="0"/>
          </a:p>
        </p:txBody>
      </p:sp>
      <p:pic>
        <p:nvPicPr>
          <p:cNvPr id="4" name="Picture 3"/>
          <p:cNvPicPr>
            <a:picLocks noChangeAspect="1"/>
          </p:cNvPicPr>
          <p:nvPr/>
        </p:nvPicPr>
        <p:blipFill>
          <a:blip r:embed="rId2"/>
          <a:stretch>
            <a:fillRect/>
          </a:stretch>
        </p:blipFill>
        <p:spPr>
          <a:xfrm>
            <a:off x="332422" y="278909"/>
            <a:ext cx="8601075" cy="581025"/>
          </a:xfrm>
          <a:prstGeom prst="rect">
            <a:avLst/>
          </a:prstGeom>
        </p:spPr>
      </p:pic>
    </p:spTree>
    <p:extLst>
      <p:ext uri="{BB962C8B-B14F-4D97-AF65-F5344CB8AC3E}">
        <p14:creationId xmlns:p14="http://schemas.microsoft.com/office/powerpoint/2010/main" val="2427648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AutoShape 2"/>
          <p:cNvSpPr>
            <a:spLocks noGrp="1" noChangeArrowheads="1"/>
          </p:cNvSpPr>
          <p:nvPr>
            <p:ph type="title"/>
          </p:nvPr>
        </p:nvSpPr>
        <p:spPr>
          <a:xfrm>
            <a:off x="838200" y="365125"/>
            <a:ext cx="10515600" cy="782031"/>
          </a:xfrm>
        </p:spPr>
        <p:txBody>
          <a:bodyPr/>
          <a:lstStyle/>
          <a:p>
            <a:pPr eaLnBrk="1" hangingPunct="1"/>
            <a:r>
              <a:rPr lang="en-US" altLang="en-US" b="1" dirty="0" smtClean="0"/>
              <a:t>Block Cipher</a:t>
            </a:r>
            <a:endParaRPr lang="en-GB" altLang="en-US" b="1" dirty="0" smtClean="0"/>
          </a:p>
        </p:txBody>
      </p:sp>
      <p:sp>
        <p:nvSpPr>
          <p:cNvPr id="142339" name="Rectangle 3"/>
          <p:cNvSpPr>
            <a:spLocks noGrp="1" noChangeArrowheads="1"/>
          </p:cNvSpPr>
          <p:nvPr>
            <p:ph type="body" idx="1"/>
          </p:nvPr>
        </p:nvSpPr>
        <p:spPr>
          <a:xfrm>
            <a:off x="703384" y="1471354"/>
            <a:ext cx="11042499" cy="4862772"/>
          </a:xfrm>
        </p:spPr>
        <p:txBody>
          <a:bodyPr>
            <a:normAutofit lnSpcReduction="10000"/>
          </a:bodyPr>
          <a:lstStyle/>
          <a:p>
            <a:pPr eaLnBrk="1" hangingPunct="1"/>
            <a:r>
              <a:rPr lang="en-US" altLang="en-US" dirty="0" smtClean="0"/>
              <a:t>When a </a:t>
            </a:r>
            <a:r>
              <a:rPr lang="en-US" altLang="en-US" b="1" dirty="0" smtClean="0"/>
              <a:t>block cipher </a:t>
            </a:r>
            <a:r>
              <a:rPr lang="en-US" altLang="en-US" dirty="0" smtClean="0"/>
              <a:t>is used for encryption and decryption purposes, the message is divided into blocks of bits.</a:t>
            </a:r>
          </a:p>
          <a:p>
            <a:pPr eaLnBrk="1" hangingPunct="1"/>
            <a:r>
              <a:rPr lang="en-US" altLang="en-US" dirty="0" smtClean="0"/>
              <a:t>64 bit block size is the most widely used.</a:t>
            </a:r>
          </a:p>
          <a:p>
            <a:pPr eaLnBrk="1" hangingPunct="1"/>
            <a:r>
              <a:rPr lang="en-US" altLang="en-US" dirty="0" smtClean="0"/>
              <a:t>A strong cipher contains the right level of two main attributes: </a:t>
            </a:r>
            <a:r>
              <a:rPr lang="en-US" altLang="en-US" b="1" dirty="0" smtClean="0"/>
              <a:t>Confusion </a:t>
            </a:r>
            <a:r>
              <a:rPr lang="en-US" altLang="en-US" dirty="0" smtClean="0"/>
              <a:t>and </a:t>
            </a:r>
            <a:r>
              <a:rPr lang="en-US" altLang="en-US" b="1" dirty="0" smtClean="0"/>
              <a:t>Diffusion</a:t>
            </a:r>
          </a:p>
          <a:p>
            <a:pPr eaLnBrk="1" hangingPunct="1"/>
            <a:r>
              <a:rPr lang="en-US" altLang="en-US" dirty="0" smtClean="0"/>
              <a:t>Confusion is commonly carried out through substitution whiles Diffusion is carried out by transposition</a:t>
            </a:r>
            <a:r>
              <a:rPr lang="en-US" altLang="en-US" dirty="0" smtClean="0"/>
              <a:t>.</a:t>
            </a:r>
          </a:p>
          <a:p>
            <a:pPr>
              <a:defRPr/>
            </a:pPr>
            <a:r>
              <a:rPr lang="en-US" dirty="0"/>
              <a:t>For a cipher to be </a:t>
            </a:r>
            <a:r>
              <a:rPr lang="en-US" b="1" dirty="0"/>
              <a:t>strong</a:t>
            </a:r>
            <a:r>
              <a:rPr lang="en-US" dirty="0"/>
              <a:t> it must contain both Confusion and Diffusion attributes to ensure reverse-engineering is basically impossible.</a:t>
            </a:r>
          </a:p>
          <a:p>
            <a:pPr>
              <a:defRPr/>
            </a:pPr>
            <a:r>
              <a:rPr lang="en-US" dirty="0"/>
              <a:t>The randomness of the key values and the complexity of the mathematical functions dictates the level of confusion and diffusion involved.</a:t>
            </a:r>
          </a:p>
          <a:p>
            <a:pPr eaLnBrk="1" hangingPunct="1"/>
            <a:endParaRPr lang="en-US" altLang="en-US" dirty="0" smtClean="0"/>
          </a:p>
          <a:p>
            <a:pPr eaLnBrk="1" hangingPunct="1"/>
            <a:endParaRPr lang="en-US" altLang="en-US" dirty="0" smtClean="0"/>
          </a:p>
          <a:p>
            <a:pPr eaLnBrk="1" hangingPunct="1"/>
            <a:endParaRPr lang="en-US" altLang="en-US" dirty="0" smtClean="0"/>
          </a:p>
          <a:p>
            <a:pPr eaLnBrk="1" hangingPunct="1"/>
            <a:endParaRPr lang="en-US" altLang="en-US" dirty="0" smtClean="0"/>
          </a:p>
          <a:p>
            <a:pPr eaLnBrk="1" hangingPunct="1"/>
            <a:endParaRPr lang="en-US" altLang="en-US" dirty="0" smtClean="0"/>
          </a:p>
          <a:p>
            <a:pPr eaLnBrk="1" hangingPunct="1">
              <a:buFont typeface="Wingdings" panose="05000000000000000000" pitchFamily="2" charset="2"/>
              <a:buNone/>
            </a:pPr>
            <a:endParaRPr lang="en-US" altLang="en-US" dirty="0" smtClean="0"/>
          </a:p>
          <a:p>
            <a:pPr eaLnBrk="1" hangingPunct="1"/>
            <a:endParaRPr lang="en-US" altLang="en-US" dirty="0" smtClean="0"/>
          </a:p>
          <a:p>
            <a:pPr eaLnBrk="1" hangingPunct="1">
              <a:buFont typeface="Wingdings" panose="05000000000000000000" pitchFamily="2" charset="2"/>
              <a:buNone/>
            </a:pPr>
            <a:endParaRPr lang="en-US" altLang="en-US" dirty="0" smtClean="0"/>
          </a:p>
        </p:txBody>
      </p:sp>
    </p:spTree>
    <p:extLst>
      <p:ext uri="{BB962C8B-B14F-4D97-AF65-F5344CB8AC3E}">
        <p14:creationId xmlns:p14="http://schemas.microsoft.com/office/powerpoint/2010/main" val="49934205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7076" y="490451"/>
            <a:ext cx="11305309" cy="5752407"/>
          </a:xfrm>
        </p:spPr>
        <p:txBody>
          <a:bodyPr>
            <a:normAutofit fontScale="92500"/>
          </a:bodyPr>
          <a:lstStyle/>
          <a:p>
            <a:pPr marL="0" indent="0">
              <a:lnSpc>
                <a:spcPct val="120000"/>
              </a:lnSpc>
              <a:buNone/>
            </a:pPr>
            <a:r>
              <a:rPr lang="en-US" b="1" dirty="0"/>
              <a:t>5. </a:t>
            </a:r>
            <a:r>
              <a:rPr lang="en-US" dirty="0"/>
              <a:t>It is computationally infeasible for an adversary, knowing the public key, </a:t>
            </a:r>
            <a:r>
              <a:rPr lang="en-US" i="1" dirty="0" err="1" smtClean="0"/>
              <a:t>PUb</a:t>
            </a:r>
            <a:r>
              <a:rPr lang="en-US" dirty="0" smtClean="0"/>
              <a:t>, and </a:t>
            </a:r>
            <a:r>
              <a:rPr lang="en-US" dirty="0"/>
              <a:t>a </a:t>
            </a:r>
            <a:r>
              <a:rPr lang="en-US" dirty="0" err="1"/>
              <a:t>ciphertext</a:t>
            </a:r>
            <a:r>
              <a:rPr lang="en-US" dirty="0"/>
              <a:t>, </a:t>
            </a:r>
            <a:r>
              <a:rPr lang="en-US" i="1" dirty="0"/>
              <a:t>C</a:t>
            </a:r>
            <a:r>
              <a:rPr lang="en-US" dirty="0"/>
              <a:t>, to recover the original message, </a:t>
            </a:r>
            <a:r>
              <a:rPr lang="en-US" i="1" dirty="0"/>
              <a:t>M</a:t>
            </a:r>
            <a:r>
              <a:rPr lang="en-US" dirty="0"/>
              <a:t>.</a:t>
            </a:r>
          </a:p>
          <a:p>
            <a:pPr marL="0" indent="0">
              <a:lnSpc>
                <a:spcPct val="120000"/>
              </a:lnSpc>
              <a:buNone/>
            </a:pPr>
            <a:r>
              <a:rPr lang="en-US" dirty="0"/>
              <a:t>We can add a sixth requirement that, although useful, is not necessary for all</a:t>
            </a:r>
          </a:p>
          <a:p>
            <a:pPr marL="0" indent="0">
              <a:lnSpc>
                <a:spcPct val="120000"/>
              </a:lnSpc>
              <a:buNone/>
            </a:pPr>
            <a:r>
              <a:rPr lang="en-US" dirty="0"/>
              <a:t>public-key applications:</a:t>
            </a:r>
          </a:p>
          <a:p>
            <a:pPr marL="0" indent="0">
              <a:lnSpc>
                <a:spcPct val="120000"/>
              </a:lnSpc>
              <a:buNone/>
            </a:pPr>
            <a:r>
              <a:rPr lang="en-US" b="1" dirty="0"/>
              <a:t>6. </a:t>
            </a:r>
            <a:r>
              <a:rPr lang="en-US" dirty="0"/>
              <a:t>The two keys can be applied in either order:</a:t>
            </a:r>
          </a:p>
          <a:p>
            <a:pPr marL="0" indent="0" algn="ctr">
              <a:lnSpc>
                <a:spcPct val="120000"/>
              </a:lnSpc>
              <a:buNone/>
            </a:pPr>
            <a:r>
              <a:rPr lang="en-US" b="1" i="1" dirty="0">
                <a:solidFill>
                  <a:srgbClr val="FF0000"/>
                </a:solidFill>
              </a:rPr>
              <a:t>M </a:t>
            </a:r>
            <a:r>
              <a:rPr lang="en-US" b="1" dirty="0">
                <a:solidFill>
                  <a:srgbClr val="FF0000"/>
                </a:solidFill>
              </a:rPr>
              <a:t>= D[</a:t>
            </a:r>
            <a:r>
              <a:rPr lang="en-US" b="1" i="1" dirty="0" err="1">
                <a:solidFill>
                  <a:srgbClr val="FF0000"/>
                </a:solidFill>
              </a:rPr>
              <a:t>PUb</a:t>
            </a:r>
            <a:r>
              <a:rPr lang="en-US" b="1" dirty="0">
                <a:solidFill>
                  <a:srgbClr val="FF0000"/>
                </a:solidFill>
              </a:rPr>
              <a:t>, E(</a:t>
            </a:r>
            <a:r>
              <a:rPr lang="en-US" b="1" i="1" dirty="0" err="1">
                <a:solidFill>
                  <a:srgbClr val="FF0000"/>
                </a:solidFill>
              </a:rPr>
              <a:t>PRb</a:t>
            </a:r>
            <a:r>
              <a:rPr lang="en-US" b="1" dirty="0">
                <a:solidFill>
                  <a:srgbClr val="FF0000"/>
                </a:solidFill>
              </a:rPr>
              <a:t>, </a:t>
            </a:r>
            <a:r>
              <a:rPr lang="en-US" b="1" i="1" dirty="0">
                <a:solidFill>
                  <a:srgbClr val="FF0000"/>
                </a:solidFill>
              </a:rPr>
              <a:t>M</a:t>
            </a:r>
            <a:r>
              <a:rPr lang="en-US" b="1" dirty="0">
                <a:solidFill>
                  <a:srgbClr val="FF0000"/>
                </a:solidFill>
              </a:rPr>
              <a:t>)] = D[</a:t>
            </a:r>
            <a:r>
              <a:rPr lang="en-US" b="1" i="1" dirty="0" err="1">
                <a:solidFill>
                  <a:srgbClr val="FF0000"/>
                </a:solidFill>
              </a:rPr>
              <a:t>PRb</a:t>
            </a:r>
            <a:r>
              <a:rPr lang="en-US" b="1" dirty="0">
                <a:solidFill>
                  <a:srgbClr val="FF0000"/>
                </a:solidFill>
              </a:rPr>
              <a:t>, E(</a:t>
            </a:r>
            <a:r>
              <a:rPr lang="en-US" b="1" i="1" dirty="0" err="1">
                <a:solidFill>
                  <a:srgbClr val="FF0000"/>
                </a:solidFill>
              </a:rPr>
              <a:t>PUb</a:t>
            </a:r>
            <a:r>
              <a:rPr lang="en-US" b="1" dirty="0">
                <a:solidFill>
                  <a:srgbClr val="FF0000"/>
                </a:solidFill>
              </a:rPr>
              <a:t>, </a:t>
            </a:r>
            <a:r>
              <a:rPr lang="en-US" b="1" i="1" dirty="0">
                <a:solidFill>
                  <a:srgbClr val="FF0000"/>
                </a:solidFill>
              </a:rPr>
              <a:t>M</a:t>
            </a:r>
            <a:r>
              <a:rPr lang="en-US" b="1" dirty="0" smtClean="0">
                <a:solidFill>
                  <a:srgbClr val="FF0000"/>
                </a:solidFill>
              </a:rPr>
              <a:t>)</a:t>
            </a:r>
            <a:endParaRPr lang="en-US" dirty="0" smtClean="0"/>
          </a:p>
          <a:p>
            <a:pPr marL="0" indent="0">
              <a:lnSpc>
                <a:spcPct val="120000"/>
              </a:lnSpc>
              <a:buNone/>
            </a:pPr>
            <a:r>
              <a:rPr lang="en-US" dirty="0" smtClean="0"/>
              <a:t>The </a:t>
            </a:r>
            <a:r>
              <a:rPr lang="en-US" dirty="0"/>
              <a:t>requirements </a:t>
            </a:r>
            <a:r>
              <a:rPr lang="en-US" dirty="0" smtClean="0"/>
              <a:t>above boil </a:t>
            </a:r>
            <a:r>
              <a:rPr lang="en-US" dirty="0"/>
              <a:t>down to the need for a trap-door one-way function.</a:t>
            </a:r>
          </a:p>
          <a:p>
            <a:pPr marL="0" indent="0">
              <a:lnSpc>
                <a:spcPct val="120000"/>
              </a:lnSpc>
              <a:buNone/>
            </a:pPr>
            <a:r>
              <a:rPr lang="en-US" dirty="0"/>
              <a:t>A </a:t>
            </a:r>
            <a:r>
              <a:rPr lang="en-US" b="1" dirty="0"/>
              <a:t>one-way </a:t>
            </a:r>
            <a:r>
              <a:rPr lang="en-US" b="1" dirty="0" smtClean="0"/>
              <a:t>function</a:t>
            </a:r>
            <a:r>
              <a:rPr lang="en-US" dirty="0" smtClean="0"/>
              <a:t> </a:t>
            </a:r>
            <a:r>
              <a:rPr lang="en-US" dirty="0"/>
              <a:t>is one that maps a domain into a range such that </a:t>
            </a:r>
            <a:r>
              <a:rPr lang="en-US" dirty="0" smtClean="0"/>
              <a:t>every function </a:t>
            </a:r>
            <a:r>
              <a:rPr lang="en-US" dirty="0"/>
              <a:t>value has a unique inverse, with the condition that the calculation of </a:t>
            </a:r>
            <a:r>
              <a:rPr lang="en-US" dirty="0" smtClean="0"/>
              <a:t>the function </a:t>
            </a:r>
            <a:r>
              <a:rPr lang="en-US" dirty="0"/>
              <a:t>is easy, whereas the calculation of the inverse is infeasible</a:t>
            </a:r>
            <a:r>
              <a:rPr lang="en-US" dirty="0" smtClean="0"/>
              <a:t>:</a:t>
            </a:r>
          </a:p>
          <a:p>
            <a:pPr marL="0" indent="0">
              <a:lnSpc>
                <a:spcPct val="120000"/>
              </a:lnSpc>
              <a:buNone/>
            </a:pPr>
            <a:endParaRPr lang="en-US" dirty="0"/>
          </a:p>
          <a:p>
            <a:pPr marL="0" indent="0">
              <a:lnSpc>
                <a:spcPct val="120000"/>
              </a:lnSpc>
              <a:buNone/>
            </a:pPr>
            <a:endParaRPr lang="en-US" dirty="0"/>
          </a:p>
          <a:p>
            <a:pPr marL="0" indent="0">
              <a:lnSpc>
                <a:spcPct val="120000"/>
              </a:lnSpc>
              <a:buNone/>
            </a:pPr>
            <a:endParaRPr lang="en-US" dirty="0" smtClean="0"/>
          </a:p>
        </p:txBody>
      </p:sp>
    </p:spTree>
    <p:extLst>
      <p:ext uri="{BB962C8B-B14F-4D97-AF65-F5344CB8AC3E}">
        <p14:creationId xmlns:p14="http://schemas.microsoft.com/office/powerpoint/2010/main" val="319353437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0823" y="1825625"/>
            <a:ext cx="11621192" cy="4351338"/>
          </a:xfrm>
        </p:spPr>
        <p:txBody>
          <a:bodyPr>
            <a:normAutofit/>
          </a:bodyPr>
          <a:lstStyle/>
          <a:p>
            <a:r>
              <a:rPr lang="en-US" dirty="0" smtClean="0"/>
              <a:t>Generally</a:t>
            </a:r>
            <a:r>
              <a:rPr lang="en-US" dirty="0"/>
              <a:t>, </a:t>
            </a:r>
            <a:r>
              <a:rPr lang="en-US" i="1" dirty="0"/>
              <a:t>easy </a:t>
            </a:r>
            <a:r>
              <a:rPr lang="en-US" dirty="0"/>
              <a:t>is defined to mean a problem that can be solved in </a:t>
            </a:r>
            <a:r>
              <a:rPr lang="en-US" dirty="0" smtClean="0"/>
              <a:t>polynomial time </a:t>
            </a:r>
            <a:r>
              <a:rPr lang="en-US" dirty="0"/>
              <a:t>as a function of input length. </a:t>
            </a:r>
            <a:endParaRPr lang="en-US" dirty="0"/>
          </a:p>
          <a:p>
            <a:r>
              <a:rPr lang="en-US" dirty="0" smtClean="0"/>
              <a:t>We </a:t>
            </a:r>
            <a:r>
              <a:rPr lang="en-US" dirty="0"/>
              <a:t>can say a problem is </a:t>
            </a:r>
            <a:r>
              <a:rPr lang="en-US" i="1" dirty="0"/>
              <a:t>infeasible</a:t>
            </a:r>
            <a:r>
              <a:rPr lang="en-US" dirty="0"/>
              <a:t> if the effort to solve it </a:t>
            </a:r>
            <a:r>
              <a:rPr lang="en-US" dirty="0" smtClean="0"/>
              <a:t>grows faster </a:t>
            </a:r>
            <a:r>
              <a:rPr lang="en-US" dirty="0"/>
              <a:t>than polynomial time as a function of input size. </a:t>
            </a:r>
            <a:endParaRPr lang="en-US" dirty="0"/>
          </a:p>
          <a:p>
            <a:r>
              <a:rPr lang="en-US" dirty="0" smtClean="0"/>
              <a:t>Unfortunately</a:t>
            </a:r>
            <a:r>
              <a:rPr lang="en-US" dirty="0"/>
              <a:t>, it is difficult to determine if </a:t>
            </a:r>
            <a:r>
              <a:rPr lang="en-US" dirty="0" smtClean="0"/>
              <a:t>a particular </a:t>
            </a:r>
            <a:r>
              <a:rPr lang="en-US" dirty="0"/>
              <a:t>algorithm exhibits this complexity. Furthermore, traditional notions </a:t>
            </a:r>
            <a:r>
              <a:rPr lang="en-US" dirty="0" smtClean="0"/>
              <a:t>of computational </a:t>
            </a:r>
            <a:r>
              <a:rPr lang="en-US" dirty="0"/>
              <a:t>complexity focus on the worst-case or average-case complexity </a:t>
            </a:r>
            <a:r>
              <a:rPr lang="en-US" dirty="0" smtClean="0"/>
              <a:t>of an </a:t>
            </a:r>
            <a:r>
              <a:rPr lang="en-US" dirty="0"/>
              <a:t>algorithm. These measures are inadequate for cryptography, which requires </a:t>
            </a:r>
            <a:r>
              <a:rPr lang="en-US" dirty="0" smtClean="0"/>
              <a:t>that it </a:t>
            </a:r>
            <a:r>
              <a:rPr lang="en-US" dirty="0"/>
              <a:t>be infeasible to invert a function for virtually all inputs, not for the worst case </a:t>
            </a:r>
            <a:r>
              <a:rPr lang="en-US" dirty="0" smtClean="0"/>
              <a:t>or even </a:t>
            </a:r>
            <a:r>
              <a:rPr lang="en-US" dirty="0"/>
              <a:t>average case. </a:t>
            </a:r>
          </a:p>
        </p:txBody>
      </p:sp>
      <p:pic>
        <p:nvPicPr>
          <p:cNvPr id="4" name="Picture 3"/>
          <p:cNvPicPr>
            <a:picLocks noChangeAspect="1"/>
          </p:cNvPicPr>
          <p:nvPr/>
        </p:nvPicPr>
        <p:blipFill>
          <a:blip r:embed="rId2"/>
          <a:stretch>
            <a:fillRect/>
          </a:stretch>
        </p:blipFill>
        <p:spPr>
          <a:xfrm>
            <a:off x="2760258" y="556953"/>
            <a:ext cx="3629025" cy="1114425"/>
          </a:xfrm>
          <a:prstGeom prst="rect">
            <a:avLst/>
          </a:prstGeom>
        </p:spPr>
      </p:pic>
    </p:spTree>
    <p:extLst>
      <p:ext uri="{BB962C8B-B14F-4D97-AF65-F5344CB8AC3E}">
        <p14:creationId xmlns:p14="http://schemas.microsoft.com/office/powerpoint/2010/main" val="426523519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63880" y="470651"/>
            <a:ext cx="10515600" cy="6104716"/>
          </a:xfrm>
        </p:spPr>
        <p:txBody>
          <a:bodyPr>
            <a:normAutofit/>
          </a:bodyPr>
          <a:lstStyle/>
          <a:p>
            <a:pPr marL="0" indent="0">
              <a:buNone/>
            </a:pPr>
            <a:r>
              <a:rPr lang="en-US" b="1" dirty="0"/>
              <a:t>T</a:t>
            </a:r>
            <a:r>
              <a:rPr lang="en-US" b="1" dirty="0" smtClean="0"/>
              <a:t>rap-door </a:t>
            </a:r>
            <a:r>
              <a:rPr lang="en-US" b="1" dirty="0"/>
              <a:t>one-way </a:t>
            </a:r>
            <a:r>
              <a:rPr lang="en-US" b="1" dirty="0" smtClean="0"/>
              <a:t>function</a:t>
            </a:r>
            <a:endParaRPr lang="en-US" dirty="0"/>
          </a:p>
          <a:p>
            <a:r>
              <a:rPr lang="en-US" dirty="0" smtClean="0"/>
              <a:t>Are easy</a:t>
            </a:r>
            <a:r>
              <a:rPr lang="en-US" dirty="0"/>
              <a:t> </a:t>
            </a:r>
            <a:r>
              <a:rPr lang="en-US" dirty="0" smtClean="0"/>
              <a:t>to </a:t>
            </a:r>
            <a:r>
              <a:rPr lang="en-US" dirty="0"/>
              <a:t>calculate in one direction and infeasible to calculate in the other direction </a:t>
            </a:r>
            <a:r>
              <a:rPr lang="en-US" dirty="0" smtClean="0"/>
              <a:t>unless certain </a:t>
            </a:r>
            <a:r>
              <a:rPr lang="en-US" dirty="0"/>
              <a:t>additional information is known. </a:t>
            </a:r>
            <a:endParaRPr lang="en-US" dirty="0" smtClean="0"/>
          </a:p>
          <a:p>
            <a:r>
              <a:rPr lang="en-US" dirty="0" smtClean="0"/>
              <a:t>With </a:t>
            </a:r>
            <a:r>
              <a:rPr lang="en-US" dirty="0"/>
              <a:t>the additional information </a:t>
            </a:r>
            <a:r>
              <a:rPr lang="en-US" dirty="0" smtClean="0"/>
              <a:t>the inverse </a:t>
            </a:r>
            <a:r>
              <a:rPr lang="en-US" dirty="0"/>
              <a:t>can be calculated in polynomial time. We can summarize as follows: </a:t>
            </a:r>
            <a:endParaRPr lang="en-US" dirty="0" smtClean="0"/>
          </a:p>
          <a:p>
            <a:pPr marL="0" indent="0">
              <a:buNone/>
            </a:pPr>
            <a:r>
              <a:rPr lang="en-US" dirty="0" smtClean="0"/>
              <a:t>A trapdoor one-way </a:t>
            </a:r>
            <a:r>
              <a:rPr lang="en-US" dirty="0"/>
              <a:t>function is a family of invertible functions </a:t>
            </a:r>
            <a:r>
              <a:rPr lang="en-US" dirty="0" err="1"/>
              <a:t>f</a:t>
            </a:r>
            <a:r>
              <a:rPr lang="en-US" sz="1800" i="1" dirty="0" err="1"/>
              <a:t>k</a:t>
            </a:r>
            <a:r>
              <a:rPr lang="en-US" dirty="0"/>
              <a:t>, such </a:t>
            </a:r>
            <a:r>
              <a:rPr lang="en-US" dirty="0" smtClean="0"/>
              <a:t>that:</a:t>
            </a:r>
          </a:p>
          <a:p>
            <a:pPr marL="0" indent="0">
              <a:buNone/>
            </a:pPr>
            <a:endParaRPr lang="en-US" dirty="0"/>
          </a:p>
          <a:p>
            <a:pPr marL="0" indent="0">
              <a:buNone/>
            </a:pPr>
            <a:endParaRPr lang="en-US" dirty="0" smtClean="0"/>
          </a:p>
          <a:p>
            <a:pPr marL="0" indent="0">
              <a:buNone/>
            </a:pPr>
            <a:endParaRPr lang="en-US" dirty="0" smtClean="0"/>
          </a:p>
          <a:p>
            <a:pPr marL="0" indent="0">
              <a:buNone/>
            </a:pPr>
            <a:r>
              <a:rPr lang="en-US" dirty="0" smtClean="0"/>
              <a:t>Thus</a:t>
            </a:r>
            <a:r>
              <a:rPr lang="en-US" dirty="0"/>
              <a:t>, the development of a practical public-key scheme depends on discovery of </a:t>
            </a:r>
            <a:r>
              <a:rPr lang="en-US" dirty="0" smtClean="0"/>
              <a:t>a suitable </a:t>
            </a:r>
            <a:r>
              <a:rPr lang="en-US" dirty="0"/>
              <a:t>trap-door one-way function.</a:t>
            </a:r>
            <a:endParaRPr lang="en-US" dirty="0"/>
          </a:p>
        </p:txBody>
      </p:sp>
      <p:pic>
        <p:nvPicPr>
          <p:cNvPr id="4" name="Picture 3"/>
          <p:cNvPicPr>
            <a:picLocks noChangeAspect="1"/>
          </p:cNvPicPr>
          <p:nvPr/>
        </p:nvPicPr>
        <p:blipFill>
          <a:blip r:embed="rId2"/>
          <a:stretch>
            <a:fillRect/>
          </a:stretch>
        </p:blipFill>
        <p:spPr>
          <a:xfrm>
            <a:off x="1318261" y="3632661"/>
            <a:ext cx="8458200" cy="1371600"/>
          </a:xfrm>
          <a:prstGeom prst="rect">
            <a:avLst/>
          </a:prstGeom>
        </p:spPr>
      </p:pic>
    </p:spTree>
    <p:extLst>
      <p:ext uri="{BB962C8B-B14F-4D97-AF65-F5344CB8AC3E}">
        <p14:creationId xmlns:p14="http://schemas.microsoft.com/office/powerpoint/2010/main" val="417612626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2508" y="1122218"/>
            <a:ext cx="11479877" cy="5095702"/>
          </a:xfrm>
        </p:spPr>
        <p:txBody>
          <a:bodyPr>
            <a:normAutofit/>
          </a:bodyPr>
          <a:lstStyle/>
          <a:p>
            <a:r>
              <a:rPr lang="en-US" dirty="0"/>
              <a:t>As with symmetric encryption, a public-key encryption scheme is vulnerable to </a:t>
            </a:r>
            <a:r>
              <a:rPr lang="en-US" dirty="0" smtClean="0"/>
              <a:t>a brute-force </a:t>
            </a:r>
            <a:r>
              <a:rPr lang="en-US" dirty="0"/>
              <a:t>attack. The countermeasure is the same: Use large keys. However, </a:t>
            </a:r>
            <a:r>
              <a:rPr lang="en-US" dirty="0" smtClean="0"/>
              <a:t>there is </a:t>
            </a:r>
            <a:r>
              <a:rPr lang="en-US" dirty="0"/>
              <a:t>a tradeoff to be considered. Public-key systems depend on the use of some sort </a:t>
            </a:r>
            <a:r>
              <a:rPr lang="en-US" dirty="0" smtClean="0"/>
              <a:t>of invertible </a:t>
            </a:r>
            <a:r>
              <a:rPr lang="en-US" dirty="0"/>
              <a:t>mathematical function. </a:t>
            </a:r>
            <a:r>
              <a:rPr lang="en-US" dirty="0" smtClean="0"/>
              <a:t>Thus</a:t>
            </a:r>
            <a:r>
              <a:rPr lang="en-US" dirty="0"/>
              <a:t>, the key size must be large enough to make brute-force attack impractical </a:t>
            </a:r>
            <a:r>
              <a:rPr lang="en-US" dirty="0" smtClean="0"/>
              <a:t>but small </a:t>
            </a:r>
            <a:r>
              <a:rPr lang="en-US" dirty="0"/>
              <a:t>enough for practical encryption and decryption. </a:t>
            </a:r>
            <a:endParaRPr lang="en-US" dirty="0" smtClean="0"/>
          </a:p>
          <a:p>
            <a:r>
              <a:rPr lang="en-US" dirty="0"/>
              <a:t>Another form of attack is to find some way to compute the private key </a:t>
            </a:r>
            <a:r>
              <a:rPr lang="en-US" dirty="0" smtClean="0"/>
              <a:t>given the </a:t>
            </a:r>
            <a:r>
              <a:rPr lang="en-US" dirty="0"/>
              <a:t>public key. To date, it has not been mathematically proven that this form of </a:t>
            </a:r>
            <a:r>
              <a:rPr lang="en-US" dirty="0" smtClean="0"/>
              <a:t>attack is </a:t>
            </a:r>
            <a:r>
              <a:rPr lang="en-US" dirty="0"/>
              <a:t>infeasible for a particular public-key algorithm. Thus, any given </a:t>
            </a:r>
            <a:r>
              <a:rPr lang="en-US" dirty="0" smtClean="0"/>
              <a:t>algorithm, including </a:t>
            </a:r>
            <a:r>
              <a:rPr lang="en-US" dirty="0"/>
              <a:t>the widely used RSA algorithm, is suspect. </a:t>
            </a:r>
            <a:endParaRPr lang="en-US" dirty="0" smtClean="0"/>
          </a:p>
        </p:txBody>
      </p:sp>
      <p:pic>
        <p:nvPicPr>
          <p:cNvPr id="4" name="Picture 3"/>
          <p:cNvPicPr>
            <a:picLocks noChangeAspect="1"/>
          </p:cNvPicPr>
          <p:nvPr/>
        </p:nvPicPr>
        <p:blipFill>
          <a:blip r:embed="rId2"/>
          <a:stretch>
            <a:fillRect/>
          </a:stretch>
        </p:blipFill>
        <p:spPr>
          <a:xfrm>
            <a:off x="582150" y="181495"/>
            <a:ext cx="4676775" cy="609600"/>
          </a:xfrm>
          <a:prstGeom prst="rect">
            <a:avLst/>
          </a:prstGeom>
        </p:spPr>
      </p:pic>
    </p:spTree>
    <p:extLst>
      <p:ext uri="{BB962C8B-B14F-4D97-AF65-F5344CB8AC3E}">
        <p14:creationId xmlns:p14="http://schemas.microsoft.com/office/powerpoint/2010/main" val="180382493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2509" y="1446415"/>
            <a:ext cx="11479877" cy="3632661"/>
          </a:xfrm>
        </p:spPr>
        <p:txBody>
          <a:bodyPr>
            <a:normAutofit/>
          </a:bodyPr>
          <a:lstStyle/>
          <a:p>
            <a:r>
              <a:rPr lang="en-US" dirty="0" smtClean="0"/>
              <a:t>Finally</a:t>
            </a:r>
            <a:r>
              <a:rPr lang="en-US" dirty="0"/>
              <a:t>, there is a form of attack that is peculiar to public-key systems. This </a:t>
            </a:r>
            <a:r>
              <a:rPr lang="en-US" dirty="0" smtClean="0"/>
              <a:t>is, in </a:t>
            </a:r>
            <a:r>
              <a:rPr lang="en-US" dirty="0"/>
              <a:t>essence, a probable-message attack. Suppose, for example, that a message were </a:t>
            </a:r>
            <a:r>
              <a:rPr lang="en-US" dirty="0" smtClean="0"/>
              <a:t>to be </a:t>
            </a:r>
            <a:r>
              <a:rPr lang="en-US" dirty="0"/>
              <a:t>sent that consisted solely of a 56-bit DES key. An adversary could encrypt all </a:t>
            </a:r>
            <a:r>
              <a:rPr lang="en-US" dirty="0" smtClean="0"/>
              <a:t>possible 56-bit </a:t>
            </a:r>
            <a:r>
              <a:rPr lang="en-US" dirty="0"/>
              <a:t>DES keys using the public key and could discover the encrypted key </a:t>
            </a:r>
            <a:r>
              <a:rPr lang="en-US" dirty="0" smtClean="0"/>
              <a:t>by matching </a:t>
            </a:r>
            <a:r>
              <a:rPr lang="en-US" dirty="0"/>
              <a:t>the transmitted </a:t>
            </a:r>
            <a:r>
              <a:rPr lang="en-US" dirty="0" err="1"/>
              <a:t>ciphertext</a:t>
            </a:r>
            <a:r>
              <a:rPr lang="en-US" dirty="0"/>
              <a:t>. Thus, no matter how large the key size of </a:t>
            </a:r>
            <a:r>
              <a:rPr lang="en-US" dirty="0" smtClean="0"/>
              <a:t>the public-key </a:t>
            </a:r>
            <a:r>
              <a:rPr lang="en-US" dirty="0"/>
              <a:t>scheme, the attack is reduced to a brute-force attack on a 56-bit key. </a:t>
            </a:r>
            <a:r>
              <a:rPr lang="en-US" dirty="0" smtClean="0"/>
              <a:t>This attack </a:t>
            </a:r>
            <a:r>
              <a:rPr lang="en-US" dirty="0"/>
              <a:t>can be thwarted by appending some random bits to such simple messages.</a:t>
            </a:r>
            <a:endParaRPr lang="en-US" dirty="0"/>
          </a:p>
        </p:txBody>
      </p:sp>
      <p:pic>
        <p:nvPicPr>
          <p:cNvPr id="4" name="Picture 3"/>
          <p:cNvPicPr>
            <a:picLocks noChangeAspect="1"/>
          </p:cNvPicPr>
          <p:nvPr/>
        </p:nvPicPr>
        <p:blipFill>
          <a:blip r:embed="rId2"/>
          <a:stretch>
            <a:fillRect/>
          </a:stretch>
        </p:blipFill>
        <p:spPr>
          <a:xfrm>
            <a:off x="582150" y="181495"/>
            <a:ext cx="4676775" cy="609600"/>
          </a:xfrm>
          <a:prstGeom prst="rect">
            <a:avLst/>
          </a:prstGeom>
        </p:spPr>
      </p:pic>
    </p:spTree>
    <p:extLst>
      <p:ext uri="{BB962C8B-B14F-4D97-AF65-F5344CB8AC3E}">
        <p14:creationId xmlns:p14="http://schemas.microsoft.com/office/powerpoint/2010/main" val="41626269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2509" y="1197033"/>
            <a:ext cx="11554691" cy="3940232"/>
          </a:xfrm>
        </p:spPr>
        <p:txBody>
          <a:bodyPr>
            <a:normAutofit/>
          </a:bodyPr>
          <a:lstStyle/>
          <a:p>
            <a:r>
              <a:rPr lang="en-US" dirty="0"/>
              <a:t>One of the first successful responses to the </a:t>
            </a:r>
            <a:r>
              <a:rPr lang="en-US" dirty="0" smtClean="0"/>
              <a:t>cryptography challenge </a:t>
            </a:r>
            <a:r>
              <a:rPr lang="en-US" dirty="0"/>
              <a:t>was developed in </a:t>
            </a:r>
            <a:r>
              <a:rPr lang="en-US" dirty="0" smtClean="0"/>
              <a:t>1977 by </a:t>
            </a:r>
            <a:r>
              <a:rPr lang="en-US" dirty="0"/>
              <a:t>Ron </a:t>
            </a:r>
            <a:r>
              <a:rPr lang="en-US" dirty="0" err="1"/>
              <a:t>Rivest</a:t>
            </a:r>
            <a:r>
              <a:rPr lang="en-US" dirty="0"/>
              <a:t>, </a:t>
            </a:r>
            <a:r>
              <a:rPr lang="en-US" dirty="0" err="1"/>
              <a:t>Adi</a:t>
            </a:r>
            <a:r>
              <a:rPr lang="en-US" dirty="0"/>
              <a:t> Shamir, and Len </a:t>
            </a:r>
            <a:r>
              <a:rPr lang="en-US" dirty="0" err="1"/>
              <a:t>Adleman</a:t>
            </a:r>
            <a:r>
              <a:rPr lang="en-US" dirty="0"/>
              <a:t> at MIT and first published in </a:t>
            </a:r>
            <a:r>
              <a:rPr lang="en-US" dirty="0" smtClean="0"/>
              <a:t>1978.The </a:t>
            </a:r>
            <a:r>
              <a:rPr lang="en-US" dirty="0" err="1"/>
              <a:t>Rivest</a:t>
            </a:r>
            <a:r>
              <a:rPr lang="en-US" dirty="0"/>
              <a:t>-Shamir-</a:t>
            </a:r>
            <a:r>
              <a:rPr lang="en-US" dirty="0" err="1"/>
              <a:t>Adleman</a:t>
            </a:r>
            <a:r>
              <a:rPr lang="en-US" dirty="0"/>
              <a:t> (RSA) scheme has since that time </a:t>
            </a:r>
            <a:r>
              <a:rPr lang="en-US" dirty="0" smtClean="0"/>
              <a:t>reigned supreme </a:t>
            </a:r>
            <a:r>
              <a:rPr lang="en-US" dirty="0"/>
              <a:t>as the most widely accepted and implemented general-purpose </a:t>
            </a:r>
            <a:r>
              <a:rPr lang="en-US" dirty="0" smtClean="0"/>
              <a:t>approach to </a:t>
            </a:r>
            <a:r>
              <a:rPr lang="en-US" dirty="0"/>
              <a:t>public-key encryption</a:t>
            </a:r>
            <a:r>
              <a:rPr lang="en-US" dirty="0" smtClean="0"/>
              <a:t>.</a:t>
            </a:r>
          </a:p>
          <a:p>
            <a:r>
              <a:rPr lang="en-US" dirty="0"/>
              <a:t>The </a:t>
            </a:r>
            <a:r>
              <a:rPr lang="en-US" b="1" dirty="0"/>
              <a:t>RSA </a:t>
            </a:r>
            <a:r>
              <a:rPr lang="en-US" dirty="0"/>
              <a:t>scheme is a cipher in which the plaintext and </a:t>
            </a:r>
            <a:r>
              <a:rPr lang="en-US" dirty="0" err="1"/>
              <a:t>ciphertext</a:t>
            </a:r>
            <a:r>
              <a:rPr lang="en-US" dirty="0"/>
              <a:t> are </a:t>
            </a:r>
            <a:r>
              <a:rPr lang="en-US" dirty="0" smtClean="0"/>
              <a:t>integers between </a:t>
            </a:r>
            <a:r>
              <a:rPr lang="en-US" dirty="0"/>
              <a:t>0 and </a:t>
            </a:r>
            <a:r>
              <a:rPr lang="en-US" i="1" dirty="0"/>
              <a:t>n </a:t>
            </a:r>
            <a:r>
              <a:rPr lang="en-US" dirty="0"/>
              <a:t>- 1 for some </a:t>
            </a:r>
            <a:r>
              <a:rPr lang="en-US" i="1" dirty="0"/>
              <a:t>n</a:t>
            </a:r>
            <a:r>
              <a:rPr lang="en-US" dirty="0"/>
              <a:t>. A typical size for </a:t>
            </a:r>
            <a:r>
              <a:rPr lang="en-US" i="1" dirty="0"/>
              <a:t>n </a:t>
            </a:r>
            <a:r>
              <a:rPr lang="en-US" dirty="0"/>
              <a:t>is 1024 bits, or 309 </a:t>
            </a:r>
            <a:r>
              <a:rPr lang="en-US" dirty="0" smtClean="0"/>
              <a:t>decimal digits</a:t>
            </a:r>
            <a:r>
              <a:rPr lang="en-US" dirty="0"/>
              <a:t>. That is, </a:t>
            </a:r>
            <a:r>
              <a:rPr lang="en-US" i="1" dirty="0"/>
              <a:t>n </a:t>
            </a:r>
            <a:r>
              <a:rPr lang="en-US" dirty="0"/>
              <a:t>is less than 21024. </a:t>
            </a:r>
          </a:p>
        </p:txBody>
      </p:sp>
      <p:pic>
        <p:nvPicPr>
          <p:cNvPr id="4" name="Picture 3"/>
          <p:cNvPicPr>
            <a:picLocks noChangeAspect="1"/>
          </p:cNvPicPr>
          <p:nvPr/>
        </p:nvPicPr>
        <p:blipFill>
          <a:blip r:embed="rId2"/>
          <a:stretch>
            <a:fillRect/>
          </a:stretch>
        </p:blipFill>
        <p:spPr>
          <a:xfrm>
            <a:off x="441094" y="312074"/>
            <a:ext cx="6305550" cy="647700"/>
          </a:xfrm>
          <a:prstGeom prst="rect">
            <a:avLst/>
          </a:prstGeom>
        </p:spPr>
      </p:pic>
    </p:spTree>
    <p:extLst>
      <p:ext uri="{BB962C8B-B14F-4D97-AF65-F5344CB8AC3E}">
        <p14:creationId xmlns:p14="http://schemas.microsoft.com/office/powerpoint/2010/main" val="286735787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pPr eaLnBrk="1" hangingPunct="1"/>
            <a:r>
              <a:rPr lang="en-US" altLang="zh-CN" smtClean="0">
                <a:solidFill>
                  <a:schemeClr val="tx1"/>
                </a:solidFill>
              </a:rPr>
              <a:t>Euler’s Totient</a:t>
            </a:r>
          </a:p>
        </p:txBody>
      </p:sp>
      <p:sp>
        <p:nvSpPr>
          <p:cNvPr id="3" name="Content Placeholder 2"/>
          <p:cNvSpPr>
            <a:spLocks noGrp="1"/>
          </p:cNvSpPr>
          <p:nvPr>
            <p:ph sz="quarter" idx="1"/>
          </p:nvPr>
        </p:nvSpPr>
        <p:spPr/>
        <p:txBody>
          <a:bodyPr>
            <a:normAutofit fontScale="92500" lnSpcReduction="10000"/>
          </a:bodyPr>
          <a:lstStyle/>
          <a:p>
            <a:pPr eaLnBrk="1" hangingPunct="1">
              <a:lnSpc>
                <a:spcPct val="90000"/>
              </a:lnSpc>
            </a:pPr>
            <a:r>
              <a:rPr lang="en-US" altLang="zh-CN" dirty="0"/>
              <a:t>Totient function </a:t>
            </a:r>
            <a:r>
              <a:rPr lang="en-US" altLang="zh-CN" dirty="0">
                <a:sym typeface="Symbol" panose="05050102010706020507" pitchFamily="18" charset="2"/>
              </a:rPr>
              <a:t>(n)</a:t>
            </a:r>
          </a:p>
          <a:p>
            <a:pPr lvl="1" eaLnBrk="1" hangingPunct="1">
              <a:lnSpc>
                <a:spcPct val="90000"/>
              </a:lnSpc>
            </a:pPr>
            <a:r>
              <a:rPr lang="en-US" altLang="zh-CN" sz="2800" dirty="0">
                <a:sym typeface="Symbol" panose="05050102010706020507" pitchFamily="18" charset="2"/>
              </a:rPr>
              <a:t>Number of positive numbers less than n that are relatively prime to n</a:t>
            </a:r>
          </a:p>
          <a:p>
            <a:pPr lvl="2" eaLnBrk="1" hangingPunct="1">
              <a:lnSpc>
                <a:spcPct val="90000"/>
              </a:lnSpc>
            </a:pPr>
            <a:r>
              <a:rPr lang="en-US" altLang="zh-CN" sz="2800" dirty="0">
                <a:sym typeface="Symbol" panose="05050102010706020507" pitchFamily="18" charset="2"/>
              </a:rPr>
              <a:t>Two numbers are relatively prime when their greatest common divisor is 1</a:t>
            </a:r>
          </a:p>
          <a:p>
            <a:pPr lvl="2" eaLnBrk="1" hangingPunct="1">
              <a:lnSpc>
                <a:spcPct val="90000"/>
              </a:lnSpc>
            </a:pPr>
            <a:endParaRPr lang="en-US" altLang="zh-CN" sz="2800" dirty="0">
              <a:sym typeface="Symbol" panose="05050102010706020507" pitchFamily="18" charset="2"/>
            </a:endParaRPr>
          </a:p>
          <a:p>
            <a:pPr eaLnBrk="1" hangingPunct="1">
              <a:lnSpc>
                <a:spcPct val="90000"/>
              </a:lnSpc>
            </a:pPr>
            <a:r>
              <a:rPr lang="en-US" altLang="zh-CN" dirty="0">
                <a:sym typeface="Symbol" panose="05050102010706020507" pitchFamily="18" charset="2"/>
              </a:rPr>
              <a:t>Example: (10) = 4</a:t>
            </a:r>
          </a:p>
          <a:p>
            <a:pPr lvl="1" eaLnBrk="1" hangingPunct="1">
              <a:lnSpc>
                <a:spcPct val="90000"/>
              </a:lnSpc>
            </a:pPr>
            <a:r>
              <a:rPr lang="en-US" altLang="zh-CN" sz="2800" dirty="0">
                <a:sym typeface="Symbol" panose="05050102010706020507" pitchFamily="18" charset="2"/>
              </a:rPr>
              <a:t>1, 3, 7, 9</a:t>
            </a:r>
            <a:endParaRPr lang="en-US" altLang="zh-CN" sz="2800" dirty="0"/>
          </a:p>
          <a:p>
            <a:pPr eaLnBrk="1" hangingPunct="1">
              <a:lnSpc>
                <a:spcPct val="90000"/>
              </a:lnSpc>
            </a:pPr>
            <a:endParaRPr lang="en-US" altLang="zh-CN" dirty="0"/>
          </a:p>
          <a:p>
            <a:pPr eaLnBrk="1" hangingPunct="1">
              <a:lnSpc>
                <a:spcPct val="90000"/>
              </a:lnSpc>
            </a:pPr>
            <a:r>
              <a:rPr lang="en-US" altLang="zh-CN" dirty="0">
                <a:sym typeface="Symbol" panose="05050102010706020507" pitchFamily="18" charset="2"/>
              </a:rPr>
              <a:t>Example: (7) = 6</a:t>
            </a:r>
          </a:p>
          <a:p>
            <a:pPr lvl="1" eaLnBrk="1" hangingPunct="1">
              <a:lnSpc>
                <a:spcPct val="90000"/>
              </a:lnSpc>
            </a:pPr>
            <a:r>
              <a:rPr lang="en-US" altLang="zh-CN" sz="2800" dirty="0">
                <a:sym typeface="Symbol" panose="05050102010706020507" pitchFamily="18" charset="2"/>
              </a:rPr>
              <a:t>1, 2, 3, 4, 5, 6</a:t>
            </a:r>
          </a:p>
          <a:p>
            <a:pPr lvl="1" eaLnBrk="1" hangingPunct="1">
              <a:lnSpc>
                <a:spcPct val="90000"/>
              </a:lnSpc>
            </a:pPr>
            <a:r>
              <a:rPr lang="en-US" altLang="zh-CN" sz="2800" dirty="0">
                <a:sym typeface="Symbol" panose="05050102010706020507" pitchFamily="18" charset="2"/>
              </a:rPr>
              <a:t>If n is prime, (n) = n-1 </a:t>
            </a:r>
          </a:p>
          <a:p>
            <a:pPr eaLnBrk="1" hangingPunct="1">
              <a:lnSpc>
                <a:spcPct val="90000"/>
              </a:lnSpc>
            </a:pPr>
            <a:endParaRPr lang="zh-CN" altLang="en-US" dirty="0"/>
          </a:p>
        </p:txBody>
      </p:sp>
    </p:spTree>
    <p:extLst>
      <p:ext uri="{BB962C8B-B14F-4D97-AF65-F5344CB8AC3E}">
        <p14:creationId xmlns:p14="http://schemas.microsoft.com/office/powerpoint/2010/main" val="76128478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eaLnBrk="1" hangingPunct="1"/>
            <a:r>
              <a:rPr lang="en-US" altLang="zh-CN" smtClean="0">
                <a:solidFill>
                  <a:schemeClr val="tx1"/>
                </a:solidFill>
              </a:rPr>
              <a:t>RSA keys</a:t>
            </a:r>
          </a:p>
        </p:txBody>
      </p:sp>
      <p:sp>
        <p:nvSpPr>
          <p:cNvPr id="25603" name="Content Placeholder 2"/>
          <p:cNvSpPr>
            <a:spLocks noGrp="1"/>
          </p:cNvSpPr>
          <p:nvPr>
            <p:ph sz="quarter" idx="1"/>
          </p:nvPr>
        </p:nvSpPr>
        <p:spPr/>
        <p:txBody>
          <a:bodyPr>
            <a:normAutofit lnSpcReduction="10000"/>
          </a:bodyPr>
          <a:lstStyle/>
          <a:p>
            <a:pPr eaLnBrk="1" hangingPunct="1"/>
            <a:r>
              <a:rPr lang="en-US" altLang="zh-CN"/>
              <a:t>Choose 2 large primes, p and q</a:t>
            </a:r>
          </a:p>
          <a:p>
            <a:pPr eaLnBrk="1" hangingPunct="1"/>
            <a:r>
              <a:rPr lang="en-US" altLang="zh-CN"/>
              <a:t>N = pq</a:t>
            </a:r>
          </a:p>
          <a:p>
            <a:pPr eaLnBrk="1" hangingPunct="1"/>
            <a:r>
              <a:rPr lang="en-US" altLang="zh-CN">
                <a:sym typeface="Symbol" panose="05050102010706020507" pitchFamily="18" charset="2"/>
              </a:rPr>
              <a:t>(N) = (p-1)(q-1) </a:t>
            </a:r>
          </a:p>
          <a:p>
            <a:pPr eaLnBrk="1" hangingPunct="1"/>
            <a:r>
              <a:rPr lang="en-US" altLang="zh-CN">
                <a:sym typeface="Symbol" panose="05050102010706020507" pitchFamily="18" charset="2"/>
              </a:rPr>
              <a:t>Choose e &lt; N such that gcd(e, (N))=1</a:t>
            </a:r>
          </a:p>
          <a:p>
            <a:pPr eaLnBrk="1" hangingPunct="1"/>
            <a:r>
              <a:rPr lang="en-US" altLang="zh-CN">
                <a:sym typeface="Symbol" panose="05050102010706020507" pitchFamily="18" charset="2"/>
              </a:rPr>
              <a:t>d such that ed = 1 mod (N) </a:t>
            </a:r>
          </a:p>
          <a:p>
            <a:pPr eaLnBrk="1" hangingPunct="1"/>
            <a:endParaRPr lang="en-US" altLang="zh-CN">
              <a:sym typeface="Symbol" panose="05050102010706020507" pitchFamily="18" charset="2"/>
            </a:endParaRPr>
          </a:p>
          <a:p>
            <a:pPr eaLnBrk="1" hangingPunct="1"/>
            <a:r>
              <a:rPr lang="en-US" altLang="zh-CN">
                <a:sym typeface="Symbol" panose="05050102010706020507" pitchFamily="18" charset="2"/>
              </a:rPr>
              <a:t>Public key: {N, e}</a:t>
            </a:r>
          </a:p>
          <a:p>
            <a:pPr eaLnBrk="1" hangingPunct="1"/>
            <a:r>
              <a:rPr lang="en-US" altLang="zh-CN">
                <a:sym typeface="Symbol" panose="05050102010706020507" pitchFamily="18" charset="2"/>
              </a:rPr>
              <a:t>Private key: {d}</a:t>
            </a:r>
          </a:p>
          <a:p>
            <a:pPr lvl="1" eaLnBrk="1" hangingPunct="1"/>
            <a:r>
              <a:rPr lang="en-US" altLang="zh-CN" sz="2800">
                <a:sym typeface="Symbol" panose="05050102010706020507" pitchFamily="18" charset="2"/>
              </a:rPr>
              <a:t>p and q must also be kept secret</a:t>
            </a:r>
            <a:endParaRPr lang="en-US" altLang="zh-CN" sz="2800"/>
          </a:p>
        </p:txBody>
      </p:sp>
    </p:spTree>
    <p:extLst>
      <p:ext uri="{BB962C8B-B14F-4D97-AF65-F5344CB8AC3E}">
        <p14:creationId xmlns:p14="http://schemas.microsoft.com/office/powerpoint/2010/main" val="164051270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pPr eaLnBrk="1" hangingPunct="1"/>
            <a:r>
              <a:rPr lang="en-US" altLang="zh-CN" smtClean="0">
                <a:solidFill>
                  <a:schemeClr val="tx1"/>
                </a:solidFill>
              </a:rPr>
              <a:t>RSA encryption/decryption</a:t>
            </a:r>
          </a:p>
        </p:txBody>
      </p:sp>
      <p:sp>
        <p:nvSpPr>
          <p:cNvPr id="26627" name="Content Placeholder 2"/>
          <p:cNvSpPr>
            <a:spLocks noGrp="1"/>
          </p:cNvSpPr>
          <p:nvPr>
            <p:ph sz="quarter" idx="1"/>
          </p:nvPr>
        </p:nvSpPr>
        <p:spPr>
          <a:xfrm>
            <a:off x="2438400" y="1447800"/>
            <a:ext cx="7772400" cy="1600200"/>
          </a:xfrm>
        </p:spPr>
        <p:txBody>
          <a:bodyPr/>
          <a:lstStyle/>
          <a:p>
            <a:pPr eaLnBrk="1" hangingPunct="1"/>
            <a:r>
              <a:rPr lang="en-US" altLang="zh-CN"/>
              <a:t>Alice wants to send Bob message m</a:t>
            </a:r>
          </a:p>
          <a:p>
            <a:pPr lvl="1" eaLnBrk="1" hangingPunct="1"/>
            <a:r>
              <a:rPr lang="en-US" altLang="zh-CN" sz="2800"/>
              <a:t>She knows his public key, {N,e} </a:t>
            </a:r>
          </a:p>
        </p:txBody>
      </p:sp>
      <p:pic>
        <p:nvPicPr>
          <p:cNvPr id="26628" name="Picture 6" descr="AA053844.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67001" y="3581400"/>
            <a:ext cx="588963" cy="163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9" name="TextBox 11"/>
          <p:cNvSpPr txBox="1">
            <a:spLocks noChangeArrowheads="1"/>
          </p:cNvSpPr>
          <p:nvPr/>
        </p:nvSpPr>
        <p:spPr bwMode="auto">
          <a:xfrm>
            <a:off x="2667001" y="5218113"/>
            <a:ext cx="84991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defRPr sz="2400">
                <a:solidFill>
                  <a:schemeClr val="tx1"/>
                </a:solidFill>
                <a:latin typeface="Arial" panose="020B0604020202020204" pitchFamily="34" charset="0"/>
                <a:ea typeface="MS PGothic" panose="020B0600070205080204" pitchFamily="34" charset="-128"/>
              </a:defRPr>
            </a:lvl1pPr>
            <a:lvl2pPr marL="37931725" indent="-37474525" algn="l"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latin typeface="Perpetua" panose="02020502060401020303" pitchFamily="18" charset="0"/>
              </a:rPr>
              <a:t>Alice</a:t>
            </a:r>
          </a:p>
        </p:txBody>
      </p:sp>
      <p:pic>
        <p:nvPicPr>
          <p:cNvPr id="26630" name="Picture 8" descr="AA053840.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72401" y="3429001"/>
            <a:ext cx="549275" cy="163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1" name="TextBox 12"/>
          <p:cNvSpPr txBox="1">
            <a:spLocks noChangeArrowheads="1"/>
          </p:cNvSpPr>
          <p:nvPr/>
        </p:nvSpPr>
        <p:spPr bwMode="auto">
          <a:xfrm>
            <a:off x="7772400" y="5065713"/>
            <a:ext cx="69281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defRPr sz="2400">
                <a:solidFill>
                  <a:schemeClr val="tx1"/>
                </a:solidFill>
                <a:latin typeface="Arial" panose="020B0604020202020204" pitchFamily="34" charset="0"/>
                <a:ea typeface="MS PGothic" panose="020B0600070205080204" pitchFamily="34" charset="-128"/>
              </a:defRPr>
            </a:lvl1pPr>
            <a:lvl2pPr marL="37931725" indent="-37474525" algn="l"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latin typeface="Perpetua" panose="02020502060401020303" pitchFamily="18" charset="0"/>
              </a:rPr>
              <a:t>Bob</a:t>
            </a:r>
          </a:p>
        </p:txBody>
      </p:sp>
      <p:sp>
        <p:nvSpPr>
          <p:cNvPr id="8" name="TextBox 7"/>
          <p:cNvSpPr txBox="1">
            <a:spLocks noChangeArrowheads="1"/>
          </p:cNvSpPr>
          <p:nvPr/>
        </p:nvSpPr>
        <p:spPr bwMode="auto">
          <a:xfrm>
            <a:off x="2057401" y="2971801"/>
            <a:ext cx="23463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defRPr sz="2400">
                <a:solidFill>
                  <a:schemeClr val="tx1"/>
                </a:solidFill>
                <a:latin typeface="Arial" panose="020B0604020202020204" pitchFamily="34" charset="0"/>
                <a:ea typeface="MS PGothic" panose="020B0600070205080204" pitchFamily="34" charset="-128"/>
              </a:defRPr>
            </a:lvl1pPr>
            <a:lvl2pPr marL="37931725" indent="-37474525" algn="l"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t>c = m</a:t>
            </a:r>
            <a:r>
              <a:rPr lang="en-US" altLang="zh-CN" sz="2800" baseline="30000"/>
              <a:t>e</a:t>
            </a:r>
            <a:r>
              <a:rPr lang="en-US" altLang="zh-CN" sz="2800"/>
              <a:t> mod N</a:t>
            </a:r>
          </a:p>
        </p:txBody>
      </p:sp>
      <p:sp>
        <p:nvSpPr>
          <p:cNvPr id="9" name="Right Arrow 8"/>
          <p:cNvSpPr/>
          <p:nvPr/>
        </p:nvSpPr>
        <p:spPr>
          <a:xfrm>
            <a:off x="3733800" y="4267200"/>
            <a:ext cx="3429000" cy="228600"/>
          </a:xfrm>
          <a:prstGeom prst="rightArrow">
            <a:avLst/>
          </a:prstGeom>
        </p:spPr>
        <p:style>
          <a:lnRef idx="1">
            <a:schemeClr val="accent1"/>
          </a:lnRef>
          <a:fillRef idx="3">
            <a:schemeClr val="accent1"/>
          </a:fillRef>
          <a:effectRef idx="2">
            <a:schemeClr val="accent1"/>
          </a:effectRef>
          <a:fontRef idx="minor">
            <a:schemeClr val="lt1"/>
          </a:fontRef>
        </p:style>
        <p:txBody>
          <a:bodyPr anchor="ctr"/>
          <a:lstStyle/>
          <a:p>
            <a:pPr>
              <a:defRPr/>
            </a:pPr>
            <a:endParaRPr lang="en-US"/>
          </a:p>
        </p:txBody>
      </p:sp>
      <p:sp>
        <p:nvSpPr>
          <p:cNvPr id="10" name="TextBox 9"/>
          <p:cNvSpPr txBox="1">
            <a:spLocks noChangeArrowheads="1"/>
          </p:cNvSpPr>
          <p:nvPr/>
        </p:nvSpPr>
        <p:spPr bwMode="auto">
          <a:xfrm>
            <a:off x="5181600" y="3962400"/>
            <a:ext cx="3000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defRPr sz="2400">
                <a:solidFill>
                  <a:schemeClr val="tx1"/>
                </a:solidFill>
                <a:latin typeface="Arial" panose="020B0604020202020204" pitchFamily="34" charset="0"/>
                <a:ea typeface="MS PGothic" panose="020B0600070205080204" pitchFamily="34" charset="-128"/>
              </a:defRPr>
            </a:lvl1pPr>
            <a:lvl2pPr marL="37931725" indent="-37474525" algn="l"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zh-CN" sz="1800"/>
              <a:t>c</a:t>
            </a:r>
          </a:p>
        </p:txBody>
      </p:sp>
      <p:sp>
        <p:nvSpPr>
          <p:cNvPr id="11" name="TextBox 10"/>
          <p:cNvSpPr txBox="1">
            <a:spLocks noChangeArrowheads="1"/>
          </p:cNvSpPr>
          <p:nvPr/>
        </p:nvSpPr>
        <p:spPr bwMode="auto">
          <a:xfrm>
            <a:off x="7086601" y="2819401"/>
            <a:ext cx="23463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defRPr sz="2400">
                <a:solidFill>
                  <a:schemeClr val="tx1"/>
                </a:solidFill>
                <a:latin typeface="Arial" panose="020B0604020202020204" pitchFamily="34" charset="0"/>
                <a:ea typeface="MS PGothic" panose="020B0600070205080204" pitchFamily="34" charset="-128"/>
              </a:defRPr>
            </a:lvl1pPr>
            <a:lvl2pPr marL="37931725" indent="-37474525" algn="l"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t>m = c</a:t>
            </a:r>
            <a:r>
              <a:rPr lang="en-US" altLang="zh-CN" sz="2800" baseline="30000"/>
              <a:t>d</a:t>
            </a:r>
            <a:r>
              <a:rPr lang="en-US" altLang="zh-CN" sz="2800"/>
              <a:t> mod N</a:t>
            </a:r>
          </a:p>
        </p:txBody>
      </p:sp>
    </p:spTree>
    <p:extLst>
      <p:ext uri="{BB962C8B-B14F-4D97-AF65-F5344CB8AC3E}">
        <p14:creationId xmlns:p14="http://schemas.microsoft.com/office/powerpoint/2010/main" val="23222458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nodeType="afterGroup">
                            <p:stCondLst>
                              <p:cond delay="500"/>
                            </p:stCondLst>
                            <p:childTnLst>
                              <p:par>
                                <p:cTn id="9" presetID="10" presetClass="entr" presetSubtype="0"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500"/>
                                        <p:tgtEl>
                                          <p:spTgt spid="10"/>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1"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33600" y="762000"/>
            <a:ext cx="20574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lgn="l" eaLnBrk="0" hangingPunct="0">
              <a:defRPr sz="2400">
                <a:solidFill>
                  <a:schemeClr val="tx1"/>
                </a:solidFill>
                <a:latin typeface="Arial" panose="020B0604020202020204" pitchFamily="34" charset="0"/>
                <a:ea typeface="MS PGothic" panose="020B0600070205080204" pitchFamily="34" charset="-128"/>
              </a:defRPr>
            </a:lvl1pPr>
            <a:lvl2pPr marL="742950" indent="-285750" algn="l" eaLnBrk="0" hangingPunct="0">
              <a:defRPr sz="2400">
                <a:solidFill>
                  <a:schemeClr val="tx1"/>
                </a:solidFill>
                <a:latin typeface="Arial" panose="020B0604020202020204" pitchFamily="34" charset="0"/>
                <a:ea typeface="MS PGothic" panose="020B0600070205080204" pitchFamily="34" charset="-128"/>
              </a:defRPr>
            </a:lvl2pPr>
            <a:lvl3pPr marL="1143000" indent="-228600" algn="l" eaLnBrk="0" hangingPunct="0">
              <a:defRPr sz="2400">
                <a:solidFill>
                  <a:schemeClr val="tx1"/>
                </a:solidFill>
                <a:latin typeface="Arial" panose="020B0604020202020204" pitchFamily="34" charset="0"/>
                <a:ea typeface="MS PGothic" panose="020B0600070205080204" pitchFamily="34" charset="-128"/>
              </a:defRPr>
            </a:lvl3pPr>
            <a:lvl4pPr marL="1600200" indent="-228600" algn="l" eaLnBrk="0" hangingPunct="0">
              <a:defRPr sz="2400">
                <a:solidFill>
                  <a:schemeClr val="tx1"/>
                </a:solidFill>
                <a:latin typeface="Arial" panose="020B0604020202020204" pitchFamily="34" charset="0"/>
                <a:ea typeface="MS PGothic" panose="020B0600070205080204" pitchFamily="34" charset="-128"/>
              </a:defRPr>
            </a:lvl4pPr>
            <a:lvl5pPr marL="2057400" indent="-228600" algn="l"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endParaRPr lang="zh-CN" altLang="en-US" sz="1800">
              <a:solidFill>
                <a:srgbClr val="FFFFFF"/>
              </a:solidFill>
              <a:latin typeface="Calibri" panose="020F0502020204030204" pitchFamily="34" charset="0"/>
              <a:ea typeface="SimSun" panose="02010600030101010101" pitchFamily="2" charset="-122"/>
            </a:endParaRPr>
          </a:p>
        </p:txBody>
      </p:sp>
      <p:sp>
        <p:nvSpPr>
          <p:cNvPr id="48131" name="TextBox 2"/>
          <p:cNvSpPr txBox="1">
            <a:spLocks noChangeArrowheads="1"/>
          </p:cNvSpPr>
          <p:nvPr/>
        </p:nvSpPr>
        <p:spPr bwMode="auto">
          <a:xfrm>
            <a:off x="2286000" y="838201"/>
            <a:ext cx="1905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defRPr sz="2400">
                <a:solidFill>
                  <a:schemeClr val="tx1"/>
                </a:solidFill>
                <a:latin typeface="Arial" panose="020B0604020202020204" pitchFamily="34" charset="0"/>
                <a:ea typeface="MS PGothic" panose="020B0600070205080204" pitchFamily="34" charset="-128"/>
              </a:defRPr>
            </a:lvl1pPr>
            <a:lvl2pPr marL="742950" indent="-285750" algn="l" eaLnBrk="0" hangingPunct="0">
              <a:defRPr sz="2400">
                <a:solidFill>
                  <a:schemeClr val="tx1"/>
                </a:solidFill>
                <a:latin typeface="Arial" panose="020B0604020202020204" pitchFamily="34" charset="0"/>
                <a:ea typeface="MS PGothic" panose="020B0600070205080204" pitchFamily="34" charset="-128"/>
              </a:defRPr>
            </a:lvl2pPr>
            <a:lvl3pPr marL="1143000" indent="-228600" algn="l" eaLnBrk="0" hangingPunct="0">
              <a:defRPr sz="2400">
                <a:solidFill>
                  <a:schemeClr val="tx1"/>
                </a:solidFill>
                <a:latin typeface="Arial" panose="020B0604020202020204" pitchFamily="34" charset="0"/>
                <a:ea typeface="MS PGothic" panose="020B0600070205080204" pitchFamily="34" charset="-128"/>
              </a:defRPr>
            </a:lvl3pPr>
            <a:lvl4pPr marL="1600200" indent="-228600" algn="l" eaLnBrk="0" hangingPunct="0">
              <a:defRPr sz="2400">
                <a:solidFill>
                  <a:schemeClr val="tx1"/>
                </a:solidFill>
                <a:latin typeface="Arial" panose="020B0604020202020204" pitchFamily="34" charset="0"/>
                <a:ea typeface="MS PGothic" panose="020B0600070205080204" pitchFamily="34" charset="-128"/>
              </a:defRPr>
            </a:lvl4pPr>
            <a:lvl5pPr marL="2057400" indent="-228600" algn="l"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zh-CN" sz="1800" b="1">
                <a:latin typeface="Calibri" panose="020F0502020204030204" pitchFamily="34" charset="0"/>
                <a:ea typeface="SimSun" panose="02010600030101010101" pitchFamily="2" charset="-122"/>
              </a:rPr>
              <a:t>BigInteger -ProbablePrime</a:t>
            </a:r>
          </a:p>
        </p:txBody>
      </p:sp>
      <p:sp>
        <p:nvSpPr>
          <p:cNvPr id="48132" name="TextBox 7"/>
          <p:cNvSpPr txBox="1">
            <a:spLocks noChangeArrowheads="1"/>
          </p:cNvSpPr>
          <p:nvPr/>
        </p:nvSpPr>
        <p:spPr bwMode="auto">
          <a:xfrm>
            <a:off x="2590800" y="2209801"/>
            <a:ext cx="457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defRPr sz="2400">
                <a:solidFill>
                  <a:schemeClr val="tx1"/>
                </a:solidFill>
                <a:latin typeface="Arial" panose="020B0604020202020204" pitchFamily="34" charset="0"/>
                <a:ea typeface="MS PGothic" panose="020B0600070205080204" pitchFamily="34" charset="-128"/>
              </a:defRPr>
            </a:lvl1pPr>
            <a:lvl2pPr marL="742950" indent="-285750" algn="l" eaLnBrk="0" hangingPunct="0">
              <a:defRPr sz="2400">
                <a:solidFill>
                  <a:schemeClr val="tx1"/>
                </a:solidFill>
                <a:latin typeface="Arial" panose="020B0604020202020204" pitchFamily="34" charset="0"/>
                <a:ea typeface="MS PGothic" panose="020B0600070205080204" pitchFamily="34" charset="-128"/>
              </a:defRPr>
            </a:lvl2pPr>
            <a:lvl3pPr marL="1143000" indent="-228600" algn="l" eaLnBrk="0" hangingPunct="0">
              <a:defRPr sz="2400">
                <a:solidFill>
                  <a:schemeClr val="tx1"/>
                </a:solidFill>
                <a:latin typeface="Arial" panose="020B0604020202020204" pitchFamily="34" charset="0"/>
                <a:ea typeface="MS PGothic" panose="020B0600070205080204" pitchFamily="34" charset="-128"/>
              </a:defRPr>
            </a:lvl3pPr>
            <a:lvl4pPr marL="1600200" indent="-228600" algn="l" eaLnBrk="0" hangingPunct="0">
              <a:defRPr sz="2400">
                <a:solidFill>
                  <a:schemeClr val="tx1"/>
                </a:solidFill>
                <a:latin typeface="Arial" panose="020B0604020202020204" pitchFamily="34" charset="0"/>
                <a:ea typeface="MS PGothic" panose="020B0600070205080204" pitchFamily="34" charset="-128"/>
              </a:defRPr>
            </a:lvl4pPr>
            <a:lvl5pPr marL="2057400" indent="-228600" algn="l"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latin typeface="Calibri" panose="020F0502020204030204" pitchFamily="34" charset="0"/>
                <a:ea typeface="SimSun" panose="02010600030101010101" pitchFamily="2" charset="-122"/>
              </a:rPr>
              <a:t>p</a:t>
            </a:r>
          </a:p>
        </p:txBody>
      </p:sp>
      <p:sp>
        <p:nvSpPr>
          <p:cNvPr id="48133" name="TextBox 8"/>
          <p:cNvSpPr txBox="1">
            <a:spLocks noChangeArrowheads="1"/>
          </p:cNvSpPr>
          <p:nvPr/>
        </p:nvSpPr>
        <p:spPr bwMode="auto">
          <a:xfrm>
            <a:off x="3352800" y="2209801"/>
            <a:ext cx="5334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defRPr sz="2400">
                <a:solidFill>
                  <a:schemeClr val="tx1"/>
                </a:solidFill>
                <a:latin typeface="Arial" panose="020B0604020202020204" pitchFamily="34" charset="0"/>
                <a:ea typeface="MS PGothic" panose="020B0600070205080204" pitchFamily="34" charset="-128"/>
              </a:defRPr>
            </a:lvl1pPr>
            <a:lvl2pPr marL="742950" indent="-285750" algn="l" eaLnBrk="0" hangingPunct="0">
              <a:defRPr sz="2400">
                <a:solidFill>
                  <a:schemeClr val="tx1"/>
                </a:solidFill>
                <a:latin typeface="Arial" panose="020B0604020202020204" pitchFamily="34" charset="0"/>
                <a:ea typeface="MS PGothic" panose="020B0600070205080204" pitchFamily="34" charset="-128"/>
              </a:defRPr>
            </a:lvl2pPr>
            <a:lvl3pPr marL="1143000" indent="-228600" algn="l" eaLnBrk="0" hangingPunct="0">
              <a:defRPr sz="2400">
                <a:solidFill>
                  <a:schemeClr val="tx1"/>
                </a:solidFill>
                <a:latin typeface="Arial" panose="020B0604020202020204" pitchFamily="34" charset="0"/>
                <a:ea typeface="MS PGothic" panose="020B0600070205080204" pitchFamily="34" charset="-128"/>
              </a:defRPr>
            </a:lvl3pPr>
            <a:lvl4pPr marL="1600200" indent="-228600" algn="l" eaLnBrk="0" hangingPunct="0">
              <a:defRPr sz="2400">
                <a:solidFill>
                  <a:schemeClr val="tx1"/>
                </a:solidFill>
                <a:latin typeface="Arial" panose="020B0604020202020204" pitchFamily="34" charset="0"/>
                <a:ea typeface="MS PGothic" panose="020B0600070205080204" pitchFamily="34" charset="-128"/>
              </a:defRPr>
            </a:lvl4pPr>
            <a:lvl5pPr marL="2057400" indent="-228600" algn="l"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latin typeface="Calibri" panose="020F0502020204030204" pitchFamily="34" charset="0"/>
                <a:ea typeface="SimSun" panose="02010600030101010101" pitchFamily="2" charset="-122"/>
              </a:rPr>
              <a:t>q</a:t>
            </a:r>
          </a:p>
        </p:txBody>
      </p:sp>
      <p:sp>
        <p:nvSpPr>
          <p:cNvPr id="48134" name="TextBox 9"/>
          <p:cNvSpPr txBox="1">
            <a:spLocks noChangeArrowheads="1"/>
          </p:cNvSpPr>
          <p:nvPr/>
        </p:nvSpPr>
        <p:spPr bwMode="auto">
          <a:xfrm>
            <a:off x="2057400" y="2743201"/>
            <a:ext cx="228600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defRPr sz="2400">
                <a:solidFill>
                  <a:schemeClr val="tx1"/>
                </a:solidFill>
                <a:latin typeface="Arial" panose="020B0604020202020204" pitchFamily="34" charset="0"/>
                <a:ea typeface="MS PGothic" panose="020B0600070205080204" pitchFamily="34" charset="-128"/>
              </a:defRPr>
            </a:lvl1pPr>
            <a:lvl2pPr marL="742950" indent="-285750" algn="l" eaLnBrk="0" hangingPunct="0">
              <a:defRPr sz="2400">
                <a:solidFill>
                  <a:schemeClr val="tx1"/>
                </a:solidFill>
                <a:latin typeface="Arial" panose="020B0604020202020204" pitchFamily="34" charset="0"/>
                <a:ea typeface="MS PGothic" panose="020B0600070205080204" pitchFamily="34" charset="-128"/>
              </a:defRPr>
            </a:lvl2pPr>
            <a:lvl3pPr marL="1143000" indent="-228600" algn="l" eaLnBrk="0" hangingPunct="0">
              <a:defRPr sz="2400">
                <a:solidFill>
                  <a:schemeClr val="tx1"/>
                </a:solidFill>
                <a:latin typeface="Arial" panose="020B0604020202020204" pitchFamily="34" charset="0"/>
                <a:ea typeface="MS PGothic" panose="020B0600070205080204" pitchFamily="34" charset="-128"/>
              </a:defRPr>
            </a:lvl3pPr>
            <a:lvl4pPr marL="1600200" indent="-228600" algn="l" eaLnBrk="0" hangingPunct="0">
              <a:defRPr sz="2400">
                <a:solidFill>
                  <a:schemeClr val="tx1"/>
                </a:solidFill>
                <a:latin typeface="Arial" panose="020B0604020202020204" pitchFamily="34" charset="0"/>
                <a:ea typeface="MS PGothic" panose="020B0600070205080204" pitchFamily="34" charset="-128"/>
              </a:defRPr>
            </a:lvl4pPr>
            <a:lvl5pPr marL="2057400" indent="-228600" algn="l"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zh-CN" sz="1800">
                <a:latin typeface="Calibri" panose="020F0502020204030204" pitchFamily="34" charset="0"/>
                <a:ea typeface="SimSun" panose="02010600030101010101" pitchFamily="2" charset="-122"/>
              </a:rPr>
              <a:t>…</a:t>
            </a:r>
          </a:p>
          <a:p>
            <a:pPr algn="ctr" eaLnBrk="1" hangingPunct="1"/>
            <a:r>
              <a:rPr lang="en-US" altLang="zh-CN" sz="1800">
                <a:latin typeface="Calibri" panose="020F0502020204030204" pitchFamily="34" charset="0"/>
                <a:ea typeface="SimSun" panose="02010600030101010101" pitchFamily="2" charset="-122"/>
              </a:rPr>
              <a:t>Calculate N and </a:t>
            </a:r>
            <a:r>
              <a:rPr lang="el-GR" altLang="en-US" sz="1800">
                <a:latin typeface="Calibri" panose="020F0502020204030204" pitchFamily="34" charset="0"/>
              </a:rPr>
              <a:t>φ</a:t>
            </a:r>
            <a:r>
              <a:rPr lang="en-US" altLang="zh-CN" sz="1800">
                <a:latin typeface="Calibri" panose="020F0502020204030204" pitchFamily="34" charset="0"/>
                <a:ea typeface="SimSun" panose="02010600030101010101" pitchFamily="2" charset="-122"/>
              </a:rPr>
              <a:t>(N)</a:t>
            </a:r>
          </a:p>
          <a:p>
            <a:pPr algn="ctr" eaLnBrk="1" hangingPunct="1"/>
            <a:endParaRPr lang="en-US" altLang="zh-CN" sz="1800">
              <a:latin typeface="Calibri" panose="020F0502020204030204" pitchFamily="34" charset="0"/>
              <a:ea typeface="SimSun" panose="02010600030101010101" pitchFamily="2" charset="-122"/>
            </a:endParaRPr>
          </a:p>
          <a:p>
            <a:pPr algn="ctr" eaLnBrk="1" hangingPunct="1"/>
            <a:r>
              <a:rPr lang="en-US" altLang="zh-CN" sz="1800">
                <a:latin typeface="Calibri" panose="020F0502020204030204" pitchFamily="34" charset="0"/>
                <a:ea typeface="SimSun" panose="02010600030101010101" pitchFamily="2" charset="-122"/>
              </a:rPr>
              <a:t>Calculate e and d</a:t>
            </a:r>
          </a:p>
        </p:txBody>
      </p:sp>
      <p:sp>
        <p:nvSpPr>
          <p:cNvPr id="11" name="Rounded Rectangle 10"/>
          <p:cNvSpPr/>
          <p:nvPr/>
        </p:nvSpPr>
        <p:spPr>
          <a:xfrm>
            <a:off x="1981200" y="4419600"/>
            <a:ext cx="1295400" cy="914400"/>
          </a:xfrm>
          <a:prstGeom prst="roundRect">
            <a:avLst/>
          </a:prstGeom>
          <a:solidFill>
            <a:srgbClr val="00B05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lgn="l" eaLnBrk="0" hangingPunct="0">
              <a:defRPr sz="2400">
                <a:solidFill>
                  <a:schemeClr val="tx1"/>
                </a:solidFill>
                <a:latin typeface="Arial" panose="020B0604020202020204" pitchFamily="34" charset="0"/>
                <a:ea typeface="MS PGothic" panose="020B0600070205080204" pitchFamily="34" charset="-128"/>
              </a:defRPr>
            </a:lvl1pPr>
            <a:lvl2pPr marL="742950" indent="-285750" algn="l" eaLnBrk="0" hangingPunct="0">
              <a:defRPr sz="2400">
                <a:solidFill>
                  <a:schemeClr val="tx1"/>
                </a:solidFill>
                <a:latin typeface="Arial" panose="020B0604020202020204" pitchFamily="34" charset="0"/>
                <a:ea typeface="MS PGothic" panose="020B0600070205080204" pitchFamily="34" charset="-128"/>
              </a:defRPr>
            </a:lvl2pPr>
            <a:lvl3pPr marL="1143000" indent="-228600" algn="l" eaLnBrk="0" hangingPunct="0">
              <a:defRPr sz="2400">
                <a:solidFill>
                  <a:schemeClr val="tx1"/>
                </a:solidFill>
                <a:latin typeface="Arial" panose="020B0604020202020204" pitchFamily="34" charset="0"/>
                <a:ea typeface="MS PGothic" panose="020B0600070205080204" pitchFamily="34" charset="-128"/>
              </a:defRPr>
            </a:lvl3pPr>
            <a:lvl4pPr marL="1600200" indent="-228600" algn="l" eaLnBrk="0" hangingPunct="0">
              <a:defRPr sz="2400">
                <a:solidFill>
                  <a:schemeClr val="tx1"/>
                </a:solidFill>
                <a:latin typeface="Arial" panose="020B0604020202020204" pitchFamily="34" charset="0"/>
                <a:ea typeface="MS PGothic" panose="020B0600070205080204" pitchFamily="34" charset="-128"/>
              </a:defRPr>
            </a:lvl4pPr>
            <a:lvl5pPr marL="2057400" indent="-228600" algn="l"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endParaRPr lang="zh-CN" altLang="en-US" sz="1800">
              <a:solidFill>
                <a:srgbClr val="00FF00"/>
              </a:solidFill>
              <a:latin typeface="Calibri" panose="020F0502020204030204" pitchFamily="34" charset="0"/>
              <a:ea typeface="SimSun" panose="02010600030101010101" pitchFamily="2" charset="-122"/>
            </a:endParaRPr>
          </a:p>
        </p:txBody>
      </p:sp>
      <p:sp>
        <p:nvSpPr>
          <p:cNvPr id="12" name="Rounded Rectangle 11"/>
          <p:cNvSpPr/>
          <p:nvPr/>
        </p:nvSpPr>
        <p:spPr>
          <a:xfrm>
            <a:off x="3429000" y="4419600"/>
            <a:ext cx="1295400" cy="914400"/>
          </a:xfrm>
          <a:prstGeom prst="roundRect">
            <a:avLst/>
          </a:prstGeom>
          <a:solidFill>
            <a:srgbClr val="00B05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lgn="l" eaLnBrk="0" hangingPunct="0">
              <a:defRPr sz="2400">
                <a:solidFill>
                  <a:schemeClr val="tx1"/>
                </a:solidFill>
                <a:latin typeface="Arial" panose="020B0604020202020204" pitchFamily="34" charset="0"/>
                <a:ea typeface="MS PGothic" panose="020B0600070205080204" pitchFamily="34" charset="-128"/>
              </a:defRPr>
            </a:lvl1pPr>
            <a:lvl2pPr marL="742950" indent="-285750" algn="l" eaLnBrk="0" hangingPunct="0">
              <a:defRPr sz="2400">
                <a:solidFill>
                  <a:schemeClr val="tx1"/>
                </a:solidFill>
                <a:latin typeface="Arial" panose="020B0604020202020204" pitchFamily="34" charset="0"/>
                <a:ea typeface="MS PGothic" panose="020B0600070205080204" pitchFamily="34" charset="-128"/>
              </a:defRPr>
            </a:lvl2pPr>
            <a:lvl3pPr marL="1143000" indent="-228600" algn="l" eaLnBrk="0" hangingPunct="0">
              <a:defRPr sz="2400">
                <a:solidFill>
                  <a:schemeClr val="tx1"/>
                </a:solidFill>
                <a:latin typeface="Arial" panose="020B0604020202020204" pitchFamily="34" charset="0"/>
                <a:ea typeface="MS PGothic" panose="020B0600070205080204" pitchFamily="34" charset="-128"/>
              </a:defRPr>
            </a:lvl3pPr>
            <a:lvl4pPr marL="1600200" indent="-228600" algn="l" eaLnBrk="0" hangingPunct="0">
              <a:defRPr sz="2400">
                <a:solidFill>
                  <a:schemeClr val="tx1"/>
                </a:solidFill>
                <a:latin typeface="Arial" panose="020B0604020202020204" pitchFamily="34" charset="0"/>
                <a:ea typeface="MS PGothic" panose="020B0600070205080204" pitchFamily="34" charset="-128"/>
              </a:defRPr>
            </a:lvl4pPr>
            <a:lvl5pPr marL="2057400" indent="-228600" algn="l"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endParaRPr lang="zh-CN" altLang="en-US" sz="1800">
              <a:solidFill>
                <a:srgbClr val="00FF00"/>
              </a:solidFill>
              <a:latin typeface="Calibri" panose="020F0502020204030204" pitchFamily="34" charset="0"/>
              <a:ea typeface="SimSun" panose="02010600030101010101" pitchFamily="2" charset="-122"/>
            </a:endParaRPr>
          </a:p>
        </p:txBody>
      </p:sp>
      <p:sp>
        <p:nvSpPr>
          <p:cNvPr id="48137" name="TextBox 12"/>
          <p:cNvSpPr txBox="1">
            <a:spLocks noChangeArrowheads="1"/>
          </p:cNvSpPr>
          <p:nvPr/>
        </p:nvSpPr>
        <p:spPr bwMode="auto">
          <a:xfrm>
            <a:off x="1981200" y="4495800"/>
            <a:ext cx="1295400"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defRPr sz="2400">
                <a:solidFill>
                  <a:schemeClr val="tx1"/>
                </a:solidFill>
                <a:latin typeface="Arial" panose="020B0604020202020204" pitchFamily="34" charset="0"/>
                <a:ea typeface="MS PGothic" panose="020B0600070205080204" pitchFamily="34" charset="-128"/>
              </a:defRPr>
            </a:lvl1pPr>
            <a:lvl2pPr marL="742950" indent="-285750" algn="l" eaLnBrk="0" hangingPunct="0">
              <a:defRPr sz="2400">
                <a:solidFill>
                  <a:schemeClr val="tx1"/>
                </a:solidFill>
                <a:latin typeface="Arial" panose="020B0604020202020204" pitchFamily="34" charset="0"/>
                <a:ea typeface="MS PGothic" panose="020B0600070205080204" pitchFamily="34" charset="-128"/>
              </a:defRPr>
            </a:lvl2pPr>
            <a:lvl3pPr marL="1143000" indent="-228600" algn="l" eaLnBrk="0" hangingPunct="0">
              <a:defRPr sz="2400">
                <a:solidFill>
                  <a:schemeClr val="tx1"/>
                </a:solidFill>
                <a:latin typeface="Arial" panose="020B0604020202020204" pitchFamily="34" charset="0"/>
                <a:ea typeface="MS PGothic" panose="020B0600070205080204" pitchFamily="34" charset="-128"/>
              </a:defRPr>
            </a:lvl3pPr>
            <a:lvl4pPr marL="1600200" indent="-228600" algn="l" eaLnBrk="0" hangingPunct="0">
              <a:defRPr sz="2400">
                <a:solidFill>
                  <a:schemeClr val="tx1"/>
                </a:solidFill>
                <a:latin typeface="Arial" panose="020B0604020202020204" pitchFamily="34" charset="0"/>
                <a:ea typeface="MS PGothic" panose="020B0600070205080204" pitchFamily="34" charset="-128"/>
              </a:defRPr>
            </a:lvl4pPr>
            <a:lvl5pPr marL="2057400" indent="-228600" algn="l"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zh-CN" sz="1800" u="sng">
                <a:latin typeface="Calibri" panose="020F0502020204030204" pitchFamily="34" charset="0"/>
                <a:ea typeface="SimSun" panose="02010600030101010101" pitchFamily="2" charset="-122"/>
              </a:rPr>
              <a:t>Public Keys</a:t>
            </a:r>
          </a:p>
          <a:p>
            <a:pPr eaLnBrk="1" hangingPunct="1"/>
            <a:r>
              <a:rPr lang="en-US" altLang="zh-CN">
                <a:latin typeface="Calibri" panose="020F0502020204030204" pitchFamily="34" charset="0"/>
                <a:ea typeface="SimSun" panose="02010600030101010101" pitchFamily="2" charset="-122"/>
              </a:rPr>
              <a:t>   e    N</a:t>
            </a:r>
          </a:p>
        </p:txBody>
      </p:sp>
      <p:sp>
        <p:nvSpPr>
          <p:cNvPr id="48138" name="TextBox 13"/>
          <p:cNvSpPr txBox="1">
            <a:spLocks noChangeArrowheads="1"/>
          </p:cNvSpPr>
          <p:nvPr/>
        </p:nvSpPr>
        <p:spPr bwMode="auto">
          <a:xfrm>
            <a:off x="3429000" y="4495800"/>
            <a:ext cx="1447800"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defRPr sz="2400">
                <a:solidFill>
                  <a:schemeClr val="tx1"/>
                </a:solidFill>
                <a:latin typeface="Arial" panose="020B0604020202020204" pitchFamily="34" charset="0"/>
                <a:ea typeface="MS PGothic" panose="020B0600070205080204" pitchFamily="34" charset="-128"/>
              </a:defRPr>
            </a:lvl1pPr>
            <a:lvl2pPr marL="742950" indent="-285750" algn="l" eaLnBrk="0" hangingPunct="0">
              <a:defRPr sz="2400">
                <a:solidFill>
                  <a:schemeClr val="tx1"/>
                </a:solidFill>
                <a:latin typeface="Arial" panose="020B0604020202020204" pitchFamily="34" charset="0"/>
                <a:ea typeface="MS PGothic" panose="020B0600070205080204" pitchFamily="34" charset="-128"/>
              </a:defRPr>
            </a:lvl2pPr>
            <a:lvl3pPr marL="1143000" indent="-228600" algn="l" eaLnBrk="0" hangingPunct="0">
              <a:defRPr sz="2400">
                <a:solidFill>
                  <a:schemeClr val="tx1"/>
                </a:solidFill>
                <a:latin typeface="Arial" panose="020B0604020202020204" pitchFamily="34" charset="0"/>
                <a:ea typeface="MS PGothic" panose="020B0600070205080204" pitchFamily="34" charset="-128"/>
              </a:defRPr>
            </a:lvl3pPr>
            <a:lvl4pPr marL="1600200" indent="-228600" algn="l" eaLnBrk="0" hangingPunct="0">
              <a:defRPr sz="2400">
                <a:solidFill>
                  <a:schemeClr val="tx1"/>
                </a:solidFill>
                <a:latin typeface="Arial" panose="020B0604020202020204" pitchFamily="34" charset="0"/>
                <a:ea typeface="MS PGothic" panose="020B0600070205080204" pitchFamily="34" charset="-128"/>
              </a:defRPr>
            </a:lvl4pPr>
            <a:lvl5pPr marL="2057400" indent="-228600" algn="l"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zh-CN" sz="1800" u="sng">
                <a:latin typeface="Calibri" panose="020F0502020204030204" pitchFamily="34" charset="0"/>
                <a:ea typeface="SimSun" panose="02010600030101010101" pitchFamily="2" charset="-122"/>
              </a:rPr>
              <a:t>Private Keys</a:t>
            </a:r>
          </a:p>
          <a:p>
            <a:pPr eaLnBrk="1" hangingPunct="1"/>
            <a:r>
              <a:rPr lang="en-US" altLang="zh-CN">
                <a:latin typeface="Calibri" panose="020F0502020204030204" pitchFamily="34" charset="0"/>
                <a:ea typeface="SimSun" panose="02010600030101010101" pitchFamily="2" charset="-122"/>
              </a:rPr>
              <a:t>   d    N</a:t>
            </a:r>
          </a:p>
        </p:txBody>
      </p:sp>
      <p:cxnSp>
        <p:nvCxnSpPr>
          <p:cNvPr id="16" name="Straight Arrow Connector 15"/>
          <p:cNvCxnSpPr>
            <a:endCxn id="11" idx="0"/>
          </p:cNvCxnSpPr>
          <p:nvPr/>
        </p:nvCxnSpPr>
        <p:spPr>
          <a:xfrm rot="5400000">
            <a:off x="2609850" y="3981450"/>
            <a:ext cx="457200" cy="419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rot="16200000" flipH="1">
            <a:off x="3390900" y="4000500"/>
            <a:ext cx="4572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Rounded Rectangle 19"/>
          <p:cNvSpPr/>
          <p:nvPr/>
        </p:nvSpPr>
        <p:spPr>
          <a:xfrm>
            <a:off x="5562600" y="609600"/>
            <a:ext cx="1295400" cy="914400"/>
          </a:xfrm>
          <a:prstGeom prst="roundRect">
            <a:avLst/>
          </a:prstGeom>
          <a:solidFill>
            <a:srgbClr val="00B05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lgn="l" eaLnBrk="0" hangingPunct="0">
              <a:defRPr sz="2400">
                <a:solidFill>
                  <a:schemeClr val="tx1"/>
                </a:solidFill>
                <a:latin typeface="Arial" panose="020B0604020202020204" pitchFamily="34" charset="0"/>
                <a:ea typeface="MS PGothic" panose="020B0600070205080204" pitchFamily="34" charset="-128"/>
              </a:defRPr>
            </a:lvl1pPr>
            <a:lvl2pPr marL="742950" indent="-285750" algn="l" eaLnBrk="0" hangingPunct="0">
              <a:defRPr sz="2400">
                <a:solidFill>
                  <a:schemeClr val="tx1"/>
                </a:solidFill>
                <a:latin typeface="Arial" panose="020B0604020202020204" pitchFamily="34" charset="0"/>
                <a:ea typeface="MS PGothic" panose="020B0600070205080204" pitchFamily="34" charset="-128"/>
              </a:defRPr>
            </a:lvl2pPr>
            <a:lvl3pPr marL="1143000" indent="-228600" algn="l" eaLnBrk="0" hangingPunct="0">
              <a:defRPr sz="2400">
                <a:solidFill>
                  <a:schemeClr val="tx1"/>
                </a:solidFill>
                <a:latin typeface="Arial" panose="020B0604020202020204" pitchFamily="34" charset="0"/>
                <a:ea typeface="MS PGothic" panose="020B0600070205080204" pitchFamily="34" charset="-128"/>
              </a:defRPr>
            </a:lvl3pPr>
            <a:lvl4pPr marL="1600200" indent="-228600" algn="l" eaLnBrk="0" hangingPunct="0">
              <a:defRPr sz="2400">
                <a:solidFill>
                  <a:schemeClr val="tx1"/>
                </a:solidFill>
                <a:latin typeface="Arial" panose="020B0604020202020204" pitchFamily="34" charset="0"/>
                <a:ea typeface="MS PGothic" panose="020B0600070205080204" pitchFamily="34" charset="-128"/>
              </a:defRPr>
            </a:lvl4pPr>
            <a:lvl5pPr marL="2057400" indent="-228600" algn="l"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endParaRPr lang="zh-CN" altLang="en-US" sz="1800">
              <a:solidFill>
                <a:srgbClr val="00FF00"/>
              </a:solidFill>
              <a:latin typeface="Calibri" panose="020F0502020204030204" pitchFamily="34" charset="0"/>
              <a:ea typeface="SimSun" panose="02010600030101010101" pitchFamily="2" charset="-122"/>
            </a:endParaRPr>
          </a:p>
        </p:txBody>
      </p:sp>
      <p:sp>
        <p:nvSpPr>
          <p:cNvPr id="48142" name="TextBox 20"/>
          <p:cNvSpPr txBox="1">
            <a:spLocks noChangeArrowheads="1"/>
          </p:cNvSpPr>
          <p:nvPr/>
        </p:nvSpPr>
        <p:spPr bwMode="auto">
          <a:xfrm>
            <a:off x="5638800" y="762001"/>
            <a:ext cx="1143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defRPr sz="2400">
                <a:solidFill>
                  <a:schemeClr val="tx1"/>
                </a:solidFill>
                <a:latin typeface="Arial" panose="020B0604020202020204" pitchFamily="34" charset="0"/>
                <a:ea typeface="MS PGothic" panose="020B0600070205080204" pitchFamily="34" charset="-128"/>
              </a:defRPr>
            </a:lvl1pPr>
            <a:lvl2pPr marL="742950" indent="-285750" algn="l" eaLnBrk="0" hangingPunct="0">
              <a:defRPr sz="2400">
                <a:solidFill>
                  <a:schemeClr val="tx1"/>
                </a:solidFill>
                <a:latin typeface="Arial" panose="020B0604020202020204" pitchFamily="34" charset="0"/>
                <a:ea typeface="MS PGothic" panose="020B0600070205080204" pitchFamily="34" charset="-128"/>
              </a:defRPr>
            </a:lvl2pPr>
            <a:lvl3pPr marL="1143000" indent="-228600" algn="l" eaLnBrk="0" hangingPunct="0">
              <a:defRPr sz="2400">
                <a:solidFill>
                  <a:schemeClr val="tx1"/>
                </a:solidFill>
                <a:latin typeface="Arial" panose="020B0604020202020204" pitchFamily="34" charset="0"/>
                <a:ea typeface="MS PGothic" panose="020B0600070205080204" pitchFamily="34" charset="-128"/>
              </a:defRPr>
            </a:lvl3pPr>
            <a:lvl4pPr marL="1600200" indent="-228600" algn="l" eaLnBrk="0" hangingPunct="0">
              <a:defRPr sz="2400">
                <a:solidFill>
                  <a:schemeClr val="tx1"/>
                </a:solidFill>
                <a:latin typeface="Arial" panose="020B0604020202020204" pitchFamily="34" charset="0"/>
                <a:ea typeface="MS PGothic" panose="020B0600070205080204" pitchFamily="34" charset="-128"/>
              </a:defRPr>
            </a:lvl4pPr>
            <a:lvl5pPr marL="2057400" indent="-228600" algn="l"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zh-CN" sz="1800" u="sng">
                <a:latin typeface="Calibri" panose="020F0502020204030204" pitchFamily="34" charset="0"/>
                <a:ea typeface="SimSun" panose="02010600030101010101" pitchFamily="2" charset="-122"/>
              </a:rPr>
              <a:t>Message</a:t>
            </a:r>
            <a:endParaRPr lang="en-US" altLang="zh-CN" sz="1800">
              <a:latin typeface="Calibri" panose="020F0502020204030204" pitchFamily="34" charset="0"/>
              <a:ea typeface="SimSun" panose="02010600030101010101" pitchFamily="2" charset="-122"/>
            </a:endParaRPr>
          </a:p>
          <a:p>
            <a:pPr eaLnBrk="1" hangingPunct="1"/>
            <a:r>
              <a:rPr lang="en-US" altLang="zh-CN" sz="1800">
                <a:latin typeface="Calibri" panose="020F0502020204030204" pitchFamily="34" charset="0"/>
                <a:ea typeface="SimSun" panose="02010600030101010101" pitchFamily="2" charset="-122"/>
              </a:rPr>
              <a:t>     “HI”</a:t>
            </a:r>
          </a:p>
        </p:txBody>
      </p:sp>
      <p:sp>
        <p:nvSpPr>
          <p:cNvPr id="22" name="Rectangle 21"/>
          <p:cNvSpPr/>
          <p:nvPr/>
        </p:nvSpPr>
        <p:spPr>
          <a:xfrm>
            <a:off x="5181600" y="1828800"/>
            <a:ext cx="20574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lgn="l" eaLnBrk="0" hangingPunct="0">
              <a:defRPr sz="2400">
                <a:solidFill>
                  <a:schemeClr val="tx1"/>
                </a:solidFill>
                <a:latin typeface="Arial" panose="020B0604020202020204" pitchFamily="34" charset="0"/>
                <a:ea typeface="MS PGothic" panose="020B0600070205080204" pitchFamily="34" charset="-128"/>
              </a:defRPr>
            </a:lvl1pPr>
            <a:lvl2pPr marL="742950" indent="-285750" algn="l" eaLnBrk="0" hangingPunct="0">
              <a:defRPr sz="2400">
                <a:solidFill>
                  <a:schemeClr val="tx1"/>
                </a:solidFill>
                <a:latin typeface="Arial" panose="020B0604020202020204" pitchFamily="34" charset="0"/>
                <a:ea typeface="MS PGothic" panose="020B0600070205080204" pitchFamily="34" charset="-128"/>
              </a:defRPr>
            </a:lvl2pPr>
            <a:lvl3pPr marL="1143000" indent="-228600" algn="l" eaLnBrk="0" hangingPunct="0">
              <a:defRPr sz="2400">
                <a:solidFill>
                  <a:schemeClr val="tx1"/>
                </a:solidFill>
                <a:latin typeface="Arial" panose="020B0604020202020204" pitchFamily="34" charset="0"/>
                <a:ea typeface="MS PGothic" panose="020B0600070205080204" pitchFamily="34" charset="-128"/>
              </a:defRPr>
            </a:lvl3pPr>
            <a:lvl4pPr marL="1600200" indent="-228600" algn="l" eaLnBrk="0" hangingPunct="0">
              <a:defRPr sz="2400">
                <a:solidFill>
                  <a:schemeClr val="tx1"/>
                </a:solidFill>
                <a:latin typeface="Arial" panose="020B0604020202020204" pitchFamily="34" charset="0"/>
                <a:ea typeface="MS PGothic" panose="020B0600070205080204" pitchFamily="34" charset="-128"/>
              </a:defRPr>
            </a:lvl4pPr>
            <a:lvl5pPr marL="2057400" indent="-228600" algn="l"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endParaRPr lang="zh-CN" altLang="en-US" sz="1800">
              <a:solidFill>
                <a:srgbClr val="FFFFFF"/>
              </a:solidFill>
              <a:latin typeface="Calibri" panose="020F0502020204030204" pitchFamily="34" charset="0"/>
              <a:ea typeface="SimSun" panose="02010600030101010101" pitchFamily="2" charset="-122"/>
            </a:endParaRPr>
          </a:p>
        </p:txBody>
      </p:sp>
      <p:sp>
        <p:nvSpPr>
          <p:cNvPr id="48144" name="TextBox 22"/>
          <p:cNvSpPr txBox="1">
            <a:spLocks noChangeArrowheads="1"/>
          </p:cNvSpPr>
          <p:nvPr/>
        </p:nvSpPr>
        <p:spPr bwMode="auto">
          <a:xfrm>
            <a:off x="5257800" y="1981200"/>
            <a:ext cx="1905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defRPr sz="2400">
                <a:solidFill>
                  <a:schemeClr val="tx1"/>
                </a:solidFill>
                <a:latin typeface="Arial" panose="020B0604020202020204" pitchFamily="34" charset="0"/>
                <a:ea typeface="MS PGothic" panose="020B0600070205080204" pitchFamily="34" charset="-128"/>
              </a:defRPr>
            </a:lvl1pPr>
            <a:lvl2pPr marL="742950" indent="-285750" algn="l" eaLnBrk="0" hangingPunct="0">
              <a:defRPr sz="2400">
                <a:solidFill>
                  <a:schemeClr val="tx1"/>
                </a:solidFill>
                <a:latin typeface="Arial" panose="020B0604020202020204" pitchFamily="34" charset="0"/>
                <a:ea typeface="MS PGothic" panose="020B0600070205080204" pitchFamily="34" charset="-128"/>
              </a:defRPr>
            </a:lvl2pPr>
            <a:lvl3pPr marL="1143000" indent="-228600" algn="l" eaLnBrk="0" hangingPunct="0">
              <a:defRPr sz="2400">
                <a:solidFill>
                  <a:schemeClr val="tx1"/>
                </a:solidFill>
                <a:latin typeface="Arial" panose="020B0604020202020204" pitchFamily="34" charset="0"/>
                <a:ea typeface="MS PGothic" panose="020B0600070205080204" pitchFamily="34" charset="-128"/>
              </a:defRPr>
            </a:lvl3pPr>
            <a:lvl4pPr marL="1600200" indent="-228600" algn="l" eaLnBrk="0" hangingPunct="0">
              <a:defRPr sz="2400">
                <a:solidFill>
                  <a:schemeClr val="tx1"/>
                </a:solidFill>
                <a:latin typeface="Arial" panose="020B0604020202020204" pitchFamily="34" charset="0"/>
                <a:ea typeface="MS PGothic" panose="020B0600070205080204" pitchFamily="34" charset="-128"/>
              </a:defRPr>
            </a:lvl4pPr>
            <a:lvl5pPr marL="2057400" indent="-228600" algn="l"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zh-CN" sz="1800" b="1">
                <a:latin typeface="Calibri" panose="020F0502020204030204" pitchFamily="34" charset="0"/>
                <a:ea typeface="SimSun" panose="02010600030101010101" pitchFamily="2" charset="-122"/>
              </a:rPr>
              <a:t>stringToNumber</a:t>
            </a:r>
          </a:p>
        </p:txBody>
      </p:sp>
      <p:cxnSp>
        <p:nvCxnSpPr>
          <p:cNvPr id="25" name="Straight Arrow Connector 24"/>
          <p:cNvCxnSpPr>
            <a:stCxn id="20" idx="2"/>
            <a:endCxn id="22" idx="0"/>
          </p:cNvCxnSpPr>
          <p:nvPr/>
        </p:nvCxnSpPr>
        <p:spPr>
          <a:xfrm rot="5400000">
            <a:off x="6057901" y="1676401"/>
            <a:ext cx="304800" cy="31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Rounded Rectangle 25"/>
          <p:cNvSpPr/>
          <p:nvPr/>
        </p:nvSpPr>
        <p:spPr>
          <a:xfrm>
            <a:off x="5562600" y="3048000"/>
            <a:ext cx="1295400" cy="914400"/>
          </a:xfrm>
          <a:prstGeom prst="roundRect">
            <a:avLst/>
          </a:prstGeom>
          <a:solidFill>
            <a:srgbClr val="00B05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lgn="l" eaLnBrk="0" hangingPunct="0">
              <a:defRPr sz="2400">
                <a:solidFill>
                  <a:schemeClr val="tx1"/>
                </a:solidFill>
                <a:latin typeface="Arial" panose="020B0604020202020204" pitchFamily="34" charset="0"/>
                <a:ea typeface="MS PGothic" panose="020B0600070205080204" pitchFamily="34" charset="-128"/>
              </a:defRPr>
            </a:lvl1pPr>
            <a:lvl2pPr marL="742950" indent="-285750" algn="l" eaLnBrk="0" hangingPunct="0">
              <a:defRPr sz="2400">
                <a:solidFill>
                  <a:schemeClr val="tx1"/>
                </a:solidFill>
                <a:latin typeface="Arial" panose="020B0604020202020204" pitchFamily="34" charset="0"/>
                <a:ea typeface="MS PGothic" panose="020B0600070205080204" pitchFamily="34" charset="-128"/>
              </a:defRPr>
            </a:lvl2pPr>
            <a:lvl3pPr marL="1143000" indent="-228600" algn="l" eaLnBrk="0" hangingPunct="0">
              <a:defRPr sz="2400">
                <a:solidFill>
                  <a:schemeClr val="tx1"/>
                </a:solidFill>
                <a:latin typeface="Arial" panose="020B0604020202020204" pitchFamily="34" charset="0"/>
                <a:ea typeface="MS PGothic" panose="020B0600070205080204" pitchFamily="34" charset="-128"/>
              </a:defRPr>
            </a:lvl3pPr>
            <a:lvl4pPr marL="1600200" indent="-228600" algn="l" eaLnBrk="0" hangingPunct="0">
              <a:defRPr sz="2400">
                <a:solidFill>
                  <a:schemeClr val="tx1"/>
                </a:solidFill>
                <a:latin typeface="Arial" panose="020B0604020202020204" pitchFamily="34" charset="0"/>
                <a:ea typeface="MS PGothic" panose="020B0600070205080204" pitchFamily="34" charset="-128"/>
              </a:defRPr>
            </a:lvl4pPr>
            <a:lvl5pPr marL="2057400" indent="-228600" algn="l"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endParaRPr lang="zh-CN" altLang="en-US" sz="1800">
              <a:solidFill>
                <a:srgbClr val="00FF00"/>
              </a:solidFill>
              <a:latin typeface="Calibri" panose="020F0502020204030204" pitchFamily="34" charset="0"/>
              <a:ea typeface="SimSun" panose="02010600030101010101" pitchFamily="2" charset="-122"/>
            </a:endParaRPr>
          </a:p>
        </p:txBody>
      </p:sp>
      <p:sp>
        <p:nvSpPr>
          <p:cNvPr id="48147" name="TextBox 26"/>
          <p:cNvSpPr txBox="1">
            <a:spLocks noChangeArrowheads="1"/>
          </p:cNvSpPr>
          <p:nvPr/>
        </p:nvSpPr>
        <p:spPr bwMode="auto">
          <a:xfrm>
            <a:off x="5638800" y="3200401"/>
            <a:ext cx="1143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defRPr sz="2400">
                <a:solidFill>
                  <a:schemeClr val="tx1"/>
                </a:solidFill>
                <a:latin typeface="Arial" panose="020B0604020202020204" pitchFamily="34" charset="0"/>
                <a:ea typeface="MS PGothic" panose="020B0600070205080204" pitchFamily="34" charset="-128"/>
              </a:defRPr>
            </a:lvl1pPr>
            <a:lvl2pPr marL="742950" indent="-285750" algn="l" eaLnBrk="0" hangingPunct="0">
              <a:defRPr sz="2400">
                <a:solidFill>
                  <a:schemeClr val="tx1"/>
                </a:solidFill>
                <a:latin typeface="Arial" panose="020B0604020202020204" pitchFamily="34" charset="0"/>
                <a:ea typeface="MS PGothic" panose="020B0600070205080204" pitchFamily="34" charset="-128"/>
              </a:defRPr>
            </a:lvl2pPr>
            <a:lvl3pPr marL="1143000" indent="-228600" algn="l" eaLnBrk="0" hangingPunct="0">
              <a:defRPr sz="2400">
                <a:solidFill>
                  <a:schemeClr val="tx1"/>
                </a:solidFill>
                <a:latin typeface="Arial" panose="020B0604020202020204" pitchFamily="34" charset="0"/>
                <a:ea typeface="MS PGothic" panose="020B0600070205080204" pitchFamily="34" charset="-128"/>
              </a:defRPr>
            </a:lvl3pPr>
            <a:lvl4pPr marL="1600200" indent="-228600" algn="l" eaLnBrk="0" hangingPunct="0">
              <a:defRPr sz="2400">
                <a:solidFill>
                  <a:schemeClr val="tx1"/>
                </a:solidFill>
                <a:latin typeface="Arial" panose="020B0604020202020204" pitchFamily="34" charset="0"/>
                <a:ea typeface="MS PGothic" panose="020B0600070205080204" pitchFamily="34" charset="-128"/>
              </a:defRPr>
            </a:lvl4pPr>
            <a:lvl5pPr marL="2057400" indent="-228600" algn="l"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zh-CN" sz="1800" u="sng">
                <a:latin typeface="Calibri" panose="020F0502020204030204" pitchFamily="34" charset="0"/>
                <a:ea typeface="SimSun" panose="02010600030101010101" pitchFamily="2" charset="-122"/>
              </a:rPr>
              <a:t>Message</a:t>
            </a:r>
            <a:endParaRPr lang="en-US" altLang="zh-CN" sz="1800">
              <a:latin typeface="Calibri" panose="020F0502020204030204" pitchFamily="34" charset="0"/>
              <a:ea typeface="SimSun" panose="02010600030101010101" pitchFamily="2" charset="-122"/>
            </a:endParaRPr>
          </a:p>
          <a:p>
            <a:pPr eaLnBrk="1" hangingPunct="1"/>
            <a:r>
              <a:rPr lang="en-US" altLang="zh-CN" sz="1800">
                <a:latin typeface="Calibri" panose="020F0502020204030204" pitchFamily="34" charset="0"/>
                <a:ea typeface="SimSun" panose="02010600030101010101" pitchFamily="2" charset="-122"/>
              </a:rPr>
              <a:t>     7273</a:t>
            </a:r>
          </a:p>
        </p:txBody>
      </p:sp>
      <p:sp>
        <p:nvSpPr>
          <p:cNvPr id="28" name="Rectangle 27"/>
          <p:cNvSpPr/>
          <p:nvPr/>
        </p:nvSpPr>
        <p:spPr>
          <a:xfrm>
            <a:off x="5181600" y="4724400"/>
            <a:ext cx="20574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lgn="l" eaLnBrk="0" hangingPunct="0">
              <a:defRPr sz="2400">
                <a:solidFill>
                  <a:schemeClr val="tx1"/>
                </a:solidFill>
                <a:latin typeface="Arial" panose="020B0604020202020204" pitchFamily="34" charset="0"/>
                <a:ea typeface="MS PGothic" panose="020B0600070205080204" pitchFamily="34" charset="-128"/>
              </a:defRPr>
            </a:lvl1pPr>
            <a:lvl2pPr marL="742950" indent="-285750" algn="l" eaLnBrk="0" hangingPunct="0">
              <a:defRPr sz="2400">
                <a:solidFill>
                  <a:schemeClr val="tx1"/>
                </a:solidFill>
                <a:latin typeface="Arial" panose="020B0604020202020204" pitchFamily="34" charset="0"/>
                <a:ea typeface="MS PGothic" panose="020B0600070205080204" pitchFamily="34" charset="-128"/>
              </a:defRPr>
            </a:lvl2pPr>
            <a:lvl3pPr marL="1143000" indent="-228600" algn="l" eaLnBrk="0" hangingPunct="0">
              <a:defRPr sz="2400">
                <a:solidFill>
                  <a:schemeClr val="tx1"/>
                </a:solidFill>
                <a:latin typeface="Arial" panose="020B0604020202020204" pitchFamily="34" charset="0"/>
                <a:ea typeface="MS PGothic" panose="020B0600070205080204" pitchFamily="34" charset="-128"/>
              </a:defRPr>
            </a:lvl3pPr>
            <a:lvl4pPr marL="1600200" indent="-228600" algn="l" eaLnBrk="0" hangingPunct="0">
              <a:defRPr sz="2400">
                <a:solidFill>
                  <a:schemeClr val="tx1"/>
                </a:solidFill>
                <a:latin typeface="Arial" panose="020B0604020202020204" pitchFamily="34" charset="0"/>
                <a:ea typeface="MS PGothic" panose="020B0600070205080204" pitchFamily="34" charset="-128"/>
              </a:defRPr>
            </a:lvl4pPr>
            <a:lvl5pPr marL="2057400" indent="-228600" algn="l"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endParaRPr lang="zh-CN" altLang="en-US" sz="1800">
              <a:solidFill>
                <a:srgbClr val="FFFFFF"/>
              </a:solidFill>
              <a:latin typeface="Calibri" panose="020F0502020204030204" pitchFamily="34" charset="0"/>
              <a:ea typeface="SimSun" panose="02010600030101010101" pitchFamily="2" charset="-122"/>
            </a:endParaRPr>
          </a:p>
        </p:txBody>
      </p:sp>
      <p:sp>
        <p:nvSpPr>
          <p:cNvPr id="48149" name="TextBox 28"/>
          <p:cNvSpPr txBox="1">
            <a:spLocks noChangeArrowheads="1"/>
          </p:cNvSpPr>
          <p:nvPr/>
        </p:nvSpPr>
        <p:spPr bwMode="auto">
          <a:xfrm>
            <a:off x="5257800" y="4800601"/>
            <a:ext cx="1905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defRPr sz="2400">
                <a:solidFill>
                  <a:schemeClr val="tx1"/>
                </a:solidFill>
                <a:latin typeface="Arial" panose="020B0604020202020204" pitchFamily="34" charset="0"/>
                <a:ea typeface="MS PGothic" panose="020B0600070205080204" pitchFamily="34" charset="-128"/>
              </a:defRPr>
            </a:lvl1pPr>
            <a:lvl2pPr marL="742950" indent="-285750" algn="l" eaLnBrk="0" hangingPunct="0">
              <a:defRPr sz="2400">
                <a:solidFill>
                  <a:schemeClr val="tx1"/>
                </a:solidFill>
                <a:latin typeface="Arial" panose="020B0604020202020204" pitchFamily="34" charset="0"/>
                <a:ea typeface="MS PGothic" panose="020B0600070205080204" pitchFamily="34" charset="-128"/>
              </a:defRPr>
            </a:lvl2pPr>
            <a:lvl3pPr marL="1143000" indent="-228600" algn="l" eaLnBrk="0" hangingPunct="0">
              <a:defRPr sz="2400">
                <a:solidFill>
                  <a:schemeClr val="tx1"/>
                </a:solidFill>
                <a:latin typeface="Arial" panose="020B0604020202020204" pitchFamily="34" charset="0"/>
                <a:ea typeface="MS PGothic" panose="020B0600070205080204" pitchFamily="34" charset="-128"/>
              </a:defRPr>
            </a:lvl3pPr>
            <a:lvl4pPr marL="1600200" indent="-228600" algn="l" eaLnBrk="0" hangingPunct="0">
              <a:defRPr sz="2400">
                <a:solidFill>
                  <a:schemeClr val="tx1"/>
                </a:solidFill>
                <a:latin typeface="Arial" panose="020B0604020202020204" pitchFamily="34" charset="0"/>
                <a:ea typeface="MS PGothic" panose="020B0600070205080204" pitchFamily="34" charset="-128"/>
              </a:defRPr>
            </a:lvl4pPr>
            <a:lvl5pPr marL="2057400" indent="-228600" algn="l"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zh-CN" sz="1800" b="1">
                <a:latin typeface="Calibri" panose="020F0502020204030204" pitchFamily="34" charset="0"/>
                <a:ea typeface="SimSun" panose="02010600030101010101" pitchFamily="2" charset="-122"/>
              </a:rPr>
              <a:t>encrypt/</a:t>
            </a:r>
          </a:p>
          <a:p>
            <a:pPr algn="ctr" eaLnBrk="1" hangingPunct="1"/>
            <a:r>
              <a:rPr lang="en-US" altLang="zh-CN" sz="1800" b="1">
                <a:latin typeface="Calibri" panose="020F0502020204030204" pitchFamily="34" charset="0"/>
                <a:ea typeface="SimSun" panose="02010600030101010101" pitchFamily="2" charset="-122"/>
              </a:rPr>
              <a:t>encryptSquare</a:t>
            </a:r>
          </a:p>
        </p:txBody>
      </p:sp>
      <p:cxnSp>
        <p:nvCxnSpPr>
          <p:cNvPr id="31" name="Straight Arrow Connector 30"/>
          <p:cNvCxnSpPr>
            <a:stCxn id="22" idx="2"/>
            <a:endCxn id="26" idx="0"/>
          </p:cNvCxnSpPr>
          <p:nvPr/>
        </p:nvCxnSpPr>
        <p:spPr>
          <a:xfrm rot="5400000">
            <a:off x="5981701" y="2819401"/>
            <a:ext cx="457200" cy="31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Rounded Rectangle 38"/>
          <p:cNvSpPr/>
          <p:nvPr/>
        </p:nvSpPr>
        <p:spPr>
          <a:xfrm>
            <a:off x="8382000" y="4495800"/>
            <a:ext cx="1295400" cy="914400"/>
          </a:xfrm>
          <a:prstGeom prst="roundRect">
            <a:avLst/>
          </a:prstGeom>
          <a:solidFill>
            <a:srgbClr val="00B05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lgn="l" eaLnBrk="0" hangingPunct="0">
              <a:defRPr sz="2400">
                <a:solidFill>
                  <a:schemeClr val="tx1"/>
                </a:solidFill>
                <a:latin typeface="Arial" panose="020B0604020202020204" pitchFamily="34" charset="0"/>
                <a:ea typeface="MS PGothic" panose="020B0600070205080204" pitchFamily="34" charset="-128"/>
              </a:defRPr>
            </a:lvl1pPr>
            <a:lvl2pPr marL="742950" indent="-285750" algn="l" eaLnBrk="0" hangingPunct="0">
              <a:defRPr sz="2400">
                <a:solidFill>
                  <a:schemeClr val="tx1"/>
                </a:solidFill>
                <a:latin typeface="Arial" panose="020B0604020202020204" pitchFamily="34" charset="0"/>
                <a:ea typeface="MS PGothic" panose="020B0600070205080204" pitchFamily="34" charset="-128"/>
              </a:defRPr>
            </a:lvl2pPr>
            <a:lvl3pPr marL="1143000" indent="-228600" algn="l" eaLnBrk="0" hangingPunct="0">
              <a:defRPr sz="2400">
                <a:solidFill>
                  <a:schemeClr val="tx1"/>
                </a:solidFill>
                <a:latin typeface="Arial" panose="020B0604020202020204" pitchFamily="34" charset="0"/>
                <a:ea typeface="MS PGothic" panose="020B0600070205080204" pitchFamily="34" charset="-128"/>
              </a:defRPr>
            </a:lvl3pPr>
            <a:lvl4pPr marL="1600200" indent="-228600" algn="l" eaLnBrk="0" hangingPunct="0">
              <a:defRPr sz="2400">
                <a:solidFill>
                  <a:schemeClr val="tx1"/>
                </a:solidFill>
                <a:latin typeface="Arial" panose="020B0604020202020204" pitchFamily="34" charset="0"/>
                <a:ea typeface="MS PGothic" panose="020B0600070205080204" pitchFamily="34" charset="-128"/>
              </a:defRPr>
            </a:lvl4pPr>
            <a:lvl5pPr marL="2057400" indent="-228600" algn="l"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endParaRPr lang="zh-CN" altLang="en-US" sz="1800">
              <a:solidFill>
                <a:srgbClr val="00FF00"/>
              </a:solidFill>
              <a:latin typeface="Calibri" panose="020F0502020204030204" pitchFamily="34" charset="0"/>
              <a:ea typeface="SimSun" panose="02010600030101010101" pitchFamily="2" charset="-122"/>
            </a:endParaRPr>
          </a:p>
        </p:txBody>
      </p:sp>
      <p:sp>
        <p:nvSpPr>
          <p:cNvPr id="40" name="Right Arrow 39"/>
          <p:cNvSpPr/>
          <p:nvPr/>
        </p:nvSpPr>
        <p:spPr>
          <a:xfrm>
            <a:off x="7315200" y="4648200"/>
            <a:ext cx="914400" cy="762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lgn="l" eaLnBrk="0" hangingPunct="0">
              <a:defRPr sz="2400">
                <a:solidFill>
                  <a:schemeClr val="tx1"/>
                </a:solidFill>
                <a:latin typeface="Arial" panose="020B0604020202020204" pitchFamily="34" charset="0"/>
                <a:ea typeface="MS PGothic" panose="020B0600070205080204" pitchFamily="34" charset="-128"/>
              </a:defRPr>
            </a:lvl1pPr>
            <a:lvl2pPr marL="742950" indent="-285750" algn="l" eaLnBrk="0" hangingPunct="0">
              <a:defRPr sz="2400">
                <a:solidFill>
                  <a:schemeClr val="tx1"/>
                </a:solidFill>
                <a:latin typeface="Arial" panose="020B0604020202020204" pitchFamily="34" charset="0"/>
                <a:ea typeface="MS PGothic" panose="020B0600070205080204" pitchFamily="34" charset="-128"/>
              </a:defRPr>
            </a:lvl2pPr>
            <a:lvl3pPr marL="1143000" indent="-228600" algn="l" eaLnBrk="0" hangingPunct="0">
              <a:defRPr sz="2400">
                <a:solidFill>
                  <a:schemeClr val="tx1"/>
                </a:solidFill>
                <a:latin typeface="Arial" panose="020B0604020202020204" pitchFamily="34" charset="0"/>
                <a:ea typeface="MS PGothic" panose="020B0600070205080204" pitchFamily="34" charset="-128"/>
              </a:defRPr>
            </a:lvl3pPr>
            <a:lvl4pPr marL="1600200" indent="-228600" algn="l" eaLnBrk="0" hangingPunct="0">
              <a:defRPr sz="2400">
                <a:solidFill>
                  <a:schemeClr val="tx1"/>
                </a:solidFill>
                <a:latin typeface="Arial" panose="020B0604020202020204" pitchFamily="34" charset="0"/>
                <a:ea typeface="MS PGothic" panose="020B0600070205080204" pitchFamily="34" charset="-128"/>
              </a:defRPr>
            </a:lvl4pPr>
            <a:lvl5pPr marL="2057400" indent="-228600" algn="l"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endParaRPr lang="zh-CN" altLang="en-US" sz="1800">
              <a:solidFill>
                <a:srgbClr val="FFFFFF"/>
              </a:solidFill>
              <a:latin typeface="Calibri" panose="020F0502020204030204" pitchFamily="34" charset="0"/>
              <a:ea typeface="SimSun" panose="02010600030101010101" pitchFamily="2" charset="-122"/>
            </a:endParaRPr>
          </a:p>
        </p:txBody>
      </p:sp>
      <p:sp>
        <p:nvSpPr>
          <p:cNvPr id="48153" name="TextBox 40"/>
          <p:cNvSpPr txBox="1">
            <a:spLocks noChangeArrowheads="1"/>
          </p:cNvSpPr>
          <p:nvPr/>
        </p:nvSpPr>
        <p:spPr bwMode="auto">
          <a:xfrm>
            <a:off x="8458200" y="4800601"/>
            <a:ext cx="12192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defRPr sz="2400">
                <a:solidFill>
                  <a:schemeClr val="tx1"/>
                </a:solidFill>
                <a:latin typeface="Arial" panose="020B0604020202020204" pitchFamily="34" charset="0"/>
                <a:ea typeface="MS PGothic" panose="020B0600070205080204" pitchFamily="34" charset="-128"/>
              </a:defRPr>
            </a:lvl1pPr>
            <a:lvl2pPr marL="742950" indent="-285750" algn="l" eaLnBrk="0" hangingPunct="0">
              <a:defRPr sz="2400">
                <a:solidFill>
                  <a:schemeClr val="tx1"/>
                </a:solidFill>
                <a:latin typeface="Arial" panose="020B0604020202020204" pitchFamily="34" charset="0"/>
                <a:ea typeface="MS PGothic" panose="020B0600070205080204" pitchFamily="34" charset="-128"/>
              </a:defRPr>
            </a:lvl2pPr>
            <a:lvl3pPr marL="1143000" indent="-228600" algn="l" eaLnBrk="0" hangingPunct="0">
              <a:defRPr sz="2400">
                <a:solidFill>
                  <a:schemeClr val="tx1"/>
                </a:solidFill>
                <a:latin typeface="Arial" panose="020B0604020202020204" pitchFamily="34" charset="0"/>
                <a:ea typeface="MS PGothic" panose="020B0600070205080204" pitchFamily="34" charset="-128"/>
              </a:defRPr>
            </a:lvl3pPr>
            <a:lvl4pPr marL="1600200" indent="-228600" algn="l" eaLnBrk="0" hangingPunct="0">
              <a:defRPr sz="2400">
                <a:solidFill>
                  <a:schemeClr val="tx1"/>
                </a:solidFill>
                <a:latin typeface="Arial" panose="020B0604020202020204" pitchFamily="34" charset="0"/>
                <a:ea typeface="MS PGothic" panose="020B0600070205080204" pitchFamily="34" charset="-128"/>
              </a:defRPr>
            </a:lvl4pPr>
            <a:lvl5pPr marL="2057400" indent="-228600" algn="l"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zh-CN" sz="1800" u="sng">
                <a:latin typeface="Calibri" panose="020F0502020204030204" pitchFamily="34" charset="0"/>
                <a:ea typeface="SimSun" panose="02010600030101010101" pitchFamily="2" charset="-122"/>
              </a:rPr>
              <a:t>Ciphertext</a:t>
            </a:r>
          </a:p>
          <a:p>
            <a:pPr eaLnBrk="1" hangingPunct="1"/>
            <a:endParaRPr lang="en-US" altLang="zh-CN" sz="1800" u="sng">
              <a:latin typeface="Calibri" panose="020F0502020204030204" pitchFamily="34" charset="0"/>
              <a:ea typeface="SimSun" panose="02010600030101010101" pitchFamily="2" charset="-122"/>
            </a:endParaRPr>
          </a:p>
          <a:p>
            <a:pPr eaLnBrk="1" hangingPunct="1"/>
            <a:endParaRPr lang="zh-CN" altLang="en-US" sz="1800" u="sng">
              <a:latin typeface="Calibri" panose="020F0502020204030204" pitchFamily="34" charset="0"/>
              <a:ea typeface="SimSun" panose="02010600030101010101" pitchFamily="2" charset="-122"/>
            </a:endParaRPr>
          </a:p>
        </p:txBody>
      </p:sp>
      <p:sp>
        <p:nvSpPr>
          <p:cNvPr id="43" name="Down Arrow 42"/>
          <p:cNvSpPr/>
          <p:nvPr/>
        </p:nvSpPr>
        <p:spPr>
          <a:xfrm>
            <a:off x="6019800" y="2590800"/>
            <a:ext cx="381000" cy="457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lgn="l" eaLnBrk="0" hangingPunct="0">
              <a:defRPr sz="2400">
                <a:solidFill>
                  <a:schemeClr val="tx1"/>
                </a:solidFill>
                <a:latin typeface="Arial" panose="020B0604020202020204" pitchFamily="34" charset="0"/>
                <a:ea typeface="MS PGothic" panose="020B0600070205080204" pitchFamily="34" charset="-128"/>
              </a:defRPr>
            </a:lvl1pPr>
            <a:lvl2pPr marL="742950" indent="-285750" algn="l" eaLnBrk="0" hangingPunct="0">
              <a:defRPr sz="2400">
                <a:solidFill>
                  <a:schemeClr val="tx1"/>
                </a:solidFill>
                <a:latin typeface="Arial" panose="020B0604020202020204" pitchFamily="34" charset="0"/>
                <a:ea typeface="MS PGothic" panose="020B0600070205080204" pitchFamily="34" charset="-128"/>
              </a:defRPr>
            </a:lvl2pPr>
            <a:lvl3pPr marL="1143000" indent="-228600" algn="l" eaLnBrk="0" hangingPunct="0">
              <a:defRPr sz="2400">
                <a:solidFill>
                  <a:schemeClr val="tx1"/>
                </a:solidFill>
                <a:latin typeface="Arial" panose="020B0604020202020204" pitchFamily="34" charset="0"/>
                <a:ea typeface="MS PGothic" panose="020B0600070205080204" pitchFamily="34" charset="-128"/>
              </a:defRPr>
            </a:lvl3pPr>
            <a:lvl4pPr marL="1600200" indent="-228600" algn="l" eaLnBrk="0" hangingPunct="0">
              <a:defRPr sz="2400">
                <a:solidFill>
                  <a:schemeClr val="tx1"/>
                </a:solidFill>
                <a:latin typeface="Arial" panose="020B0604020202020204" pitchFamily="34" charset="0"/>
                <a:ea typeface="MS PGothic" panose="020B0600070205080204" pitchFamily="34" charset="-128"/>
              </a:defRPr>
            </a:lvl4pPr>
            <a:lvl5pPr marL="2057400" indent="-228600" algn="l"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endParaRPr lang="zh-CN" altLang="en-US" sz="1800">
              <a:solidFill>
                <a:srgbClr val="FFFFFF"/>
              </a:solidFill>
              <a:latin typeface="Calibri" panose="020F0502020204030204" pitchFamily="34" charset="0"/>
              <a:ea typeface="SimSun" panose="02010600030101010101" pitchFamily="2" charset="-122"/>
            </a:endParaRPr>
          </a:p>
        </p:txBody>
      </p:sp>
      <p:cxnSp>
        <p:nvCxnSpPr>
          <p:cNvPr id="45" name="Straight Arrow Connector 44"/>
          <p:cNvCxnSpPr/>
          <p:nvPr/>
        </p:nvCxnSpPr>
        <p:spPr>
          <a:xfrm rot="5400000">
            <a:off x="5943601" y="4343401"/>
            <a:ext cx="762000" cy="31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5400000">
            <a:off x="2400300" y="5676900"/>
            <a:ext cx="685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2743200" y="6019800"/>
            <a:ext cx="2286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rot="5400000" flipH="1" flipV="1">
            <a:off x="4191000" y="5181600"/>
            <a:ext cx="1676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5029200" y="4343400"/>
            <a:ext cx="76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rot="5400000">
            <a:off x="5600701" y="4533901"/>
            <a:ext cx="381000" cy="31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3" name="Down Arrow 62"/>
          <p:cNvSpPr/>
          <p:nvPr/>
        </p:nvSpPr>
        <p:spPr>
          <a:xfrm>
            <a:off x="2819400" y="1600200"/>
            <a:ext cx="762000" cy="762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lgn="l" eaLnBrk="0" hangingPunct="0">
              <a:defRPr sz="2400">
                <a:solidFill>
                  <a:schemeClr val="tx1"/>
                </a:solidFill>
                <a:latin typeface="Arial" panose="020B0604020202020204" pitchFamily="34" charset="0"/>
                <a:ea typeface="MS PGothic" panose="020B0600070205080204" pitchFamily="34" charset="-128"/>
              </a:defRPr>
            </a:lvl1pPr>
            <a:lvl2pPr marL="742950" indent="-285750" algn="l" eaLnBrk="0" hangingPunct="0">
              <a:defRPr sz="2400">
                <a:solidFill>
                  <a:schemeClr val="tx1"/>
                </a:solidFill>
                <a:latin typeface="Arial" panose="020B0604020202020204" pitchFamily="34" charset="0"/>
                <a:ea typeface="MS PGothic" panose="020B0600070205080204" pitchFamily="34" charset="-128"/>
              </a:defRPr>
            </a:lvl2pPr>
            <a:lvl3pPr marL="1143000" indent="-228600" algn="l" eaLnBrk="0" hangingPunct="0">
              <a:defRPr sz="2400">
                <a:solidFill>
                  <a:schemeClr val="tx1"/>
                </a:solidFill>
                <a:latin typeface="Arial" panose="020B0604020202020204" pitchFamily="34" charset="0"/>
                <a:ea typeface="MS PGothic" panose="020B0600070205080204" pitchFamily="34" charset="-128"/>
              </a:defRPr>
            </a:lvl3pPr>
            <a:lvl4pPr marL="1600200" indent="-228600" algn="l" eaLnBrk="0" hangingPunct="0">
              <a:defRPr sz="2400">
                <a:solidFill>
                  <a:schemeClr val="tx1"/>
                </a:solidFill>
                <a:latin typeface="Arial" panose="020B0604020202020204" pitchFamily="34" charset="0"/>
                <a:ea typeface="MS PGothic" panose="020B0600070205080204" pitchFamily="34" charset="-128"/>
              </a:defRPr>
            </a:lvl4pPr>
            <a:lvl5pPr marL="2057400" indent="-228600" algn="l"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endParaRPr lang="zh-CN" altLang="en-US" sz="1800">
              <a:solidFill>
                <a:srgbClr val="FFFFFF"/>
              </a:solidFill>
              <a:latin typeface="Calibri" panose="020F0502020204030204" pitchFamily="34" charset="0"/>
              <a:ea typeface="SimSun" panose="02010600030101010101" pitchFamily="2" charset="-122"/>
            </a:endParaRPr>
          </a:p>
        </p:txBody>
      </p:sp>
      <p:sp>
        <p:nvSpPr>
          <p:cNvPr id="64" name="Rectangle 63"/>
          <p:cNvSpPr/>
          <p:nvPr/>
        </p:nvSpPr>
        <p:spPr>
          <a:xfrm>
            <a:off x="7924800" y="3124200"/>
            <a:ext cx="20574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lgn="l" eaLnBrk="0" hangingPunct="0">
              <a:defRPr sz="2400">
                <a:solidFill>
                  <a:schemeClr val="tx1"/>
                </a:solidFill>
                <a:latin typeface="Arial" panose="020B0604020202020204" pitchFamily="34" charset="0"/>
                <a:ea typeface="MS PGothic" panose="020B0600070205080204" pitchFamily="34" charset="-128"/>
              </a:defRPr>
            </a:lvl1pPr>
            <a:lvl2pPr marL="742950" indent="-285750" algn="l" eaLnBrk="0" hangingPunct="0">
              <a:defRPr sz="2400">
                <a:solidFill>
                  <a:schemeClr val="tx1"/>
                </a:solidFill>
                <a:latin typeface="Arial" panose="020B0604020202020204" pitchFamily="34" charset="0"/>
                <a:ea typeface="MS PGothic" panose="020B0600070205080204" pitchFamily="34" charset="-128"/>
              </a:defRPr>
            </a:lvl2pPr>
            <a:lvl3pPr marL="1143000" indent="-228600" algn="l" eaLnBrk="0" hangingPunct="0">
              <a:defRPr sz="2400">
                <a:solidFill>
                  <a:schemeClr val="tx1"/>
                </a:solidFill>
                <a:latin typeface="Arial" panose="020B0604020202020204" pitchFamily="34" charset="0"/>
                <a:ea typeface="MS PGothic" panose="020B0600070205080204" pitchFamily="34" charset="-128"/>
              </a:defRPr>
            </a:lvl3pPr>
            <a:lvl4pPr marL="1600200" indent="-228600" algn="l" eaLnBrk="0" hangingPunct="0">
              <a:defRPr sz="2400">
                <a:solidFill>
                  <a:schemeClr val="tx1"/>
                </a:solidFill>
                <a:latin typeface="Arial" panose="020B0604020202020204" pitchFamily="34" charset="0"/>
                <a:ea typeface="MS PGothic" panose="020B0600070205080204" pitchFamily="34" charset="-128"/>
              </a:defRPr>
            </a:lvl4pPr>
            <a:lvl5pPr marL="2057400" indent="-228600" algn="l"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endParaRPr lang="zh-CN" altLang="en-US" sz="1800">
              <a:solidFill>
                <a:srgbClr val="FFFFFF"/>
              </a:solidFill>
              <a:latin typeface="Calibri" panose="020F0502020204030204" pitchFamily="34" charset="0"/>
              <a:ea typeface="SimSun" panose="02010600030101010101" pitchFamily="2" charset="-122"/>
            </a:endParaRPr>
          </a:p>
        </p:txBody>
      </p:sp>
      <p:sp>
        <p:nvSpPr>
          <p:cNvPr id="48163" name="TextBox 64"/>
          <p:cNvSpPr txBox="1">
            <a:spLocks noChangeArrowheads="1"/>
          </p:cNvSpPr>
          <p:nvPr/>
        </p:nvSpPr>
        <p:spPr bwMode="auto">
          <a:xfrm>
            <a:off x="7924800" y="3200401"/>
            <a:ext cx="20574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defRPr sz="2400">
                <a:solidFill>
                  <a:schemeClr val="tx1"/>
                </a:solidFill>
                <a:latin typeface="Arial" panose="020B0604020202020204" pitchFamily="34" charset="0"/>
                <a:ea typeface="MS PGothic" panose="020B0600070205080204" pitchFamily="34" charset="-128"/>
              </a:defRPr>
            </a:lvl1pPr>
            <a:lvl2pPr marL="742950" indent="-285750" algn="l" eaLnBrk="0" hangingPunct="0">
              <a:defRPr sz="2400">
                <a:solidFill>
                  <a:schemeClr val="tx1"/>
                </a:solidFill>
                <a:latin typeface="Arial" panose="020B0604020202020204" pitchFamily="34" charset="0"/>
                <a:ea typeface="MS PGothic" panose="020B0600070205080204" pitchFamily="34" charset="-128"/>
              </a:defRPr>
            </a:lvl2pPr>
            <a:lvl3pPr marL="1143000" indent="-228600" algn="l" eaLnBrk="0" hangingPunct="0">
              <a:defRPr sz="2400">
                <a:solidFill>
                  <a:schemeClr val="tx1"/>
                </a:solidFill>
                <a:latin typeface="Arial" panose="020B0604020202020204" pitchFamily="34" charset="0"/>
                <a:ea typeface="MS PGothic" panose="020B0600070205080204" pitchFamily="34" charset="-128"/>
              </a:defRPr>
            </a:lvl3pPr>
            <a:lvl4pPr marL="1600200" indent="-228600" algn="l" eaLnBrk="0" hangingPunct="0">
              <a:defRPr sz="2400">
                <a:solidFill>
                  <a:schemeClr val="tx1"/>
                </a:solidFill>
                <a:latin typeface="Arial" panose="020B0604020202020204" pitchFamily="34" charset="0"/>
                <a:ea typeface="MS PGothic" panose="020B0600070205080204" pitchFamily="34" charset="-128"/>
              </a:defRPr>
            </a:lvl4pPr>
            <a:lvl5pPr marL="2057400" indent="-228600" algn="l"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zh-CN" sz="1800" b="1">
                <a:latin typeface="Calibri" panose="020F0502020204030204" pitchFamily="34" charset="0"/>
                <a:ea typeface="SimSun" panose="02010600030101010101" pitchFamily="2" charset="-122"/>
              </a:rPr>
              <a:t>decrypt/</a:t>
            </a:r>
          </a:p>
          <a:p>
            <a:pPr algn="ctr" eaLnBrk="1" hangingPunct="1"/>
            <a:r>
              <a:rPr lang="en-US" altLang="zh-CN" sz="1800" b="1">
                <a:latin typeface="Calibri" panose="020F0502020204030204" pitchFamily="34" charset="0"/>
                <a:ea typeface="SimSun" panose="02010600030101010101" pitchFamily="2" charset="-122"/>
              </a:rPr>
              <a:t>chineseRemainder</a:t>
            </a:r>
          </a:p>
        </p:txBody>
      </p:sp>
      <p:cxnSp>
        <p:nvCxnSpPr>
          <p:cNvPr id="67" name="Straight Arrow Connector 66"/>
          <p:cNvCxnSpPr/>
          <p:nvPr/>
        </p:nvCxnSpPr>
        <p:spPr>
          <a:xfrm rot="5400000" flipH="1" flipV="1">
            <a:off x="9067801" y="4191001"/>
            <a:ext cx="609600" cy="31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rot="5400000">
            <a:off x="4152900" y="4305300"/>
            <a:ext cx="22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4267200" y="4191000"/>
            <a:ext cx="4419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rot="5400000" flipH="1" flipV="1">
            <a:off x="8534401" y="4038601"/>
            <a:ext cx="304800" cy="31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8305800" y="609600"/>
            <a:ext cx="1295400" cy="914400"/>
          </a:xfrm>
          <a:prstGeom prst="roundRect">
            <a:avLst/>
          </a:prstGeom>
          <a:solidFill>
            <a:srgbClr val="FFFF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lgn="l" eaLnBrk="0" hangingPunct="0">
              <a:defRPr sz="2400">
                <a:solidFill>
                  <a:schemeClr val="tx1"/>
                </a:solidFill>
                <a:latin typeface="Arial" panose="020B0604020202020204" pitchFamily="34" charset="0"/>
                <a:ea typeface="MS PGothic" panose="020B0600070205080204" pitchFamily="34" charset="-128"/>
              </a:defRPr>
            </a:lvl1pPr>
            <a:lvl2pPr marL="742950" indent="-285750" algn="l" eaLnBrk="0" hangingPunct="0">
              <a:defRPr sz="2400">
                <a:solidFill>
                  <a:schemeClr val="tx1"/>
                </a:solidFill>
                <a:latin typeface="Arial" panose="020B0604020202020204" pitchFamily="34" charset="0"/>
                <a:ea typeface="MS PGothic" panose="020B0600070205080204" pitchFamily="34" charset="-128"/>
              </a:defRPr>
            </a:lvl2pPr>
            <a:lvl3pPr marL="1143000" indent="-228600" algn="l" eaLnBrk="0" hangingPunct="0">
              <a:defRPr sz="2400">
                <a:solidFill>
                  <a:schemeClr val="tx1"/>
                </a:solidFill>
                <a:latin typeface="Arial" panose="020B0604020202020204" pitchFamily="34" charset="0"/>
                <a:ea typeface="MS PGothic" panose="020B0600070205080204" pitchFamily="34" charset="-128"/>
              </a:defRPr>
            </a:lvl3pPr>
            <a:lvl4pPr marL="1600200" indent="-228600" algn="l" eaLnBrk="0" hangingPunct="0">
              <a:defRPr sz="2400">
                <a:solidFill>
                  <a:schemeClr val="tx1"/>
                </a:solidFill>
                <a:latin typeface="Arial" panose="020B0604020202020204" pitchFamily="34" charset="0"/>
                <a:ea typeface="MS PGothic" panose="020B0600070205080204" pitchFamily="34" charset="-128"/>
              </a:defRPr>
            </a:lvl4pPr>
            <a:lvl5pPr marL="2057400" indent="-228600" algn="l"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endParaRPr lang="zh-CN" altLang="en-US" sz="1800">
              <a:solidFill>
                <a:srgbClr val="00FF00"/>
              </a:solidFill>
              <a:latin typeface="Calibri" panose="020F0502020204030204" pitchFamily="34" charset="0"/>
              <a:ea typeface="SimSun" panose="02010600030101010101" pitchFamily="2" charset="-122"/>
            </a:endParaRPr>
          </a:p>
        </p:txBody>
      </p:sp>
      <p:sp>
        <p:nvSpPr>
          <p:cNvPr id="48169" name="TextBox 74"/>
          <p:cNvSpPr txBox="1">
            <a:spLocks noChangeArrowheads="1"/>
          </p:cNvSpPr>
          <p:nvPr/>
        </p:nvSpPr>
        <p:spPr bwMode="auto">
          <a:xfrm>
            <a:off x="8382000" y="762001"/>
            <a:ext cx="1143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defRPr sz="2400">
                <a:solidFill>
                  <a:schemeClr val="tx1"/>
                </a:solidFill>
                <a:latin typeface="Arial" panose="020B0604020202020204" pitchFamily="34" charset="0"/>
                <a:ea typeface="MS PGothic" panose="020B0600070205080204" pitchFamily="34" charset="-128"/>
              </a:defRPr>
            </a:lvl1pPr>
            <a:lvl2pPr marL="742950" indent="-285750" algn="l" eaLnBrk="0" hangingPunct="0">
              <a:defRPr sz="2400">
                <a:solidFill>
                  <a:schemeClr val="tx1"/>
                </a:solidFill>
                <a:latin typeface="Arial" panose="020B0604020202020204" pitchFamily="34" charset="0"/>
                <a:ea typeface="MS PGothic" panose="020B0600070205080204" pitchFamily="34" charset="-128"/>
              </a:defRPr>
            </a:lvl2pPr>
            <a:lvl3pPr marL="1143000" indent="-228600" algn="l" eaLnBrk="0" hangingPunct="0">
              <a:defRPr sz="2400">
                <a:solidFill>
                  <a:schemeClr val="tx1"/>
                </a:solidFill>
                <a:latin typeface="Arial" panose="020B0604020202020204" pitchFamily="34" charset="0"/>
                <a:ea typeface="MS PGothic" panose="020B0600070205080204" pitchFamily="34" charset="-128"/>
              </a:defRPr>
            </a:lvl3pPr>
            <a:lvl4pPr marL="1600200" indent="-228600" algn="l" eaLnBrk="0" hangingPunct="0">
              <a:defRPr sz="2400">
                <a:solidFill>
                  <a:schemeClr val="tx1"/>
                </a:solidFill>
                <a:latin typeface="Arial" panose="020B0604020202020204" pitchFamily="34" charset="0"/>
                <a:ea typeface="MS PGothic" panose="020B0600070205080204" pitchFamily="34" charset="-128"/>
              </a:defRPr>
            </a:lvl4pPr>
            <a:lvl5pPr marL="2057400" indent="-228600" algn="l"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zh-CN" sz="1800" u="sng">
                <a:latin typeface="Calibri" panose="020F0502020204030204" pitchFamily="34" charset="0"/>
                <a:ea typeface="SimSun" panose="02010600030101010101" pitchFamily="2" charset="-122"/>
              </a:rPr>
              <a:t>Message</a:t>
            </a:r>
            <a:endParaRPr lang="en-US" altLang="zh-CN" sz="1800">
              <a:latin typeface="Calibri" panose="020F0502020204030204" pitchFamily="34" charset="0"/>
              <a:ea typeface="SimSun" panose="02010600030101010101" pitchFamily="2" charset="-122"/>
            </a:endParaRPr>
          </a:p>
          <a:p>
            <a:pPr eaLnBrk="1" hangingPunct="1"/>
            <a:r>
              <a:rPr lang="en-US" altLang="zh-CN" sz="1800">
                <a:latin typeface="Calibri" panose="020F0502020204030204" pitchFamily="34" charset="0"/>
                <a:ea typeface="SimSun" panose="02010600030101010101" pitchFamily="2" charset="-122"/>
              </a:rPr>
              <a:t>     “HI”</a:t>
            </a:r>
          </a:p>
        </p:txBody>
      </p:sp>
      <p:sp>
        <p:nvSpPr>
          <p:cNvPr id="76" name="Up Arrow 75"/>
          <p:cNvSpPr/>
          <p:nvPr/>
        </p:nvSpPr>
        <p:spPr>
          <a:xfrm>
            <a:off x="8763000" y="2667000"/>
            <a:ext cx="457200" cy="4572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lgn="l" eaLnBrk="0" hangingPunct="0">
              <a:defRPr sz="2400">
                <a:solidFill>
                  <a:schemeClr val="tx1"/>
                </a:solidFill>
                <a:latin typeface="Arial" panose="020B0604020202020204" pitchFamily="34" charset="0"/>
                <a:ea typeface="MS PGothic" panose="020B0600070205080204" pitchFamily="34" charset="-128"/>
              </a:defRPr>
            </a:lvl1pPr>
            <a:lvl2pPr marL="742950" indent="-285750" algn="l" eaLnBrk="0" hangingPunct="0">
              <a:defRPr sz="2400">
                <a:solidFill>
                  <a:schemeClr val="tx1"/>
                </a:solidFill>
                <a:latin typeface="Arial" panose="020B0604020202020204" pitchFamily="34" charset="0"/>
                <a:ea typeface="MS PGothic" panose="020B0600070205080204" pitchFamily="34" charset="-128"/>
              </a:defRPr>
            </a:lvl2pPr>
            <a:lvl3pPr marL="1143000" indent="-228600" algn="l" eaLnBrk="0" hangingPunct="0">
              <a:defRPr sz="2400">
                <a:solidFill>
                  <a:schemeClr val="tx1"/>
                </a:solidFill>
                <a:latin typeface="Arial" panose="020B0604020202020204" pitchFamily="34" charset="0"/>
                <a:ea typeface="MS PGothic" panose="020B0600070205080204" pitchFamily="34" charset="-128"/>
              </a:defRPr>
            </a:lvl3pPr>
            <a:lvl4pPr marL="1600200" indent="-228600" algn="l" eaLnBrk="0" hangingPunct="0">
              <a:defRPr sz="2400">
                <a:solidFill>
                  <a:schemeClr val="tx1"/>
                </a:solidFill>
                <a:latin typeface="Arial" panose="020B0604020202020204" pitchFamily="34" charset="0"/>
                <a:ea typeface="MS PGothic" panose="020B0600070205080204" pitchFamily="34" charset="-128"/>
              </a:defRPr>
            </a:lvl4pPr>
            <a:lvl5pPr marL="2057400" indent="-228600" algn="l"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endParaRPr lang="zh-CN" altLang="en-US" sz="1800">
              <a:solidFill>
                <a:srgbClr val="FFFFFF"/>
              </a:solidFill>
              <a:latin typeface="Calibri" panose="020F0502020204030204" pitchFamily="34" charset="0"/>
              <a:ea typeface="SimSun" panose="02010600030101010101" pitchFamily="2" charset="-122"/>
            </a:endParaRPr>
          </a:p>
        </p:txBody>
      </p:sp>
      <p:sp>
        <p:nvSpPr>
          <p:cNvPr id="48171" name="TextBox 76"/>
          <p:cNvSpPr txBox="1">
            <a:spLocks noChangeArrowheads="1"/>
          </p:cNvSpPr>
          <p:nvPr/>
        </p:nvSpPr>
        <p:spPr bwMode="auto">
          <a:xfrm>
            <a:off x="2667000" y="304801"/>
            <a:ext cx="1371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defRPr sz="2400">
                <a:solidFill>
                  <a:schemeClr val="tx1"/>
                </a:solidFill>
                <a:latin typeface="Arial" panose="020B0604020202020204" pitchFamily="34" charset="0"/>
                <a:ea typeface="MS PGothic" panose="020B0600070205080204" pitchFamily="34" charset="-128"/>
              </a:defRPr>
            </a:lvl1pPr>
            <a:lvl2pPr marL="742950" indent="-285750" algn="l" eaLnBrk="0" hangingPunct="0">
              <a:defRPr sz="2400">
                <a:solidFill>
                  <a:schemeClr val="tx1"/>
                </a:solidFill>
                <a:latin typeface="Arial" panose="020B0604020202020204" pitchFamily="34" charset="0"/>
                <a:ea typeface="MS PGothic" panose="020B0600070205080204" pitchFamily="34" charset="-128"/>
              </a:defRPr>
            </a:lvl2pPr>
            <a:lvl3pPr marL="1143000" indent="-228600" algn="l" eaLnBrk="0" hangingPunct="0">
              <a:defRPr sz="2400">
                <a:solidFill>
                  <a:schemeClr val="tx1"/>
                </a:solidFill>
                <a:latin typeface="Arial" panose="020B0604020202020204" pitchFamily="34" charset="0"/>
                <a:ea typeface="MS PGothic" panose="020B0600070205080204" pitchFamily="34" charset="-128"/>
              </a:defRPr>
            </a:lvl3pPr>
            <a:lvl4pPr marL="1600200" indent="-228600" algn="l" eaLnBrk="0" hangingPunct="0">
              <a:defRPr sz="2400">
                <a:solidFill>
                  <a:schemeClr val="tx1"/>
                </a:solidFill>
                <a:latin typeface="Arial" panose="020B0604020202020204" pitchFamily="34" charset="0"/>
                <a:ea typeface="MS PGothic" panose="020B0600070205080204" pitchFamily="34" charset="-128"/>
              </a:defRPr>
            </a:lvl4pPr>
            <a:lvl5pPr marL="2057400" indent="-228600" algn="l"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zh-CN" b="1">
                <a:latin typeface="Calibri" panose="020F0502020204030204" pitchFamily="34" charset="0"/>
                <a:ea typeface="SimSun" panose="02010600030101010101" pitchFamily="2" charset="-122"/>
              </a:rPr>
              <a:t>START</a:t>
            </a:r>
          </a:p>
        </p:txBody>
      </p:sp>
      <p:sp>
        <p:nvSpPr>
          <p:cNvPr id="48172" name="TextBox 77"/>
          <p:cNvSpPr txBox="1">
            <a:spLocks noChangeArrowheads="1"/>
          </p:cNvSpPr>
          <p:nvPr/>
        </p:nvSpPr>
        <p:spPr bwMode="auto">
          <a:xfrm>
            <a:off x="8382000" y="152401"/>
            <a:ext cx="1371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defRPr sz="2400">
                <a:solidFill>
                  <a:schemeClr val="tx1"/>
                </a:solidFill>
                <a:latin typeface="Arial" panose="020B0604020202020204" pitchFamily="34" charset="0"/>
                <a:ea typeface="MS PGothic" panose="020B0600070205080204" pitchFamily="34" charset="-128"/>
              </a:defRPr>
            </a:lvl1pPr>
            <a:lvl2pPr marL="742950" indent="-285750" algn="l" eaLnBrk="0" hangingPunct="0">
              <a:defRPr sz="2400">
                <a:solidFill>
                  <a:schemeClr val="tx1"/>
                </a:solidFill>
                <a:latin typeface="Arial" panose="020B0604020202020204" pitchFamily="34" charset="0"/>
                <a:ea typeface="MS PGothic" panose="020B0600070205080204" pitchFamily="34" charset="-128"/>
              </a:defRPr>
            </a:lvl2pPr>
            <a:lvl3pPr marL="1143000" indent="-228600" algn="l" eaLnBrk="0" hangingPunct="0">
              <a:defRPr sz="2400">
                <a:solidFill>
                  <a:schemeClr val="tx1"/>
                </a:solidFill>
                <a:latin typeface="Arial" panose="020B0604020202020204" pitchFamily="34" charset="0"/>
                <a:ea typeface="MS PGothic" panose="020B0600070205080204" pitchFamily="34" charset="-128"/>
              </a:defRPr>
            </a:lvl3pPr>
            <a:lvl4pPr marL="1600200" indent="-228600" algn="l" eaLnBrk="0" hangingPunct="0">
              <a:defRPr sz="2400">
                <a:solidFill>
                  <a:schemeClr val="tx1"/>
                </a:solidFill>
                <a:latin typeface="Arial" panose="020B0604020202020204" pitchFamily="34" charset="0"/>
                <a:ea typeface="MS PGothic" panose="020B0600070205080204" pitchFamily="34" charset="-128"/>
              </a:defRPr>
            </a:lvl4pPr>
            <a:lvl5pPr marL="2057400" indent="-228600" algn="l"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zh-CN" b="1">
                <a:latin typeface="Calibri" panose="020F0502020204030204" pitchFamily="34" charset="0"/>
                <a:ea typeface="SimSun" panose="02010600030101010101" pitchFamily="2" charset="-122"/>
              </a:rPr>
              <a:t>FINISH</a:t>
            </a:r>
          </a:p>
        </p:txBody>
      </p:sp>
      <p:sp>
        <p:nvSpPr>
          <p:cNvPr id="48173" name="TextBox 78"/>
          <p:cNvSpPr txBox="1">
            <a:spLocks noChangeArrowheads="1"/>
          </p:cNvSpPr>
          <p:nvPr/>
        </p:nvSpPr>
        <p:spPr bwMode="auto">
          <a:xfrm>
            <a:off x="5562600" y="152401"/>
            <a:ext cx="1371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defRPr sz="2400">
                <a:solidFill>
                  <a:schemeClr val="tx1"/>
                </a:solidFill>
                <a:latin typeface="Arial" panose="020B0604020202020204" pitchFamily="34" charset="0"/>
                <a:ea typeface="MS PGothic" panose="020B0600070205080204" pitchFamily="34" charset="-128"/>
              </a:defRPr>
            </a:lvl1pPr>
            <a:lvl2pPr marL="742950" indent="-285750" algn="l" eaLnBrk="0" hangingPunct="0">
              <a:defRPr sz="2400">
                <a:solidFill>
                  <a:schemeClr val="tx1"/>
                </a:solidFill>
                <a:latin typeface="Arial" panose="020B0604020202020204" pitchFamily="34" charset="0"/>
                <a:ea typeface="MS PGothic" panose="020B0600070205080204" pitchFamily="34" charset="-128"/>
              </a:defRPr>
            </a:lvl2pPr>
            <a:lvl3pPr marL="1143000" indent="-228600" algn="l" eaLnBrk="0" hangingPunct="0">
              <a:defRPr sz="2400">
                <a:solidFill>
                  <a:schemeClr val="tx1"/>
                </a:solidFill>
                <a:latin typeface="Arial" panose="020B0604020202020204" pitchFamily="34" charset="0"/>
                <a:ea typeface="MS PGothic" panose="020B0600070205080204" pitchFamily="34" charset="-128"/>
              </a:defRPr>
            </a:lvl3pPr>
            <a:lvl4pPr marL="1600200" indent="-228600" algn="l" eaLnBrk="0" hangingPunct="0">
              <a:defRPr sz="2400">
                <a:solidFill>
                  <a:schemeClr val="tx1"/>
                </a:solidFill>
                <a:latin typeface="Arial" panose="020B0604020202020204" pitchFamily="34" charset="0"/>
                <a:ea typeface="MS PGothic" panose="020B0600070205080204" pitchFamily="34" charset="-128"/>
              </a:defRPr>
            </a:lvl4pPr>
            <a:lvl5pPr marL="2057400" indent="-228600" algn="l"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zh-CN" altLang="en-US" b="1">
                <a:latin typeface="Calibri" panose="020F0502020204030204" pitchFamily="34" charset="0"/>
                <a:ea typeface="SimSun" panose="02010600030101010101" pitchFamily="2" charset="-122"/>
              </a:rPr>
              <a:t> </a:t>
            </a:r>
            <a:r>
              <a:rPr lang="en-US" altLang="zh-CN" b="1">
                <a:latin typeface="Calibri" panose="020F0502020204030204" pitchFamily="34" charset="0"/>
                <a:ea typeface="SimSun" panose="02010600030101010101" pitchFamily="2" charset="-122"/>
              </a:rPr>
              <a:t>INPUT</a:t>
            </a:r>
          </a:p>
        </p:txBody>
      </p:sp>
      <p:sp>
        <p:nvSpPr>
          <p:cNvPr id="48174" name="TextBox 79"/>
          <p:cNvSpPr txBox="1">
            <a:spLocks noChangeArrowheads="1"/>
          </p:cNvSpPr>
          <p:nvPr/>
        </p:nvSpPr>
        <p:spPr bwMode="auto">
          <a:xfrm>
            <a:off x="6248400" y="6172201"/>
            <a:ext cx="41148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defRPr sz="2400">
                <a:solidFill>
                  <a:schemeClr val="tx1"/>
                </a:solidFill>
                <a:latin typeface="Arial" panose="020B0604020202020204" pitchFamily="34" charset="0"/>
                <a:ea typeface="MS PGothic" panose="020B0600070205080204" pitchFamily="34" charset="-128"/>
              </a:defRPr>
            </a:lvl1pPr>
            <a:lvl2pPr marL="742950" indent="-285750" algn="l" eaLnBrk="0" hangingPunct="0">
              <a:defRPr sz="2400">
                <a:solidFill>
                  <a:schemeClr val="tx1"/>
                </a:solidFill>
                <a:latin typeface="Arial" panose="020B0604020202020204" pitchFamily="34" charset="0"/>
                <a:ea typeface="MS PGothic" panose="020B0600070205080204" pitchFamily="34" charset="-128"/>
              </a:defRPr>
            </a:lvl2pPr>
            <a:lvl3pPr marL="1143000" indent="-228600" algn="l" eaLnBrk="0" hangingPunct="0">
              <a:defRPr sz="2400">
                <a:solidFill>
                  <a:schemeClr val="tx1"/>
                </a:solidFill>
                <a:latin typeface="Arial" panose="020B0604020202020204" pitchFamily="34" charset="0"/>
                <a:ea typeface="MS PGothic" panose="020B0600070205080204" pitchFamily="34" charset="-128"/>
              </a:defRPr>
            </a:lvl3pPr>
            <a:lvl4pPr marL="1600200" indent="-228600" algn="l" eaLnBrk="0" hangingPunct="0">
              <a:defRPr sz="2400">
                <a:solidFill>
                  <a:schemeClr val="tx1"/>
                </a:solidFill>
                <a:latin typeface="Arial" panose="020B0604020202020204" pitchFamily="34" charset="0"/>
                <a:ea typeface="MS PGothic" panose="020B0600070205080204" pitchFamily="34" charset="-128"/>
              </a:defRPr>
            </a:lvl4pPr>
            <a:lvl5pPr marL="2057400" indent="-228600" algn="l"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u="sng">
                <a:latin typeface="Calibri" panose="020F0502020204030204" pitchFamily="34" charset="0"/>
                <a:ea typeface="SimSun" panose="02010600030101010101" pitchFamily="2" charset="-122"/>
              </a:rPr>
              <a:t>RSA Algorithm Flowchart</a:t>
            </a:r>
          </a:p>
        </p:txBody>
      </p:sp>
      <p:sp>
        <p:nvSpPr>
          <p:cNvPr id="81" name="Rectangle 80"/>
          <p:cNvSpPr/>
          <p:nvPr/>
        </p:nvSpPr>
        <p:spPr>
          <a:xfrm>
            <a:off x="7924800" y="1828800"/>
            <a:ext cx="20574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lgn="l" eaLnBrk="0" hangingPunct="0">
              <a:defRPr sz="2400">
                <a:solidFill>
                  <a:schemeClr val="tx1"/>
                </a:solidFill>
                <a:latin typeface="Arial" panose="020B0604020202020204" pitchFamily="34" charset="0"/>
                <a:ea typeface="MS PGothic" panose="020B0600070205080204" pitchFamily="34" charset="-128"/>
              </a:defRPr>
            </a:lvl1pPr>
            <a:lvl2pPr marL="742950" indent="-285750" algn="l" eaLnBrk="0" hangingPunct="0">
              <a:defRPr sz="2400">
                <a:solidFill>
                  <a:schemeClr val="tx1"/>
                </a:solidFill>
                <a:latin typeface="Arial" panose="020B0604020202020204" pitchFamily="34" charset="0"/>
                <a:ea typeface="MS PGothic" panose="020B0600070205080204" pitchFamily="34" charset="-128"/>
              </a:defRPr>
            </a:lvl2pPr>
            <a:lvl3pPr marL="1143000" indent="-228600" algn="l" eaLnBrk="0" hangingPunct="0">
              <a:defRPr sz="2400">
                <a:solidFill>
                  <a:schemeClr val="tx1"/>
                </a:solidFill>
                <a:latin typeface="Arial" panose="020B0604020202020204" pitchFamily="34" charset="0"/>
                <a:ea typeface="MS PGothic" panose="020B0600070205080204" pitchFamily="34" charset="-128"/>
              </a:defRPr>
            </a:lvl3pPr>
            <a:lvl4pPr marL="1600200" indent="-228600" algn="l" eaLnBrk="0" hangingPunct="0">
              <a:defRPr sz="2400">
                <a:solidFill>
                  <a:schemeClr val="tx1"/>
                </a:solidFill>
                <a:latin typeface="Arial" panose="020B0604020202020204" pitchFamily="34" charset="0"/>
                <a:ea typeface="MS PGothic" panose="020B0600070205080204" pitchFamily="34" charset="-128"/>
              </a:defRPr>
            </a:lvl4pPr>
            <a:lvl5pPr marL="2057400" indent="-228600" algn="l"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endParaRPr lang="zh-CN" altLang="en-US" sz="1800">
              <a:solidFill>
                <a:srgbClr val="FFFFFF"/>
              </a:solidFill>
              <a:latin typeface="Calibri" panose="020F0502020204030204" pitchFamily="34" charset="0"/>
              <a:ea typeface="SimSun" panose="02010600030101010101" pitchFamily="2" charset="-122"/>
            </a:endParaRPr>
          </a:p>
        </p:txBody>
      </p:sp>
      <p:sp>
        <p:nvSpPr>
          <p:cNvPr id="48176" name="TextBox 81"/>
          <p:cNvSpPr txBox="1">
            <a:spLocks noChangeArrowheads="1"/>
          </p:cNvSpPr>
          <p:nvPr/>
        </p:nvSpPr>
        <p:spPr bwMode="auto">
          <a:xfrm>
            <a:off x="7924800" y="1981200"/>
            <a:ext cx="1905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defRPr sz="2400">
                <a:solidFill>
                  <a:schemeClr val="tx1"/>
                </a:solidFill>
                <a:latin typeface="Arial" panose="020B0604020202020204" pitchFamily="34" charset="0"/>
                <a:ea typeface="MS PGothic" panose="020B0600070205080204" pitchFamily="34" charset="-128"/>
              </a:defRPr>
            </a:lvl1pPr>
            <a:lvl2pPr marL="742950" indent="-285750" algn="l" eaLnBrk="0" hangingPunct="0">
              <a:defRPr sz="2400">
                <a:solidFill>
                  <a:schemeClr val="tx1"/>
                </a:solidFill>
                <a:latin typeface="Arial" panose="020B0604020202020204" pitchFamily="34" charset="0"/>
                <a:ea typeface="MS PGothic" panose="020B0600070205080204" pitchFamily="34" charset="-128"/>
              </a:defRPr>
            </a:lvl2pPr>
            <a:lvl3pPr marL="1143000" indent="-228600" algn="l" eaLnBrk="0" hangingPunct="0">
              <a:defRPr sz="2400">
                <a:solidFill>
                  <a:schemeClr val="tx1"/>
                </a:solidFill>
                <a:latin typeface="Arial" panose="020B0604020202020204" pitchFamily="34" charset="0"/>
                <a:ea typeface="MS PGothic" panose="020B0600070205080204" pitchFamily="34" charset="-128"/>
              </a:defRPr>
            </a:lvl3pPr>
            <a:lvl4pPr marL="1600200" indent="-228600" algn="l" eaLnBrk="0" hangingPunct="0">
              <a:defRPr sz="2400">
                <a:solidFill>
                  <a:schemeClr val="tx1"/>
                </a:solidFill>
                <a:latin typeface="Arial" panose="020B0604020202020204" pitchFamily="34" charset="0"/>
                <a:ea typeface="MS PGothic" panose="020B0600070205080204" pitchFamily="34" charset="-128"/>
              </a:defRPr>
            </a:lvl4pPr>
            <a:lvl5pPr marL="2057400" indent="-228600" algn="l"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zh-CN" sz="1800" b="1">
                <a:latin typeface="Calibri" panose="020F0502020204030204" pitchFamily="34" charset="0"/>
                <a:ea typeface="SimSun" panose="02010600030101010101" pitchFamily="2" charset="-122"/>
              </a:rPr>
              <a:t>numberToString</a:t>
            </a:r>
          </a:p>
        </p:txBody>
      </p:sp>
      <p:sp>
        <p:nvSpPr>
          <p:cNvPr id="83" name="Up Arrow 82"/>
          <p:cNvSpPr/>
          <p:nvPr/>
        </p:nvSpPr>
        <p:spPr>
          <a:xfrm>
            <a:off x="8763000" y="1371600"/>
            <a:ext cx="381000" cy="3810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lgn="l" eaLnBrk="0" hangingPunct="0">
              <a:defRPr sz="2400">
                <a:solidFill>
                  <a:schemeClr val="tx1"/>
                </a:solidFill>
                <a:latin typeface="Arial" panose="020B0604020202020204" pitchFamily="34" charset="0"/>
                <a:ea typeface="MS PGothic" panose="020B0600070205080204" pitchFamily="34" charset="-128"/>
              </a:defRPr>
            </a:lvl1pPr>
            <a:lvl2pPr marL="742950" indent="-285750" algn="l" eaLnBrk="0" hangingPunct="0">
              <a:defRPr sz="2400">
                <a:solidFill>
                  <a:schemeClr val="tx1"/>
                </a:solidFill>
                <a:latin typeface="Arial" panose="020B0604020202020204" pitchFamily="34" charset="0"/>
                <a:ea typeface="MS PGothic" panose="020B0600070205080204" pitchFamily="34" charset="-128"/>
              </a:defRPr>
            </a:lvl2pPr>
            <a:lvl3pPr marL="1143000" indent="-228600" algn="l" eaLnBrk="0" hangingPunct="0">
              <a:defRPr sz="2400">
                <a:solidFill>
                  <a:schemeClr val="tx1"/>
                </a:solidFill>
                <a:latin typeface="Arial" panose="020B0604020202020204" pitchFamily="34" charset="0"/>
                <a:ea typeface="MS PGothic" panose="020B0600070205080204" pitchFamily="34" charset="-128"/>
              </a:defRPr>
            </a:lvl3pPr>
            <a:lvl4pPr marL="1600200" indent="-228600" algn="l" eaLnBrk="0" hangingPunct="0">
              <a:defRPr sz="2400">
                <a:solidFill>
                  <a:schemeClr val="tx1"/>
                </a:solidFill>
                <a:latin typeface="Arial" panose="020B0604020202020204" pitchFamily="34" charset="0"/>
                <a:ea typeface="MS PGothic" panose="020B0600070205080204" pitchFamily="34" charset="-128"/>
              </a:defRPr>
            </a:lvl4pPr>
            <a:lvl5pPr marL="2057400" indent="-228600" algn="l"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endParaRPr lang="zh-CN" altLang="en-US" sz="1800">
              <a:solidFill>
                <a:srgbClr val="FFFFFF"/>
              </a:solidFill>
              <a:latin typeface="Calibri" panose="020F0502020204030204" pitchFamily="34" charset="0"/>
              <a:ea typeface="SimSun" panose="02010600030101010101" pitchFamily="2" charset="-122"/>
            </a:endParaRPr>
          </a:p>
        </p:txBody>
      </p:sp>
    </p:spTree>
    <p:extLst>
      <p:ext uri="{BB962C8B-B14F-4D97-AF65-F5344CB8AC3E}">
        <p14:creationId xmlns:p14="http://schemas.microsoft.com/office/powerpoint/2010/main" val="3219094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AutoShape 2"/>
          <p:cNvSpPr>
            <a:spLocks noGrp="1" noChangeArrowheads="1"/>
          </p:cNvSpPr>
          <p:nvPr>
            <p:ph type="title"/>
          </p:nvPr>
        </p:nvSpPr>
        <p:spPr>
          <a:xfrm>
            <a:off x="838200" y="365125"/>
            <a:ext cx="10515600" cy="798657"/>
          </a:xfrm>
        </p:spPr>
        <p:txBody>
          <a:bodyPr/>
          <a:lstStyle/>
          <a:p>
            <a:pPr eaLnBrk="1" hangingPunct="1"/>
            <a:r>
              <a:rPr lang="en-US" altLang="en-US" b="1" dirty="0" smtClean="0"/>
              <a:t>Block Cipher</a:t>
            </a:r>
            <a:endParaRPr lang="en-GB" altLang="en-US" b="1" dirty="0" smtClean="0"/>
          </a:p>
        </p:txBody>
      </p:sp>
      <p:pic>
        <p:nvPicPr>
          <p:cNvPr id="14438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533526"/>
            <a:ext cx="9144000" cy="501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531299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91192" y="257695"/>
            <a:ext cx="11662757" cy="6267797"/>
          </a:xfrm>
          <a:prstGeom prst="rect">
            <a:avLst/>
          </a:prstGeom>
        </p:spPr>
      </p:pic>
    </p:spTree>
    <p:extLst>
      <p:ext uri="{BB962C8B-B14F-4D97-AF65-F5344CB8AC3E}">
        <p14:creationId xmlns:p14="http://schemas.microsoft.com/office/powerpoint/2010/main" val="402743570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0075" y="1172094"/>
            <a:ext cx="11195685" cy="5270269"/>
          </a:xfrm>
        </p:spPr>
        <p:txBody>
          <a:bodyPr>
            <a:normAutofit fontScale="85000" lnSpcReduction="20000"/>
          </a:bodyPr>
          <a:lstStyle/>
          <a:p>
            <a:pPr marL="0" indent="0">
              <a:lnSpc>
                <a:spcPct val="120000"/>
              </a:lnSpc>
              <a:buNone/>
            </a:pPr>
            <a:r>
              <a:rPr lang="en-US" dirty="0" smtClean="0"/>
              <a:t>RSA makes use of an expression with exponentials. Plaintext is encrypted in blocks, with each block having a binary value less than some number </a:t>
            </a:r>
            <a:r>
              <a:rPr lang="en-US" i="1" dirty="0" smtClean="0"/>
              <a:t>n.</a:t>
            </a:r>
          </a:p>
          <a:p>
            <a:pPr marL="0" indent="0">
              <a:lnSpc>
                <a:spcPct val="120000"/>
              </a:lnSpc>
              <a:buNone/>
            </a:pPr>
            <a:r>
              <a:rPr lang="en-US" dirty="0" smtClean="0"/>
              <a:t>Encryption and decryption are of the following form, for some plaintext </a:t>
            </a:r>
            <a:r>
              <a:rPr lang="en-US" dirty="0"/>
              <a:t>block </a:t>
            </a:r>
            <a:r>
              <a:rPr lang="en-US" i="1" dirty="0"/>
              <a:t>M </a:t>
            </a:r>
            <a:r>
              <a:rPr lang="en-US" dirty="0"/>
              <a:t>and </a:t>
            </a:r>
            <a:r>
              <a:rPr lang="en-US" dirty="0" err="1"/>
              <a:t>ciphertext</a:t>
            </a:r>
            <a:r>
              <a:rPr lang="en-US" dirty="0"/>
              <a:t> block </a:t>
            </a:r>
            <a:r>
              <a:rPr lang="en-US" i="1" dirty="0"/>
              <a:t>C</a:t>
            </a:r>
            <a:r>
              <a:rPr lang="en-US" i="1" dirty="0" smtClean="0"/>
              <a:t>.</a:t>
            </a:r>
          </a:p>
          <a:p>
            <a:pPr marL="0" indent="0">
              <a:lnSpc>
                <a:spcPct val="120000"/>
              </a:lnSpc>
              <a:buNone/>
            </a:pPr>
            <a:endParaRPr lang="en-US" i="1" dirty="0"/>
          </a:p>
          <a:p>
            <a:pPr marL="0" indent="0">
              <a:lnSpc>
                <a:spcPct val="120000"/>
              </a:lnSpc>
              <a:buNone/>
            </a:pPr>
            <a:endParaRPr lang="en-US" i="1" dirty="0" smtClean="0"/>
          </a:p>
          <a:p>
            <a:pPr marL="0" indent="0">
              <a:lnSpc>
                <a:spcPct val="120000"/>
              </a:lnSpc>
              <a:buNone/>
            </a:pPr>
            <a:endParaRPr lang="en-US" i="1" dirty="0"/>
          </a:p>
          <a:p>
            <a:pPr marL="0" indent="0">
              <a:lnSpc>
                <a:spcPct val="120000"/>
              </a:lnSpc>
              <a:buNone/>
            </a:pPr>
            <a:endParaRPr lang="en-US" i="1" dirty="0" smtClean="0"/>
          </a:p>
          <a:p>
            <a:pPr marL="0" indent="0">
              <a:lnSpc>
                <a:spcPct val="120000"/>
              </a:lnSpc>
              <a:buNone/>
            </a:pPr>
            <a:r>
              <a:rPr lang="en-US" dirty="0"/>
              <a:t>Both sender and receiver must know the value of </a:t>
            </a:r>
            <a:r>
              <a:rPr lang="en-US" i="1" dirty="0"/>
              <a:t>n</a:t>
            </a:r>
            <a:r>
              <a:rPr lang="en-US" dirty="0"/>
              <a:t>. The sender knows </a:t>
            </a:r>
            <a:r>
              <a:rPr lang="en-US" dirty="0" smtClean="0"/>
              <a:t>the value </a:t>
            </a:r>
            <a:r>
              <a:rPr lang="en-US" dirty="0"/>
              <a:t>of </a:t>
            </a:r>
            <a:r>
              <a:rPr lang="en-US" i="1" dirty="0"/>
              <a:t>e</a:t>
            </a:r>
            <a:r>
              <a:rPr lang="en-US" dirty="0"/>
              <a:t>, and only the receiver knows the value of </a:t>
            </a:r>
            <a:r>
              <a:rPr lang="en-US" i="1" dirty="0"/>
              <a:t>d</a:t>
            </a:r>
            <a:r>
              <a:rPr lang="en-US" dirty="0"/>
              <a:t>. Thus, this is a public-key </a:t>
            </a:r>
            <a:r>
              <a:rPr lang="en-US" dirty="0" smtClean="0"/>
              <a:t>encryption algorithm </a:t>
            </a:r>
            <a:r>
              <a:rPr lang="en-US" dirty="0"/>
              <a:t>with a public key of </a:t>
            </a:r>
            <a:r>
              <a:rPr lang="en-US" i="1" dirty="0"/>
              <a:t>PU </a:t>
            </a:r>
            <a:r>
              <a:rPr lang="en-US" dirty="0"/>
              <a:t>= {</a:t>
            </a:r>
            <a:r>
              <a:rPr lang="en-US" i="1" dirty="0"/>
              <a:t>e</a:t>
            </a:r>
            <a:r>
              <a:rPr lang="en-US" dirty="0"/>
              <a:t>, </a:t>
            </a:r>
            <a:r>
              <a:rPr lang="en-US" i="1" dirty="0"/>
              <a:t>n</a:t>
            </a:r>
            <a:r>
              <a:rPr lang="en-US" dirty="0"/>
              <a:t>} and a private key of </a:t>
            </a:r>
            <a:r>
              <a:rPr lang="en-US" i="1" dirty="0"/>
              <a:t>PR </a:t>
            </a:r>
            <a:r>
              <a:rPr lang="en-US" dirty="0"/>
              <a:t>= {</a:t>
            </a:r>
            <a:r>
              <a:rPr lang="en-US" i="1" dirty="0"/>
              <a:t>d</a:t>
            </a:r>
            <a:r>
              <a:rPr lang="en-US" dirty="0"/>
              <a:t>, </a:t>
            </a:r>
            <a:r>
              <a:rPr lang="en-US" i="1" dirty="0"/>
              <a:t>n</a:t>
            </a:r>
            <a:r>
              <a:rPr lang="en-US" dirty="0" smtClean="0"/>
              <a:t>}.</a:t>
            </a:r>
            <a:endParaRPr lang="en-US" dirty="0"/>
          </a:p>
        </p:txBody>
      </p:sp>
      <p:pic>
        <p:nvPicPr>
          <p:cNvPr id="4" name="Picture 3"/>
          <p:cNvPicPr>
            <a:picLocks noChangeAspect="1"/>
          </p:cNvPicPr>
          <p:nvPr/>
        </p:nvPicPr>
        <p:blipFill>
          <a:blip r:embed="rId2"/>
          <a:stretch>
            <a:fillRect/>
          </a:stretch>
        </p:blipFill>
        <p:spPr>
          <a:xfrm>
            <a:off x="600075" y="340735"/>
            <a:ext cx="5495925" cy="523875"/>
          </a:xfrm>
          <a:prstGeom prst="rect">
            <a:avLst/>
          </a:prstGeom>
        </p:spPr>
      </p:pic>
      <p:pic>
        <p:nvPicPr>
          <p:cNvPr id="5" name="Picture 4"/>
          <p:cNvPicPr>
            <a:picLocks noChangeAspect="1"/>
          </p:cNvPicPr>
          <p:nvPr/>
        </p:nvPicPr>
        <p:blipFill>
          <a:blip r:embed="rId3"/>
          <a:stretch>
            <a:fillRect/>
          </a:stretch>
        </p:blipFill>
        <p:spPr>
          <a:xfrm>
            <a:off x="2157585" y="3121083"/>
            <a:ext cx="6829425" cy="1181100"/>
          </a:xfrm>
          <a:prstGeom prst="rect">
            <a:avLst/>
          </a:prstGeom>
        </p:spPr>
      </p:pic>
    </p:spTree>
    <p:extLst>
      <p:ext uri="{BB962C8B-B14F-4D97-AF65-F5344CB8AC3E}">
        <p14:creationId xmlns:p14="http://schemas.microsoft.com/office/powerpoint/2010/main" val="257445937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9436" y="454025"/>
            <a:ext cx="11572702" cy="934200"/>
          </a:xfrm>
        </p:spPr>
        <p:txBody>
          <a:bodyPr/>
          <a:lstStyle/>
          <a:p>
            <a:pPr marL="0" indent="0">
              <a:buNone/>
            </a:pPr>
            <a:r>
              <a:rPr lang="en-US" dirty="0"/>
              <a:t>For this algorithm to be satisfactory for public-key encryption, the following </a:t>
            </a:r>
            <a:r>
              <a:rPr lang="en-US" dirty="0" smtClean="0"/>
              <a:t>requirements must </a:t>
            </a:r>
            <a:r>
              <a:rPr lang="en-US" dirty="0"/>
              <a:t>be met.</a:t>
            </a:r>
            <a:endParaRPr lang="en-US" dirty="0"/>
          </a:p>
        </p:txBody>
      </p:sp>
      <p:pic>
        <p:nvPicPr>
          <p:cNvPr id="4" name="Picture 3"/>
          <p:cNvPicPr>
            <a:picLocks noChangeAspect="1"/>
          </p:cNvPicPr>
          <p:nvPr/>
        </p:nvPicPr>
        <p:blipFill>
          <a:blip r:embed="rId2"/>
          <a:stretch>
            <a:fillRect/>
          </a:stretch>
        </p:blipFill>
        <p:spPr>
          <a:xfrm>
            <a:off x="339436" y="1620981"/>
            <a:ext cx="11306695" cy="4389121"/>
          </a:xfrm>
          <a:prstGeom prst="rect">
            <a:avLst/>
          </a:prstGeom>
        </p:spPr>
      </p:pic>
    </p:spTree>
    <p:extLst>
      <p:ext uri="{BB962C8B-B14F-4D97-AF65-F5344CB8AC3E}">
        <p14:creationId xmlns:p14="http://schemas.microsoft.com/office/powerpoint/2010/main" val="385136340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24443" y="494001"/>
            <a:ext cx="11430001" cy="4124325"/>
          </a:xfrm>
          <a:prstGeom prst="rect">
            <a:avLst/>
          </a:prstGeom>
        </p:spPr>
      </p:pic>
      <p:pic>
        <p:nvPicPr>
          <p:cNvPr id="5" name="Picture 4"/>
          <p:cNvPicPr>
            <a:picLocks noChangeAspect="1"/>
          </p:cNvPicPr>
          <p:nvPr/>
        </p:nvPicPr>
        <p:blipFill>
          <a:blip r:embed="rId3"/>
          <a:stretch>
            <a:fillRect/>
          </a:stretch>
        </p:blipFill>
        <p:spPr>
          <a:xfrm>
            <a:off x="290945" y="4781982"/>
            <a:ext cx="11147367" cy="1533525"/>
          </a:xfrm>
          <a:prstGeom prst="rect">
            <a:avLst/>
          </a:prstGeom>
        </p:spPr>
      </p:pic>
    </p:spTree>
    <p:extLst>
      <p:ext uri="{BB962C8B-B14F-4D97-AF65-F5344CB8AC3E}">
        <p14:creationId xmlns:p14="http://schemas.microsoft.com/office/powerpoint/2010/main" val="394633310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32509" y="360738"/>
            <a:ext cx="11137669" cy="4324350"/>
          </a:xfrm>
          <a:prstGeom prst="rect">
            <a:avLst/>
          </a:prstGeom>
        </p:spPr>
      </p:pic>
      <p:pic>
        <p:nvPicPr>
          <p:cNvPr id="5" name="Picture 4"/>
          <p:cNvPicPr>
            <a:picLocks noChangeAspect="1"/>
          </p:cNvPicPr>
          <p:nvPr/>
        </p:nvPicPr>
        <p:blipFill>
          <a:blip r:embed="rId3"/>
          <a:stretch>
            <a:fillRect/>
          </a:stretch>
        </p:blipFill>
        <p:spPr>
          <a:xfrm>
            <a:off x="332509" y="4915939"/>
            <a:ext cx="11055928" cy="1714500"/>
          </a:xfrm>
          <a:prstGeom prst="rect">
            <a:avLst/>
          </a:prstGeom>
        </p:spPr>
      </p:pic>
    </p:spTree>
    <p:extLst>
      <p:ext uri="{BB962C8B-B14F-4D97-AF65-F5344CB8AC3E}">
        <p14:creationId xmlns:p14="http://schemas.microsoft.com/office/powerpoint/2010/main" val="43265365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06829" y="157683"/>
            <a:ext cx="10814858" cy="6425997"/>
          </a:xfrm>
          <a:prstGeom prst="rect">
            <a:avLst/>
          </a:prstGeom>
        </p:spPr>
      </p:pic>
    </p:spTree>
    <p:extLst>
      <p:ext uri="{BB962C8B-B14F-4D97-AF65-F5344CB8AC3E}">
        <p14:creationId xmlns:p14="http://schemas.microsoft.com/office/powerpoint/2010/main" val="243607907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371600" y="1704975"/>
            <a:ext cx="9448800" cy="3448050"/>
          </a:xfrm>
          <a:prstGeom prst="rect">
            <a:avLst/>
          </a:prstGeom>
        </p:spPr>
      </p:pic>
    </p:spTree>
    <p:extLst>
      <p:ext uri="{BB962C8B-B14F-4D97-AF65-F5344CB8AC3E}">
        <p14:creationId xmlns:p14="http://schemas.microsoft.com/office/powerpoint/2010/main" val="395953025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73332" y="207817"/>
            <a:ext cx="10332720" cy="6419417"/>
          </a:xfrm>
          <a:prstGeom prst="rect">
            <a:avLst/>
          </a:prstGeom>
        </p:spPr>
      </p:pic>
    </p:spTree>
    <p:extLst>
      <p:ext uri="{BB962C8B-B14F-4D97-AF65-F5344CB8AC3E}">
        <p14:creationId xmlns:p14="http://schemas.microsoft.com/office/powerpoint/2010/main" val="333965690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2757" y="1218795"/>
            <a:ext cx="11762509" cy="5231881"/>
          </a:xfrm>
        </p:spPr>
        <p:txBody>
          <a:bodyPr>
            <a:normAutofit fontScale="77500" lnSpcReduction="20000"/>
          </a:bodyPr>
          <a:lstStyle/>
          <a:p>
            <a:pPr marL="0" indent="0">
              <a:lnSpc>
                <a:spcPct val="120000"/>
              </a:lnSpc>
              <a:buNone/>
            </a:pPr>
            <a:r>
              <a:rPr lang="en-US" dirty="0"/>
              <a:t>T</a:t>
            </a:r>
            <a:r>
              <a:rPr lang="en-US" dirty="0" smtClean="0"/>
              <a:t>he </a:t>
            </a:r>
            <a:r>
              <a:rPr lang="en-US" dirty="0"/>
              <a:t>issue of the complexity of the computation required to </a:t>
            </a:r>
            <a:r>
              <a:rPr lang="en-US" dirty="0" smtClean="0"/>
              <a:t>use RSA</a:t>
            </a:r>
            <a:r>
              <a:rPr lang="en-US" dirty="0"/>
              <a:t>. There are actually two issues to consider: encryption/decryption and </a:t>
            </a:r>
            <a:r>
              <a:rPr lang="en-US" dirty="0" smtClean="0"/>
              <a:t>key generation. </a:t>
            </a:r>
          </a:p>
          <a:p>
            <a:pPr marL="0" indent="0">
              <a:lnSpc>
                <a:spcPct val="120000"/>
              </a:lnSpc>
              <a:buNone/>
            </a:pPr>
            <a:r>
              <a:rPr lang="en-US" b="1" i="1" dirty="0" smtClean="0"/>
              <a:t>Exponentiation </a:t>
            </a:r>
            <a:r>
              <a:rPr lang="en-US" b="1" i="1" dirty="0"/>
              <a:t>in Modular Arithmetic </a:t>
            </a:r>
            <a:endParaRPr lang="en-US" b="1" i="1" dirty="0" smtClean="0"/>
          </a:p>
          <a:p>
            <a:pPr>
              <a:lnSpc>
                <a:spcPct val="120000"/>
              </a:lnSpc>
            </a:pPr>
            <a:r>
              <a:rPr lang="en-US" dirty="0" smtClean="0"/>
              <a:t>Both </a:t>
            </a:r>
            <a:r>
              <a:rPr lang="en-US" dirty="0"/>
              <a:t>encryption and decryption in </a:t>
            </a:r>
            <a:r>
              <a:rPr lang="en-US" dirty="0" smtClean="0"/>
              <a:t>RSA involve </a:t>
            </a:r>
            <a:r>
              <a:rPr lang="en-US" dirty="0"/>
              <a:t>raising an integer to an integer power, mod </a:t>
            </a:r>
            <a:r>
              <a:rPr lang="en-US" i="1" dirty="0"/>
              <a:t>n</a:t>
            </a:r>
            <a:r>
              <a:rPr lang="en-US" dirty="0"/>
              <a:t>. If the exponentiation is </a:t>
            </a:r>
            <a:r>
              <a:rPr lang="en-US" dirty="0" smtClean="0"/>
              <a:t>done over </a:t>
            </a:r>
            <a:r>
              <a:rPr lang="en-US" dirty="0"/>
              <a:t>the integers and then reduced modulo </a:t>
            </a:r>
            <a:r>
              <a:rPr lang="en-US" i="1" dirty="0"/>
              <a:t>n</a:t>
            </a:r>
            <a:r>
              <a:rPr lang="en-US" dirty="0"/>
              <a:t>, the intermediate values would </a:t>
            </a:r>
            <a:r>
              <a:rPr lang="en-US" dirty="0" smtClean="0"/>
              <a:t>be gargantuan.</a:t>
            </a:r>
          </a:p>
          <a:p>
            <a:pPr>
              <a:lnSpc>
                <a:spcPct val="120000"/>
              </a:lnSpc>
            </a:pPr>
            <a:r>
              <a:rPr lang="en-US" dirty="0"/>
              <a:t>Another consideration is the efficiency of exponentiation, because with </a:t>
            </a:r>
            <a:r>
              <a:rPr lang="en-US" dirty="0" smtClean="0"/>
              <a:t>RSA, we </a:t>
            </a:r>
            <a:r>
              <a:rPr lang="en-US" dirty="0"/>
              <a:t>are dealing with potentially large exponents</a:t>
            </a:r>
            <a:r>
              <a:rPr lang="en-US" dirty="0" smtClean="0"/>
              <a:t>.</a:t>
            </a:r>
          </a:p>
          <a:p>
            <a:pPr marL="0" indent="0">
              <a:lnSpc>
                <a:spcPct val="120000"/>
              </a:lnSpc>
              <a:buNone/>
            </a:pPr>
            <a:r>
              <a:rPr lang="en-US" b="1" i="1" dirty="0" smtClean="0"/>
              <a:t>Efficient operation </a:t>
            </a:r>
            <a:r>
              <a:rPr lang="en-US" b="1" i="1" dirty="0"/>
              <a:t>using </a:t>
            </a:r>
            <a:r>
              <a:rPr lang="en-US" b="1" i="1" dirty="0" smtClean="0"/>
              <a:t>the </a:t>
            </a:r>
            <a:r>
              <a:rPr lang="en-US" b="1" i="1" dirty="0"/>
              <a:t>public </a:t>
            </a:r>
            <a:r>
              <a:rPr lang="en-US" b="1" i="1" dirty="0" smtClean="0"/>
              <a:t>key </a:t>
            </a:r>
          </a:p>
          <a:p>
            <a:pPr marL="0" indent="0">
              <a:lnSpc>
                <a:spcPct val="120000"/>
              </a:lnSpc>
              <a:buNone/>
            </a:pPr>
            <a:r>
              <a:rPr lang="en-US" dirty="0" smtClean="0"/>
              <a:t>To </a:t>
            </a:r>
            <a:r>
              <a:rPr lang="en-US" dirty="0"/>
              <a:t>speed up the operation of </a:t>
            </a:r>
            <a:r>
              <a:rPr lang="en-US" dirty="0" smtClean="0"/>
              <a:t>the RSA </a:t>
            </a:r>
            <a:r>
              <a:rPr lang="en-US" dirty="0"/>
              <a:t>algorithm using the public key, a specific choice of </a:t>
            </a:r>
            <a:r>
              <a:rPr lang="en-US" i="1" dirty="0"/>
              <a:t>e </a:t>
            </a:r>
            <a:r>
              <a:rPr lang="en-US" dirty="0"/>
              <a:t>is usually made. The </a:t>
            </a:r>
            <a:r>
              <a:rPr lang="en-US" dirty="0" smtClean="0"/>
              <a:t>most common </a:t>
            </a:r>
            <a:r>
              <a:rPr lang="en-US" dirty="0"/>
              <a:t>choice is 65537 (216 + 1); two other popular choices are 3 and 17. Each </a:t>
            </a:r>
            <a:r>
              <a:rPr lang="en-US" dirty="0" smtClean="0"/>
              <a:t>of these </a:t>
            </a:r>
            <a:r>
              <a:rPr lang="en-US" dirty="0"/>
              <a:t>choices has only two 1 bits, so the number of multiplications required to </a:t>
            </a:r>
            <a:r>
              <a:rPr lang="en-US" dirty="0" smtClean="0"/>
              <a:t>perform exponentiation </a:t>
            </a:r>
            <a:r>
              <a:rPr lang="en-US" dirty="0"/>
              <a:t>is minimized.</a:t>
            </a:r>
            <a:endParaRPr lang="en-US" dirty="0"/>
          </a:p>
        </p:txBody>
      </p:sp>
      <p:pic>
        <p:nvPicPr>
          <p:cNvPr id="4" name="Picture 3"/>
          <p:cNvPicPr>
            <a:picLocks noChangeAspect="1"/>
          </p:cNvPicPr>
          <p:nvPr/>
        </p:nvPicPr>
        <p:blipFill>
          <a:blip r:embed="rId2"/>
          <a:stretch>
            <a:fillRect/>
          </a:stretch>
        </p:blipFill>
        <p:spPr>
          <a:xfrm>
            <a:off x="628303" y="318135"/>
            <a:ext cx="4800600" cy="552450"/>
          </a:xfrm>
          <a:prstGeom prst="rect">
            <a:avLst/>
          </a:prstGeom>
        </p:spPr>
      </p:pic>
    </p:spTree>
    <p:extLst>
      <p:ext uri="{BB962C8B-B14F-4D97-AF65-F5344CB8AC3E}">
        <p14:creationId xmlns:p14="http://schemas.microsoft.com/office/powerpoint/2010/main" val="72787089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4320" y="349134"/>
            <a:ext cx="11313622" cy="6209607"/>
          </a:xfrm>
        </p:spPr>
        <p:txBody>
          <a:bodyPr>
            <a:noAutofit/>
          </a:bodyPr>
          <a:lstStyle/>
          <a:p>
            <a:pPr marL="0" indent="0">
              <a:lnSpc>
                <a:spcPct val="120000"/>
              </a:lnSpc>
              <a:buNone/>
            </a:pPr>
            <a:r>
              <a:rPr lang="en-US" sz="1800" b="1" i="1" dirty="0"/>
              <a:t>Efficient Operation Using the Private Key </a:t>
            </a:r>
            <a:endParaRPr lang="en-US" sz="1800" b="1" i="1" dirty="0" smtClean="0"/>
          </a:p>
          <a:p>
            <a:pPr marL="0" indent="0">
              <a:lnSpc>
                <a:spcPct val="120000"/>
              </a:lnSpc>
              <a:buNone/>
            </a:pPr>
            <a:r>
              <a:rPr lang="en-US" sz="1800" dirty="0" smtClean="0"/>
              <a:t>We </a:t>
            </a:r>
            <a:r>
              <a:rPr lang="en-US" sz="1800" dirty="0"/>
              <a:t>cannot similarly choose a </a:t>
            </a:r>
            <a:r>
              <a:rPr lang="en-US" sz="1800" dirty="0" smtClean="0"/>
              <a:t>small constant </a:t>
            </a:r>
            <a:r>
              <a:rPr lang="en-US" sz="1800" dirty="0"/>
              <a:t>value of </a:t>
            </a:r>
            <a:r>
              <a:rPr lang="en-US" sz="1800" i="1" dirty="0"/>
              <a:t>d </a:t>
            </a:r>
            <a:r>
              <a:rPr lang="en-US" sz="1800" dirty="0"/>
              <a:t>for efficient operation. A small value of </a:t>
            </a:r>
            <a:r>
              <a:rPr lang="en-US" sz="1800" i="1" dirty="0"/>
              <a:t>d </a:t>
            </a:r>
            <a:r>
              <a:rPr lang="en-US" sz="1800" dirty="0"/>
              <a:t>is vulnerable to </a:t>
            </a:r>
            <a:r>
              <a:rPr lang="en-US" sz="1800" dirty="0" smtClean="0"/>
              <a:t>a brute-force </a:t>
            </a:r>
            <a:r>
              <a:rPr lang="en-US" sz="1800" dirty="0"/>
              <a:t>attack and to other forms of </a:t>
            </a:r>
            <a:r>
              <a:rPr lang="en-US" sz="1800" dirty="0" smtClean="0"/>
              <a:t>cryptanalysis.</a:t>
            </a:r>
            <a:endParaRPr lang="en-US" sz="1800" b="1" i="1" dirty="0" smtClean="0"/>
          </a:p>
          <a:p>
            <a:pPr marL="0" indent="0">
              <a:lnSpc>
                <a:spcPct val="120000"/>
              </a:lnSpc>
              <a:buNone/>
            </a:pPr>
            <a:r>
              <a:rPr lang="en-US" sz="1800" b="1" i="1" dirty="0" smtClean="0"/>
              <a:t>Key </a:t>
            </a:r>
            <a:r>
              <a:rPr lang="en-US" sz="1800" b="1" i="1" dirty="0"/>
              <a:t>Generation </a:t>
            </a:r>
            <a:endParaRPr lang="en-US" sz="1800" b="1" i="1" dirty="0" smtClean="0"/>
          </a:p>
          <a:p>
            <a:pPr marL="0" indent="0">
              <a:lnSpc>
                <a:spcPct val="120000"/>
              </a:lnSpc>
              <a:buNone/>
            </a:pPr>
            <a:r>
              <a:rPr lang="en-US" sz="1800" dirty="0" smtClean="0"/>
              <a:t>Before </a:t>
            </a:r>
            <a:r>
              <a:rPr lang="en-US" sz="1800" dirty="0"/>
              <a:t>the application of the public-key cryptosystem, </a:t>
            </a:r>
            <a:r>
              <a:rPr lang="en-US" sz="1800" dirty="0" smtClean="0"/>
              <a:t>each participant </a:t>
            </a:r>
            <a:r>
              <a:rPr lang="en-US" sz="1800" dirty="0"/>
              <a:t>must generate a pair of keys. This involves the following tasks.</a:t>
            </a:r>
          </a:p>
          <a:p>
            <a:pPr lvl="1">
              <a:lnSpc>
                <a:spcPct val="120000"/>
              </a:lnSpc>
            </a:pPr>
            <a:r>
              <a:rPr lang="en-US" sz="1400" dirty="0" smtClean="0"/>
              <a:t>Determining </a:t>
            </a:r>
            <a:r>
              <a:rPr lang="en-US" sz="1400" dirty="0"/>
              <a:t>two prime numbers, </a:t>
            </a:r>
            <a:r>
              <a:rPr lang="en-US" sz="1400" i="1" dirty="0"/>
              <a:t>p </a:t>
            </a:r>
            <a:r>
              <a:rPr lang="en-US" sz="1400" dirty="0"/>
              <a:t>and </a:t>
            </a:r>
            <a:r>
              <a:rPr lang="en-US" sz="1400" i="1" dirty="0"/>
              <a:t>q.</a:t>
            </a:r>
          </a:p>
          <a:p>
            <a:pPr lvl="1">
              <a:lnSpc>
                <a:spcPct val="120000"/>
              </a:lnSpc>
            </a:pPr>
            <a:r>
              <a:rPr lang="en-US" sz="1400" dirty="0" smtClean="0"/>
              <a:t>Selecting </a:t>
            </a:r>
            <a:r>
              <a:rPr lang="en-US" sz="1400" dirty="0"/>
              <a:t>either </a:t>
            </a:r>
            <a:r>
              <a:rPr lang="en-US" sz="1400" i="1" dirty="0"/>
              <a:t>e </a:t>
            </a:r>
            <a:r>
              <a:rPr lang="en-US" sz="1400" dirty="0"/>
              <a:t>or </a:t>
            </a:r>
            <a:r>
              <a:rPr lang="en-US" sz="1400" i="1" dirty="0"/>
              <a:t>d </a:t>
            </a:r>
            <a:r>
              <a:rPr lang="en-US" sz="1400" dirty="0"/>
              <a:t>and calculating the other</a:t>
            </a:r>
            <a:r>
              <a:rPr lang="en-US" sz="1400" dirty="0" smtClean="0"/>
              <a:t>.</a:t>
            </a:r>
            <a:endParaRPr lang="en-US" sz="1400" dirty="0"/>
          </a:p>
          <a:p>
            <a:pPr>
              <a:lnSpc>
                <a:spcPct val="120000"/>
              </a:lnSpc>
            </a:pPr>
            <a:r>
              <a:rPr lang="en-US" sz="1800" dirty="0"/>
              <a:t>First, consider the selection of </a:t>
            </a:r>
            <a:r>
              <a:rPr lang="en-US" sz="1800" i="1" dirty="0"/>
              <a:t>p </a:t>
            </a:r>
            <a:r>
              <a:rPr lang="en-US" sz="1800" dirty="0"/>
              <a:t>and </a:t>
            </a:r>
            <a:r>
              <a:rPr lang="en-US" sz="1800" i="1" dirty="0"/>
              <a:t>q</a:t>
            </a:r>
            <a:r>
              <a:rPr lang="en-US" sz="1800" dirty="0"/>
              <a:t>. Because the value of </a:t>
            </a:r>
            <a:r>
              <a:rPr lang="en-US" sz="1800" b="1" i="1" dirty="0"/>
              <a:t>n </a:t>
            </a:r>
            <a:r>
              <a:rPr lang="en-US" sz="1800" b="1" dirty="0"/>
              <a:t>= </a:t>
            </a:r>
            <a:r>
              <a:rPr lang="en-US" sz="1800" b="1" i="1" dirty="0" err="1"/>
              <a:t>pq</a:t>
            </a:r>
            <a:r>
              <a:rPr lang="en-US" sz="1800" b="1" i="1" dirty="0"/>
              <a:t> </a:t>
            </a:r>
            <a:r>
              <a:rPr lang="en-US" sz="1800" dirty="0"/>
              <a:t>will </a:t>
            </a:r>
            <a:r>
              <a:rPr lang="en-US" sz="1800" dirty="0" smtClean="0"/>
              <a:t>be known </a:t>
            </a:r>
            <a:r>
              <a:rPr lang="en-US" sz="1800" dirty="0"/>
              <a:t>to any potential adversary, in order to prevent the discovery of </a:t>
            </a:r>
            <a:r>
              <a:rPr lang="en-US" sz="1800" i="1" dirty="0"/>
              <a:t>p </a:t>
            </a:r>
            <a:r>
              <a:rPr lang="en-US" sz="1800" dirty="0"/>
              <a:t>and </a:t>
            </a:r>
            <a:r>
              <a:rPr lang="en-US" sz="1800" i="1" dirty="0"/>
              <a:t>q </a:t>
            </a:r>
            <a:r>
              <a:rPr lang="en-US" sz="1800" dirty="0" smtClean="0"/>
              <a:t>by exhaustive </a:t>
            </a:r>
            <a:r>
              <a:rPr lang="en-US" sz="1800" dirty="0"/>
              <a:t>methods, these primes must be chosen from a sufficiently large set (i.e</a:t>
            </a:r>
            <a:r>
              <a:rPr lang="en-US" sz="1800" dirty="0" smtClean="0"/>
              <a:t>., </a:t>
            </a:r>
            <a:r>
              <a:rPr lang="en-US" sz="1800" i="1" dirty="0" smtClean="0"/>
              <a:t>p </a:t>
            </a:r>
            <a:r>
              <a:rPr lang="en-US" sz="1800" dirty="0"/>
              <a:t>and </a:t>
            </a:r>
            <a:r>
              <a:rPr lang="en-US" sz="1800" i="1" dirty="0"/>
              <a:t>q </a:t>
            </a:r>
            <a:r>
              <a:rPr lang="en-US" sz="1800" dirty="0"/>
              <a:t>must be large numbers). On the other hand, the method used for </a:t>
            </a:r>
            <a:r>
              <a:rPr lang="en-US" sz="1800" dirty="0" smtClean="0"/>
              <a:t>finding large </a:t>
            </a:r>
            <a:r>
              <a:rPr lang="en-US" sz="1800" dirty="0"/>
              <a:t>primes must be reasonably efficient.</a:t>
            </a:r>
          </a:p>
          <a:p>
            <a:pPr>
              <a:lnSpc>
                <a:spcPct val="120000"/>
              </a:lnSpc>
            </a:pPr>
            <a:r>
              <a:rPr lang="en-US" sz="1800" dirty="0">
                <a:solidFill>
                  <a:srgbClr val="FF0000"/>
                </a:solidFill>
              </a:rPr>
              <a:t>At present, there are no useful techniques that yield arbitrarily large </a:t>
            </a:r>
            <a:r>
              <a:rPr lang="en-US" sz="1800" dirty="0" smtClean="0">
                <a:solidFill>
                  <a:srgbClr val="FF0000"/>
                </a:solidFill>
              </a:rPr>
              <a:t>primes, so </a:t>
            </a:r>
            <a:r>
              <a:rPr lang="en-US" sz="1800" dirty="0">
                <a:solidFill>
                  <a:srgbClr val="FF0000"/>
                </a:solidFill>
              </a:rPr>
              <a:t>some other means of tackling the problem is needed</a:t>
            </a:r>
            <a:r>
              <a:rPr lang="en-US" sz="1800" dirty="0"/>
              <a:t>. </a:t>
            </a:r>
            <a:endParaRPr lang="en-US" sz="1800" dirty="0" smtClean="0"/>
          </a:p>
          <a:p>
            <a:pPr>
              <a:lnSpc>
                <a:spcPct val="120000"/>
              </a:lnSpc>
            </a:pPr>
            <a:r>
              <a:rPr lang="en-US" sz="1800" dirty="0" smtClean="0"/>
              <a:t>The </a:t>
            </a:r>
            <a:r>
              <a:rPr lang="en-US" sz="1800" dirty="0"/>
              <a:t>procedure that is </a:t>
            </a:r>
            <a:r>
              <a:rPr lang="en-US" sz="1800" dirty="0" smtClean="0"/>
              <a:t>generally used </a:t>
            </a:r>
            <a:r>
              <a:rPr lang="en-US" sz="1800" dirty="0"/>
              <a:t>is to pick at random an odd number of the desired order of </a:t>
            </a:r>
            <a:r>
              <a:rPr lang="en-US" sz="1800" dirty="0" smtClean="0"/>
              <a:t>magnitude and </a:t>
            </a:r>
            <a:r>
              <a:rPr lang="en-US" sz="1800" dirty="0"/>
              <a:t>test whether that number is prime. If not, pick successive random numbers </a:t>
            </a:r>
            <a:r>
              <a:rPr lang="en-US" sz="1800" dirty="0" smtClean="0"/>
              <a:t>until one </a:t>
            </a:r>
            <a:r>
              <a:rPr lang="en-US" sz="1800" dirty="0"/>
              <a:t>is found that tests prime.</a:t>
            </a:r>
            <a:endParaRPr lang="en-US" sz="1800" dirty="0"/>
          </a:p>
        </p:txBody>
      </p:sp>
    </p:spTree>
    <p:extLst>
      <p:ext uri="{BB962C8B-B14F-4D97-AF65-F5344CB8AC3E}">
        <p14:creationId xmlns:p14="http://schemas.microsoft.com/office/powerpoint/2010/main" val="12066632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AutoShape 2"/>
          <p:cNvSpPr>
            <a:spLocks noGrp="1" noChangeArrowheads="1"/>
          </p:cNvSpPr>
          <p:nvPr>
            <p:ph type="title"/>
          </p:nvPr>
        </p:nvSpPr>
        <p:spPr>
          <a:xfrm>
            <a:off x="780011" y="215496"/>
            <a:ext cx="10515600" cy="828675"/>
          </a:xfrm>
        </p:spPr>
        <p:txBody>
          <a:bodyPr/>
          <a:lstStyle/>
          <a:p>
            <a:pPr eaLnBrk="1" hangingPunct="1"/>
            <a:r>
              <a:rPr lang="en-US" altLang="en-US" b="1" dirty="0" smtClean="0"/>
              <a:t>Block Cipher</a:t>
            </a:r>
            <a:endParaRPr lang="en-GB" altLang="en-US" b="1" dirty="0" smtClean="0"/>
          </a:p>
        </p:txBody>
      </p:sp>
      <p:pic>
        <p:nvPicPr>
          <p:cNvPr id="14848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4900" y="1193800"/>
            <a:ext cx="9144000" cy="5370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5461306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4197" y="1035915"/>
            <a:ext cx="11671068" cy="4649989"/>
          </a:xfrm>
        </p:spPr>
        <p:txBody>
          <a:bodyPr>
            <a:normAutofit lnSpcReduction="10000"/>
          </a:bodyPr>
          <a:lstStyle/>
          <a:p>
            <a:pPr marL="0" indent="0">
              <a:buNone/>
            </a:pPr>
            <a:r>
              <a:rPr lang="en-US" dirty="0"/>
              <a:t>T</a:t>
            </a:r>
            <a:r>
              <a:rPr lang="en-US" dirty="0" smtClean="0"/>
              <a:t>he </a:t>
            </a:r>
            <a:r>
              <a:rPr lang="en-US" dirty="0"/>
              <a:t>procedure for picking a prime number is as follows.</a:t>
            </a:r>
          </a:p>
          <a:p>
            <a:pPr marL="0" indent="0">
              <a:buNone/>
            </a:pPr>
            <a:r>
              <a:rPr lang="en-US" b="1" dirty="0"/>
              <a:t>1. </a:t>
            </a:r>
            <a:r>
              <a:rPr lang="en-US" dirty="0"/>
              <a:t>Pick an odd integer </a:t>
            </a:r>
            <a:r>
              <a:rPr lang="en-US" i="1" dirty="0"/>
              <a:t>n </a:t>
            </a:r>
            <a:r>
              <a:rPr lang="en-US" dirty="0"/>
              <a:t>at random (e.g., using a pseudorandom </a:t>
            </a:r>
            <a:r>
              <a:rPr lang="en-US" dirty="0" smtClean="0"/>
              <a:t>number generator</a:t>
            </a:r>
            <a:r>
              <a:rPr lang="en-US" dirty="0"/>
              <a:t>).</a:t>
            </a:r>
          </a:p>
          <a:p>
            <a:pPr marL="0" indent="0">
              <a:buNone/>
            </a:pPr>
            <a:r>
              <a:rPr lang="en-US" b="1" dirty="0"/>
              <a:t>2. </a:t>
            </a:r>
            <a:r>
              <a:rPr lang="en-US" dirty="0"/>
              <a:t>Pick an integer </a:t>
            </a:r>
            <a:r>
              <a:rPr lang="en-US" i="1" dirty="0"/>
              <a:t>a </a:t>
            </a:r>
            <a:r>
              <a:rPr lang="en-US" dirty="0"/>
              <a:t>&lt;</a:t>
            </a:r>
            <a:r>
              <a:rPr lang="en-US" dirty="0" smtClean="0"/>
              <a:t> </a:t>
            </a:r>
            <a:r>
              <a:rPr lang="en-US" i="1" dirty="0"/>
              <a:t>n </a:t>
            </a:r>
            <a:r>
              <a:rPr lang="en-US" dirty="0"/>
              <a:t>at random.</a:t>
            </a:r>
          </a:p>
          <a:p>
            <a:pPr marL="0" indent="0">
              <a:buNone/>
            </a:pPr>
            <a:r>
              <a:rPr lang="en-US" b="1" dirty="0"/>
              <a:t>3. </a:t>
            </a:r>
            <a:r>
              <a:rPr lang="en-US" dirty="0"/>
              <a:t>Perform the probabilistic primality test, such as Miller-Rabin, with </a:t>
            </a:r>
            <a:r>
              <a:rPr lang="en-US" i="1" dirty="0"/>
              <a:t>a </a:t>
            </a:r>
            <a:r>
              <a:rPr lang="en-US" dirty="0"/>
              <a:t>as </a:t>
            </a:r>
            <a:r>
              <a:rPr lang="en-US" dirty="0" smtClean="0"/>
              <a:t>a parameter</a:t>
            </a:r>
            <a:r>
              <a:rPr lang="en-US" dirty="0"/>
              <a:t>. If </a:t>
            </a:r>
            <a:r>
              <a:rPr lang="en-US" i="1" dirty="0"/>
              <a:t>n </a:t>
            </a:r>
            <a:r>
              <a:rPr lang="en-US" dirty="0"/>
              <a:t>fails the test, reject the value </a:t>
            </a:r>
            <a:r>
              <a:rPr lang="en-US" i="1" dirty="0"/>
              <a:t>n </a:t>
            </a:r>
            <a:r>
              <a:rPr lang="en-US" dirty="0"/>
              <a:t>and go to step 1.</a:t>
            </a:r>
          </a:p>
          <a:p>
            <a:pPr marL="0" indent="0">
              <a:buNone/>
            </a:pPr>
            <a:r>
              <a:rPr lang="en-US" b="1" dirty="0"/>
              <a:t>4. </a:t>
            </a:r>
            <a:r>
              <a:rPr lang="en-US" dirty="0"/>
              <a:t>If </a:t>
            </a:r>
            <a:r>
              <a:rPr lang="en-US" i="1" dirty="0"/>
              <a:t>n </a:t>
            </a:r>
            <a:r>
              <a:rPr lang="en-US" dirty="0"/>
              <a:t>has passed a sufficient number of tests, accept </a:t>
            </a:r>
            <a:r>
              <a:rPr lang="en-US" i="1" dirty="0"/>
              <a:t>n</a:t>
            </a:r>
            <a:r>
              <a:rPr lang="en-US" dirty="0"/>
              <a:t>; otherwise, go to step 2.</a:t>
            </a:r>
          </a:p>
          <a:p>
            <a:pPr marL="0" indent="0">
              <a:buNone/>
            </a:pPr>
            <a:endParaRPr lang="en-US" dirty="0" smtClean="0"/>
          </a:p>
          <a:p>
            <a:pPr marL="0" indent="0">
              <a:buNone/>
            </a:pPr>
            <a:r>
              <a:rPr lang="en-US" dirty="0" smtClean="0"/>
              <a:t>This </a:t>
            </a:r>
            <a:r>
              <a:rPr lang="en-US" dirty="0"/>
              <a:t>is a somewhat tedious procedure. However, remember that this process </a:t>
            </a:r>
            <a:r>
              <a:rPr lang="en-US" dirty="0" smtClean="0"/>
              <a:t>is performed </a:t>
            </a:r>
            <a:r>
              <a:rPr lang="en-US" dirty="0"/>
              <a:t>relatively infrequently: only when a new pair (</a:t>
            </a:r>
            <a:r>
              <a:rPr lang="en-US" i="1" dirty="0"/>
              <a:t>PU</a:t>
            </a:r>
            <a:r>
              <a:rPr lang="en-US" dirty="0"/>
              <a:t>, </a:t>
            </a:r>
            <a:r>
              <a:rPr lang="en-US" i="1" dirty="0"/>
              <a:t>PR</a:t>
            </a:r>
            <a:r>
              <a:rPr lang="en-US" dirty="0"/>
              <a:t>) is needed.</a:t>
            </a:r>
            <a:endParaRPr lang="en-US" dirty="0"/>
          </a:p>
        </p:txBody>
      </p:sp>
    </p:spTree>
    <p:extLst>
      <p:ext uri="{BB962C8B-B14F-4D97-AF65-F5344CB8AC3E}">
        <p14:creationId xmlns:p14="http://schemas.microsoft.com/office/powerpoint/2010/main" val="275063290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0822" y="1064029"/>
            <a:ext cx="11637817" cy="5104621"/>
          </a:xfrm>
        </p:spPr>
        <p:txBody>
          <a:bodyPr>
            <a:normAutofit fontScale="77500" lnSpcReduction="20000"/>
          </a:bodyPr>
          <a:lstStyle/>
          <a:p>
            <a:pPr marL="0" indent="0">
              <a:lnSpc>
                <a:spcPct val="110000"/>
              </a:lnSpc>
              <a:buNone/>
            </a:pPr>
            <a:r>
              <a:rPr lang="en-US" dirty="0"/>
              <a:t>Five possible approaches to attacking the RSA algorithm are</a:t>
            </a:r>
          </a:p>
          <a:p>
            <a:pPr>
              <a:lnSpc>
                <a:spcPct val="110000"/>
              </a:lnSpc>
            </a:pPr>
            <a:r>
              <a:rPr lang="en-US" b="1" dirty="0" smtClean="0"/>
              <a:t>Brute </a:t>
            </a:r>
            <a:r>
              <a:rPr lang="en-US" b="1" dirty="0"/>
              <a:t>force: </a:t>
            </a:r>
            <a:r>
              <a:rPr lang="en-US" dirty="0"/>
              <a:t>This involves trying all possible private keys.</a:t>
            </a:r>
          </a:p>
          <a:p>
            <a:pPr>
              <a:lnSpc>
                <a:spcPct val="110000"/>
              </a:lnSpc>
            </a:pPr>
            <a:r>
              <a:rPr lang="en-US" b="1" dirty="0" smtClean="0"/>
              <a:t>Mathematical </a:t>
            </a:r>
            <a:r>
              <a:rPr lang="en-US" b="1" dirty="0"/>
              <a:t>attacks: </a:t>
            </a:r>
            <a:r>
              <a:rPr lang="en-US" dirty="0"/>
              <a:t>There are several approaches, all equivalent in effort </a:t>
            </a:r>
            <a:r>
              <a:rPr lang="en-US" dirty="0" smtClean="0"/>
              <a:t>to factoring </a:t>
            </a:r>
            <a:r>
              <a:rPr lang="en-US" dirty="0"/>
              <a:t>the product of two primes.</a:t>
            </a:r>
          </a:p>
          <a:p>
            <a:pPr>
              <a:lnSpc>
                <a:spcPct val="110000"/>
              </a:lnSpc>
            </a:pPr>
            <a:r>
              <a:rPr lang="en-US" b="1" dirty="0" smtClean="0"/>
              <a:t>Timing </a:t>
            </a:r>
            <a:r>
              <a:rPr lang="en-US" b="1" dirty="0"/>
              <a:t>attacks: </a:t>
            </a:r>
            <a:r>
              <a:rPr lang="en-US" dirty="0"/>
              <a:t>These depend on the running time of the decryption algorithm.</a:t>
            </a:r>
          </a:p>
          <a:p>
            <a:pPr>
              <a:lnSpc>
                <a:spcPct val="110000"/>
              </a:lnSpc>
            </a:pPr>
            <a:r>
              <a:rPr lang="en-US" b="1" dirty="0" smtClean="0"/>
              <a:t>Hardware </a:t>
            </a:r>
            <a:r>
              <a:rPr lang="en-US" b="1" dirty="0"/>
              <a:t>fault-based attack: </a:t>
            </a:r>
            <a:r>
              <a:rPr lang="en-US" dirty="0"/>
              <a:t>This involves inducing hardware faults in </a:t>
            </a:r>
            <a:r>
              <a:rPr lang="en-US" dirty="0" smtClean="0"/>
              <a:t>the processor </a:t>
            </a:r>
            <a:r>
              <a:rPr lang="en-US" dirty="0"/>
              <a:t>that is generating digital signatures.</a:t>
            </a:r>
          </a:p>
          <a:p>
            <a:pPr>
              <a:lnSpc>
                <a:spcPct val="110000"/>
              </a:lnSpc>
            </a:pPr>
            <a:r>
              <a:rPr lang="en-US" b="1" dirty="0" smtClean="0"/>
              <a:t>Chosen </a:t>
            </a:r>
            <a:r>
              <a:rPr lang="en-US" b="1" dirty="0" err="1"/>
              <a:t>ciphertext</a:t>
            </a:r>
            <a:r>
              <a:rPr lang="en-US" b="1" dirty="0"/>
              <a:t> attacks: </a:t>
            </a:r>
            <a:r>
              <a:rPr lang="en-US" dirty="0"/>
              <a:t>This type of attack exploits properties of the </a:t>
            </a:r>
            <a:r>
              <a:rPr lang="en-US" dirty="0" smtClean="0"/>
              <a:t>RSA algorithm</a:t>
            </a:r>
            <a:r>
              <a:rPr lang="en-US" dirty="0"/>
              <a:t>.</a:t>
            </a:r>
          </a:p>
          <a:p>
            <a:pPr>
              <a:lnSpc>
                <a:spcPct val="110000"/>
              </a:lnSpc>
            </a:pPr>
            <a:endParaRPr lang="en-US" dirty="0" smtClean="0"/>
          </a:p>
          <a:p>
            <a:pPr marL="0" indent="0">
              <a:lnSpc>
                <a:spcPct val="110000"/>
              </a:lnSpc>
              <a:buNone/>
            </a:pPr>
            <a:r>
              <a:rPr lang="en-US" dirty="0" smtClean="0"/>
              <a:t>The </a:t>
            </a:r>
            <a:r>
              <a:rPr lang="en-US" dirty="0"/>
              <a:t>defense against the brute-force approach is the same for RSA as for </a:t>
            </a:r>
            <a:r>
              <a:rPr lang="en-US" dirty="0" smtClean="0"/>
              <a:t>other cryptosystems</a:t>
            </a:r>
            <a:r>
              <a:rPr lang="en-US" dirty="0"/>
              <a:t>, namely, to use a large key space. Thus, the larger the number of </a:t>
            </a:r>
            <a:r>
              <a:rPr lang="en-US" dirty="0" smtClean="0"/>
              <a:t>bits in </a:t>
            </a:r>
            <a:r>
              <a:rPr lang="en-US" i="1" dirty="0"/>
              <a:t>d</a:t>
            </a:r>
            <a:r>
              <a:rPr lang="en-US" dirty="0"/>
              <a:t>, the better. However, because the calculations involved, both in key </a:t>
            </a:r>
            <a:r>
              <a:rPr lang="en-US" dirty="0" smtClean="0"/>
              <a:t>generation and </a:t>
            </a:r>
            <a:r>
              <a:rPr lang="en-US" dirty="0"/>
              <a:t>in encryption/decryption, are complex, the larger the size of the key, the </a:t>
            </a:r>
            <a:r>
              <a:rPr lang="en-US" dirty="0" smtClean="0"/>
              <a:t>slower the </a:t>
            </a:r>
            <a:r>
              <a:rPr lang="en-US" dirty="0"/>
              <a:t>system will run.</a:t>
            </a:r>
            <a:endParaRPr lang="en-US" dirty="0"/>
          </a:p>
        </p:txBody>
      </p:sp>
      <p:pic>
        <p:nvPicPr>
          <p:cNvPr id="4" name="Picture 3"/>
          <p:cNvPicPr>
            <a:picLocks noChangeAspect="1"/>
          </p:cNvPicPr>
          <p:nvPr/>
        </p:nvPicPr>
        <p:blipFill>
          <a:blip r:embed="rId2"/>
          <a:stretch>
            <a:fillRect/>
          </a:stretch>
        </p:blipFill>
        <p:spPr>
          <a:xfrm>
            <a:off x="771005" y="395460"/>
            <a:ext cx="3733800" cy="447675"/>
          </a:xfrm>
          <a:prstGeom prst="rect">
            <a:avLst/>
          </a:prstGeom>
        </p:spPr>
      </p:pic>
    </p:spTree>
    <p:extLst>
      <p:ext uri="{BB962C8B-B14F-4D97-AF65-F5344CB8AC3E}">
        <p14:creationId xmlns:p14="http://schemas.microsoft.com/office/powerpoint/2010/main" val="209598765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b="1" i="1" dirty="0"/>
              <a:t>The Factoring Problem </a:t>
            </a:r>
            <a:endParaRPr lang="en-US" b="1" i="1" dirty="0" smtClean="0"/>
          </a:p>
          <a:p>
            <a:pPr marL="0" indent="0">
              <a:buNone/>
            </a:pPr>
            <a:r>
              <a:rPr lang="en-US" dirty="0" smtClean="0"/>
              <a:t>There are three </a:t>
            </a:r>
            <a:r>
              <a:rPr lang="en-US" dirty="0"/>
              <a:t>approaches to attacking </a:t>
            </a:r>
            <a:r>
              <a:rPr lang="en-US" dirty="0" smtClean="0"/>
              <a:t>RSA mathematically</a:t>
            </a:r>
            <a:r>
              <a:rPr lang="en-US" dirty="0"/>
              <a:t>.</a:t>
            </a:r>
          </a:p>
          <a:p>
            <a:pPr marL="0" indent="0">
              <a:buNone/>
            </a:pPr>
            <a:r>
              <a:rPr lang="en-US" b="1" dirty="0"/>
              <a:t>1. </a:t>
            </a:r>
            <a:r>
              <a:rPr lang="en-US" dirty="0"/>
              <a:t>Factor </a:t>
            </a:r>
            <a:r>
              <a:rPr lang="en-US" i="1" dirty="0"/>
              <a:t>n </a:t>
            </a:r>
            <a:r>
              <a:rPr lang="en-US" dirty="0"/>
              <a:t>into its two prime factors. This enables calculation of </a:t>
            </a:r>
            <a:r>
              <a:rPr lang="en-US" altLang="zh-CN" dirty="0">
                <a:sym typeface="Symbol" panose="05050102010706020507" pitchFamily="18" charset="2"/>
              </a:rPr>
              <a:t></a:t>
            </a:r>
            <a:r>
              <a:rPr lang="en-US" dirty="0" smtClean="0"/>
              <a:t>(</a:t>
            </a:r>
            <a:r>
              <a:rPr lang="en-US" i="1" dirty="0"/>
              <a:t>n</a:t>
            </a:r>
            <a:r>
              <a:rPr lang="en-US" dirty="0"/>
              <a:t>) = (</a:t>
            </a:r>
            <a:r>
              <a:rPr lang="en-US" i="1" dirty="0"/>
              <a:t>p </a:t>
            </a:r>
            <a:r>
              <a:rPr lang="en-US" dirty="0"/>
              <a:t>- 1) </a:t>
            </a:r>
            <a:r>
              <a:rPr lang="en-US" dirty="0" smtClean="0"/>
              <a:t>*(</a:t>
            </a:r>
            <a:r>
              <a:rPr lang="en-US" i="1" dirty="0"/>
              <a:t>q </a:t>
            </a:r>
            <a:r>
              <a:rPr lang="en-US" dirty="0"/>
              <a:t>- 1), which in turn enables determination of </a:t>
            </a:r>
            <a:r>
              <a:rPr lang="en-US" i="1" dirty="0"/>
              <a:t>d </a:t>
            </a:r>
            <a:r>
              <a:rPr lang="en-US" dirty="0"/>
              <a:t>=</a:t>
            </a:r>
            <a:r>
              <a:rPr lang="en-US" dirty="0" smtClean="0"/>
              <a:t> </a:t>
            </a:r>
            <a:r>
              <a:rPr lang="en-US" i="1" dirty="0" smtClean="0"/>
              <a:t>e^</a:t>
            </a:r>
            <a:r>
              <a:rPr lang="en-US" dirty="0" smtClean="0"/>
              <a:t>-</a:t>
            </a:r>
            <a:r>
              <a:rPr lang="en-US" dirty="0"/>
              <a:t>1 (mod </a:t>
            </a:r>
            <a:r>
              <a:rPr lang="en-US" altLang="zh-CN" dirty="0">
                <a:sym typeface="Symbol" panose="05050102010706020507" pitchFamily="18" charset="2"/>
              </a:rPr>
              <a:t></a:t>
            </a:r>
            <a:r>
              <a:rPr lang="en-US" dirty="0" smtClean="0"/>
              <a:t>(</a:t>
            </a:r>
            <a:r>
              <a:rPr lang="en-US" i="1" dirty="0"/>
              <a:t>n</a:t>
            </a:r>
            <a:r>
              <a:rPr lang="en-US" dirty="0"/>
              <a:t>)).</a:t>
            </a:r>
          </a:p>
          <a:p>
            <a:pPr marL="0" indent="0">
              <a:buNone/>
            </a:pPr>
            <a:r>
              <a:rPr lang="en-US" b="1" dirty="0"/>
              <a:t>2. </a:t>
            </a:r>
            <a:r>
              <a:rPr lang="en-US" dirty="0"/>
              <a:t>Determine </a:t>
            </a:r>
            <a:r>
              <a:rPr lang="en-US" altLang="zh-CN" dirty="0">
                <a:sym typeface="Symbol" panose="05050102010706020507" pitchFamily="18" charset="2"/>
              </a:rPr>
              <a:t></a:t>
            </a:r>
            <a:r>
              <a:rPr lang="en-US" dirty="0" smtClean="0"/>
              <a:t>(</a:t>
            </a:r>
            <a:r>
              <a:rPr lang="en-US" i="1" dirty="0"/>
              <a:t>n</a:t>
            </a:r>
            <a:r>
              <a:rPr lang="en-US" dirty="0"/>
              <a:t>) directly, without first determining </a:t>
            </a:r>
            <a:r>
              <a:rPr lang="en-US" i="1" dirty="0"/>
              <a:t>p </a:t>
            </a:r>
            <a:r>
              <a:rPr lang="en-US" dirty="0"/>
              <a:t>and </a:t>
            </a:r>
            <a:r>
              <a:rPr lang="en-US" i="1" dirty="0"/>
              <a:t>q</a:t>
            </a:r>
            <a:r>
              <a:rPr lang="en-US" dirty="0"/>
              <a:t>. Again, this </a:t>
            </a:r>
            <a:r>
              <a:rPr lang="en-US" dirty="0" smtClean="0"/>
              <a:t>enables determination </a:t>
            </a:r>
            <a:r>
              <a:rPr lang="en-US" dirty="0"/>
              <a:t>of </a:t>
            </a:r>
            <a:r>
              <a:rPr lang="en-US" i="1" dirty="0"/>
              <a:t>d </a:t>
            </a:r>
            <a:r>
              <a:rPr lang="en-US" dirty="0"/>
              <a:t>=</a:t>
            </a:r>
            <a:r>
              <a:rPr lang="en-US" dirty="0" smtClean="0"/>
              <a:t> </a:t>
            </a:r>
            <a:r>
              <a:rPr lang="en-US" i="1" dirty="0" smtClean="0"/>
              <a:t>e^</a:t>
            </a:r>
            <a:r>
              <a:rPr lang="en-US" dirty="0" smtClean="0"/>
              <a:t>-</a:t>
            </a:r>
            <a:r>
              <a:rPr lang="en-US" dirty="0"/>
              <a:t>1 (mod </a:t>
            </a:r>
            <a:r>
              <a:rPr lang="en-US" altLang="zh-CN" dirty="0">
                <a:sym typeface="Symbol" panose="05050102010706020507" pitchFamily="18" charset="2"/>
              </a:rPr>
              <a:t></a:t>
            </a:r>
            <a:r>
              <a:rPr lang="en-US" dirty="0" smtClean="0"/>
              <a:t>(</a:t>
            </a:r>
            <a:r>
              <a:rPr lang="en-US" i="1" dirty="0"/>
              <a:t>n</a:t>
            </a:r>
            <a:r>
              <a:rPr lang="en-US" dirty="0"/>
              <a:t>)).</a:t>
            </a:r>
          </a:p>
          <a:p>
            <a:r>
              <a:rPr lang="en-US" b="1" dirty="0"/>
              <a:t>3. </a:t>
            </a:r>
            <a:r>
              <a:rPr lang="en-US" dirty="0"/>
              <a:t>Determine </a:t>
            </a:r>
            <a:r>
              <a:rPr lang="en-US" i="1" dirty="0"/>
              <a:t>d </a:t>
            </a:r>
            <a:r>
              <a:rPr lang="en-US" dirty="0"/>
              <a:t>directly, without first determining </a:t>
            </a:r>
            <a:r>
              <a:rPr lang="en-US" altLang="zh-CN" dirty="0">
                <a:sym typeface="Symbol" panose="05050102010706020507" pitchFamily="18" charset="2"/>
              </a:rPr>
              <a:t></a:t>
            </a:r>
            <a:r>
              <a:rPr lang="en-US" dirty="0" smtClean="0"/>
              <a:t>(</a:t>
            </a:r>
            <a:r>
              <a:rPr lang="en-US" i="1" dirty="0"/>
              <a:t>n</a:t>
            </a:r>
            <a:r>
              <a:rPr lang="en-US" dirty="0"/>
              <a:t>).</a:t>
            </a:r>
            <a:endParaRPr lang="en-US" dirty="0"/>
          </a:p>
        </p:txBody>
      </p:sp>
    </p:spTree>
    <p:extLst>
      <p:ext uri="{BB962C8B-B14F-4D97-AF65-F5344CB8AC3E}">
        <p14:creationId xmlns:p14="http://schemas.microsoft.com/office/powerpoint/2010/main" val="198348986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3925" y="2946400"/>
            <a:ext cx="10515600" cy="1325563"/>
          </a:xfrm>
        </p:spPr>
        <p:txBody>
          <a:bodyPr>
            <a:normAutofit/>
          </a:bodyPr>
          <a:lstStyle/>
          <a:p>
            <a:pPr algn="ctr"/>
            <a:r>
              <a:rPr lang="en-US" sz="6600" b="1" dirty="0" smtClean="0"/>
              <a:t>THANKS YOU</a:t>
            </a:r>
            <a:endParaRPr lang="en-US" sz="6600" b="1" dirty="0"/>
          </a:p>
        </p:txBody>
      </p:sp>
    </p:spTree>
    <p:extLst>
      <p:ext uri="{BB962C8B-B14F-4D97-AF65-F5344CB8AC3E}">
        <p14:creationId xmlns:p14="http://schemas.microsoft.com/office/powerpoint/2010/main" val="13168915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AutoShape 2"/>
          <p:cNvSpPr>
            <a:spLocks noGrp="1" noChangeArrowheads="1"/>
          </p:cNvSpPr>
          <p:nvPr>
            <p:ph type="title"/>
          </p:nvPr>
        </p:nvSpPr>
        <p:spPr>
          <a:xfrm>
            <a:off x="838200" y="365126"/>
            <a:ext cx="10515600" cy="923348"/>
          </a:xfrm>
        </p:spPr>
        <p:txBody>
          <a:bodyPr/>
          <a:lstStyle/>
          <a:p>
            <a:pPr eaLnBrk="1" hangingPunct="1"/>
            <a:r>
              <a:rPr lang="en-US" altLang="en-US" b="1" dirty="0" smtClean="0"/>
              <a:t>Stream Cipher</a:t>
            </a:r>
            <a:endParaRPr lang="en-GB" altLang="en-US" b="1" dirty="0" smtClean="0"/>
          </a:p>
        </p:txBody>
      </p:sp>
      <p:sp>
        <p:nvSpPr>
          <p:cNvPr id="150531" name="Rectangle 3"/>
          <p:cNvSpPr>
            <a:spLocks noGrp="1" noChangeArrowheads="1"/>
          </p:cNvSpPr>
          <p:nvPr>
            <p:ph type="body" idx="1"/>
          </p:nvPr>
        </p:nvSpPr>
        <p:spPr>
          <a:xfrm>
            <a:off x="611404" y="1592339"/>
            <a:ext cx="10929514" cy="3591065"/>
          </a:xfrm>
        </p:spPr>
        <p:txBody>
          <a:bodyPr/>
          <a:lstStyle/>
          <a:p>
            <a:pPr eaLnBrk="1" hangingPunct="1"/>
            <a:r>
              <a:rPr lang="en-US" altLang="en-US" dirty="0" smtClean="0"/>
              <a:t>A stream cipher treat message as a stream of bits and performs mathematical function on each bit individually</a:t>
            </a:r>
            <a:r>
              <a:rPr lang="en-US" altLang="en-US" dirty="0" smtClean="0"/>
              <a:t>.</a:t>
            </a:r>
            <a:endParaRPr lang="en-US" altLang="en-US" dirty="0" smtClean="0"/>
          </a:p>
          <a:p>
            <a:pPr eaLnBrk="1" hangingPunct="1"/>
            <a:r>
              <a:rPr lang="en-US" altLang="en-US" dirty="0" smtClean="0"/>
              <a:t>Stream Cipher uses </a:t>
            </a:r>
            <a:r>
              <a:rPr lang="en-US" altLang="en-US" b="1" dirty="0" smtClean="0"/>
              <a:t>Keystream generator  </a:t>
            </a:r>
            <a:r>
              <a:rPr lang="en-US" altLang="en-US" dirty="0" smtClean="0"/>
              <a:t>which produces a stream of bits that are </a:t>
            </a:r>
            <a:r>
              <a:rPr lang="en-US" altLang="en-US" dirty="0" err="1" smtClean="0"/>
              <a:t>XORed</a:t>
            </a:r>
            <a:r>
              <a:rPr lang="en-US" altLang="en-US" dirty="0" smtClean="0"/>
              <a:t> with the plaintext bits to produce </a:t>
            </a:r>
            <a:r>
              <a:rPr lang="en-US" altLang="en-US" dirty="0" err="1" smtClean="0"/>
              <a:t>ciphertext</a:t>
            </a:r>
            <a:r>
              <a:rPr lang="en-US" altLang="en-US" dirty="0" smtClean="0"/>
              <a:t>.</a:t>
            </a:r>
          </a:p>
          <a:p>
            <a:pPr marL="0" indent="0" eaLnBrk="1" hangingPunct="1">
              <a:buNone/>
            </a:pPr>
            <a:endParaRPr lang="en-US" altLang="en-US" dirty="0" smtClean="0"/>
          </a:p>
          <a:p>
            <a:pPr eaLnBrk="1" hangingPunct="1"/>
            <a:r>
              <a:rPr lang="en-US" altLang="en-US" b="1" dirty="0" smtClean="0"/>
              <a:t>Easy for hackers to break. Why?</a:t>
            </a:r>
          </a:p>
          <a:p>
            <a:pPr eaLnBrk="1" hangingPunct="1">
              <a:buFont typeface="Wingdings" panose="05000000000000000000" pitchFamily="2" charset="2"/>
              <a:buNone/>
            </a:pPr>
            <a:endParaRPr lang="en-US" altLang="en-US" b="1" dirty="0" smtClean="0"/>
          </a:p>
          <a:p>
            <a:pPr eaLnBrk="1" hangingPunct="1"/>
            <a:endParaRPr lang="en-US" altLang="en-US" dirty="0" smtClean="0"/>
          </a:p>
          <a:p>
            <a:pPr eaLnBrk="1" hangingPunct="1"/>
            <a:endParaRPr lang="en-US" altLang="en-US" dirty="0" smtClean="0"/>
          </a:p>
          <a:p>
            <a:pPr eaLnBrk="1" hangingPunct="1"/>
            <a:endParaRPr lang="en-US" altLang="en-US" dirty="0" smtClean="0"/>
          </a:p>
          <a:p>
            <a:pPr eaLnBrk="1" hangingPunct="1"/>
            <a:endParaRPr lang="en-US" altLang="en-US" dirty="0" smtClean="0"/>
          </a:p>
          <a:p>
            <a:pPr eaLnBrk="1" hangingPunct="1"/>
            <a:endParaRPr lang="en-US" altLang="en-US" dirty="0" smtClean="0"/>
          </a:p>
          <a:p>
            <a:pPr eaLnBrk="1" hangingPunct="1">
              <a:buFont typeface="Wingdings" panose="05000000000000000000" pitchFamily="2" charset="2"/>
              <a:buNone/>
            </a:pPr>
            <a:endParaRPr lang="en-US" altLang="en-US" dirty="0" smtClean="0"/>
          </a:p>
          <a:p>
            <a:pPr eaLnBrk="1" hangingPunct="1"/>
            <a:endParaRPr lang="en-US" altLang="en-US" dirty="0" smtClean="0"/>
          </a:p>
          <a:p>
            <a:pPr eaLnBrk="1" hangingPunct="1">
              <a:buFont typeface="Wingdings" panose="05000000000000000000" pitchFamily="2" charset="2"/>
              <a:buNone/>
            </a:pPr>
            <a:endParaRPr lang="en-US" altLang="en-US" dirty="0" smtClean="0"/>
          </a:p>
        </p:txBody>
      </p:sp>
    </p:spTree>
    <p:extLst>
      <p:ext uri="{BB962C8B-B14F-4D97-AF65-F5344CB8AC3E}">
        <p14:creationId xmlns:p14="http://schemas.microsoft.com/office/powerpoint/2010/main" val="22226701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AutoShape 2"/>
          <p:cNvSpPr>
            <a:spLocks noGrp="1" noChangeArrowheads="1"/>
          </p:cNvSpPr>
          <p:nvPr>
            <p:ph type="title"/>
          </p:nvPr>
        </p:nvSpPr>
        <p:spPr>
          <a:xfrm>
            <a:off x="655320" y="132370"/>
            <a:ext cx="10515600" cy="765406"/>
          </a:xfrm>
        </p:spPr>
        <p:txBody>
          <a:bodyPr/>
          <a:lstStyle/>
          <a:p>
            <a:pPr eaLnBrk="1" hangingPunct="1"/>
            <a:r>
              <a:rPr lang="en-US" altLang="en-US" b="1" dirty="0" smtClean="0"/>
              <a:t>Stream Cipher</a:t>
            </a:r>
            <a:endParaRPr lang="en-GB" altLang="en-US" b="1" dirty="0" smtClean="0"/>
          </a:p>
        </p:txBody>
      </p:sp>
      <p:pic>
        <p:nvPicPr>
          <p:cNvPr id="15257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5934" y="1366926"/>
            <a:ext cx="9144000" cy="500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4873655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6402</TotalTime>
  <Words>5429</Words>
  <Application>Microsoft Office PowerPoint</Application>
  <PresentationFormat>Widescreen</PresentationFormat>
  <Paragraphs>390</Paragraphs>
  <Slides>73</Slides>
  <Notes>15</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73</vt:i4>
      </vt:variant>
    </vt:vector>
  </HeadingPairs>
  <TitlesOfParts>
    <vt:vector size="90" baseType="lpstr">
      <vt:lpstr>MS PGothic</vt:lpstr>
      <vt:lpstr>宋体</vt:lpstr>
      <vt:lpstr>宋体</vt:lpstr>
      <vt:lpstr>Arial</vt:lpstr>
      <vt:lpstr>Calibri</vt:lpstr>
      <vt:lpstr>Calibri Light</vt:lpstr>
      <vt:lpstr>等线</vt:lpstr>
      <vt:lpstr>等线 Light</vt:lpstr>
      <vt:lpstr>Gill Sans MT</vt:lpstr>
      <vt:lpstr>Helvetica</vt:lpstr>
      <vt:lpstr>Perpetua</vt:lpstr>
      <vt:lpstr>Symbol</vt:lpstr>
      <vt:lpstr>Times New Roman</vt:lpstr>
      <vt:lpstr>Times-Roman</vt:lpstr>
      <vt:lpstr>Trebuchet MS</vt:lpstr>
      <vt:lpstr>Wingdings</vt:lpstr>
      <vt:lpstr>Office Theme</vt:lpstr>
      <vt:lpstr>      INF805: Information Security</vt:lpstr>
      <vt:lpstr>PowerPoint Presentation</vt:lpstr>
      <vt:lpstr>OUTLINE</vt:lpstr>
      <vt:lpstr>PowerPoint Presentation</vt:lpstr>
      <vt:lpstr>Block Cipher</vt:lpstr>
      <vt:lpstr>Block Cipher</vt:lpstr>
      <vt:lpstr>Block Cipher</vt:lpstr>
      <vt:lpstr>Stream Cipher</vt:lpstr>
      <vt:lpstr>Stream Cipher</vt:lpstr>
      <vt:lpstr>Stream Cipher</vt:lpstr>
      <vt:lpstr>Stream Cipher</vt:lpstr>
      <vt:lpstr>Block and Stream Cipher</vt:lpstr>
      <vt:lpstr>Initialization Vector</vt:lpstr>
      <vt:lpstr>Data Encryption Standard(DES)</vt:lpstr>
      <vt:lpstr>PowerPoint Presentation</vt:lpstr>
      <vt:lpstr>General structure of DES</vt:lpstr>
      <vt:lpstr>DES Modes</vt:lpstr>
      <vt:lpstr>Advance Encryption Standard (AES)</vt:lpstr>
      <vt:lpstr>AES Conceptual Scheme</vt:lpstr>
      <vt:lpstr>Multiple rounds</vt:lpstr>
      <vt:lpstr>PowerPoint Presentation</vt:lpstr>
      <vt:lpstr>PowerPoint Presentation</vt:lpstr>
      <vt:lpstr>PowerPoint Presentation</vt:lpstr>
      <vt:lpstr>Public-Key Cryptography</vt:lpstr>
      <vt:lpstr>Public Key Cryptography</vt:lpstr>
      <vt:lpstr>PowerPoint Presentation</vt:lpstr>
      <vt:lpstr>PowerPoint Presentation</vt:lpstr>
      <vt:lpstr>PowerPoint Presentation</vt:lpstr>
      <vt:lpstr>PowerPoint Presentation</vt:lpstr>
      <vt:lpstr>Why Public-Key Cryptography?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Euler’s Totient</vt:lpstr>
      <vt:lpstr>RSA keys</vt:lpstr>
      <vt:lpstr>RSA encryption/decryption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Cryptography &amp; Network Security</dc:title>
  <dc:creator>Reggie</dc:creator>
  <cp:lastModifiedBy>regin</cp:lastModifiedBy>
  <cp:revision>88</cp:revision>
  <dcterms:created xsi:type="dcterms:W3CDTF">2021-07-10T16:20:42Z</dcterms:created>
  <dcterms:modified xsi:type="dcterms:W3CDTF">2023-04-29T20:52:40Z</dcterms:modified>
</cp:coreProperties>
</file>