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29" autoAdjust="0"/>
  </p:normalViewPr>
  <p:slideViewPr>
    <p:cSldViewPr snapToGrid="0">
      <p:cViewPr>
        <p:scale>
          <a:sx n="75" d="100"/>
          <a:sy n="75" d="100"/>
        </p:scale>
        <p:origin x="51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1240EB6-DBF2-4483-AB68-9FFF6E7D824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1251062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1240EB6-DBF2-4483-AB68-9FFF6E7D824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3290955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1240EB6-DBF2-4483-AB68-9FFF6E7D824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157987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1240EB6-DBF2-4483-AB68-9FFF6E7D824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355F97-8862-4042-B833-48071B82417F}"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74554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1240EB6-DBF2-4483-AB68-9FFF6E7D824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1029675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1240EB6-DBF2-4483-AB68-9FFF6E7D8247}"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422766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71240EB6-DBF2-4483-AB68-9FFF6E7D8247}"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2245476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1240EB6-DBF2-4483-AB68-9FFF6E7D824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29304545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1240EB6-DBF2-4483-AB68-9FFF6E7D824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304422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1240EB6-DBF2-4483-AB68-9FFF6E7D824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236671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GB"/>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1240EB6-DBF2-4483-AB68-9FFF6E7D824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2349627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GB"/>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1240EB6-DBF2-4483-AB68-9FFF6E7D824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316106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1240EB6-DBF2-4483-AB68-9FFF6E7D8247}"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79139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1240EB6-DBF2-4483-AB68-9FFF6E7D8247}"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151315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40EB6-DBF2-4483-AB68-9FFF6E7D8247}"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3645449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GB"/>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1240EB6-DBF2-4483-AB68-9FFF6E7D824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162360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1240EB6-DBF2-4483-AB68-9FFF6E7D824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355F97-8862-4042-B833-48071B82417F}" type="slidenum">
              <a:rPr lang="en-US" smtClean="0"/>
              <a:t>‹#›</a:t>
            </a:fld>
            <a:endParaRPr lang="en-US"/>
          </a:p>
        </p:txBody>
      </p:sp>
    </p:spTree>
    <p:extLst>
      <p:ext uri="{BB962C8B-B14F-4D97-AF65-F5344CB8AC3E}">
        <p14:creationId xmlns:p14="http://schemas.microsoft.com/office/powerpoint/2010/main" val="366273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1240EB6-DBF2-4483-AB68-9FFF6E7D8247}" type="datetimeFigureOut">
              <a:rPr lang="en-US" smtClean="0"/>
              <a:t>12/1/2024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F355F97-8862-4042-B833-48071B82417F}" type="slidenum">
              <a:rPr lang="en-US" smtClean="0"/>
              <a:t>‹#›</a:t>
            </a:fld>
            <a:endParaRPr lang="en-US"/>
          </a:p>
        </p:txBody>
      </p:sp>
    </p:spTree>
    <p:extLst>
      <p:ext uri="{BB962C8B-B14F-4D97-AF65-F5344CB8AC3E}">
        <p14:creationId xmlns:p14="http://schemas.microsoft.com/office/powerpoint/2010/main" val="20528513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E7A21-96E2-C3E5-152A-CBC09FF8F9D5}"/>
              </a:ext>
            </a:extLst>
          </p:cNvPr>
          <p:cNvSpPr>
            <a:spLocks noGrp="1"/>
          </p:cNvSpPr>
          <p:nvPr>
            <p:ph type="ctrTitle"/>
          </p:nvPr>
        </p:nvSpPr>
        <p:spPr>
          <a:xfrm>
            <a:off x="2111542" y="373061"/>
            <a:ext cx="9001462" cy="1452563"/>
          </a:xfrm>
        </p:spPr>
        <p:txBody>
          <a:bodyPr>
            <a:normAutofit/>
          </a:bodyPr>
          <a:lstStyle/>
          <a:p>
            <a:r>
              <a:rPr lang="en-US" dirty="0">
                <a:latin typeface="Bebas Neue" panose="020B0606020202050201" pitchFamily="34" charset="0"/>
              </a:rPr>
              <a:t>Mehran University of engineering and </a:t>
            </a:r>
            <a:br>
              <a:rPr lang="en-US" dirty="0">
                <a:latin typeface="Bebas Neue" panose="020B0606020202050201" pitchFamily="34" charset="0"/>
              </a:rPr>
            </a:br>
            <a:r>
              <a:rPr lang="en-US" dirty="0">
                <a:latin typeface="Bebas Neue" panose="020B0606020202050201" pitchFamily="34" charset="0"/>
              </a:rPr>
              <a:t>technology</a:t>
            </a:r>
            <a:endParaRPr lang="en-GB" dirty="0">
              <a:latin typeface="Bebas Neue" panose="020B0606020202050201" pitchFamily="34" charset="0"/>
            </a:endParaRPr>
          </a:p>
        </p:txBody>
      </p:sp>
      <p:sp>
        <p:nvSpPr>
          <p:cNvPr id="3" name="Subtitle 2">
            <a:extLst>
              <a:ext uri="{FF2B5EF4-FFF2-40B4-BE49-F238E27FC236}">
                <a16:creationId xmlns:a16="http://schemas.microsoft.com/office/drawing/2014/main" id="{24E1B596-793E-49FA-9167-784B03B6BB9F}"/>
              </a:ext>
            </a:extLst>
          </p:cNvPr>
          <p:cNvSpPr>
            <a:spLocks noGrp="1"/>
          </p:cNvSpPr>
          <p:nvPr>
            <p:ph type="subTitle" idx="1"/>
          </p:nvPr>
        </p:nvSpPr>
        <p:spPr>
          <a:xfrm>
            <a:off x="2302042" y="2495548"/>
            <a:ext cx="9001462" cy="1960562"/>
          </a:xfrm>
        </p:spPr>
        <p:txBody>
          <a:bodyPr>
            <a:normAutofit/>
          </a:bodyPr>
          <a:lstStyle/>
          <a:p>
            <a:r>
              <a:rPr lang="en-US" sz="4000" b="1" dirty="0"/>
              <a:t>Introduction to Hardware, Software, and Operating Systems</a:t>
            </a:r>
          </a:p>
        </p:txBody>
      </p:sp>
      <p:pic>
        <p:nvPicPr>
          <p:cNvPr id="2063" name="Picture 14" descr="A logo of a university of engineering and technology&#10;&#10;Description automatically generated">
            <a:extLst>
              <a:ext uri="{FF2B5EF4-FFF2-40B4-BE49-F238E27FC236}">
                <a16:creationId xmlns:a16="http://schemas.microsoft.com/office/drawing/2014/main" id="{578D211C-AC15-EAE4-FC8A-00801A871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18" y="271462"/>
            <a:ext cx="1655762" cy="165576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6">
            <a:extLst>
              <a:ext uri="{FF2B5EF4-FFF2-40B4-BE49-F238E27FC236}">
                <a16:creationId xmlns:a16="http://schemas.microsoft.com/office/drawing/2014/main" id="{3A8C2464-BE5C-ACBC-AF87-C71AC678EBE9}"/>
              </a:ext>
            </a:extLst>
          </p:cNvPr>
          <p:cNvSpPr>
            <a:spLocks noChangeArrowheads="1"/>
          </p:cNvSpPr>
          <p:nvPr/>
        </p:nvSpPr>
        <p:spPr bwMode="auto">
          <a:xfrm>
            <a:off x="2911642" y="-914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19">
            <a:extLst>
              <a:ext uri="{FF2B5EF4-FFF2-40B4-BE49-F238E27FC236}">
                <a16:creationId xmlns:a16="http://schemas.microsoft.com/office/drawing/2014/main" id="{96B5182A-E91B-2FDA-8CDB-6E0356DD7F74}"/>
              </a:ext>
            </a:extLst>
          </p:cNvPr>
          <p:cNvSpPr>
            <a:spLocks noChangeArrowheads="1"/>
          </p:cNvSpPr>
          <p:nvPr/>
        </p:nvSpPr>
        <p:spPr bwMode="auto">
          <a:xfrm>
            <a:off x="2911642"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7159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63"/>
                                        </p:tgtEl>
                                        <p:attrNameLst>
                                          <p:attrName>style.visibility</p:attrName>
                                        </p:attrNameLst>
                                      </p:cBhvr>
                                      <p:to>
                                        <p:strVal val="visible"/>
                                      </p:to>
                                    </p:set>
                                    <p:anim calcmode="lin" valueType="num">
                                      <p:cBhvr>
                                        <p:cTn id="7" dur="500" fill="hold"/>
                                        <p:tgtEl>
                                          <p:spTgt spid="2063"/>
                                        </p:tgtEl>
                                        <p:attrNameLst>
                                          <p:attrName>ppt_w</p:attrName>
                                        </p:attrNameLst>
                                      </p:cBhvr>
                                      <p:tavLst>
                                        <p:tav tm="0">
                                          <p:val>
                                            <p:fltVal val="0"/>
                                          </p:val>
                                        </p:tav>
                                        <p:tav tm="100000">
                                          <p:val>
                                            <p:strVal val="#ppt_w"/>
                                          </p:val>
                                        </p:tav>
                                      </p:tavLst>
                                    </p:anim>
                                    <p:anim calcmode="lin" valueType="num">
                                      <p:cBhvr>
                                        <p:cTn id="8" dur="500" fill="hold"/>
                                        <p:tgtEl>
                                          <p:spTgt spid="2063"/>
                                        </p:tgtEl>
                                        <p:attrNameLst>
                                          <p:attrName>ppt_h</p:attrName>
                                        </p:attrNameLst>
                                      </p:cBhvr>
                                      <p:tavLst>
                                        <p:tav tm="0">
                                          <p:val>
                                            <p:fltVal val="0"/>
                                          </p:val>
                                        </p:tav>
                                        <p:tav tm="100000">
                                          <p:val>
                                            <p:strVal val="#ppt_h"/>
                                          </p:val>
                                        </p:tav>
                                      </p:tavLst>
                                    </p:anim>
                                    <p:animEffect transition="in" filter="fade">
                                      <p:cBhvr>
                                        <p:cTn id="9" dur="500"/>
                                        <p:tgtEl>
                                          <p:spTgt spid="206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D59FE-7DBE-0DDE-C3B5-5C384B9A8ADF}"/>
              </a:ext>
            </a:extLst>
          </p:cNvPr>
          <p:cNvSpPr>
            <a:spLocks noGrp="1"/>
          </p:cNvSpPr>
          <p:nvPr>
            <p:ph type="title"/>
          </p:nvPr>
        </p:nvSpPr>
        <p:spPr/>
        <p:txBody>
          <a:bodyPr/>
          <a:lstStyle/>
          <a:p>
            <a:r>
              <a:rPr lang="en-US" b="1" dirty="0"/>
              <a:t>Step 03: Installation Process</a:t>
            </a:r>
            <a:br>
              <a:rPr lang="en-US" dirty="0"/>
            </a:b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B7150AF4-9EBA-4FDC-44D2-BC695E26F7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800" y="2095500"/>
            <a:ext cx="9753599" cy="3695700"/>
          </a:xfrm>
        </p:spPr>
      </p:pic>
    </p:spTree>
    <p:extLst>
      <p:ext uri="{BB962C8B-B14F-4D97-AF65-F5344CB8AC3E}">
        <p14:creationId xmlns:p14="http://schemas.microsoft.com/office/powerpoint/2010/main" val="383087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Content Placeholder 4" descr="A screenshot of a computer">
            <a:extLst>
              <a:ext uri="{FF2B5EF4-FFF2-40B4-BE49-F238E27FC236}">
                <a16:creationId xmlns:a16="http://schemas.microsoft.com/office/drawing/2014/main" id="{43C2ACCC-F297-A899-9E5F-96FCB4C3F1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8110" y="643466"/>
            <a:ext cx="7428090" cy="5571067"/>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145687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A903-76E2-2657-C308-9363C4463430}"/>
              </a:ext>
            </a:extLst>
          </p:cNvPr>
          <p:cNvSpPr>
            <a:spLocks noGrp="1"/>
          </p:cNvSpPr>
          <p:nvPr>
            <p:ph type="title"/>
          </p:nvPr>
        </p:nvSpPr>
        <p:spPr/>
        <p:txBody>
          <a:bodyPr/>
          <a:lstStyle/>
          <a:p>
            <a:r>
              <a:rPr lang="en-US" b="1" dirty="0"/>
              <a:t>Step 04:</a:t>
            </a:r>
            <a:endParaRPr lang="en-US" dirty="0"/>
          </a:p>
        </p:txBody>
      </p:sp>
      <p:sp>
        <p:nvSpPr>
          <p:cNvPr id="3" name="Content Placeholder 2">
            <a:extLst>
              <a:ext uri="{FF2B5EF4-FFF2-40B4-BE49-F238E27FC236}">
                <a16:creationId xmlns:a16="http://schemas.microsoft.com/office/drawing/2014/main" id="{5FD45A80-AE8E-9F3B-C927-2A89AD544462}"/>
              </a:ext>
            </a:extLst>
          </p:cNvPr>
          <p:cNvSpPr>
            <a:spLocks noGrp="1"/>
          </p:cNvSpPr>
          <p:nvPr>
            <p:ph idx="1"/>
          </p:nvPr>
        </p:nvSpPr>
        <p:spPr/>
        <p:txBody>
          <a:bodyPr/>
          <a:lstStyle/>
          <a:p>
            <a:r>
              <a:rPr lang="en-US" b="0" i="0" dirty="0">
                <a:effectLst/>
                <a:latin typeface="open sans" panose="020F0502020204030204" pitchFamily="34" charset="0"/>
              </a:rPr>
              <a:t>Next, select the version of windows you want, I suggest Windows 10 Pro, but you can select from the list what you prefer.</a:t>
            </a:r>
            <a:endParaRPr lang="en-US" dirty="0"/>
          </a:p>
          <a:p>
            <a:endParaRPr lang="en-US" dirty="0"/>
          </a:p>
        </p:txBody>
      </p:sp>
    </p:spTree>
    <p:extLst>
      <p:ext uri="{BB962C8B-B14F-4D97-AF65-F5344CB8AC3E}">
        <p14:creationId xmlns:p14="http://schemas.microsoft.com/office/powerpoint/2010/main" val="205671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Content Placeholder 4" descr="A computer screen with a white and blue screen">
            <a:extLst>
              <a:ext uri="{FF2B5EF4-FFF2-40B4-BE49-F238E27FC236}">
                <a16:creationId xmlns:a16="http://schemas.microsoft.com/office/drawing/2014/main" id="{F9FEFB7E-0AAE-79DC-9137-66A7046326D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0" y="10"/>
            <a:ext cx="12191980" cy="6857990"/>
          </a:xfrm>
          <a:prstGeom prst="rect">
            <a:avLst/>
          </a:prstGeom>
        </p:spPr>
      </p:pic>
    </p:spTree>
    <p:extLst>
      <p:ext uri="{BB962C8B-B14F-4D97-AF65-F5344CB8AC3E}">
        <p14:creationId xmlns:p14="http://schemas.microsoft.com/office/powerpoint/2010/main" val="3497491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B1BB-A030-C4F6-6DD4-BB74B876AF9F}"/>
              </a:ext>
            </a:extLst>
          </p:cNvPr>
          <p:cNvSpPr>
            <a:spLocks noGrp="1"/>
          </p:cNvSpPr>
          <p:nvPr>
            <p:ph type="title"/>
          </p:nvPr>
        </p:nvSpPr>
        <p:spPr>
          <a:xfrm>
            <a:off x="913793" y="253618"/>
            <a:ext cx="10353761" cy="1326321"/>
          </a:xfrm>
        </p:spPr>
        <p:txBody>
          <a:bodyPr/>
          <a:lstStyle/>
          <a:p>
            <a:r>
              <a:rPr lang="en-US" b="1" dirty="0"/>
              <a:t>Step 05: selecting a drive</a:t>
            </a:r>
            <a:endParaRPr lang="en-US" dirty="0"/>
          </a:p>
        </p:txBody>
      </p:sp>
      <p:pic>
        <p:nvPicPr>
          <p:cNvPr id="5" name="Content Placeholder 4" descr="A computer screen with a message">
            <a:extLst>
              <a:ext uri="{FF2B5EF4-FFF2-40B4-BE49-F238E27FC236}">
                <a16:creationId xmlns:a16="http://schemas.microsoft.com/office/drawing/2014/main" id="{7A3D1B39-6DA1-5512-81D4-C27B55E44C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794" y="1579939"/>
            <a:ext cx="11115761" cy="5112961"/>
          </a:xfrm>
        </p:spPr>
      </p:pic>
    </p:spTree>
    <p:extLst>
      <p:ext uri="{BB962C8B-B14F-4D97-AF65-F5344CB8AC3E}">
        <p14:creationId xmlns:p14="http://schemas.microsoft.com/office/powerpoint/2010/main" val="380139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3A274-9B95-7183-5A50-882B662A438C}"/>
              </a:ext>
            </a:extLst>
          </p:cNvPr>
          <p:cNvSpPr>
            <a:spLocks noGrp="1"/>
          </p:cNvSpPr>
          <p:nvPr>
            <p:ph type="title"/>
          </p:nvPr>
        </p:nvSpPr>
        <p:spPr/>
        <p:txBody>
          <a:bodyPr/>
          <a:lstStyle/>
          <a:p>
            <a:r>
              <a:rPr lang="en-US" dirty="0"/>
              <a:t>Step 06: </a:t>
            </a:r>
          </a:p>
        </p:txBody>
      </p:sp>
      <p:pic>
        <p:nvPicPr>
          <p:cNvPr id="5" name="Content Placeholder 4" descr="A hand holding a computer screen&#10;&#10;Description automatically generated">
            <a:extLst>
              <a:ext uri="{FF2B5EF4-FFF2-40B4-BE49-F238E27FC236}">
                <a16:creationId xmlns:a16="http://schemas.microsoft.com/office/drawing/2014/main" id="{9475426F-6931-F51B-C70E-21B75676AF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9791" y="2095500"/>
            <a:ext cx="6562892" cy="3695700"/>
          </a:xfrm>
        </p:spPr>
      </p:pic>
    </p:spTree>
    <p:extLst>
      <p:ext uri="{BB962C8B-B14F-4D97-AF65-F5344CB8AC3E}">
        <p14:creationId xmlns:p14="http://schemas.microsoft.com/office/powerpoint/2010/main" val="310951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4453C-2278-1AA1-6437-9AFED82998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DC3428-13E2-07D8-0EB7-2D59801D4C37}"/>
              </a:ext>
            </a:extLst>
          </p:cNvPr>
          <p:cNvSpPr>
            <a:spLocks noGrp="1"/>
          </p:cNvSpPr>
          <p:nvPr>
            <p:ph idx="1"/>
          </p:nvPr>
        </p:nvSpPr>
        <p:spPr/>
        <p:txBody>
          <a:bodyPr/>
          <a:lstStyle/>
          <a:p>
            <a:r>
              <a:rPr lang="en-US" b="0" i="0" dirty="0">
                <a:effectLst/>
                <a:latin typeface="open sans" panose="020B0606030504020204" pitchFamily="34" charset="0"/>
              </a:rPr>
              <a:t>At this point windows should begin installing.</a:t>
            </a:r>
            <a:r>
              <a:rPr lang="en-US" b="0" i="0" dirty="0">
                <a:solidFill>
                  <a:srgbClr val="000000"/>
                </a:solidFill>
                <a:effectLst/>
                <a:latin typeface="open sans" panose="020B0606030504020204" pitchFamily="34" charset="0"/>
              </a:rPr>
              <a:t> </a:t>
            </a:r>
            <a:r>
              <a:rPr lang="en-US" b="0" i="0" dirty="0">
                <a:effectLst/>
                <a:latin typeface="open sans" panose="020B0606030504020204" pitchFamily="34" charset="0"/>
              </a:rPr>
              <a:t>Approximate installation time is 20 minutes.</a:t>
            </a:r>
            <a:endParaRPr lang="en-US" dirty="0"/>
          </a:p>
          <a:p>
            <a:endParaRPr lang="en-US" dirty="0"/>
          </a:p>
        </p:txBody>
      </p:sp>
    </p:spTree>
    <p:extLst>
      <p:ext uri="{BB962C8B-B14F-4D97-AF65-F5344CB8AC3E}">
        <p14:creationId xmlns:p14="http://schemas.microsoft.com/office/powerpoint/2010/main" val="49777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27118-5124-D9B9-E81D-857A07F96F62}"/>
              </a:ext>
            </a:extLst>
          </p:cNvPr>
          <p:cNvSpPr>
            <a:spLocks noGrp="1"/>
          </p:cNvSpPr>
          <p:nvPr>
            <p:ph type="title"/>
          </p:nvPr>
        </p:nvSpPr>
        <p:spPr/>
        <p:txBody>
          <a:bodyPr>
            <a:normAutofit/>
          </a:bodyPr>
          <a:lstStyle/>
          <a:p>
            <a:pPr fontAlgn="base">
              <a:spcAft>
                <a:spcPts val="750"/>
              </a:spcAft>
            </a:pPr>
            <a:r>
              <a:rPr lang="en-US" b="1" dirty="0"/>
              <a:t>Step 07: </a:t>
            </a:r>
            <a:r>
              <a:rPr lang="en-US" b="1" i="0" cap="all" dirty="0">
                <a:effectLst/>
                <a:latin typeface="open sans" panose="020B0606030504020204" pitchFamily="34" charset="0"/>
              </a:rPr>
              <a:t>Setting Up Your Laptop</a:t>
            </a:r>
            <a:br>
              <a:rPr lang="en-US" b="1" i="0" cap="all" dirty="0">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9A2DB7F7-9CD5-8486-ED44-0EEEDABDD0E9}"/>
              </a:ext>
            </a:extLst>
          </p:cNvPr>
          <p:cNvSpPr>
            <a:spLocks noGrp="1"/>
          </p:cNvSpPr>
          <p:nvPr>
            <p:ph idx="1"/>
          </p:nvPr>
        </p:nvSpPr>
        <p:spPr/>
        <p:txBody>
          <a:bodyPr/>
          <a:lstStyle/>
          <a:p>
            <a:r>
              <a:rPr lang="en-US" b="0" i="0" dirty="0">
                <a:effectLst/>
                <a:latin typeface="open sans" panose="020B0606030504020204" pitchFamily="34" charset="0"/>
              </a:rPr>
              <a:t>After installation is complete it is time to set up the laptop.</a:t>
            </a:r>
            <a:br>
              <a:rPr lang="en-US" b="0" i="0" dirty="0">
                <a:solidFill>
                  <a:srgbClr val="000000"/>
                </a:solidFill>
                <a:effectLst/>
                <a:latin typeface="open sans" panose="020B0606030504020204" pitchFamily="34" charset="0"/>
              </a:rPr>
            </a:br>
            <a:endParaRPr lang="en-US" dirty="0"/>
          </a:p>
        </p:txBody>
      </p:sp>
      <p:pic>
        <p:nvPicPr>
          <p:cNvPr id="5" name="Picture 4" descr="A computer with a login screen">
            <a:extLst>
              <a:ext uri="{FF2B5EF4-FFF2-40B4-BE49-F238E27FC236}">
                <a16:creationId xmlns:a16="http://schemas.microsoft.com/office/drawing/2014/main" id="{26E8A110-EC63-9DA3-D94C-F30289A47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3112" y="2795587"/>
            <a:ext cx="6715125" cy="3781425"/>
          </a:xfrm>
          <a:prstGeom prst="rect">
            <a:avLst/>
          </a:prstGeom>
        </p:spPr>
      </p:pic>
    </p:spTree>
    <p:extLst>
      <p:ext uri="{BB962C8B-B14F-4D97-AF65-F5344CB8AC3E}">
        <p14:creationId xmlns:p14="http://schemas.microsoft.com/office/powerpoint/2010/main" val="75607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7512F-C58C-7E97-8E98-72E62D072010}"/>
              </a:ext>
            </a:extLst>
          </p:cNvPr>
          <p:cNvSpPr>
            <a:spLocks noGrp="1"/>
          </p:cNvSpPr>
          <p:nvPr>
            <p:ph type="title"/>
          </p:nvPr>
        </p:nvSpPr>
        <p:spPr/>
        <p:txBody>
          <a:bodyPr/>
          <a:lstStyle/>
          <a:p>
            <a:r>
              <a:rPr lang="en-US" dirty="0"/>
              <a:t>The installation of Windows is complete</a:t>
            </a:r>
          </a:p>
        </p:txBody>
      </p:sp>
      <p:pic>
        <p:nvPicPr>
          <p:cNvPr id="5" name="Content Placeholder 4" descr="A screenshot of a computer&#10;&#10;Description automatically generated">
            <a:extLst>
              <a:ext uri="{FF2B5EF4-FFF2-40B4-BE49-F238E27FC236}">
                <a16:creationId xmlns:a16="http://schemas.microsoft.com/office/drawing/2014/main" id="{57F173FA-3CB4-8DF5-EF84-7BD894B33D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938" y="1727201"/>
            <a:ext cx="10353761" cy="4724400"/>
          </a:xfrm>
        </p:spPr>
      </p:pic>
    </p:spTree>
    <p:extLst>
      <p:ext uri="{BB962C8B-B14F-4D97-AF65-F5344CB8AC3E}">
        <p14:creationId xmlns:p14="http://schemas.microsoft.com/office/powerpoint/2010/main" val="43091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D3B75-9946-E1A3-D88B-46498986833A}"/>
              </a:ext>
            </a:extLst>
          </p:cNvPr>
          <p:cNvSpPr>
            <a:spLocks noGrp="1"/>
          </p:cNvSpPr>
          <p:nvPr>
            <p:ph type="ctrTitle"/>
          </p:nvPr>
        </p:nvSpPr>
        <p:spPr>
          <a:xfrm>
            <a:off x="1480969" y="477520"/>
            <a:ext cx="9001462" cy="4620260"/>
          </a:xfrm>
        </p:spPr>
        <p:txBody>
          <a:bodyPr>
            <a:normAutofit/>
          </a:bodyPr>
          <a:lstStyle/>
          <a:p>
            <a: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Thank you</a:t>
            </a:r>
            <a:b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br>
            <a: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for </a:t>
            </a:r>
            <a:b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br>
            <a:r>
              <a:rPr lang="en-US" sz="6600" b="1" spc="300" dirty="0">
                <a:solidFill>
                  <a:schemeClr val="tx2">
                    <a:lumMod val="75000"/>
                  </a:schemeClr>
                </a:solidFill>
                <a:effectLst>
                  <a:outerShdw blurRad="38100" dist="38100" dir="2700000" algn="tl">
                    <a:srgbClr val="000000">
                      <a:alpha val="43137"/>
                    </a:srgbClr>
                  </a:outerShdw>
                </a:effectLst>
                <a:latin typeface="Bebas Neue" panose="020B0606020202050201" pitchFamily="34" charset="0"/>
              </a:rPr>
              <a:t>attention</a:t>
            </a:r>
            <a:endParaRPr lang="en-US" sz="6600" dirty="0"/>
          </a:p>
        </p:txBody>
      </p:sp>
      <p:sp>
        <p:nvSpPr>
          <p:cNvPr id="5" name="Subtitle 4">
            <a:extLst>
              <a:ext uri="{FF2B5EF4-FFF2-40B4-BE49-F238E27FC236}">
                <a16:creationId xmlns:a16="http://schemas.microsoft.com/office/drawing/2014/main" id="{DF26DDB6-DF89-DEF4-6C49-0F51BA446095}"/>
              </a:ext>
            </a:extLst>
          </p:cNvPr>
          <p:cNvSpPr>
            <a:spLocks noGrp="1"/>
          </p:cNvSpPr>
          <p:nvPr>
            <p:ph type="subTitle" idx="1"/>
          </p:nvPr>
        </p:nvSpPr>
        <p:spPr>
          <a:xfrm>
            <a:off x="1480969" y="6634480"/>
            <a:ext cx="9001462"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42853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9ACD-D629-D26C-A0C7-D86D61C2D08D}"/>
              </a:ext>
            </a:extLst>
          </p:cNvPr>
          <p:cNvSpPr>
            <a:spLocks noGrp="1"/>
          </p:cNvSpPr>
          <p:nvPr>
            <p:ph type="title"/>
          </p:nvPr>
        </p:nvSpPr>
        <p:spPr/>
        <p:txBody>
          <a:bodyPr/>
          <a:lstStyle/>
          <a:p>
            <a:r>
              <a:rPr lang="en-US" dirty="0"/>
              <a:t>Introduction</a:t>
            </a:r>
            <a:br>
              <a:rPr lang="en-US" b="1" dirty="0"/>
            </a:br>
            <a:endParaRPr lang="en-US" dirty="0"/>
          </a:p>
        </p:txBody>
      </p:sp>
      <p:sp>
        <p:nvSpPr>
          <p:cNvPr id="3" name="Content Placeholder 2">
            <a:extLst>
              <a:ext uri="{FF2B5EF4-FFF2-40B4-BE49-F238E27FC236}">
                <a16:creationId xmlns:a16="http://schemas.microsoft.com/office/drawing/2014/main" id="{9BF6A515-626B-A789-28AB-A96FF138F7CA}"/>
              </a:ext>
            </a:extLst>
          </p:cNvPr>
          <p:cNvSpPr>
            <a:spLocks noGrp="1"/>
          </p:cNvSpPr>
          <p:nvPr>
            <p:ph idx="1"/>
          </p:nvPr>
        </p:nvSpPr>
        <p:spPr>
          <a:xfrm>
            <a:off x="913795" y="2057964"/>
            <a:ext cx="10353762" cy="3695136"/>
          </a:xfrm>
        </p:spPr>
        <p:txBody>
          <a:bodyPr>
            <a:normAutofit fontScale="92500" lnSpcReduction="20000"/>
          </a:bodyPr>
          <a:lstStyle/>
          <a:p>
            <a:r>
              <a:rPr lang="en-US" b="1" dirty="0">
                <a:solidFill>
                  <a:schemeClr val="tx2">
                    <a:lumMod val="75000"/>
                  </a:schemeClr>
                </a:solidFill>
              </a:rPr>
              <a:t>Definition of Hardware:</a:t>
            </a:r>
            <a:endParaRPr lang="en-US" dirty="0">
              <a:solidFill>
                <a:schemeClr val="tx2">
                  <a:lumMod val="75000"/>
                </a:schemeClr>
              </a:solidFill>
            </a:endParaRPr>
          </a:p>
          <a:p>
            <a:pPr>
              <a:buFont typeface="Arial" panose="020B0604020202020204" pitchFamily="34" charset="0"/>
              <a:buChar char="•"/>
            </a:pPr>
            <a:r>
              <a:rPr lang="en-US" dirty="0"/>
              <a:t>Hardware refers to the physical components of a computer that you can touch and see.</a:t>
            </a:r>
          </a:p>
          <a:p>
            <a:pPr>
              <a:buFont typeface="Arial" panose="020B0604020202020204" pitchFamily="34" charset="0"/>
              <a:buChar char="•"/>
            </a:pPr>
            <a:r>
              <a:rPr lang="en-US" u="sng" dirty="0"/>
              <a:t>Examples:</a:t>
            </a:r>
          </a:p>
          <a:p>
            <a:pPr marL="0" indent="0">
              <a:buNone/>
            </a:pPr>
            <a:r>
              <a:rPr lang="en-US" dirty="0"/>
              <a:t>	         CPU, RAM, motherboard, hard drive, keyboard, and mouse.</a:t>
            </a:r>
          </a:p>
          <a:p>
            <a:r>
              <a:rPr lang="en-US" b="1" dirty="0">
                <a:solidFill>
                  <a:schemeClr val="tx2">
                    <a:lumMod val="90000"/>
                  </a:schemeClr>
                </a:solidFill>
              </a:rPr>
              <a:t>Definition of Software:</a:t>
            </a:r>
            <a:endParaRPr lang="en-US" dirty="0">
              <a:solidFill>
                <a:schemeClr val="tx2">
                  <a:lumMod val="90000"/>
                </a:schemeClr>
              </a:solidFill>
            </a:endParaRPr>
          </a:p>
          <a:p>
            <a:pPr>
              <a:buFont typeface="Arial" panose="020B0604020202020204" pitchFamily="34" charset="0"/>
              <a:buChar char="•"/>
            </a:pPr>
            <a:r>
              <a:rPr lang="en-US" dirty="0"/>
              <a:t>Software consists of programs and applications that run on hardware to perform tasks.</a:t>
            </a:r>
          </a:p>
          <a:p>
            <a:pPr>
              <a:buFont typeface="Arial" panose="020B0604020202020204" pitchFamily="34" charset="0"/>
              <a:buChar char="•"/>
            </a:pPr>
            <a:r>
              <a:rPr lang="en-US" u="sng" dirty="0"/>
              <a:t>Examples:</a:t>
            </a:r>
          </a:p>
          <a:p>
            <a:pPr marL="0" indent="0">
              <a:buNone/>
            </a:pPr>
            <a:r>
              <a:rPr lang="en-US" dirty="0"/>
              <a:t> 	        Operating systems (e.g., Windows, Linux) and applications (e.g., MS Word,        Google Chrome).</a:t>
            </a:r>
          </a:p>
          <a:p>
            <a:endParaRPr lang="en-US" dirty="0"/>
          </a:p>
        </p:txBody>
      </p:sp>
    </p:spTree>
    <p:extLst>
      <p:ext uri="{BB962C8B-B14F-4D97-AF65-F5344CB8AC3E}">
        <p14:creationId xmlns:p14="http://schemas.microsoft.com/office/powerpoint/2010/main" val="57357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4135-15C8-0310-0F6F-F3CE00A5A6E4}"/>
              </a:ext>
            </a:extLst>
          </p:cNvPr>
          <p:cNvSpPr>
            <a:spLocks noGrp="1"/>
          </p:cNvSpPr>
          <p:nvPr>
            <p:ph type="title"/>
          </p:nvPr>
        </p:nvSpPr>
        <p:spPr/>
        <p:txBody>
          <a:bodyPr/>
          <a:lstStyle/>
          <a:p>
            <a:endParaRPr lang="en-US"/>
          </a:p>
        </p:txBody>
      </p:sp>
      <p:pic>
        <p:nvPicPr>
          <p:cNvPr id="5" name="Content Placeholder 4" descr="A computer monitor with many different computer components">
            <a:extLst>
              <a:ext uri="{FF2B5EF4-FFF2-40B4-BE49-F238E27FC236}">
                <a16:creationId xmlns:a16="http://schemas.microsoft.com/office/drawing/2014/main" id="{31012125-B36D-187F-F724-D7760DE03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99376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9" name="Content Placeholder 8" descr="A diagram of software">
            <a:extLst>
              <a:ext uri="{FF2B5EF4-FFF2-40B4-BE49-F238E27FC236}">
                <a16:creationId xmlns:a16="http://schemas.microsoft.com/office/drawing/2014/main" id="{7701FF22-49EE-8000-BBA7-52419BDCF0D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833" y="0"/>
            <a:ext cx="12303833" cy="6781160"/>
          </a:xfrm>
          <a:prstGeom prst="rect">
            <a:avLst/>
          </a:prstGeom>
          <a:ln w="127000" cap="flat">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203298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C3559-A5BB-4575-8F3A-40AEB937138B}"/>
              </a:ext>
            </a:extLst>
          </p:cNvPr>
          <p:cNvSpPr>
            <a:spLocks noGrp="1"/>
          </p:cNvSpPr>
          <p:nvPr>
            <p:ph type="title"/>
          </p:nvPr>
        </p:nvSpPr>
        <p:spPr/>
        <p:txBody>
          <a:bodyPr/>
          <a:lstStyle/>
          <a:p>
            <a:r>
              <a:rPr lang="en-US" b="1" dirty="0"/>
              <a:t>Operating System (OS):</a:t>
            </a:r>
            <a:br>
              <a:rPr lang="en-US" b="1" dirty="0"/>
            </a:br>
            <a:endParaRPr lang="en-US" dirty="0"/>
          </a:p>
        </p:txBody>
      </p:sp>
      <p:sp>
        <p:nvSpPr>
          <p:cNvPr id="3" name="Content Placeholder 2">
            <a:extLst>
              <a:ext uri="{FF2B5EF4-FFF2-40B4-BE49-F238E27FC236}">
                <a16:creationId xmlns:a16="http://schemas.microsoft.com/office/drawing/2014/main" id="{DA4E81D5-1585-5151-5B75-87E9BB4DEC7C}"/>
              </a:ext>
            </a:extLst>
          </p:cNvPr>
          <p:cNvSpPr>
            <a:spLocks noGrp="1"/>
          </p:cNvSpPr>
          <p:nvPr>
            <p:ph idx="1"/>
          </p:nvPr>
        </p:nvSpPr>
        <p:spPr/>
        <p:txBody>
          <a:bodyPr/>
          <a:lstStyle/>
          <a:p>
            <a:r>
              <a:rPr lang="en-US" u="sng" dirty="0"/>
              <a:t>An </a:t>
            </a:r>
            <a:r>
              <a:rPr lang="en-US" b="1" u="sng" dirty="0"/>
              <a:t>Operating System (OS)</a:t>
            </a:r>
            <a:r>
              <a:rPr lang="en-US" u="sng" dirty="0"/>
              <a:t> </a:t>
            </a:r>
            <a:r>
              <a:rPr lang="en-US" dirty="0"/>
              <a:t>is software that manages the computer's hardware and software resources. It acts as an interface between the user and the computer, helping programs run and controlling the input and output devices. The OS ensures that the computer operates smoothly by managing memory, files, security, and other essential functions.</a:t>
            </a:r>
          </a:p>
          <a:p>
            <a:endParaRPr lang="en-US" dirty="0"/>
          </a:p>
        </p:txBody>
      </p:sp>
    </p:spTree>
    <p:extLst>
      <p:ext uri="{BB962C8B-B14F-4D97-AF65-F5344CB8AC3E}">
        <p14:creationId xmlns:p14="http://schemas.microsoft.com/office/powerpoint/2010/main" val="18173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6CE3-F55F-8FF7-CFBE-FC10F3B21204}"/>
              </a:ext>
            </a:extLst>
          </p:cNvPr>
          <p:cNvSpPr>
            <a:spLocks noGrp="1"/>
          </p:cNvSpPr>
          <p:nvPr>
            <p:ph type="title"/>
          </p:nvPr>
        </p:nvSpPr>
        <p:spPr/>
        <p:txBody>
          <a:bodyPr/>
          <a:lstStyle/>
          <a:p>
            <a:r>
              <a:rPr lang="en-US" dirty="0"/>
              <a:t>Types of </a:t>
            </a:r>
            <a:r>
              <a:rPr lang="en-US" b="1" dirty="0"/>
              <a:t>Operating System (OS):</a:t>
            </a:r>
            <a:br>
              <a:rPr lang="en-US" b="1" dirty="0"/>
            </a:br>
            <a:endParaRPr lang="en-US" dirty="0"/>
          </a:p>
        </p:txBody>
      </p:sp>
      <p:pic>
        <p:nvPicPr>
          <p:cNvPr id="5" name="Content Placeholder 4" descr="A group of logos on a white background">
            <a:extLst>
              <a:ext uri="{FF2B5EF4-FFF2-40B4-BE49-F238E27FC236}">
                <a16:creationId xmlns:a16="http://schemas.microsoft.com/office/drawing/2014/main" id="{0E7327C1-923F-A272-35C1-0DF5039F0323}"/>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3795" y="2311400"/>
            <a:ext cx="10465405" cy="3695700"/>
          </a:xfrm>
        </p:spPr>
      </p:pic>
    </p:spTree>
    <p:extLst>
      <p:ext uri="{BB962C8B-B14F-4D97-AF65-F5344CB8AC3E}">
        <p14:creationId xmlns:p14="http://schemas.microsoft.com/office/powerpoint/2010/main" val="348969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F9B9-61FB-F77D-2B2F-FCA9125D56B7}"/>
              </a:ext>
            </a:extLst>
          </p:cNvPr>
          <p:cNvSpPr>
            <a:spLocks noGrp="1"/>
          </p:cNvSpPr>
          <p:nvPr>
            <p:ph type="title"/>
          </p:nvPr>
        </p:nvSpPr>
        <p:spPr/>
        <p:txBody>
          <a:bodyPr/>
          <a:lstStyle/>
          <a:p>
            <a:r>
              <a:rPr lang="en-US" dirty="0"/>
              <a:t>Installing Windows (Step-by-Step)</a:t>
            </a:r>
          </a:p>
        </p:txBody>
      </p:sp>
      <p:sp>
        <p:nvSpPr>
          <p:cNvPr id="3" name="Content Placeholder 2">
            <a:extLst>
              <a:ext uri="{FF2B5EF4-FFF2-40B4-BE49-F238E27FC236}">
                <a16:creationId xmlns:a16="http://schemas.microsoft.com/office/drawing/2014/main" id="{80B98C9D-AFA4-03E9-809B-5BF085359D98}"/>
              </a:ext>
            </a:extLst>
          </p:cNvPr>
          <p:cNvSpPr>
            <a:spLocks noGrp="1"/>
          </p:cNvSpPr>
          <p:nvPr>
            <p:ph idx="1"/>
          </p:nvPr>
        </p:nvSpPr>
        <p:spPr/>
        <p:txBody>
          <a:bodyPr/>
          <a:lstStyle/>
          <a:p>
            <a:r>
              <a:rPr lang="en-US" b="1" dirty="0"/>
              <a:t>STEP(1)  Preparation:-</a:t>
            </a:r>
            <a:endParaRPr lang="en-US" dirty="0"/>
          </a:p>
          <a:p>
            <a:pPr>
              <a:buFont typeface="Arial" panose="020B0604020202020204" pitchFamily="34" charset="0"/>
              <a:buChar char="•"/>
            </a:pPr>
            <a:r>
              <a:rPr lang="en-US" b="1" dirty="0"/>
              <a:t>Backup Important Data:</a:t>
            </a:r>
            <a:endParaRPr lang="en-US" dirty="0"/>
          </a:p>
          <a:p>
            <a:pPr marL="742950" lvl="1" indent="-285750">
              <a:buFont typeface="Arial" panose="020B0604020202020204" pitchFamily="34" charset="0"/>
              <a:buChar char="•"/>
            </a:pPr>
            <a:r>
              <a:rPr lang="en-US" dirty="0"/>
              <a:t>Save your important files to an external drive or cloud storage.</a:t>
            </a:r>
          </a:p>
          <a:p>
            <a:pPr>
              <a:buFont typeface="Arial" panose="020B0604020202020204" pitchFamily="34" charset="0"/>
              <a:buChar char="•"/>
            </a:pPr>
            <a:r>
              <a:rPr lang="en-US" b="1" dirty="0"/>
              <a:t>Have a Bootable USB or DVD with Windows:</a:t>
            </a:r>
            <a:endParaRPr lang="en-US" dirty="0"/>
          </a:p>
          <a:p>
            <a:pPr marL="742950" lvl="1" indent="-285750">
              <a:buFont typeface="Arial" panose="020B0604020202020204" pitchFamily="34" charset="0"/>
              <a:buChar char="•"/>
            </a:pPr>
            <a:r>
              <a:rPr lang="en-US" dirty="0"/>
              <a:t>Make sure you have a bootable USB drive or DVD with the Windows installation files.</a:t>
            </a:r>
          </a:p>
          <a:p>
            <a:endParaRPr lang="en-US" dirty="0"/>
          </a:p>
        </p:txBody>
      </p:sp>
    </p:spTree>
    <p:extLst>
      <p:ext uri="{BB962C8B-B14F-4D97-AF65-F5344CB8AC3E}">
        <p14:creationId xmlns:p14="http://schemas.microsoft.com/office/powerpoint/2010/main" val="124811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08B39-DD90-9D2F-600F-C418A32E5542}"/>
              </a:ext>
            </a:extLst>
          </p:cNvPr>
          <p:cNvSpPr>
            <a:spLocks noGrp="1"/>
          </p:cNvSpPr>
          <p:nvPr>
            <p:ph type="title"/>
          </p:nvPr>
        </p:nvSpPr>
        <p:spPr/>
        <p:txBody>
          <a:bodyPr/>
          <a:lstStyle/>
          <a:p>
            <a:r>
              <a:rPr lang="en-US" dirty="0"/>
              <a:t>Step 02:</a:t>
            </a:r>
          </a:p>
        </p:txBody>
      </p:sp>
      <p:sp>
        <p:nvSpPr>
          <p:cNvPr id="3" name="Content Placeholder 2">
            <a:extLst>
              <a:ext uri="{FF2B5EF4-FFF2-40B4-BE49-F238E27FC236}">
                <a16:creationId xmlns:a16="http://schemas.microsoft.com/office/drawing/2014/main" id="{383C7558-ABE9-88DD-3B2D-745E64A8D1E6}"/>
              </a:ext>
            </a:extLst>
          </p:cNvPr>
          <p:cNvSpPr>
            <a:spLocks noGrp="1"/>
          </p:cNvSpPr>
          <p:nvPr>
            <p:ph idx="1"/>
          </p:nvPr>
        </p:nvSpPr>
        <p:spPr/>
        <p:txBody>
          <a:bodyPr/>
          <a:lstStyle/>
          <a:p>
            <a:r>
              <a:rPr lang="en-US" b="1" dirty="0"/>
              <a:t>Boot from Installation Media:</a:t>
            </a:r>
            <a:endParaRPr lang="en-US" dirty="0"/>
          </a:p>
          <a:p>
            <a:pPr>
              <a:buFont typeface="Arial" panose="020B0604020202020204" pitchFamily="34" charset="0"/>
              <a:buChar char="•"/>
            </a:pPr>
            <a:r>
              <a:rPr lang="en-US" dirty="0"/>
              <a:t>Restart the computer and </a:t>
            </a:r>
            <a:r>
              <a:rPr lang="en-US" b="1" dirty="0"/>
              <a:t>enter BIOS/UEFI settings</a:t>
            </a:r>
            <a:r>
              <a:rPr lang="en-US" dirty="0"/>
              <a:t> (usually by pressing </a:t>
            </a:r>
            <a:r>
              <a:rPr lang="en-US" b="1" dirty="0"/>
              <a:t>F2, F12, or Delete</a:t>
            </a:r>
            <a:r>
              <a:rPr lang="en-US" dirty="0"/>
              <a:t> during startup).</a:t>
            </a:r>
          </a:p>
          <a:p>
            <a:pPr>
              <a:buFont typeface="Arial" panose="020B0604020202020204" pitchFamily="34" charset="0"/>
              <a:buChar char="•"/>
            </a:pPr>
            <a:r>
              <a:rPr lang="en-US" b="1" dirty="0"/>
              <a:t>Set USB/DVD as the primary boot option</a:t>
            </a:r>
            <a:r>
              <a:rPr lang="en-US" dirty="0"/>
              <a:t> in the boot menu.</a:t>
            </a:r>
          </a:p>
          <a:p>
            <a:endParaRPr lang="en-US" dirty="0"/>
          </a:p>
        </p:txBody>
      </p:sp>
    </p:spTree>
    <p:extLst>
      <p:ext uri="{BB962C8B-B14F-4D97-AF65-F5344CB8AC3E}">
        <p14:creationId xmlns:p14="http://schemas.microsoft.com/office/powerpoint/2010/main" val="310581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BD2A-CAA0-86DE-34DA-6EB1BF46DA00}"/>
              </a:ext>
            </a:extLst>
          </p:cNvPr>
          <p:cNvSpPr>
            <a:spLocks noGrp="1"/>
          </p:cNvSpPr>
          <p:nvPr>
            <p:ph type="title"/>
          </p:nvPr>
        </p:nvSpPr>
        <p:spPr/>
        <p:txBody>
          <a:bodyPr/>
          <a:lstStyle/>
          <a:p>
            <a:r>
              <a:rPr lang="en-US" dirty="0"/>
              <a:t>Boot menu:</a:t>
            </a:r>
          </a:p>
        </p:txBody>
      </p:sp>
      <p:pic>
        <p:nvPicPr>
          <p:cNvPr id="5" name="Content Placeholder 4" descr="A screenshot of a computer&#10;&#10;Description automatically generated">
            <a:extLst>
              <a:ext uri="{FF2B5EF4-FFF2-40B4-BE49-F238E27FC236}">
                <a16:creationId xmlns:a16="http://schemas.microsoft.com/office/drawing/2014/main" id="{246C4960-1A99-6957-26B3-217E72C864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950" y="1935921"/>
            <a:ext cx="8928100" cy="3470743"/>
          </a:xfrm>
        </p:spPr>
      </p:pic>
    </p:spTree>
    <p:extLst>
      <p:ext uri="{BB962C8B-B14F-4D97-AF65-F5344CB8AC3E}">
        <p14:creationId xmlns:p14="http://schemas.microsoft.com/office/powerpoint/2010/main" val="330533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114</TotalTime>
  <Words>371</Words>
  <Application>Microsoft Office PowerPoint</Application>
  <PresentationFormat>Widescreen</PresentationFormat>
  <Paragraphs>35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Bebas Neue</vt:lpstr>
      <vt:lpstr>Bookman Old Style</vt:lpstr>
      <vt:lpstr>open sans</vt:lpstr>
      <vt:lpstr>Rockwell</vt:lpstr>
      <vt:lpstr>Damask</vt:lpstr>
      <vt:lpstr>Mehran University of engineering and  technology</vt:lpstr>
      <vt:lpstr>Introduction </vt:lpstr>
      <vt:lpstr>PowerPoint Presentation</vt:lpstr>
      <vt:lpstr>PowerPoint Presentation</vt:lpstr>
      <vt:lpstr>Operating System (OS): </vt:lpstr>
      <vt:lpstr>Types of Operating System (OS): </vt:lpstr>
      <vt:lpstr>Installing Windows (Step-by-Step)</vt:lpstr>
      <vt:lpstr>Step 02:</vt:lpstr>
      <vt:lpstr>Boot menu:</vt:lpstr>
      <vt:lpstr>Step 03: Installation Process </vt:lpstr>
      <vt:lpstr>PowerPoint Presentation</vt:lpstr>
      <vt:lpstr>Step 04:</vt:lpstr>
      <vt:lpstr>PowerPoint Presentation</vt:lpstr>
      <vt:lpstr>Step 05: selecting a drive</vt:lpstr>
      <vt:lpstr>Step 06: </vt:lpstr>
      <vt:lpstr>PowerPoint Presentation</vt:lpstr>
      <vt:lpstr>Step 07: Setting Up Your Laptop </vt:lpstr>
      <vt:lpstr>The installation of Windows is complete</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24BSAI029</dc:creator>
  <cp:lastModifiedBy>24BSAI029</cp:lastModifiedBy>
  <cp:revision>2</cp:revision>
  <dcterms:created xsi:type="dcterms:W3CDTF">2024-12-01T09:44:07Z</dcterms:created>
  <dcterms:modified xsi:type="dcterms:W3CDTF">2024-12-01T11:38:37Z</dcterms:modified>
</cp:coreProperties>
</file>