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65" r:id="rId3"/>
    <p:sldId id="266" r:id="rId4"/>
    <p:sldId id="261" r:id="rId5"/>
    <p:sldId id="262"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1617B-C0CB-4BF4-9115-32E02A7CF58A}"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DEA17-B094-409A-A5C6-22D679F83ABB}" type="slidenum">
              <a:rPr lang="en-US" smtClean="0"/>
              <a:t>‹#›</a:t>
            </a:fld>
            <a:endParaRPr lang="en-US"/>
          </a:p>
        </p:txBody>
      </p:sp>
    </p:spTree>
    <p:extLst>
      <p:ext uri="{BB962C8B-B14F-4D97-AF65-F5344CB8AC3E}">
        <p14:creationId xmlns:p14="http://schemas.microsoft.com/office/powerpoint/2010/main" val="164979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CDEA17-B094-409A-A5C6-22D679F83ABB}" type="slidenum">
              <a:rPr lang="en-US" smtClean="0"/>
              <a:t>13</a:t>
            </a:fld>
            <a:endParaRPr lang="en-US"/>
          </a:p>
        </p:txBody>
      </p:sp>
    </p:spTree>
    <p:extLst>
      <p:ext uri="{BB962C8B-B14F-4D97-AF65-F5344CB8AC3E}">
        <p14:creationId xmlns:p14="http://schemas.microsoft.com/office/powerpoint/2010/main" val="90206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gn="just">
              <a:lnSpc>
                <a:spcPct val="100000"/>
              </a:lnSpc>
              <a:spcBef>
                <a:spcPts val="1190"/>
              </a:spcBef>
            </a:pPr>
            <a:r>
              <a:rPr lang="en-US" dirty="0"/>
              <a:t>An </a:t>
            </a:r>
            <a:r>
              <a:rPr lang="en-US" b="1" dirty="0"/>
              <a:t>autopilot</a:t>
            </a:r>
            <a:r>
              <a:rPr lang="en-US" dirty="0"/>
              <a:t> is a system used to control the trajectory of an aircraft without constant 'hands-on' control by a human operator being required. Autopilots do not replace human operators, but instead they assist them in controlling the aircraft. This allows them to focus on broader aspects of operations such as monitoring the trajectory, weather and systems</a:t>
            </a:r>
            <a:endParaRPr lang="en-US" dirty="0">
              <a:latin typeface="Georgia"/>
              <a:cs typeface="Georgia"/>
            </a:endParaRPr>
          </a:p>
          <a:p>
            <a:endParaRPr lang="en-US" dirty="0"/>
          </a:p>
          <a:p>
            <a:endParaRPr lang="en-US" dirty="0"/>
          </a:p>
        </p:txBody>
      </p:sp>
      <p:sp>
        <p:nvSpPr>
          <p:cNvPr id="4" name="Slide Number Placeholder 3"/>
          <p:cNvSpPr>
            <a:spLocks noGrp="1"/>
          </p:cNvSpPr>
          <p:nvPr>
            <p:ph type="sldNum" sz="quarter" idx="10"/>
          </p:nvPr>
        </p:nvSpPr>
        <p:spPr/>
        <p:txBody>
          <a:bodyPr/>
          <a:lstStyle/>
          <a:p>
            <a:fld id="{D8CDEA17-B094-409A-A5C6-22D679F83ABB}" type="slidenum">
              <a:rPr lang="en-US" smtClean="0"/>
              <a:t>18</a:t>
            </a:fld>
            <a:endParaRPr lang="en-US"/>
          </a:p>
        </p:txBody>
      </p:sp>
    </p:spTree>
    <p:extLst>
      <p:ext uri="{BB962C8B-B14F-4D97-AF65-F5344CB8AC3E}">
        <p14:creationId xmlns:p14="http://schemas.microsoft.com/office/powerpoint/2010/main" val="929116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1660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86ABE7-CBF3-43CE-A5BE-6A6C94C67B5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439370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73748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75880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130818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86ABE7-CBF3-43CE-A5BE-6A6C94C67B51}"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420314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86ABE7-CBF3-43CE-A5BE-6A6C94C67B51}" type="datetimeFigureOut">
              <a:rPr lang="en-US" smtClean="0"/>
              <a:t>9/3/2024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73892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3652555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19903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55464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6ABE7-CBF3-43CE-A5BE-6A6C94C67B5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56367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6ABE7-CBF3-43CE-A5BE-6A6C94C67B5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14378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6ABE7-CBF3-43CE-A5BE-6A6C94C67B51}"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43853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ABE7-CBF3-43CE-A5BE-6A6C94C67B51}"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43003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6ABE7-CBF3-43CE-A5BE-6A6C94C67B51}"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2864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86ABE7-CBF3-43CE-A5BE-6A6C94C67B5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319017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86ABE7-CBF3-43CE-A5BE-6A6C94C67B5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7AA49E-A036-48E4-82EB-41CCE2164DD5}" type="slidenum">
              <a:rPr lang="en-US" smtClean="0"/>
              <a:t>‹#›</a:t>
            </a:fld>
            <a:endParaRPr lang="en-US"/>
          </a:p>
        </p:txBody>
      </p:sp>
    </p:spTree>
    <p:extLst>
      <p:ext uri="{BB962C8B-B14F-4D97-AF65-F5344CB8AC3E}">
        <p14:creationId xmlns:p14="http://schemas.microsoft.com/office/powerpoint/2010/main" val="110682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86ABE7-CBF3-43CE-A5BE-6A6C94C67B51}" type="datetimeFigureOut">
              <a:rPr lang="en-US" smtClean="0"/>
              <a:t>9/3/2024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7AA49E-A036-48E4-82EB-41CCE2164DD5}" type="slidenum">
              <a:rPr lang="en-US" smtClean="0"/>
              <a:t>‹#›</a:t>
            </a:fld>
            <a:endParaRPr lang="en-US"/>
          </a:p>
        </p:txBody>
      </p:sp>
    </p:spTree>
    <p:extLst>
      <p:ext uri="{BB962C8B-B14F-4D97-AF65-F5344CB8AC3E}">
        <p14:creationId xmlns:p14="http://schemas.microsoft.com/office/powerpoint/2010/main" val="37789945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929" y="2271690"/>
            <a:ext cx="6815669" cy="1515533"/>
          </a:xfrm>
        </p:spPr>
        <p:txBody>
          <a:bodyPr/>
          <a:lstStyle/>
          <a:p>
            <a:pPr algn="ct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br>
              <a:rPr lang="en-US" sz="4400" b="1" dirty="0"/>
            </a:br>
            <a:r>
              <a:rPr lang="en-US" sz="3200" b="1" dirty="0"/>
              <a:t>Introduction to Information And Communication Technologies</a:t>
            </a:r>
            <a:br>
              <a:rPr lang="en-US" sz="4400" b="1" dirty="0"/>
            </a:br>
            <a:r>
              <a:rPr lang="en-US" sz="4400" b="1" dirty="0"/>
              <a:t>      </a:t>
            </a:r>
            <a:r>
              <a:rPr lang="en-US" sz="2000" b="1" dirty="0">
                <a:solidFill>
                  <a:srgbClr val="FFFF00"/>
                </a:solidFill>
              </a:rPr>
              <a:t>24BSAI, First  Semester, First Year</a:t>
            </a:r>
            <a:br>
              <a:rPr lang="en-US" sz="2000" b="1" dirty="0">
                <a:solidFill>
                  <a:srgbClr val="FFFF00"/>
                </a:solidFill>
              </a:rPr>
            </a:br>
            <a:endParaRPr lang="en-US" sz="4400" dirty="0">
              <a:solidFill>
                <a:srgbClr val="FFFF00"/>
              </a:solidFill>
            </a:endParaRPr>
          </a:p>
        </p:txBody>
      </p:sp>
      <p:sp>
        <p:nvSpPr>
          <p:cNvPr id="3" name="Subtitle 2"/>
          <p:cNvSpPr>
            <a:spLocks noGrp="1"/>
          </p:cNvSpPr>
          <p:nvPr>
            <p:ph type="subTitle" idx="1"/>
          </p:nvPr>
        </p:nvSpPr>
        <p:spPr>
          <a:xfrm>
            <a:off x="1095549" y="3505373"/>
            <a:ext cx="8850307" cy="672730"/>
          </a:xfrm>
        </p:spPr>
        <p:txBody>
          <a:bodyPr>
            <a:normAutofit lnSpcReduction="10000"/>
          </a:bodyPr>
          <a:lstStyle/>
          <a:p>
            <a:pPr marL="12700" algn="ctr">
              <a:spcBef>
                <a:spcPts val="135"/>
              </a:spcBef>
            </a:pPr>
            <a:r>
              <a:rPr lang="en-US" sz="2000" spc="-145" dirty="0">
                <a:solidFill>
                  <a:schemeClr val="bg1"/>
                </a:solidFill>
                <a:latin typeface="Georgia"/>
                <a:cs typeface="Georgia"/>
              </a:rPr>
              <a:t>Introduction To Computers and Its Applications</a:t>
            </a:r>
          </a:p>
          <a:p>
            <a:pPr marL="12700" algn="ctr">
              <a:spcBef>
                <a:spcPts val="135"/>
              </a:spcBef>
            </a:pPr>
            <a:r>
              <a:rPr lang="en-US" b="1" spc="-145" dirty="0">
                <a:solidFill>
                  <a:srgbClr val="00B0F0"/>
                </a:solidFill>
                <a:latin typeface="Georgia"/>
                <a:cs typeface="Georgia"/>
              </a:rPr>
              <a:t>             </a:t>
            </a:r>
          </a:p>
          <a:p>
            <a:pPr marL="12700" algn="ctr">
              <a:spcBef>
                <a:spcPts val="135"/>
              </a:spcBef>
            </a:pPr>
            <a:endParaRPr lang="en-US" b="1" spc="-145" dirty="0">
              <a:solidFill>
                <a:srgbClr val="00B0F0"/>
              </a:solidFill>
              <a:latin typeface="Georgia"/>
              <a:cs typeface="Georgi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038" y="724245"/>
            <a:ext cx="1114974" cy="1114974"/>
          </a:xfrm>
          <a:prstGeom prst="rect">
            <a:avLst/>
          </a:prstGeom>
        </p:spPr>
      </p:pic>
      <p:sp>
        <p:nvSpPr>
          <p:cNvPr id="5" name="Rectangle 4"/>
          <p:cNvSpPr/>
          <p:nvPr/>
        </p:nvSpPr>
        <p:spPr>
          <a:xfrm>
            <a:off x="2303918" y="5413045"/>
            <a:ext cx="7415347" cy="720710"/>
          </a:xfrm>
          <a:prstGeom prst="rect">
            <a:avLst/>
          </a:prstGeom>
        </p:spPr>
        <p:txBody>
          <a:bodyPr wrap="square">
            <a:spAutoFit/>
          </a:bodyPr>
          <a:lstStyle/>
          <a:p>
            <a:pPr marL="12700" algn="ctr">
              <a:spcBef>
                <a:spcPts val="135"/>
              </a:spcBef>
            </a:pPr>
            <a:r>
              <a:rPr lang="en-US" sz="2000" b="1" spc="-145" dirty="0">
                <a:solidFill>
                  <a:schemeClr val="bg1"/>
                </a:solidFill>
                <a:highlight>
                  <a:srgbClr val="0000FF"/>
                </a:highlight>
                <a:latin typeface="Georgia"/>
                <a:cs typeface="Georgia"/>
              </a:rPr>
              <a:t>Department of Software Engineering, </a:t>
            </a:r>
          </a:p>
          <a:p>
            <a:pPr marL="12700" algn="ctr">
              <a:spcBef>
                <a:spcPts val="135"/>
              </a:spcBef>
            </a:pPr>
            <a:r>
              <a:rPr lang="en-US" sz="2000" b="1" spc="-145" dirty="0">
                <a:solidFill>
                  <a:schemeClr val="bg1"/>
                </a:solidFill>
                <a:highlight>
                  <a:srgbClr val="0000FF"/>
                </a:highlight>
                <a:latin typeface="Georgia"/>
                <a:cs typeface="Georgia"/>
              </a:rPr>
              <a:t>Mehran University of Engineering and Technology, Jamshoro</a:t>
            </a:r>
            <a:endParaRPr lang="en-US" sz="2000" dirty="0">
              <a:solidFill>
                <a:schemeClr val="bg1"/>
              </a:solidFill>
              <a:highlight>
                <a:srgbClr val="0000FF"/>
              </a:highlight>
              <a:latin typeface="Georgia"/>
              <a:cs typeface="Georgia"/>
            </a:endParaRPr>
          </a:p>
        </p:txBody>
      </p:sp>
    </p:spTree>
    <p:extLst>
      <p:ext uri="{BB962C8B-B14F-4D97-AF65-F5344CB8AC3E}">
        <p14:creationId xmlns:p14="http://schemas.microsoft.com/office/powerpoint/2010/main" val="59849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Processing Cycle</a:t>
            </a:r>
          </a:p>
        </p:txBody>
      </p:sp>
      <p:sp>
        <p:nvSpPr>
          <p:cNvPr id="3" name="Content Placeholder 2"/>
          <p:cNvSpPr>
            <a:spLocks noGrp="1"/>
          </p:cNvSpPr>
          <p:nvPr>
            <p:ph idx="1"/>
          </p:nvPr>
        </p:nvSpPr>
        <p:spPr>
          <a:xfrm>
            <a:off x="464234" y="1921393"/>
            <a:ext cx="11493304" cy="4135271"/>
          </a:xfrm>
        </p:spPr>
        <p:txBody>
          <a:bodyPr>
            <a:noAutofit/>
          </a:bodyPr>
          <a:lstStyle/>
          <a:p>
            <a:endParaRPr lang="en-US" sz="1600" b="1" dirty="0"/>
          </a:p>
          <a:p>
            <a:r>
              <a:rPr lang="en-US" sz="1600" b="1" dirty="0"/>
              <a:t>INPUT:</a:t>
            </a:r>
            <a:r>
              <a:rPr lang="en-US" sz="1600" dirty="0"/>
              <a:t> During this step the computer accepts the input from the user via any input device like keyboard or mouse. It is very important step as the computer cannot do anything by itself so it needs the instructions in the form of input.</a:t>
            </a:r>
          </a:p>
          <a:p>
            <a:r>
              <a:rPr lang="en-US" sz="1600" dirty="0"/>
              <a:t> </a:t>
            </a:r>
            <a:r>
              <a:rPr lang="en-US" sz="1600" b="1" dirty="0"/>
              <a:t>PROCESS: </a:t>
            </a:r>
            <a:r>
              <a:rPr lang="en-US" sz="1600" dirty="0"/>
              <a:t>During this step the processing devices (Microprocessor) of the computer performs some processing on the inputted data according to the given set of instructions and converts the data in to information. The data processed by the processor in stored in memory (RAM) temporarily so that the processor can receive and access the data very fast. So in this step the two important devices of the computer RAM and Processor are used. </a:t>
            </a:r>
          </a:p>
          <a:p>
            <a:r>
              <a:rPr lang="en-US" sz="1600" b="1" dirty="0"/>
              <a:t>OUTPUT:</a:t>
            </a:r>
            <a:r>
              <a:rPr lang="en-US" sz="1600" dirty="0"/>
              <a:t> During this process the computer shows the result of processed data on some sort of output devices like monitor or printer. It is very important for the computer to show the output because if the computer cannot show the result then how a people can come to know that data has been converted in to information. </a:t>
            </a:r>
          </a:p>
          <a:p>
            <a:r>
              <a:rPr lang="en-US" sz="1600" b="1" dirty="0"/>
              <a:t>STORAGE</a:t>
            </a:r>
            <a:r>
              <a:rPr lang="en-US" sz="1600" dirty="0"/>
              <a:t>: During this step the computer permanently stores the processed data on any storage device like hard disk, floppy or USB. It is important to save your important data on the permanently storage media so that you can access that data again whenever you want, else you have to set the data again which will be itching and can be time consuming to write the data again and again. </a:t>
            </a:r>
          </a:p>
        </p:txBody>
      </p:sp>
    </p:spTree>
    <p:extLst>
      <p:ext uri="{BB962C8B-B14F-4D97-AF65-F5344CB8AC3E}">
        <p14:creationId xmlns:p14="http://schemas.microsoft.com/office/powerpoint/2010/main" val="54943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10"/>
              </a:spcBef>
              <a:buNone/>
            </a:pPr>
            <a:r>
              <a:rPr lang="en-US" spc="-35" dirty="0">
                <a:latin typeface="Georgia"/>
                <a:cs typeface="Georgia"/>
              </a:rPr>
              <a:t>Nowadays</a:t>
            </a:r>
            <a:r>
              <a:rPr lang="en-US" spc="-125" dirty="0">
                <a:latin typeface="Georgia"/>
                <a:cs typeface="Georgia"/>
              </a:rPr>
              <a:t> </a:t>
            </a:r>
            <a:r>
              <a:rPr lang="en-US" spc="-25" dirty="0">
                <a:latin typeface="Georgia"/>
                <a:cs typeface="Georgia"/>
              </a:rPr>
              <a:t>computers</a:t>
            </a:r>
            <a:r>
              <a:rPr lang="en-US" spc="-165" dirty="0">
                <a:latin typeface="Georgia"/>
                <a:cs typeface="Georgia"/>
              </a:rPr>
              <a:t> </a:t>
            </a:r>
            <a:r>
              <a:rPr lang="en-US" spc="-10" dirty="0">
                <a:latin typeface="Georgia"/>
                <a:cs typeface="Georgia"/>
              </a:rPr>
              <a:t>are</a:t>
            </a:r>
            <a:r>
              <a:rPr lang="en-US" spc="-50" dirty="0">
                <a:latin typeface="Georgia"/>
                <a:cs typeface="Georgia"/>
              </a:rPr>
              <a:t> </a:t>
            </a:r>
            <a:r>
              <a:rPr lang="en-US" spc="-20" dirty="0">
                <a:latin typeface="Georgia"/>
                <a:cs typeface="Georgia"/>
              </a:rPr>
              <a:t>considered</a:t>
            </a:r>
            <a:r>
              <a:rPr lang="en-US" spc="-135" dirty="0">
                <a:latin typeface="Georgia"/>
                <a:cs typeface="Georgia"/>
              </a:rPr>
              <a:t> </a:t>
            </a:r>
            <a:r>
              <a:rPr lang="en-US" spc="-25" dirty="0">
                <a:latin typeface="Georgia"/>
                <a:cs typeface="Georgia"/>
              </a:rPr>
              <a:t>backbone</a:t>
            </a:r>
            <a:r>
              <a:rPr lang="en-US" spc="-125" dirty="0">
                <a:latin typeface="Georgia"/>
                <a:cs typeface="Georgia"/>
              </a:rPr>
              <a:t> </a:t>
            </a:r>
            <a:r>
              <a:rPr lang="en-US" spc="-50" dirty="0">
                <a:latin typeface="Georgia"/>
                <a:cs typeface="Georgia"/>
              </a:rPr>
              <a:t>in</a:t>
            </a:r>
            <a:r>
              <a:rPr lang="en-US" spc="-75" dirty="0">
                <a:latin typeface="Georgia"/>
                <a:cs typeface="Georgia"/>
              </a:rPr>
              <a:t> </a:t>
            </a:r>
            <a:r>
              <a:rPr lang="en-US" spc="-55" dirty="0">
                <a:latin typeface="Georgia"/>
                <a:cs typeface="Georgia"/>
              </a:rPr>
              <a:t>many</a:t>
            </a:r>
            <a:r>
              <a:rPr lang="en-US" spc="-120" dirty="0">
                <a:latin typeface="Georgia"/>
                <a:cs typeface="Georgia"/>
              </a:rPr>
              <a:t> </a:t>
            </a:r>
            <a:r>
              <a:rPr lang="en-US" spc="-35" dirty="0">
                <a:latin typeface="Georgia"/>
                <a:cs typeface="Georgia"/>
              </a:rPr>
              <a:t>different</a:t>
            </a:r>
            <a:r>
              <a:rPr lang="en-US" spc="-60" dirty="0">
                <a:latin typeface="Georgia"/>
                <a:cs typeface="Georgia"/>
              </a:rPr>
              <a:t> </a:t>
            </a:r>
            <a:r>
              <a:rPr lang="en-US" spc="-45" dirty="0">
                <a:latin typeface="Georgia"/>
                <a:cs typeface="Georgia"/>
              </a:rPr>
              <a:t>fields.</a:t>
            </a:r>
            <a:endParaRPr lang="en-US" dirty="0">
              <a:latin typeface="Georgia"/>
              <a:cs typeface="Georgia"/>
            </a:endParaRPr>
          </a:p>
          <a:p>
            <a:pPr>
              <a:lnSpc>
                <a:spcPct val="100000"/>
              </a:lnSpc>
            </a:pPr>
            <a:endParaRPr lang="en-US" sz="2800" dirty="0">
              <a:latin typeface="Times New Roman"/>
              <a:cs typeface="Times New Roman"/>
            </a:endParaRPr>
          </a:p>
          <a:p>
            <a:pPr marL="0" indent="0">
              <a:lnSpc>
                <a:spcPct val="100000"/>
              </a:lnSpc>
              <a:spcBef>
                <a:spcPts val="2005"/>
              </a:spcBef>
              <a:buNone/>
            </a:pPr>
            <a:r>
              <a:rPr lang="en-US" b="1" spc="15" dirty="0">
                <a:solidFill>
                  <a:srgbClr val="6F2F9F"/>
                </a:solidFill>
                <a:latin typeface="Georgia"/>
                <a:cs typeface="Georgia"/>
              </a:rPr>
              <a:t>1. </a:t>
            </a:r>
            <a:r>
              <a:rPr lang="en-US" b="1" spc="-170" dirty="0">
                <a:solidFill>
                  <a:srgbClr val="6F2F9F"/>
                </a:solidFill>
                <a:latin typeface="Georgia"/>
                <a:cs typeface="Georgia"/>
              </a:rPr>
              <a:t>Education</a:t>
            </a:r>
            <a:r>
              <a:rPr lang="en-US" b="1" spc="-240" dirty="0">
                <a:solidFill>
                  <a:srgbClr val="6F2F9F"/>
                </a:solidFill>
                <a:latin typeface="Georgia"/>
                <a:cs typeface="Georgia"/>
              </a:rPr>
              <a:t> </a:t>
            </a:r>
            <a:r>
              <a:rPr lang="en-US" b="1" spc="-210" dirty="0">
                <a:solidFill>
                  <a:srgbClr val="6F2F9F"/>
                </a:solidFill>
                <a:latin typeface="Georgia"/>
                <a:cs typeface="Georgia"/>
              </a:rPr>
              <a:t>:</a:t>
            </a:r>
            <a:endParaRPr lang="en-US" dirty="0">
              <a:latin typeface="Georgia"/>
              <a:cs typeface="Georgia"/>
            </a:endParaRPr>
          </a:p>
          <a:p>
            <a:pPr marL="0" indent="0">
              <a:lnSpc>
                <a:spcPct val="100000"/>
              </a:lnSpc>
              <a:spcBef>
                <a:spcPts val="1190"/>
              </a:spcBef>
              <a:buNone/>
            </a:pPr>
            <a:r>
              <a:rPr lang="en-US" spc="-55" dirty="0">
                <a:latin typeface="Georgia"/>
                <a:cs typeface="Georgia"/>
              </a:rPr>
              <a:t>		Schools, </a:t>
            </a:r>
            <a:r>
              <a:rPr lang="en-US" spc="-50" dirty="0">
                <a:latin typeface="Georgia"/>
                <a:cs typeface="Georgia"/>
              </a:rPr>
              <a:t>Colleges,</a:t>
            </a:r>
            <a:r>
              <a:rPr lang="en-US" spc="-235" dirty="0">
                <a:latin typeface="Georgia"/>
                <a:cs typeface="Georgia"/>
              </a:rPr>
              <a:t> </a:t>
            </a:r>
            <a:r>
              <a:rPr lang="en-US" spc="-40" dirty="0">
                <a:latin typeface="Georgia"/>
                <a:cs typeface="Georgia"/>
              </a:rPr>
              <a:t>Universities</a:t>
            </a:r>
            <a:endParaRPr lang="en-US" dirty="0">
              <a:latin typeface="Georgia"/>
              <a:cs typeface="Georgia"/>
            </a:endParaRPr>
          </a:p>
          <a:p>
            <a:endParaRPr lang="en-US" dirty="0"/>
          </a:p>
        </p:txBody>
      </p:sp>
      <p:sp>
        <p:nvSpPr>
          <p:cNvPr id="4" name="object 4"/>
          <p:cNvSpPr/>
          <p:nvPr/>
        </p:nvSpPr>
        <p:spPr>
          <a:xfrm>
            <a:off x="6332561" y="3357348"/>
            <a:ext cx="4708478" cy="251851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2620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150" dirty="0">
                <a:solidFill>
                  <a:srgbClr val="6F2F9F"/>
                </a:solidFill>
                <a:latin typeface="Georgia"/>
                <a:cs typeface="Georgia"/>
              </a:rPr>
              <a:t>2.</a:t>
            </a:r>
            <a:r>
              <a:rPr lang="en-US" b="1" spc="-100" dirty="0">
                <a:solidFill>
                  <a:srgbClr val="6F2F9F"/>
                </a:solidFill>
                <a:latin typeface="Georgia"/>
                <a:cs typeface="Georgia"/>
              </a:rPr>
              <a:t>  </a:t>
            </a:r>
            <a:r>
              <a:rPr lang="en-US" b="1" spc="-150" dirty="0">
                <a:solidFill>
                  <a:srgbClr val="6F2F9F"/>
                </a:solidFill>
                <a:latin typeface="Georgia"/>
                <a:cs typeface="Georgia"/>
              </a:rPr>
              <a:t>Military:</a:t>
            </a:r>
            <a:endParaRPr lang="en-US" dirty="0">
              <a:latin typeface="Georgia"/>
              <a:cs typeface="Georgia"/>
            </a:endParaRPr>
          </a:p>
          <a:p>
            <a:pPr marL="0" indent="0">
              <a:lnSpc>
                <a:spcPct val="100000"/>
              </a:lnSpc>
              <a:spcBef>
                <a:spcPts val="1190"/>
              </a:spcBef>
              <a:buNone/>
            </a:pPr>
            <a:r>
              <a:rPr lang="en-US" spc="-45" dirty="0">
                <a:latin typeface="Georgia"/>
                <a:cs typeface="Georgia"/>
              </a:rPr>
              <a:t>         Missile </a:t>
            </a:r>
            <a:r>
              <a:rPr lang="en-US" spc="-65" dirty="0">
                <a:latin typeface="Georgia"/>
                <a:cs typeface="Georgia"/>
              </a:rPr>
              <a:t>launch, </a:t>
            </a:r>
            <a:r>
              <a:rPr lang="en-US" spc="-55" dirty="0">
                <a:latin typeface="Georgia"/>
                <a:cs typeface="Georgia"/>
              </a:rPr>
              <a:t>Trajectory, </a:t>
            </a:r>
            <a:r>
              <a:rPr lang="en-US" spc="-114" dirty="0">
                <a:latin typeface="Georgia"/>
                <a:cs typeface="Georgia"/>
              </a:rPr>
              <a:t>Radar, </a:t>
            </a:r>
            <a:r>
              <a:rPr lang="en-US" spc="-40" dirty="0">
                <a:latin typeface="Georgia"/>
                <a:cs typeface="Georgia"/>
              </a:rPr>
              <a:t>Satellite</a:t>
            </a:r>
            <a:r>
              <a:rPr lang="en-US" spc="-310" dirty="0">
                <a:latin typeface="Georgia"/>
                <a:cs typeface="Georgia"/>
              </a:rPr>
              <a:t> </a:t>
            </a:r>
            <a:r>
              <a:rPr lang="en-US" spc="-60" dirty="0">
                <a:latin typeface="Georgia"/>
                <a:cs typeface="Georgia"/>
              </a:rPr>
              <a:t>Communications</a:t>
            </a:r>
            <a:endParaRPr lang="en-US" dirty="0">
              <a:latin typeface="Georgia"/>
              <a:cs typeface="Georgia"/>
            </a:endParaRPr>
          </a:p>
          <a:p>
            <a:endParaRPr lang="en-US" dirty="0"/>
          </a:p>
        </p:txBody>
      </p:sp>
      <p:sp>
        <p:nvSpPr>
          <p:cNvPr id="4" name="object 4"/>
          <p:cNvSpPr/>
          <p:nvPr/>
        </p:nvSpPr>
        <p:spPr>
          <a:xfrm>
            <a:off x="1505893" y="4055393"/>
            <a:ext cx="3565420" cy="18949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83653" y="4010747"/>
            <a:ext cx="3143990" cy="19842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63093" y="3894748"/>
            <a:ext cx="2528779" cy="221624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5965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150" dirty="0">
                <a:solidFill>
                  <a:srgbClr val="6F2F9F"/>
                </a:solidFill>
                <a:latin typeface="Georgia"/>
                <a:cs typeface="Georgia"/>
              </a:rPr>
              <a:t>3.</a:t>
            </a:r>
            <a:r>
              <a:rPr lang="en-US" b="1" spc="-100" dirty="0">
                <a:solidFill>
                  <a:srgbClr val="6F2F9F"/>
                </a:solidFill>
                <a:latin typeface="Georgia"/>
                <a:cs typeface="Georgia"/>
              </a:rPr>
              <a:t>  </a:t>
            </a:r>
            <a:r>
              <a:rPr lang="en-US" b="1" spc="-170" dirty="0">
                <a:solidFill>
                  <a:srgbClr val="6F2F9F"/>
                </a:solidFill>
                <a:latin typeface="Georgia"/>
                <a:cs typeface="Georgia"/>
              </a:rPr>
              <a:t>Medicine:</a:t>
            </a:r>
            <a:endParaRPr lang="en-US" b="1" dirty="0">
              <a:solidFill>
                <a:srgbClr val="6F2F9F"/>
              </a:solidFill>
              <a:latin typeface="Georgia"/>
              <a:cs typeface="Georgia"/>
            </a:endParaRPr>
          </a:p>
          <a:p>
            <a:pPr marL="0" indent="0">
              <a:lnSpc>
                <a:spcPct val="100000"/>
              </a:lnSpc>
              <a:spcBef>
                <a:spcPts val="1285"/>
              </a:spcBef>
              <a:buNone/>
            </a:pPr>
            <a:r>
              <a:rPr lang="en-US" spc="-70" dirty="0">
                <a:latin typeface="Georgia"/>
                <a:cs typeface="Georgia"/>
              </a:rPr>
              <a:t>                      Surgery, </a:t>
            </a:r>
            <a:r>
              <a:rPr lang="en-US" spc="-55" dirty="0">
                <a:latin typeface="Georgia"/>
                <a:cs typeface="Georgia"/>
              </a:rPr>
              <a:t>Remote </a:t>
            </a:r>
            <a:r>
              <a:rPr lang="en-US" spc="-35" dirty="0">
                <a:latin typeface="Georgia"/>
                <a:cs typeface="Georgia"/>
              </a:rPr>
              <a:t>treatment, </a:t>
            </a:r>
            <a:r>
              <a:rPr lang="en-US" spc="-165" dirty="0">
                <a:latin typeface="Georgia"/>
                <a:cs typeface="Georgia"/>
              </a:rPr>
              <a:t>X-Ray, </a:t>
            </a:r>
            <a:r>
              <a:rPr lang="en-US" spc="-65" dirty="0">
                <a:latin typeface="Georgia"/>
                <a:cs typeface="Georgia"/>
              </a:rPr>
              <a:t>Ultrasound, </a:t>
            </a:r>
            <a:r>
              <a:rPr lang="en-US" spc="-114" dirty="0">
                <a:latin typeface="Georgia"/>
                <a:cs typeface="Georgia"/>
              </a:rPr>
              <a:t>CT</a:t>
            </a:r>
            <a:r>
              <a:rPr lang="en-US" spc="-335" dirty="0">
                <a:latin typeface="Georgia"/>
                <a:cs typeface="Georgia"/>
              </a:rPr>
              <a:t> </a:t>
            </a:r>
            <a:r>
              <a:rPr lang="en-US" spc="-70" dirty="0">
                <a:latin typeface="Georgia"/>
                <a:cs typeface="Georgia"/>
              </a:rPr>
              <a:t>Scan</a:t>
            </a:r>
            <a:endParaRPr lang="en-US" dirty="0">
              <a:latin typeface="Georgia"/>
              <a:cs typeface="Georgia"/>
            </a:endParaRPr>
          </a:p>
          <a:p>
            <a:endParaRPr lang="en-US" dirty="0"/>
          </a:p>
        </p:txBody>
      </p:sp>
      <p:sp>
        <p:nvSpPr>
          <p:cNvPr id="4" name="object 4"/>
          <p:cNvSpPr/>
          <p:nvPr/>
        </p:nvSpPr>
        <p:spPr>
          <a:xfrm>
            <a:off x="1404014" y="3712190"/>
            <a:ext cx="6327648" cy="25657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992266" y="3857881"/>
            <a:ext cx="3328415" cy="242008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128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180" dirty="0">
                <a:solidFill>
                  <a:srgbClr val="6F2F9F"/>
                </a:solidFill>
                <a:latin typeface="Georgia"/>
                <a:cs typeface="Georgia"/>
              </a:rPr>
              <a:t>4.</a:t>
            </a:r>
            <a:r>
              <a:rPr lang="en-US" b="1" spc="-100" dirty="0">
                <a:solidFill>
                  <a:srgbClr val="6F2F9F"/>
                </a:solidFill>
                <a:latin typeface="Georgia"/>
                <a:cs typeface="Georgia"/>
              </a:rPr>
              <a:t>     </a:t>
            </a:r>
            <a:r>
              <a:rPr lang="en-US" b="1" spc="-170" dirty="0">
                <a:solidFill>
                  <a:srgbClr val="6F2F9F"/>
                </a:solidFill>
                <a:latin typeface="Georgia"/>
                <a:cs typeface="Georgia"/>
              </a:rPr>
              <a:t>Research:</a:t>
            </a:r>
            <a:endParaRPr lang="en-US" dirty="0">
              <a:latin typeface="Georgia"/>
              <a:cs typeface="Georgia"/>
            </a:endParaRPr>
          </a:p>
          <a:p>
            <a:pPr marL="0" indent="0">
              <a:lnSpc>
                <a:spcPct val="100000"/>
              </a:lnSpc>
              <a:spcBef>
                <a:spcPts val="1190"/>
              </a:spcBef>
              <a:buNone/>
            </a:pPr>
            <a:r>
              <a:rPr lang="en-US" spc="-55" dirty="0">
                <a:latin typeface="Georgia"/>
                <a:cs typeface="Georgia"/>
              </a:rPr>
              <a:t>           Simulators, </a:t>
            </a:r>
            <a:r>
              <a:rPr lang="en-US" spc="-40" dirty="0">
                <a:latin typeface="Georgia"/>
                <a:cs typeface="Georgia"/>
              </a:rPr>
              <a:t>Special </a:t>
            </a:r>
            <a:r>
              <a:rPr lang="en-US" spc="-20" dirty="0">
                <a:latin typeface="Georgia"/>
                <a:cs typeface="Georgia"/>
              </a:rPr>
              <a:t>Software,</a:t>
            </a:r>
            <a:r>
              <a:rPr lang="en-US" spc="-360" dirty="0">
                <a:latin typeface="Georgia"/>
                <a:cs typeface="Georgia"/>
              </a:rPr>
              <a:t>  </a:t>
            </a:r>
            <a:r>
              <a:rPr lang="en-US" spc="-30" dirty="0">
                <a:latin typeface="Georgia"/>
                <a:cs typeface="Georgia"/>
              </a:rPr>
              <a:t>Surveys</a:t>
            </a:r>
            <a:endParaRPr lang="en-US" dirty="0">
              <a:latin typeface="Georgia"/>
              <a:cs typeface="Georgia"/>
            </a:endParaRPr>
          </a:p>
          <a:p>
            <a:endParaRPr lang="en-US" dirty="0"/>
          </a:p>
        </p:txBody>
      </p:sp>
      <p:sp>
        <p:nvSpPr>
          <p:cNvPr id="4" name="object 4"/>
          <p:cNvSpPr/>
          <p:nvPr/>
        </p:nvSpPr>
        <p:spPr>
          <a:xfrm>
            <a:off x="1295401" y="3754392"/>
            <a:ext cx="5111496" cy="2235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76061" y="3897818"/>
            <a:ext cx="4430267" cy="19780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1222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120" dirty="0">
                <a:solidFill>
                  <a:srgbClr val="6F2F9F"/>
                </a:solidFill>
                <a:latin typeface="Georgia"/>
                <a:cs typeface="Georgia"/>
              </a:rPr>
              <a:t>5.</a:t>
            </a:r>
            <a:r>
              <a:rPr lang="en-US" b="1" spc="-100" dirty="0">
                <a:solidFill>
                  <a:srgbClr val="6F2F9F"/>
                </a:solidFill>
                <a:latin typeface="Georgia"/>
                <a:cs typeface="Georgia"/>
              </a:rPr>
              <a:t>    </a:t>
            </a:r>
            <a:r>
              <a:rPr lang="en-US" b="1" spc="-170" dirty="0">
                <a:solidFill>
                  <a:srgbClr val="6F2F9F"/>
                </a:solidFill>
                <a:latin typeface="Georgia"/>
                <a:cs typeface="Georgia"/>
              </a:rPr>
              <a:t>Entertainment:</a:t>
            </a:r>
            <a:endParaRPr lang="en-US" dirty="0">
              <a:latin typeface="Georgia"/>
              <a:cs typeface="Georgia"/>
            </a:endParaRPr>
          </a:p>
          <a:p>
            <a:pPr marL="0" indent="0">
              <a:lnSpc>
                <a:spcPct val="100000"/>
              </a:lnSpc>
              <a:spcBef>
                <a:spcPts val="1190"/>
              </a:spcBef>
              <a:buNone/>
            </a:pPr>
            <a:r>
              <a:rPr lang="en-US" spc="-85" dirty="0">
                <a:latin typeface="Georgia"/>
                <a:cs typeface="Georgia"/>
              </a:rPr>
              <a:t>          Music, </a:t>
            </a:r>
            <a:r>
              <a:rPr lang="en-US" spc="-60" dirty="0">
                <a:latin typeface="Georgia"/>
                <a:cs typeface="Georgia"/>
              </a:rPr>
              <a:t>Movies, </a:t>
            </a:r>
            <a:r>
              <a:rPr lang="en-US" spc="-90" dirty="0">
                <a:latin typeface="Georgia"/>
                <a:cs typeface="Georgia"/>
              </a:rPr>
              <a:t>Games, </a:t>
            </a:r>
            <a:r>
              <a:rPr lang="en-US" spc="-100" dirty="0">
                <a:latin typeface="Georgia"/>
                <a:cs typeface="Georgia"/>
              </a:rPr>
              <a:t>3D </a:t>
            </a:r>
            <a:r>
              <a:rPr lang="en-US" spc="-55" dirty="0">
                <a:latin typeface="Georgia"/>
                <a:cs typeface="Georgia"/>
              </a:rPr>
              <a:t>and </a:t>
            </a:r>
            <a:r>
              <a:rPr lang="en-US" spc="-114" dirty="0">
                <a:latin typeface="Georgia"/>
                <a:cs typeface="Georgia"/>
              </a:rPr>
              <a:t>4D </a:t>
            </a:r>
            <a:r>
              <a:rPr lang="en-US" spc="-70" dirty="0">
                <a:latin typeface="Georgia"/>
                <a:cs typeface="Georgia"/>
              </a:rPr>
              <a:t>Cinemas, </a:t>
            </a:r>
            <a:r>
              <a:rPr lang="en-US" spc="-45" dirty="0">
                <a:latin typeface="Georgia"/>
                <a:cs typeface="Georgia"/>
              </a:rPr>
              <a:t>Virtual</a:t>
            </a:r>
            <a:r>
              <a:rPr lang="en-US" spc="-290" dirty="0">
                <a:latin typeface="Georgia"/>
                <a:cs typeface="Georgia"/>
              </a:rPr>
              <a:t> </a:t>
            </a:r>
            <a:r>
              <a:rPr lang="en-US" spc="-40" dirty="0">
                <a:latin typeface="Georgia"/>
                <a:cs typeface="Georgia"/>
              </a:rPr>
              <a:t>Reality</a:t>
            </a:r>
            <a:endParaRPr lang="en-US" dirty="0">
              <a:latin typeface="Georgia"/>
              <a:cs typeface="Georgia"/>
            </a:endParaRPr>
          </a:p>
        </p:txBody>
      </p:sp>
      <p:sp>
        <p:nvSpPr>
          <p:cNvPr id="4" name="object 4"/>
          <p:cNvSpPr/>
          <p:nvPr/>
        </p:nvSpPr>
        <p:spPr>
          <a:xfrm>
            <a:off x="671442" y="3747484"/>
            <a:ext cx="4906785" cy="239931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442988" y="3743474"/>
            <a:ext cx="3860519" cy="25176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78227" y="4372647"/>
            <a:ext cx="1756853" cy="144218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0214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175" dirty="0">
                <a:solidFill>
                  <a:srgbClr val="6F2F9F"/>
                </a:solidFill>
                <a:latin typeface="Georgia"/>
                <a:cs typeface="Georgia"/>
              </a:rPr>
              <a:t>6.</a:t>
            </a:r>
            <a:r>
              <a:rPr lang="en-US" b="1" spc="-100" dirty="0">
                <a:solidFill>
                  <a:srgbClr val="6F2F9F"/>
                </a:solidFill>
                <a:latin typeface="Georgia"/>
                <a:cs typeface="Georgia"/>
              </a:rPr>
              <a:t>     </a:t>
            </a:r>
            <a:r>
              <a:rPr lang="en-US" b="1" spc="-155" dirty="0">
                <a:solidFill>
                  <a:srgbClr val="6F2F9F"/>
                </a:solidFill>
                <a:latin typeface="Georgia"/>
                <a:cs typeface="Georgia"/>
              </a:rPr>
              <a:t>Business:</a:t>
            </a:r>
            <a:endParaRPr lang="en-US" dirty="0">
              <a:latin typeface="Georgia"/>
              <a:cs typeface="Georgia"/>
            </a:endParaRPr>
          </a:p>
          <a:p>
            <a:pPr marL="0" indent="0">
              <a:lnSpc>
                <a:spcPct val="100000"/>
              </a:lnSpc>
              <a:spcBef>
                <a:spcPts val="1190"/>
              </a:spcBef>
              <a:buNone/>
            </a:pPr>
            <a:r>
              <a:rPr lang="en-US" spc="-70" dirty="0">
                <a:latin typeface="Georgia"/>
                <a:cs typeface="Georgia"/>
              </a:rPr>
              <a:t>        Banks, </a:t>
            </a:r>
            <a:r>
              <a:rPr lang="en-US" spc="-175" dirty="0">
                <a:latin typeface="Georgia"/>
                <a:cs typeface="Georgia"/>
              </a:rPr>
              <a:t>ATM, </a:t>
            </a:r>
            <a:r>
              <a:rPr lang="en-US" spc="-75" dirty="0">
                <a:latin typeface="Georgia"/>
                <a:cs typeface="Georgia"/>
              </a:rPr>
              <a:t>Online </a:t>
            </a:r>
            <a:r>
              <a:rPr lang="en-US" spc="-70" dirty="0">
                <a:latin typeface="Georgia"/>
                <a:cs typeface="Georgia"/>
              </a:rPr>
              <a:t>Banking, </a:t>
            </a:r>
            <a:r>
              <a:rPr lang="en-US" spc="-75" dirty="0">
                <a:latin typeface="Georgia"/>
                <a:cs typeface="Georgia"/>
              </a:rPr>
              <a:t>Online</a:t>
            </a:r>
            <a:r>
              <a:rPr lang="en-US" spc="-85" dirty="0">
                <a:latin typeface="Georgia"/>
                <a:cs typeface="Georgia"/>
              </a:rPr>
              <a:t> </a:t>
            </a:r>
            <a:r>
              <a:rPr lang="en-US" spc="-60" dirty="0">
                <a:latin typeface="Georgia"/>
                <a:cs typeface="Georgia"/>
              </a:rPr>
              <a:t>Shopping</a:t>
            </a:r>
            <a:endParaRPr lang="en-US" dirty="0">
              <a:latin typeface="Georgia"/>
              <a:cs typeface="Georgia"/>
            </a:endParaRPr>
          </a:p>
          <a:p>
            <a:endParaRPr lang="en-US" dirty="0"/>
          </a:p>
        </p:txBody>
      </p:sp>
      <p:sp>
        <p:nvSpPr>
          <p:cNvPr id="4" name="object 4"/>
          <p:cNvSpPr/>
          <p:nvPr/>
        </p:nvSpPr>
        <p:spPr>
          <a:xfrm>
            <a:off x="1050877" y="3766781"/>
            <a:ext cx="3610310" cy="19256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46672" y="3594488"/>
            <a:ext cx="3864440" cy="228138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89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lstStyle/>
          <a:p>
            <a:pPr marL="0" indent="0">
              <a:lnSpc>
                <a:spcPct val="100000"/>
              </a:lnSpc>
              <a:spcBef>
                <a:spcPts val="1285"/>
              </a:spcBef>
              <a:buNone/>
            </a:pPr>
            <a:r>
              <a:rPr lang="en-US" b="1" spc="-65" dirty="0">
                <a:solidFill>
                  <a:srgbClr val="6F2F9F"/>
                </a:solidFill>
                <a:latin typeface="Georgia"/>
                <a:cs typeface="Georgia"/>
              </a:rPr>
              <a:t>7.</a:t>
            </a:r>
            <a:r>
              <a:rPr lang="en-US" b="1" spc="-100" dirty="0">
                <a:solidFill>
                  <a:srgbClr val="6F2F9F"/>
                </a:solidFill>
                <a:latin typeface="Georgia"/>
                <a:cs typeface="Georgia"/>
              </a:rPr>
              <a:t>    </a:t>
            </a:r>
            <a:r>
              <a:rPr lang="en-US" b="1" spc="-160" dirty="0">
                <a:solidFill>
                  <a:srgbClr val="6F2F9F"/>
                </a:solidFill>
                <a:latin typeface="Georgia"/>
                <a:cs typeface="Georgia"/>
              </a:rPr>
              <a:t>Industry:</a:t>
            </a:r>
            <a:endParaRPr lang="en-US" dirty="0">
              <a:latin typeface="Georgia"/>
              <a:cs typeface="Georgia"/>
            </a:endParaRPr>
          </a:p>
          <a:p>
            <a:pPr marL="0" indent="0">
              <a:lnSpc>
                <a:spcPct val="100000"/>
              </a:lnSpc>
              <a:spcBef>
                <a:spcPts val="1190"/>
              </a:spcBef>
              <a:buNone/>
            </a:pPr>
            <a:r>
              <a:rPr lang="en-US" spc="-50" dirty="0">
                <a:latin typeface="Georgia"/>
                <a:cs typeface="Georgia"/>
              </a:rPr>
              <a:t>           Production, </a:t>
            </a:r>
            <a:r>
              <a:rPr lang="en-US" spc="-65" dirty="0">
                <a:latin typeface="Georgia"/>
                <a:cs typeface="Georgia"/>
              </a:rPr>
              <a:t>Painting, </a:t>
            </a:r>
            <a:r>
              <a:rPr lang="en-US" spc="-60" dirty="0">
                <a:latin typeface="Georgia"/>
                <a:cs typeface="Georgia"/>
              </a:rPr>
              <a:t>Robots, </a:t>
            </a:r>
            <a:r>
              <a:rPr lang="en-US" spc="-70" dirty="0">
                <a:latin typeface="Georgia"/>
                <a:cs typeface="Georgia"/>
              </a:rPr>
              <a:t>Engine</a:t>
            </a:r>
            <a:r>
              <a:rPr lang="en-US" spc="-385" dirty="0">
                <a:latin typeface="Georgia"/>
                <a:cs typeface="Georgia"/>
              </a:rPr>
              <a:t> </a:t>
            </a:r>
            <a:r>
              <a:rPr lang="en-US" spc="-30" dirty="0">
                <a:latin typeface="Georgia"/>
                <a:cs typeface="Georgia"/>
              </a:rPr>
              <a:t>construction</a:t>
            </a:r>
            <a:endParaRPr lang="en-US" dirty="0">
              <a:latin typeface="Georgia"/>
              <a:cs typeface="Georgia"/>
            </a:endParaRPr>
          </a:p>
          <a:p>
            <a:endParaRPr lang="en-US" dirty="0"/>
          </a:p>
        </p:txBody>
      </p:sp>
      <p:sp>
        <p:nvSpPr>
          <p:cNvPr id="4" name="object 4"/>
          <p:cNvSpPr/>
          <p:nvPr/>
        </p:nvSpPr>
        <p:spPr>
          <a:xfrm>
            <a:off x="2279175" y="3630304"/>
            <a:ext cx="7341131" cy="266581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2380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p:txBody>
          <a:bodyPr>
            <a:normAutofit/>
          </a:bodyPr>
          <a:lstStyle/>
          <a:p>
            <a:pPr marL="0" indent="0">
              <a:spcBef>
                <a:spcPts val="1285"/>
              </a:spcBef>
              <a:buNone/>
            </a:pPr>
            <a:r>
              <a:rPr lang="en-US" b="1" spc="-160" dirty="0">
                <a:solidFill>
                  <a:srgbClr val="6F2F9F"/>
                </a:solidFill>
                <a:latin typeface="Georgia"/>
              </a:rPr>
              <a:t>8. Transportation:</a:t>
            </a:r>
          </a:p>
          <a:p>
            <a:pPr marL="0" indent="0">
              <a:lnSpc>
                <a:spcPct val="100000"/>
              </a:lnSpc>
              <a:spcBef>
                <a:spcPts val="1190"/>
              </a:spcBef>
              <a:buNone/>
            </a:pPr>
            <a:r>
              <a:rPr lang="en-US" sz="2800" spc="-50" dirty="0">
                <a:latin typeface="Georgia"/>
                <a:cs typeface="Georgia"/>
              </a:rPr>
              <a:t>  </a:t>
            </a:r>
            <a:r>
              <a:rPr lang="en-US" sz="2400" spc="-50" dirty="0">
                <a:latin typeface="Georgia"/>
                <a:cs typeface="Georgia"/>
              </a:rPr>
              <a:t>Airline,</a:t>
            </a:r>
            <a:r>
              <a:rPr lang="en-US" sz="2400" spc="-140" dirty="0">
                <a:latin typeface="Georgia"/>
                <a:cs typeface="Georgia"/>
              </a:rPr>
              <a:t> </a:t>
            </a:r>
            <a:r>
              <a:rPr lang="en-US" sz="2400" spc="-55" dirty="0">
                <a:latin typeface="Georgia"/>
                <a:cs typeface="Georgia"/>
              </a:rPr>
              <a:t>Train</a:t>
            </a:r>
            <a:r>
              <a:rPr lang="en-US" sz="2400" spc="-155" dirty="0">
                <a:latin typeface="Georgia"/>
                <a:cs typeface="Georgia"/>
              </a:rPr>
              <a:t> </a:t>
            </a:r>
            <a:r>
              <a:rPr lang="en-US" sz="2400" spc="-30" dirty="0">
                <a:latin typeface="Georgia"/>
                <a:cs typeface="Georgia"/>
              </a:rPr>
              <a:t>reservation,</a:t>
            </a:r>
            <a:r>
              <a:rPr lang="en-US" sz="2400" spc="-170" dirty="0">
                <a:latin typeface="Georgia"/>
                <a:cs typeface="Georgia"/>
              </a:rPr>
              <a:t> </a:t>
            </a:r>
            <a:r>
              <a:rPr lang="en-US" sz="2400" spc="-40" dirty="0">
                <a:latin typeface="Georgia"/>
                <a:cs typeface="Georgia"/>
              </a:rPr>
              <a:t>Air</a:t>
            </a:r>
            <a:r>
              <a:rPr lang="en-US" sz="2400" spc="-60" dirty="0">
                <a:latin typeface="Georgia"/>
                <a:cs typeface="Georgia"/>
              </a:rPr>
              <a:t> </a:t>
            </a:r>
            <a:r>
              <a:rPr lang="en-US" sz="2400" spc="-35" dirty="0">
                <a:latin typeface="Georgia"/>
                <a:cs typeface="Georgia"/>
              </a:rPr>
              <a:t>traffic</a:t>
            </a:r>
            <a:r>
              <a:rPr lang="en-US" sz="2400" spc="-125" dirty="0">
                <a:latin typeface="Georgia"/>
                <a:cs typeface="Georgia"/>
              </a:rPr>
              <a:t> </a:t>
            </a:r>
            <a:r>
              <a:rPr lang="en-US" sz="2400" spc="-45" dirty="0">
                <a:latin typeface="Georgia"/>
                <a:cs typeface="Georgia"/>
              </a:rPr>
              <a:t>control,</a:t>
            </a:r>
            <a:r>
              <a:rPr lang="en-US" sz="2400" spc="-135" dirty="0">
                <a:latin typeface="Georgia"/>
                <a:cs typeface="Georgia"/>
              </a:rPr>
              <a:t> </a:t>
            </a:r>
            <a:r>
              <a:rPr lang="en-US" sz="2400" spc="-65" dirty="0">
                <a:latin typeface="Georgia"/>
                <a:cs typeface="Georgia"/>
              </a:rPr>
              <a:t>Auto</a:t>
            </a:r>
            <a:r>
              <a:rPr lang="en-US" sz="2400" spc="-90" dirty="0">
                <a:latin typeface="Georgia"/>
                <a:cs typeface="Georgia"/>
              </a:rPr>
              <a:t> </a:t>
            </a:r>
            <a:r>
              <a:rPr lang="en-US" sz="2400" spc="-25" dirty="0">
                <a:latin typeface="Georgia"/>
                <a:cs typeface="Georgia"/>
              </a:rPr>
              <a:t>pilot</a:t>
            </a:r>
          </a:p>
          <a:p>
            <a:pPr marL="12700">
              <a:lnSpc>
                <a:spcPct val="100000"/>
              </a:lnSpc>
              <a:spcBef>
                <a:spcPts val="1190"/>
              </a:spcBef>
            </a:pPr>
            <a:endParaRPr lang="en-US" sz="2800" spc="-25" dirty="0">
              <a:latin typeface="Georgia"/>
              <a:cs typeface="Georgia"/>
            </a:endParaRPr>
          </a:p>
        </p:txBody>
      </p:sp>
      <p:sp>
        <p:nvSpPr>
          <p:cNvPr id="4" name="object 4"/>
          <p:cNvSpPr/>
          <p:nvPr/>
        </p:nvSpPr>
        <p:spPr>
          <a:xfrm>
            <a:off x="1551026" y="3771985"/>
            <a:ext cx="4095736" cy="23279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997890" y="4275668"/>
            <a:ext cx="3419468" cy="16002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122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a:xfrm>
            <a:off x="562708" y="2294004"/>
            <a:ext cx="11211950" cy="1968507"/>
          </a:xfrm>
        </p:spPr>
        <p:txBody>
          <a:bodyPr/>
          <a:lstStyle/>
          <a:p>
            <a:pPr marL="0" indent="0">
              <a:lnSpc>
                <a:spcPct val="100000"/>
              </a:lnSpc>
              <a:spcBef>
                <a:spcPts val="1285"/>
              </a:spcBef>
              <a:buNone/>
            </a:pPr>
            <a:r>
              <a:rPr lang="en-US" b="1" spc="-175" dirty="0">
                <a:solidFill>
                  <a:srgbClr val="6F2F9F"/>
                </a:solidFill>
                <a:latin typeface="Georgia"/>
                <a:cs typeface="Georgia"/>
              </a:rPr>
              <a:t>9.</a:t>
            </a:r>
            <a:r>
              <a:rPr lang="en-US" b="1" spc="-100" dirty="0">
                <a:solidFill>
                  <a:srgbClr val="6F2F9F"/>
                </a:solidFill>
                <a:latin typeface="Georgia"/>
                <a:cs typeface="Georgia"/>
              </a:rPr>
              <a:t>    </a:t>
            </a:r>
            <a:r>
              <a:rPr lang="en-US" b="1" spc="-165" dirty="0">
                <a:solidFill>
                  <a:srgbClr val="6F2F9F"/>
                </a:solidFill>
                <a:latin typeface="Georgia"/>
                <a:cs typeface="Georgia"/>
              </a:rPr>
              <a:t>Office:</a:t>
            </a:r>
            <a:endParaRPr lang="en-US" dirty="0">
              <a:latin typeface="Georgia"/>
              <a:cs typeface="Georgia"/>
            </a:endParaRPr>
          </a:p>
          <a:p>
            <a:pPr marL="0" indent="0">
              <a:lnSpc>
                <a:spcPct val="100000"/>
              </a:lnSpc>
              <a:spcBef>
                <a:spcPts val="1190"/>
              </a:spcBef>
              <a:buNone/>
            </a:pPr>
            <a:r>
              <a:rPr lang="en-US" spc="-60" dirty="0">
                <a:latin typeface="Georgia"/>
                <a:cs typeface="Georgia"/>
              </a:rPr>
              <a:t>   Office </a:t>
            </a:r>
            <a:r>
              <a:rPr lang="en-US" spc="-55" dirty="0">
                <a:latin typeface="Georgia"/>
                <a:cs typeface="Georgia"/>
              </a:rPr>
              <a:t>automation, email, </a:t>
            </a:r>
            <a:r>
              <a:rPr lang="en-US" spc="-200" dirty="0">
                <a:latin typeface="Georgia"/>
                <a:cs typeface="Georgia"/>
              </a:rPr>
              <a:t>MS</a:t>
            </a:r>
            <a:r>
              <a:rPr lang="en-US" spc="-325" dirty="0">
                <a:latin typeface="Georgia"/>
                <a:cs typeface="Georgia"/>
              </a:rPr>
              <a:t> </a:t>
            </a:r>
            <a:r>
              <a:rPr lang="en-US" spc="-60" dirty="0">
                <a:latin typeface="Georgia"/>
                <a:cs typeface="Georgia"/>
              </a:rPr>
              <a:t>Office</a:t>
            </a:r>
            <a:endParaRPr lang="en-US" sz="2000" spc="-60" dirty="0">
              <a:latin typeface="Georgia"/>
              <a:cs typeface="Georgia"/>
            </a:endParaRPr>
          </a:p>
          <a:p>
            <a:pPr marL="0" indent="0" algn="just">
              <a:lnSpc>
                <a:spcPct val="100000"/>
              </a:lnSpc>
              <a:spcBef>
                <a:spcPts val="1190"/>
              </a:spcBef>
              <a:buNone/>
            </a:pPr>
            <a:r>
              <a:rPr lang="en-US" sz="2000" b="1" dirty="0"/>
              <a:t>Office automation</a:t>
            </a:r>
            <a:r>
              <a:rPr lang="en-US" sz="2000" dirty="0"/>
              <a:t> refers to the varied </a:t>
            </a:r>
            <a:r>
              <a:rPr lang="en-US" sz="2000" dirty="0">
                <a:hlinkClick r:id="rId2" tooltip="Computer"/>
              </a:rPr>
              <a:t>computer</a:t>
            </a:r>
            <a:r>
              <a:rPr lang="en-US" sz="2000" dirty="0"/>
              <a:t> machinery and </a:t>
            </a:r>
            <a:r>
              <a:rPr lang="en-US" sz="2000" dirty="0">
                <a:hlinkClick r:id="rId3" tooltip="Software"/>
              </a:rPr>
              <a:t>software</a:t>
            </a:r>
            <a:r>
              <a:rPr lang="en-US" sz="2000" dirty="0"/>
              <a:t> used to digitally create, collect, store, manipulate, and relay office information needed for accomplishing basic tasks.</a:t>
            </a:r>
            <a:endParaRPr lang="en-US" sz="2000" dirty="0">
              <a:latin typeface="Georgia"/>
              <a:cs typeface="Georgia"/>
            </a:endParaRPr>
          </a:p>
          <a:p>
            <a:endParaRPr lang="en-US" dirty="0"/>
          </a:p>
        </p:txBody>
      </p:sp>
      <p:sp>
        <p:nvSpPr>
          <p:cNvPr id="4" name="object 4"/>
          <p:cNvSpPr/>
          <p:nvPr/>
        </p:nvSpPr>
        <p:spPr>
          <a:xfrm>
            <a:off x="1617786" y="4262511"/>
            <a:ext cx="9298744" cy="233266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031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Computer</a:t>
            </a:r>
          </a:p>
        </p:txBody>
      </p:sp>
      <p:sp>
        <p:nvSpPr>
          <p:cNvPr id="3" name="Content Placeholder 2"/>
          <p:cNvSpPr>
            <a:spLocks noGrp="1"/>
          </p:cNvSpPr>
          <p:nvPr>
            <p:ph idx="1"/>
          </p:nvPr>
        </p:nvSpPr>
        <p:spPr/>
        <p:txBody>
          <a:bodyPr>
            <a:normAutofit/>
          </a:bodyPr>
          <a:lstStyle/>
          <a:p>
            <a:r>
              <a:rPr lang="en-US" dirty="0"/>
              <a:t>Today, computers has become an important element in the life of the individual of all ages. </a:t>
            </a:r>
          </a:p>
          <a:p>
            <a:r>
              <a:rPr lang="en-US" dirty="0"/>
              <a:t>Computer helps us doing certain jobs in split seconds that the human even can’t think of it</a:t>
            </a:r>
          </a:p>
          <a:p>
            <a:r>
              <a:rPr lang="en-US" dirty="0"/>
              <a:t>Computer is an electronic device used in almost every field even where it is most unexpected. That is why this age is called as the era of IT. And now we cannot imagine a world without computers. ... </a:t>
            </a:r>
          </a:p>
          <a:p>
            <a:r>
              <a:rPr lang="en-US" dirty="0"/>
              <a:t>Computer has become very important nowadays because it is very much accurate, fast and can accomplish many tasks easily.</a:t>
            </a:r>
          </a:p>
          <a:p>
            <a:endParaRPr lang="en-US" dirty="0"/>
          </a:p>
        </p:txBody>
      </p:sp>
    </p:spTree>
    <p:extLst>
      <p:ext uri="{BB962C8B-B14F-4D97-AF65-F5344CB8AC3E}">
        <p14:creationId xmlns:p14="http://schemas.microsoft.com/office/powerpoint/2010/main" val="27048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Areas of Computer</a:t>
            </a:r>
            <a:endParaRPr lang="en-US" dirty="0"/>
          </a:p>
        </p:txBody>
      </p:sp>
      <p:sp>
        <p:nvSpPr>
          <p:cNvPr id="3" name="Content Placeholder 2"/>
          <p:cNvSpPr>
            <a:spLocks noGrp="1"/>
          </p:cNvSpPr>
          <p:nvPr>
            <p:ph idx="1"/>
          </p:nvPr>
        </p:nvSpPr>
        <p:spPr>
          <a:xfrm>
            <a:off x="423435" y="2434686"/>
            <a:ext cx="8825659" cy="4078656"/>
          </a:xfrm>
        </p:spPr>
        <p:txBody>
          <a:bodyPr>
            <a:noAutofit/>
          </a:bodyPr>
          <a:lstStyle/>
          <a:p>
            <a:pPr marL="0" indent="0">
              <a:lnSpc>
                <a:spcPct val="100000"/>
              </a:lnSpc>
              <a:spcBef>
                <a:spcPts val="1285"/>
              </a:spcBef>
              <a:buNone/>
            </a:pPr>
            <a:r>
              <a:rPr lang="en-US" sz="1900" b="1" spc="-175" dirty="0">
                <a:solidFill>
                  <a:srgbClr val="6F2F9F"/>
                </a:solidFill>
                <a:latin typeface="Georgia"/>
                <a:cs typeface="Georgia"/>
              </a:rPr>
              <a:t>10.</a:t>
            </a:r>
            <a:r>
              <a:rPr lang="en-US" sz="1900" b="1" spc="-100" dirty="0">
                <a:solidFill>
                  <a:srgbClr val="6F2F9F"/>
                </a:solidFill>
                <a:latin typeface="Georgia"/>
                <a:cs typeface="Georgia"/>
              </a:rPr>
              <a:t>    </a:t>
            </a:r>
            <a:r>
              <a:rPr lang="en-US" sz="1900" b="1" spc="-165" dirty="0">
                <a:solidFill>
                  <a:srgbClr val="6F2F9F"/>
                </a:solidFill>
                <a:latin typeface="Georgia"/>
                <a:cs typeface="Georgia"/>
              </a:rPr>
              <a:t>Marketing</a:t>
            </a:r>
            <a:endParaRPr lang="en-US" sz="1900" dirty="0">
              <a:latin typeface="Georgia"/>
              <a:cs typeface="Georgia"/>
            </a:endParaRPr>
          </a:p>
          <a:p>
            <a:pPr marL="0" indent="0">
              <a:lnSpc>
                <a:spcPct val="100000"/>
              </a:lnSpc>
              <a:spcBef>
                <a:spcPts val="1190"/>
              </a:spcBef>
              <a:buNone/>
            </a:pPr>
            <a:r>
              <a:rPr lang="en-US" sz="1900" spc="-60" dirty="0">
                <a:latin typeface="Georgia"/>
                <a:cs typeface="Georgia"/>
              </a:rPr>
              <a:t>      Advertising, Home Shopping</a:t>
            </a:r>
          </a:p>
          <a:p>
            <a:pPr marL="0" indent="0">
              <a:lnSpc>
                <a:spcPct val="100000"/>
              </a:lnSpc>
              <a:spcBef>
                <a:spcPts val="1190"/>
              </a:spcBef>
              <a:buNone/>
            </a:pPr>
            <a:endParaRPr lang="en-US" sz="3200" spc="-60" dirty="0">
              <a:latin typeface="Georgia"/>
              <a:cs typeface="Georgia"/>
            </a:endParaRPr>
          </a:p>
          <a:p>
            <a:pPr algn="just"/>
            <a:r>
              <a:rPr lang="en-US" b="1" dirty="0"/>
              <a:t>Advertising </a:t>
            </a:r>
            <a:r>
              <a:rPr lang="en-US" dirty="0"/>
              <a:t>- With computers, advertising professionals create art and graphics, write and revise copy, and print and disseminate ads with the goal of selling more products. </a:t>
            </a:r>
          </a:p>
          <a:p>
            <a:pPr algn="just"/>
            <a:r>
              <a:rPr lang="en-US" b="1" dirty="0"/>
              <a:t>Home Shopping </a:t>
            </a:r>
            <a:r>
              <a:rPr lang="en-US" dirty="0"/>
              <a:t>- Home shopping has been made possible through the use of computerized catalogues that provide access to product information and permit direct entry of orders to be filled by the customers. </a:t>
            </a:r>
          </a:p>
          <a:p>
            <a:endParaRPr lang="en-US" dirty="0"/>
          </a:p>
        </p:txBody>
      </p:sp>
      <p:pic>
        <p:nvPicPr>
          <p:cNvPr id="4" name="Picture 3"/>
          <p:cNvPicPr>
            <a:picLocks noChangeAspect="1"/>
          </p:cNvPicPr>
          <p:nvPr/>
        </p:nvPicPr>
        <p:blipFill>
          <a:blip r:embed="rId2"/>
          <a:stretch>
            <a:fillRect/>
          </a:stretch>
        </p:blipFill>
        <p:spPr>
          <a:xfrm>
            <a:off x="9306520" y="2349504"/>
            <a:ext cx="2885479" cy="3685535"/>
          </a:xfrm>
          <a:prstGeom prst="rect">
            <a:avLst/>
          </a:prstGeom>
        </p:spPr>
      </p:pic>
    </p:spTree>
    <p:extLst>
      <p:ext uri="{BB962C8B-B14F-4D97-AF65-F5344CB8AC3E}">
        <p14:creationId xmlns:p14="http://schemas.microsoft.com/office/powerpoint/2010/main" val="296422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Computer</a:t>
            </a:r>
          </a:p>
        </p:txBody>
      </p:sp>
      <p:sp>
        <p:nvSpPr>
          <p:cNvPr id="3" name="Content Placeholder 2"/>
          <p:cNvSpPr>
            <a:spLocks noGrp="1"/>
          </p:cNvSpPr>
          <p:nvPr>
            <p:ph idx="1"/>
          </p:nvPr>
        </p:nvSpPr>
        <p:spPr/>
        <p:txBody>
          <a:bodyPr>
            <a:normAutofit/>
          </a:bodyPr>
          <a:lstStyle/>
          <a:p>
            <a:r>
              <a:rPr lang="en-US" dirty="0"/>
              <a:t>The computers are becoming the fundamental part of every field like they are widely used in industries, banks, insurance companies, universities, colleges, nuclear science, weather forecasting, weapon designing, car modeling, air crash investigation, Bio-medical sciences etc. because they perform specific tasks very quickly and accurately.</a:t>
            </a:r>
          </a:p>
          <a:p>
            <a:r>
              <a:rPr lang="en-US" dirty="0"/>
              <a:t> Computers are also used in the medical industry to help doctors in diagnosing the diseases quickly and efficiently. </a:t>
            </a:r>
          </a:p>
          <a:p>
            <a:r>
              <a:rPr lang="en-US" dirty="0"/>
              <a:t>All the administrative systems, whether private or public are now using computers and this practice can be evident in every part of the world.</a:t>
            </a:r>
          </a:p>
        </p:txBody>
      </p:sp>
    </p:spTree>
    <p:extLst>
      <p:ext uri="{BB962C8B-B14F-4D97-AF65-F5344CB8AC3E}">
        <p14:creationId xmlns:p14="http://schemas.microsoft.com/office/powerpoint/2010/main" val="401095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46919"/>
          </a:xfrm>
        </p:spPr>
        <p:txBody>
          <a:bodyPr/>
          <a:lstStyle/>
          <a:p>
            <a:r>
              <a:rPr lang="en-US" b="1" dirty="0"/>
              <a:t>Computer Defined</a:t>
            </a:r>
            <a:endParaRPr lang="en-US" dirty="0"/>
          </a:p>
        </p:txBody>
      </p:sp>
      <p:sp>
        <p:nvSpPr>
          <p:cNvPr id="3" name="Content Placeholder 2"/>
          <p:cNvSpPr>
            <a:spLocks noGrp="1"/>
          </p:cNvSpPr>
          <p:nvPr>
            <p:ph idx="1"/>
          </p:nvPr>
        </p:nvSpPr>
        <p:spPr>
          <a:xfrm>
            <a:off x="1295402" y="2511187"/>
            <a:ext cx="10114125" cy="3698543"/>
          </a:xfrm>
        </p:spPr>
        <p:txBody>
          <a:bodyPr>
            <a:normAutofit/>
          </a:bodyPr>
          <a:lstStyle/>
          <a:p>
            <a:r>
              <a:rPr lang="en-US" spc="-50" dirty="0">
                <a:latin typeface="Georgia"/>
                <a:cs typeface="Georgia"/>
              </a:rPr>
              <a:t>Technically speaking, the term Computer doesn't have a full form. Nevertheless there is a hypothetical Full Form of COMPUTER, which is said to be </a:t>
            </a:r>
            <a:r>
              <a:rPr lang="en-US" spc="-50" dirty="0">
                <a:solidFill>
                  <a:srgbClr val="FF0000"/>
                </a:solidFill>
                <a:latin typeface="Georgia"/>
                <a:cs typeface="Georgia"/>
              </a:rPr>
              <a:t>Common Operating Machine Particularly Used for Trade, Education, and Research</a:t>
            </a:r>
            <a:r>
              <a:rPr lang="en-US" spc="-50" dirty="0">
                <a:latin typeface="Georgia"/>
                <a:cs typeface="Georgia"/>
              </a:rPr>
              <a:t>. Computer is essentially derived from the word 'compute', which basically means 'calculate'.</a:t>
            </a:r>
          </a:p>
          <a:p>
            <a:pPr marL="12700">
              <a:lnSpc>
                <a:spcPct val="100000"/>
              </a:lnSpc>
              <a:spcBef>
                <a:spcPts val="115"/>
              </a:spcBef>
            </a:pPr>
            <a:r>
              <a:rPr lang="en-US" spc="-50" dirty="0">
                <a:latin typeface="Georgia"/>
                <a:cs typeface="Georgia"/>
              </a:rPr>
              <a:t>Computer</a:t>
            </a:r>
            <a:r>
              <a:rPr lang="en-US" spc="-145" dirty="0">
                <a:latin typeface="Georgia"/>
                <a:cs typeface="Georgia"/>
              </a:rPr>
              <a:t> </a:t>
            </a:r>
            <a:r>
              <a:rPr lang="en-US" spc="-15" dirty="0">
                <a:latin typeface="Georgia"/>
                <a:cs typeface="Georgia"/>
              </a:rPr>
              <a:t>is</a:t>
            </a:r>
            <a:r>
              <a:rPr lang="en-US" spc="-70" dirty="0">
                <a:latin typeface="Georgia"/>
                <a:cs typeface="Georgia"/>
              </a:rPr>
              <a:t> </a:t>
            </a:r>
            <a:r>
              <a:rPr lang="en-US" spc="-50" dirty="0">
                <a:latin typeface="Georgia"/>
                <a:cs typeface="Georgia"/>
              </a:rPr>
              <a:t>an</a:t>
            </a:r>
            <a:r>
              <a:rPr lang="en-US" spc="-85" dirty="0">
                <a:latin typeface="Georgia"/>
                <a:cs typeface="Georgia"/>
              </a:rPr>
              <a:t> </a:t>
            </a:r>
            <a:r>
              <a:rPr lang="en-US" spc="-20" dirty="0">
                <a:latin typeface="Georgia"/>
                <a:cs typeface="Georgia"/>
              </a:rPr>
              <a:t>electronic</a:t>
            </a:r>
            <a:r>
              <a:rPr lang="en-US" spc="-175" dirty="0">
                <a:latin typeface="Georgia"/>
                <a:cs typeface="Georgia"/>
              </a:rPr>
              <a:t> </a:t>
            </a:r>
            <a:r>
              <a:rPr lang="en-US" spc="-30" dirty="0">
                <a:latin typeface="Georgia"/>
                <a:cs typeface="Georgia"/>
              </a:rPr>
              <a:t>device,</a:t>
            </a:r>
            <a:r>
              <a:rPr lang="en-US" spc="-100" dirty="0">
                <a:latin typeface="Georgia"/>
                <a:cs typeface="Georgia"/>
              </a:rPr>
              <a:t> </a:t>
            </a:r>
            <a:r>
              <a:rPr lang="en-US" spc="-25" dirty="0">
                <a:latin typeface="Georgia"/>
                <a:cs typeface="Georgia"/>
              </a:rPr>
              <a:t>which</a:t>
            </a:r>
            <a:r>
              <a:rPr lang="en-US" spc="-110" dirty="0">
                <a:latin typeface="Georgia"/>
                <a:cs typeface="Georgia"/>
              </a:rPr>
              <a:t> </a:t>
            </a:r>
            <a:r>
              <a:rPr lang="en-US" spc="-15" dirty="0">
                <a:latin typeface="Georgia"/>
                <a:cs typeface="Georgia"/>
              </a:rPr>
              <a:t>is</a:t>
            </a:r>
            <a:r>
              <a:rPr lang="en-US" spc="-70" dirty="0">
                <a:latin typeface="Georgia"/>
                <a:cs typeface="Georgia"/>
              </a:rPr>
              <a:t> </a:t>
            </a:r>
            <a:r>
              <a:rPr lang="en-US" spc="-25" dirty="0">
                <a:latin typeface="Georgia"/>
                <a:cs typeface="Georgia"/>
              </a:rPr>
              <a:t>capable</a:t>
            </a:r>
            <a:r>
              <a:rPr lang="en-US" spc="-145" dirty="0">
                <a:latin typeface="Georgia"/>
                <a:cs typeface="Georgia"/>
              </a:rPr>
              <a:t> </a:t>
            </a:r>
            <a:r>
              <a:rPr lang="en-US" spc="-65" dirty="0">
                <a:latin typeface="Georgia"/>
                <a:cs typeface="Georgia"/>
              </a:rPr>
              <a:t>of:</a:t>
            </a:r>
            <a:endParaRPr lang="en-US" dirty="0">
              <a:latin typeface="Georgia"/>
              <a:cs typeface="Georgia"/>
            </a:endParaRPr>
          </a:p>
          <a:p>
            <a:pPr>
              <a:lnSpc>
                <a:spcPct val="100000"/>
              </a:lnSpc>
              <a:spcBef>
                <a:spcPts val="30"/>
              </a:spcBef>
            </a:pPr>
            <a:endParaRPr lang="en-US" sz="2500" dirty="0">
              <a:latin typeface="Times New Roman"/>
              <a:cs typeface="Times New Roman"/>
            </a:endParaRPr>
          </a:p>
          <a:p>
            <a:pPr marL="300355" indent="-287655">
              <a:buClr>
                <a:srgbClr val="306885"/>
              </a:buClr>
              <a:buSzPct val="145833"/>
              <a:tabLst>
                <a:tab pos="300990" algn="l"/>
              </a:tabLst>
            </a:pPr>
            <a:r>
              <a:rPr lang="en-US" spc="-45" dirty="0">
                <a:latin typeface="Georgia"/>
                <a:cs typeface="Georgia"/>
              </a:rPr>
              <a:t>Receiving </a:t>
            </a:r>
            <a:r>
              <a:rPr lang="en-US" spc="-20" dirty="0">
                <a:latin typeface="Georgia"/>
                <a:cs typeface="Georgia"/>
              </a:rPr>
              <a:t>the</a:t>
            </a:r>
            <a:r>
              <a:rPr lang="en-US" spc="-200" dirty="0">
                <a:latin typeface="Georgia"/>
                <a:cs typeface="Georgia"/>
              </a:rPr>
              <a:t> </a:t>
            </a:r>
            <a:r>
              <a:rPr lang="en-US" b="1" spc="-145" dirty="0">
                <a:solidFill>
                  <a:srgbClr val="6F2F9F"/>
                </a:solidFill>
                <a:latin typeface="Georgia"/>
                <a:cs typeface="Georgia"/>
              </a:rPr>
              <a:t>input</a:t>
            </a:r>
          </a:p>
          <a:p>
            <a:pPr marL="300355" indent="-287655">
              <a:buClr>
                <a:srgbClr val="306885"/>
              </a:buClr>
              <a:buSzPct val="145833"/>
              <a:tabLst>
                <a:tab pos="300990" algn="l"/>
              </a:tabLst>
            </a:pPr>
            <a:r>
              <a:rPr lang="en-US" b="1" spc="-150" dirty="0">
                <a:solidFill>
                  <a:srgbClr val="6F2F9F"/>
                </a:solidFill>
                <a:latin typeface="Georgia"/>
                <a:cs typeface="Georgia"/>
              </a:rPr>
              <a:t>Processing</a:t>
            </a:r>
            <a:r>
              <a:rPr lang="en-US" b="1" spc="-125" dirty="0">
                <a:solidFill>
                  <a:srgbClr val="6F2F9F"/>
                </a:solidFill>
                <a:latin typeface="Georgia"/>
                <a:cs typeface="Georgia"/>
              </a:rPr>
              <a:t> </a:t>
            </a:r>
            <a:r>
              <a:rPr lang="en-US" spc="-20" dirty="0">
                <a:latin typeface="Georgia"/>
                <a:cs typeface="Georgia"/>
              </a:rPr>
              <a:t>the</a:t>
            </a:r>
            <a:r>
              <a:rPr lang="en-US" spc="-100" dirty="0">
                <a:latin typeface="Georgia"/>
                <a:cs typeface="Georgia"/>
              </a:rPr>
              <a:t> </a:t>
            </a:r>
            <a:r>
              <a:rPr lang="en-US" spc="-30" dirty="0">
                <a:latin typeface="Georgia"/>
                <a:cs typeface="Georgia"/>
              </a:rPr>
              <a:t>data</a:t>
            </a:r>
            <a:r>
              <a:rPr lang="en-US" spc="-65" dirty="0">
                <a:latin typeface="Georgia"/>
                <a:cs typeface="Georgia"/>
              </a:rPr>
              <a:t> </a:t>
            </a:r>
            <a:r>
              <a:rPr lang="en-US" spc="-40" dirty="0">
                <a:latin typeface="Georgia"/>
                <a:cs typeface="Georgia"/>
              </a:rPr>
              <a:t>on</a:t>
            </a:r>
            <a:r>
              <a:rPr lang="en-US" spc="-85" dirty="0">
                <a:latin typeface="Georgia"/>
                <a:cs typeface="Georgia"/>
              </a:rPr>
              <a:t> </a:t>
            </a:r>
            <a:r>
              <a:rPr lang="en-US" spc="-20" dirty="0">
                <a:latin typeface="Georgia"/>
                <a:cs typeface="Georgia"/>
              </a:rPr>
              <a:t>the</a:t>
            </a:r>
            <a:r>
              <a:rPr lang="en-US" spc="-100" dirty="0">
                <a:latin typeface="Georgia"/>
                <a:cs typeface="Georgia"/>
              </a:rPr>
              <a:t> </a:t>
            </a:r>
            <a:r>
              <a:rPr lang="en-US" spc="-15" dirty="0">
                <a:latin typeface="Georgia"/>
                <a:cs typeface="Georgia"/>
              </a:rPr>
              <a:t>basis</a:t>
            </a:r>
            <a:r>
              <a:rPr lang="en-US" spc="-100" dirty="0">
                <a:latin typeface="Georgia"/>
                <a:cs typeface="Georgia"/>
              </a:rPr>
              <a:t> </a:t>
            </a:r>
            <a:r>
              <a:rPr lang="en-US" spc="-30" dirty="0">
                <a:latin typeface="Georgia"/>
                <a:cs typeface="Georgia"/>
              </a:rPr>
              <a:t>of</a:t>
            </a:r>
            <a:r>
              <a:rPr lang="en-US" spc="-85" dirty="0">
                <a:latin typeface="Georgia"/>
                <a:cs typeface="Georgia"/>
              </a:rPr>
              <a:t> </a:t>
            </a:r>
            <a:r>
              <a:rPr lang="en-US" spc="-30" dirty="0">
                <a:latin typeface="Georgia"/>
                <a:cs typeface="Georgia"/>
              </a:rPr>
              <a:t>given</a:t>
            </a:r>
            <a:r>
              <a:rPr lang="en-US" spc="-125" dirty="0">
                <a:latin typeface="Georgia"/>
                <a:cs typeface="Georgia"/>
              </a:rPr>
              <a:t> </a:t>
            </a:r>
            <a:r>
              <a:rPr lang="en-US" spc="5" dirty="0">
                <a:latin typeface="Georgia"/>
                <a:cs typeface="Georgia"/>
              </a:rPr>
              <a:t>set</a:t>
            </a:r>
            <a:r>
              <a:rPr lang="en-US" spc="-65" dirty="0">
                <a:latin typeface="Georgia"/>
                <a:cs typeface="Georgia"/>
              </a:rPr>
              <a:t> </a:t>
            </a:r>
            <a:r>
              <a:rPr lang="en-US" spc="-30" dirty="0">
                <a:latin typeface="Georgia"/>
                <a:cs typeface="Georgia"/>
              </a:rPr>
              <a:t>of</a:t>
            </a:r>
            <a:r>
              <a:rPr lang="en-US" spc="-85" dirty="0">
                <a:latin typeface="Georgia"/>
                <a:cs typeface="Georgia"/>
              </a:rPr>
              <a:t> </a:t>
            </a:r>
            <a:r>
              <a:rPr lang="en-US" spc="-30" dirty="0">
                <a:latin typeface="Georgia"/>
                <a:cs typeface="Georgia"/>
              </a:rPr>
              <a:t>instructions</a:t>
            </a:r>
          </a:p>
          <a:p>
            <a:pPr marL="300355" indent="-287655">
              <a:buClr>
                <a:srgbClr val="306885"/>
              </a:buClr>
              <a:buSzPct val="145833"/>
              <a:tabLst>
                <a:tab pos="300990" algn="l"/>
              </a:tabLst>
            </a:pPr>
            <a:r>
              <a:rPr lang="en-US" spc="-45" dirty="0">
                <a:latin typeface="Georgia"/>
                <a:cs typeface="Georgia"/>
              </a:rPr>
              <a:t>Producing </a:t>
            </a:r>
            <a:r>
              <a:rPr lang="en-US" spc="-20" dirty="0">
                <a:latin typeface="Georgia"/>
                <a:cs typeface="Georgia"/>
              </a:rPr>
              <a:t>the</a:t>
            </a:r>
            <a:r>
              <a:rPr lang="en-US" spc="-165" dirty="0">
                <a:latin typeface="Georgia"/>
                <a:cs typeface="Georgia"/>
              </a:rPr>
              <a:t> </a:t>
            </a:r>
            <a:r>
              <a:rPr lang="en-US" b="1" spc="-145" dirty="0">
                <a:solidFill>
                  <a:srgbClr val="6F2F9F"/>
                </a:solidFill>
                <a:latin typeface="Georgia"/>
                <a:cs typeface="Georgia"/>
              </a:rPr>
              <a:t>output</a:t>
            </a:r>
          </a:p>
          <a:p>
            <a:pPr marL="300355" indent="-287655">
              <a:buClr>
                <a:srgbClr val="306885"/>
              </a:buClr>
              <a:buSzPct val="145833"/>
              <a:tabLst>
                <a:tab pos="300990" algn="l"/>
              </a:tabLst>
            </a:pPr>
            <a:r>
              <a:rPr lang="en-US" b="1" spc="-175" dirty="0">
                <a:solidFill>
                  <a:srgbClr val="6F2F9F"/>
                </a:solidFill>
                <a:latin typeface="Georgia"/>
                <a:cs typeface="Georgia"/>
              </a:rPr>
              <a:t>Storing </a:t>
            </a:r>
            <a:r>
              <a:rPr lang="en-US" spc="-20" dirty="0">
                <a:latin typeface="Georgia"/>
                <a:cs typeface="Georgia"/>
              </a:rPr>
              <a:t>the </a:t>
            </a:r>
            <a:r>
              <a:rPr lang="en-US" spc="-40" dirty="0">
                <a:latin typeface="Georgia"/>
                <a:cs typeface="Georgia"/>
              </a:rPr>
              <a:t>information </a:t>
            </a:r>
            <a:r>
              <a:rPr lang="en-US" spc="-15" dirty="0">
                <a:latin typeface="Georgia"/>
                <a:cs typeface="Georgia"/>
              </a:rPr>
              <a:t>(if</a:t>
            </a:r>
            <a:r>
              <a:rPr lang="en-US" spc="-180" dirty="0">
                <a:latin typeface="Georgia"/>
                <a:cs typeface="Georgia"/>
              </a:rPr>
              <a:t> </a:t>
            </a:r>
            <a:r>
              <a:rPr lang="en-US" spc="-10" dirty="0">
                <a:latin typeface="Georgia"/>
                <a:cs typeface="Georgia"/>
              </a:rPr>
              <a:t>needed)</a:t>
            </a:r>
            <a:endParaRPr lang="en-US" dirty="0">
              <a:latin typeface="Georgia"/>
              <a:cs typeface="Georgia"/>
            </a:endParaRPr>
          </a:p>
          <a:p>
            <a:endParaRPr lang="en-US" dirty="0"/>
          </a:p>
        </p:txBody>
      </p:sp>
      <p:pic>
        <p:nvPicPr>
          <p:cNvPr id="4" name="Picture 3"/>
          <p:cNvPicPr>
            <a:picLocks noChangeAspect="1"/>
          </p:cNvPicPr>
          <p:nvPr/>
        </p:nvPicPr>
        <p:blipFill>
          <a:blip r:embed="rId2"/>
          <a:stretch>
            <a:fillRect/>
          </a:stretch>
        </p:blipFill>
        <p:spPr>
          <a:xfrm>
            <a:off x="8226045" y="3798058"/>
            <a:ext cx="3409950" cy="2209800"/>
          </a:xfrm>
          <a:prstGeom prst="rect">
            <a:avLst/>
          </a:prstGeom>
        </p:spPr>
      </p:pic>
    </p:spTree>
    <p:extLst>
      <p:ext uri="{BB962C8B-B14F-4D97-AF65-F5344CB8AC3E}">
        <p14:creationId xmlns:p14="http://schemas.microsoft.com/office/powerpoint/2010/main" val="245789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computer</a:t>
            </a:r>
          </a:p>
        </p:txBody>
      </p:sp>
      <p:sp>
        <p:nvSpPr>
          <p:cNvPr id="3" name="Content Placeholder 2"/>
          <p:cNvSpPr>
            <a:spLocks noGrp="1"/>
          </p:cNvSpPr>
          <p:nvPr>
            <p:ph idx="1"/>
          </p:nvPr>
        </p:nvSpPr>
        <p:spPr/>
        <p:txBody>
          <a:bodyPr/>
          <a:lstStyle/>
          <a:p>
            <a:endParaRPr lang="en-US" dirty="0"/>
          </a:p>
          <a:p>
            <a:r>
              <a:rPr lang="en-US" dirty="0"/>
              <a:t>The computer is an electronic device, which is capable of receiving input, processing the data according to the given set of instructions, producing output and also capable of storing huge amount of data permanently. </a:t>
            </a:r>
          </a:p>
          <a:p>
            <a:r>
              <a:rPr lang="en-US" dirty="0"/>
              <a:t>Computer is so called an electronic device because a computer is simply a machine which operates on the electric signals. </a:t>
            </a:r>
          </a:p>
        </p:txBody>
      </p:sp>
    </p:spTree>
    <p:extLst>
      <p:ext uri="{BB962C8B-B14F-4D97-AF65-F5344CB8AC3E}">
        <p14:creationId xmlns:p14="http://schemas.microsoft.com/office/powerpoint/2010/main" val="39919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92327"/>
          </a:xfrm>
        </p:spPr>
        <p:txBody>
          <a:bodyPr/>
          <a:lstStyle/>
          <a:p>
            <a:r>
              <a:rPr lang="en-US" dirty="0"/>
              <a:t>Introduction to computer</a:t>
            </a:r>
          </a:p>
        </p:txBody>
      </p:sp>
      <p:sp>
        <p:nvSpPr>
          <p:cNvPr id="3" name="Content Placeholder 2"/>
          <p:cNvSpPr>
            <a:spLocks noGrp="1"/>
          </p:cNvSpPr>
          <p:nvPr>
            <p:ph idx="1"/>
          </p:nvPr>
        </p:nvSpPr>
        <p:spPr>
          <a:xfrm>
            <a:off x="791570" y="2560113"/>
            <a:ext cx="10727140" cy="3930554"/>
          </a:xfrm>
        </p:spPr>
        <p:txBody>
          <a:bodyPr>
            <a:normAutofit/>
          </a:bodyPr>
          <a:lstStyle/>
          <a:p>
            <a:r>
              <a:rPr lang="en-US" dirty="0"/>
              <a:t>There are many types of computers but the primary job of every computer is to convert raw data in to the useful information by applying some processing on the raw data according to the given set of instructions. </a:t>
            </a:r>
          </a:p>
          <a:p>
            <a:r>
              <a:rPr lang="en-US" dirty="0"/>
              <a:t>The computer receives the data from the user via input devices then it applies some processing on to it with the help of processing devices (processor) and converts it into useful information then it shows that output on the output devices (like monitor or printer) and if requested it stores that processed data (information) on to any storage media (like hard disk or floppy disk etc.) permanently so that it can be accessed by the user at any time. </a:t>
            </a:r>
          </a:p>
        </p:txBody>
      </p:sp>
    </p:spTree>
    <p:extLst>
      <p:ext uri="{BB962C8B-B14F-4D97-AF65-F5344CB8AC3E}">
        <p14:creationId xmlns:p14="http://schemas.microsoft.com/office/powerpoint/2010/main" val="145925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task of a computer</a:t>
            </a:r>
          </a:p>
        </p:txBody>
      </p:sp>
      <p:sp>
        <p:nvSpPr>
          <p:cNvPr id="3" name="Content Placeholder 2"/>
          <p:cNvSpPr>
            <a:spLocks noGrp="1"/>
          </p:cNvSpPr>
          <p:nvPr>
            <p:ph idx="1"/>
          </p:nvPr>
        </p:nvSpPr>
        <p:spPr/>
        <p:txBody>
          <a:bodyPr/>
          <a:lstStyle/>
          <a:p>
            <a:r>
              <a:rPr lang="en-US" dirty="0"/>
              <a:t>No matter what type or size of the computer is the basic task of any computer is to convert raw data (useless data) in to information (useful data).</a:t>
            </a:r>
          </a:p>
          <a:p>
            <a:endParaRPr lang="en-US" dirty="0"/>
          </a:p>
        </p:txBody>
      </p:sp>
      <p:pic>
        <p:nvPicPr>
          <p:cNvPr id="4" name="Picture 3"/>
          <p:cNvPicPr>
            <a:picLocks noChangeAspect="1"/>
          </p:cNvPicPr>
          <p:nvPr/>
        </p:nvPicPr>
        <p:blipFill>
          <a:blip r:embed="rId2"/>
          <a:stretch>
            <a:fillRect/>
          </a:stretch>
        </p:blipFill>
        <p:spPr>
          <a:xfrm>
            <a:off x="2661312" y="3954462"/>
            <a:ext cx="6960359" cy="1108857"/>
          </a:xfrm>
          <a:prstGeom prst="rect">
            <a:avLst/>
          </a:prstGeom>
        </p:spPr>
      </p:pic>
    </p:spTree>
    <p:extLst>
      <p:ext uri="{BB962C8B-B14F-4D97-AF65-F5344CB8AC3E}">
        <p14:creationId xmlns:p14="http://schemas.microsoft.com/office/powerpoint/2010/main" val="30660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Processing Cycle</a:t>
            </a:r>
          </a:p>
        </p:txBody>
      </p:sp>
      <p:sp>
        <p:nvSpPr>
          <p:cNvPr id="3" name="Content Placeholder 2"/>
          <p:cNvSpPr>
            <a:spLocks noGrp="1"/>
          </p:cNvSpPr>
          <p:nvPr>
            <p:ph idx="1"/>
          </p:nvPr>
        </p:nvSpPr>
        <p:spPr/>
        <p:txBody>
          <a:bodyPr>
            <a:normAutofit/>
          </a:bodyPr>
          <a:lstStyle/>
          <a:p>
            <a:r>
              <a:rPr lang="en-US" dirty="0"/>
              <a:t>As the basic task of a computer is to convert the raw data in to the useful information. </a:t>
            </a:r>
          </a:p>
          <a:p>
            <a:r>
              <a:rPr lang="en-US" dirty="0"/>
              <a:t>To do this task the computer performs a process called information processing cycle (also called data processing cycle), which is set of steps arranged in a particular manner. </a:t>
            </a:r>
          </a:p>
          <a:p>
            <a:r>
              <a:rPr lang="en-US" dirty="0"/>
              <a:t>Each step of this process requires one or more components of the computer. </a:t>
            </a:r>
          </a:p>
          <a:p>
            <a:r>
              <a:rPr lang="en-US" dirty="0"/>
              <a:t>Information processing cycle contains four steps:</a:t>
            </a:r>
          </a:p>
        </p:txBody>
      </p:sp>
    </p:spTree>
    <p:extLst>
      <p:ext uri="{BB962C8B-B14F-4D97-AF65-F5344CB8AC3E}">
        <p14:creationId xmlns:p14="http://schemas.microsoft.com/office/powerpoint/2010/main" val="221362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Processing Cycle</a:t>
            </a:r>
          </a:p>
        </p:txBody>
      </p:sp>
      <p:pic>
        <p:nvPicPr>
          <p:cNvPr id="4" name="Content Placeholder 3"/>
          <p:cNvPicPr>
            <a:picLocks noGrp="1" noChangeAspect="1"/>
          </p:cNvPicPr>
          <p:nvPr>
            <p:ph idx="1"/>
          </p:nvPr>
        </p:nvPicPr>
        <p:blipFill>
          <a:blip r:embed="rId2"/>
          <a:stretch>
            <a:fillRect/>
          </a:stretch>
        </p:blipFill>
        <p:spPr>
          <a:xfrm>
            <a:off x="1631852" y="2321169"/>
            <a:ext cx="9214339" cy="4536831"/>
          </a:xfrm>
          <a:prstGeom prst="rect">
            <a:avLst/>
          </a:prstGeom>
        </p:spPr>
      </p:pic>
    </p:spTree>
    <p:extLst>
      <p:ext uri="{BB962C8B-B14F-4D97-AF65-F5344CB8AC3E}">
        <p14:creationId xmlns:p14="http://schemas.microsoft.com/office/powerpoint/2010/main" val="2533553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230</TotalTime>
  <Words>1376</Words>
  <Application>Microsoft Office PowerPoint</Application>
  <PresentationFormat>Widescreen</PresentationFormat>
  <Paragraphs>82</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Georgia</vt:lpstr>
      <vt:lpstr>Times New Roman</vt:lpstr>
      <vt:lpstr>Wingdings 3</vt:lpstr>
      <vt:lpstr>Ion Boardroom</vt:lpstr>
      <vt:lpstr>                                                                                                                   Introduction to Information And Communication Technologies       24BSAI, First  Semester, First Year </vt:lpstr>
      <vt:lpstr>Importance Of Computer</vt:lpstr>
      <vt:lpstr>Importance Of Computer</vt:lpstr>
      <vt:lpstr>Computer Defined</vt:lpstr>
      <vt:lpstr>Introduction to computer</vt:lpstr>
      <vt:lpstr>Introduction to computer</vt:lpstr>
      <vt:lpstr>Basic task of a computer</vt:lpstr>
      <vt:lpstr>Information Processing Cycle</vt:lpstr>
      <vt:lpstr>Information Processing Cycle</vt:lpstr>
      <vt:lpstr>Information Processing Cycle</vt:lpstr>
      <vt:lpstr>Application Areas of Computer</vt:lpstr>
      <vt:lpstr>Application Areas of Computer</vt:lpstr>
      <vt:lpstr>Application Areas of Computer</vt:lpstr>
      <vt:lpstr>Application Areas of Computer</vt:lpstr>
      <vt:lpstr>Application Areas of Computer</vt:lpstr>
      <vt:lpstr>Application Areas of Computer</vt:lpstr>
      <vt:lpstr>Application Areas of Computer</vt:lpstr>
      <vt:lpstr>Application Areas of Computer</vt:lpstr>
      <vt:lpstr>Application Areas of Computer</vt:lpstr>
      <vt:lpstr>Application Areas of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19BSM, Second Semester, First Year</dc:title>
  <dc:creator>Arsalan</dc:creator>
  <cp:lastModifiedBy>DELL</cp:lastModifiedBy>
  <cp:revision>36</cp:revision>
  <dcterms:created xsi:type="dcterms:W3CDTF">2020-08-05T19:02:11Z</dcterms:created>
  <dcterms:modified xsi:type="dcterms:W3CDTF">2024-09-03T10:52:01Z</dcterms:modified>
</cp:coreProperties>
</file>