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5" r:id="rId2"/>
    <p:sldId id="314" r:id="rId3"/>
    <p:sldId id="317" r:id="rId4"/>
    <p:sldId id="315" r:id="rId5"/>
    <p:sldId id="316" r:id="rId6"/>
    <p:sldId id="298" r:id="rId7"/>
    <p:sldId id="294" r:id="rId8"/>
    <p:sldId id="296" r:id="rId9"/>
    <p:sldId id="297" r:id="rId10"/>
    <p:sldId id="265" r:id="rId11"/>
    <p:sldId id="303" r:id="rId12"/>
    <p:sldId id="301"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6" d="100"/>
          <a:sy n="66" d="100"/>
        </p:scale>
        <p:origin x="1280" y="5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358CBE8C-E1E9-495B-8937-5382FBA56754}" type="datetimeFigureOut">
              <a:rPr lang="en-US" smtClean="0"/>
              <a:pPr/>
              <a:t>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8CBE8C-E1E9-495B-8937-5382FBA56754}" type="datetimeFigureOut">
              <a:rPr lang="en-US" smtClean="0"/>
              <a:pPr/>
              <a:t>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8CBE8C-E1E9-495B-8937-5382FBA56754}" type="datetimeFigureOut">
              <a:rPr lang="en-US" smtClean="0"/>
              <a:pPr/>
              <a:t>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358CBE8C-E1E9-495B-8937-5382FBA56754}" type="datetimeFigureOut">
              <a:rPr lang="en-US" smtClean="0"/>
              <a:pPr/>
              <a:t>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58CBE8C-E1E9-495B-8937-5382FBA56754}" type="datetimeFigureOut">
              <a:rPr lang="en-US" smtClean="0"/>
              <a:pPr/>
              <a:t>10/4/2024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358CBE8C-E1E9-495B-8937-5382FBA56754}" type="datetimeFigureOut">
              <a:rPr lang="en-US" smtClean="0"/>
              <a:pPr/>
              <a:t>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358CBE8C-E1E9-495B-8937-5382FBA56754}" type="datetimeFigureOut">
              <a:rPr lang="en-US" smtClean="0"/>
              <a:pPr/>
              <a:t>10/4/2024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358CBE8C-E1E9-495B-8937-5382FBA56754}" type="datetimeFigureOut">
              <a:rPr lang="en-US" smtClean="0"/>
              <a:pPr/>
              <a:t>10/4/2024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8CBE8C-E1E9-495B-8937-5382FBA56754}" type="datetimeFigureOut">
              <a:rPr lang="en-US" smtClean="0"/>
              <a:pPr/>
              <a:t>10/4/2024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CBE8C-E1E9-495B-8937-5382FBA56754}" type="datetimeFigureOut">
              <a:rPr lang="en-US" smtClean="0"/>
              <a:pPr/>
              <a:t>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58CBE8C-E1E9-495B-8937-5382FBA56754}" type="datetimeFigureOut">
              <a:rPr lang="en-US" smtClean="0"/>
              <a:pPr/>
              <a:t>10/4/2024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DCF4211-6352-4337-9B24-5BC5E40B9DF8}"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8CBE8C-E1E9-495B-8937-5382FBA56754}" type="datetimeFigureOut">
              <a:rPr lang="en-US" smtClean="0"/>
              <a:pPr/>
              <a:t>10/4/2024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DCF4211-6352-4337-9B24-5BC5E40B9DF8}"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2844" y="142852"/>
            <a:ext cx="8786874" cy="6572296"/>
          </a:xfrm>
        </p:spPr>
        <p:style>
          <a:lnRef idx="1">
            <a:schemeClr val="accent1"/>
          </a:lnRef>
          <a:fillRef idx="2">
            <a:schemeClr val="accent1"/>
          </a:fillRef>
          <a:effectRef idx="1">
            <a:schemeClr val="accent1"/>
          </a:effectRef>
          <a:fontRef idx="minor">
            <a:schemeClr val="dk1"/>
          </a:fontRef>
        </p:style>
        <p:txBody>
          <a:bodyPr>
            <a:normAutofit/>
          </a:bodyPr>
          <a:lstStyle/>
          <a:p>
            <a:r>
              <a:rPr lang="en-US" dirty="0" smtClean="0"/>
              <a:t/>
            </a:r>
            <a:br>
              <a:rPr lang="en-US" dirty="0" smtClean="0"/>
            </a:br>
            <a:r>
              <a:rPr lang="en-US" dirty="0" smtClean="0"/>
              <a:t/>
            </a:r>
            <a:br>
              <a:rPr lang="en-US" dirty="0" smtClean="0"/>
            </a:br>
            <a:r>
              <a:rPr lang="en-US" dirty="0" smtClean="0"/>
              <a:t>MEMORY UNIT</a:t>
            </a:r>
            <a:br>
              <a:rPr lang="en-US" dirty="0" smtClean="0"/>
            </a:br>
            <a:r>
              <a:rPr lang="en-US" dirty="0" smtClean="0"/>
              <a:t/>
            </a:r>
            <a:br>
              <a:rPr lang="en-US" dirty="0" smtClean="0"/>
            </a:br>
            <a:r>
              <a:rPr lang="en-US" dirty="0" smtClean="0"/>
              <a:t/>
            </a:r>
            <a:br>
              <a:rPr lang="en-US" dirty="0" smtClean="0"/>
            </a:b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59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dirty="0" smtClean="0"/>
              <a:t>Storage Unit</a:t>
            </a:r>
            <a:endParaRPr lang="en-IN" dirty="0"/>
          </a:p>
        </p:txBody>
      </p:sp>
      <p:sp>
        <p:nvSpPr>
          <p:cNvPr id="3" name="Content Placeholder 2"/>
          <p:cNvSpPr>
            <a:spLocks noGrp="1"/>
          </p:cNvSpPr>
          <p:nvPr>
            <p:ph idx="1"/>
          </p:nvPr>
        </p:nvSpPr>
        <p:spPr>
          <a:xfrm>
            <a:off x="142844" y="857232"/>
            <a:ext cx="8858312" cy="5857916"/>
          </a:xfrm>
          <a:ln w="28575">
            <a:solidFill>
              <a:schemeClr val="tx1"/>
            </a:solidFill>
          </a:ln>
        </p:spPr>
        <p:txBody>
          <a:bodyPr>
            <a:normAutofit fontScale="70000" lnSpcReduction="20000"/>
          </a:bodyPr>
          <a:lstStyle/>
          <a:p>
            <a:endParaRPr lang="en-IN" dirty="0" smtClean="0"/>
          </a:p>
          <a:p>
            <a:pPr algn="just">
              <a:buNone/>
            </a:pPr>
            <a:r>
              <a:rPr lang="en-IN" dirty="0" smtClean="0"/>
              <a:t>	A </a:t>
            </a:r>
            <a:r>
              <a:rPr lang="en-IN" b="1" dirty="0" smtClean="0"/>
              <a:t>secondary storage</a:t>
            </a:r>
            <a:r>
              <a:rPr lang="en-IN" dirty="0" smtClean="0"/>
              <a:t> device refers to any non-volatile </a:t>
            </a:r>
            <a:r>
              <a:rPr lang="en-IN" b="1" dirty="0" smtClean="0"/>
              <a:t>storage</a:t>
            </a:r>
            <a:r>
              <a:rPr lang="en-IN" dirty="0" smtClean="0"/>
              <a:t> device that is internal or external to the </a:t>
            </a:r>
            <a:r>
              <a:rPr lang="en-IN" b="1" dirty="0" smtClean="0"/>
              <a:t>computer</a:t>
            </a:r>
            <a:r>
              <a:rPr lang="en-IN" dirty="0" smtClean="0"/>
              <a:t>. It can be any </a:t>
            </a:r>
            <a:r>
              <a:rPr lang="en-IN" b="1" dirty="0" smtClean="0"/>
              <a:t>storage</a:t>
            </a:r>
            <a:r>
              <a:rPr lang="en-IN" dirty="0" smtClean="0"/>
              <a:t> device beyond the primary </a:t>
            </a:r>
            <a:r>
              <a:rPr lang="en-IN" b="1" dirty="0" smtClean="0"/>
              <a:t>storage</a:t>
            </a:r>
            <a:r>
              <a:rPr lang="en-IN" dirty="0" smtClean="0"/>
              <a:t> that enables permanent data </a:t>
            </a:r>
            <a:r>
              <a:rPr lang="en-IN" b="1" dirty="0" smtClean="0"/>
              <a:t>storage</a:t>
            </a:r>
            <a:r>
              <a:rPr lang="en-IN" dirty="0" smtClean="0"/>
              <a:t>. A </a:t>
            </a:r>
            <a:r>
              <a:rPr lang="en-IN" b="1" dirty="0" smtClean="0"/>
              <a:t>secondary storage</a:t>
            </a:r>
            <a:r>
              <a:rPr lang="en-IN" dirty="0" smtClean="0"/>
              <a:t> device is also known as an auxiliary </a:t>
            </a:r>
            <a:r>
              <a:rPr lang="en-IN" b="1" dirty="0" smtClean="0"/>
              <a:t>storage</a:t>
            </a:r>
            <a:r>
              <a:rPr lang="en-IN" dirty="0" smtClean="0"/>
              <a:t> device or external </a:t>
            </a:r>
            <a:r>
              <a:rPr lang="en-IN" b="1" dirty="0" smtClean="0"/>
              <a:t>storage </a:t>
            </a:r>
            <a:r>
              <a:rPr lang="en-IN" dirty="0" smtClean="0"/>
              <a:t>It </a:t>
            </a:r>
            <a:r>
              <a:rPr lang="en-IN" dirty="0" smtClean="0"/>
              <a:t>is required to store data in computer for the purpose of processing in future</a:t>
            </a:r>
            <a:r>
              <a:rPr lang="en-IN" dirty="0" smtClean="0"/>
              <a:t>. Because </a:t>
            </a:r>
            <a:r>
              <a:rPr lang="en-IN" dirty="0" smtClean="0"/>
              <a:t>Primary memory has its own limitations, secondary storage or storage unit is very much required</a:t>
            </a:r>
            <a:r>
              <a:rPr lang="en-IN" dirty="0" smtClean="0"/>
              <a:t>. Secondary </a:t>
            </a:r>
            <a:r>
              <a:rPr lang="en-IN" dirty="0" smtClean="0"/>
              <a:t>storage is used to store large amount of data</a:t>
            </a:r>
            <a:r>
              <a:rPr lang="en-IN" dirty="0" smtClean="0"/>
              <a:t>. Various </a:t>
            </a:r>
            <a:r>
              <a:rPr lang="en-IN" dirty="0" smtClean="0"/>
              <a:t>secondary storage devices are available in market now a </a:t>
            </a:r>
            <a:r>
              <a:rPr lang="en-IN" dirty="0" smtClean="0"/>
              <a:t>days. </a:t>
            </a:r>
            <a:endParaRPr lang="en-IN" dirty="0" smtClean="0"/>
          </a:p>
          <a:p>
            <a:pPr>
              <a:buNone/>
            </a:pPr>
            <a:r>
              <a:rPr lang="en-IN" dirty="0" smtClean="0"/>
              <a:t>–Hard disk (Internal/External) </a:t>
            </a:r>
          </a:p>
          <a:p>
            <a:pPr>
              <a:buNone/>
            </a:pPr>
            <a:r>
              <a:rPr lang="en-IN" dirty="0" smtClean="0"/>
              <a:t>–Pen drive </a:t>
            </a:r>
          </a:p>
          <a:p>
            <a:pPr>
              <a:buNone/>
            </a:pPr>
            <a:r>
              <a:rPr lang="en-IN" dirty="0" smtClean="0"/>
              <a:t>–CD </a:t>
            </a:r>
          </a:p>
          <a:p>
            <a:pPr>
              <a:buNone/>
            </a:pPr>
            <a:r>
              <a:rPr lang="en-IN" dirty="0" smtClean="0"/>
              <a:t>–DVD </a:t>
            </a:r>
          </a:p>
          <a:p>
            <a:pPr>
              <a:buNone/>
            </a:pPr>
            <a:r>
              <a:rPr lang="en-IN" dirty="0" smtClean="0"/>
              <a:t>–Blue Ray Disks </a:t>
            </a:r>
          </a:p>
          <a:p>
            <a:pPr>
              <a:buNone/>
            </a:pPr>
            <a:r>
              <a:rPr lang="en-IN" dirty="0" smtClean="0"/>
              <a:t>–Memory Cards </a:t>
            </a:r>
          </a:p>
          <a:p>
            <a:pPr>
              <a:buNone/>
            </a:pPr>
            <a:r>
              <a:rPr lang="en-IN" dirty="0" smtClean="0"/>
              <a:t>–Magnetic Tapes </a:t>
            </a:r>
          </a:p>
          <a:p>
            <a:pPr>
              <a:buNone/>
            </a:pPr>
            <a:endParaRPr lang="en-IN" dirty="0"/>
          </a:p>
        </p:txBody>
      </p:sp>
      <p:pic>
        <p:nvPicPr>
          <p:cNvPr id="3075" name="Picture 3"/>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4000496" y="3786190"/>
            <a:ext cx="3516332" cy="2659079"/>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7150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Hard Disk</a:t>
            </a:r>
            <a:endParaRPr lang="en-IN" dirty="0"/>
          </a:p>
        </p:txBody>
      </p:sp>
      <p:sp>
        <p:nvSpPr>
          <p:cNvPr id="3" name="Content Placeholder 2"/>
          <p:cNvSpPr>
            <a:spLocks noGrp="1"/>
          </p:cNvSpPr>
          <p:nvPr>
            <p:ph idx="1"/>
          </p:nvPr>
        </p:nvSpPr>
        <p:spPr>
          <a:xfrm>
            <a:off x="142844" y="857232"/>
            <a:ext cx="6072230" cy="5786478"/>
          </a:xfrm>
          <a:ln w="12700">
            <a:solidFill>
              <a:schemeClr val="tx1"/>
            </a:solidFill>
          </a:ln>
        </p:spPr>
        <p:txBody>
          <a:bodyPr>
            <a:normAutofit fontScale="70000" lnSpcReduction="20000"/>
          </a:bodyPr>
          <a:lstStyle/>
          <a:p>
            <a:r>
              <a:rPr lang="en-IN" b="1" dirty="0" smtClean="0"/>
              <a:t>Hard Disk Drives </a:t>
            </a:r>
            <a:r>
              <a:rPr lang="en-IN" dirty="0" smtClean="0"/>
              <a:t>are commonly used as the main storage device in a computer. HDDs often store operating system, software programs and other files. It is a </a:t>
            </a:r>
            <a:r>
              <a:rPr lang="en-IN" b="1" dirty="0" smtClean="0"/>
              <a:t>non-volatile memory</a:t>
            </a:r>
            <a:r>
              <a:rPr lang="en-IN" dirty="0" smtClean="0"/>
              <a:t> hardware device that controls the positioning, reading and writing of the hard disk.</a:t>
            </a:r>
          </a:p>
          <a:p>
            <a:r>
              <a:rPr lang="en-IN" dirty="0" smtClean="0"/>
              <a:t>A hard disk is a sealed unit containing a number of platters in a stack. It can be mounted in a horizontal or a vertical position and electromagnetic read/write heads are positioned above and below each platter. As the platters spin, the drive heads move in toward the </a:t>
            </a:r>
            <a:r>
              <a:rPr lang="en-IN" dirty="0" err="1" smtClean="0"/>
              <a:t>center</a:t>
            </a:r>
            <a:r>
              <a:rPr lang="en-IN" dirty="0" smtClean="0"/>
              <a:t> surface and out toward the edge. In this way, the drive heads can reach the entire surface of each platter.</a:t>
            </a:r>
          </a:p>
          <a:p>
            <a:r>
              <a:rPr lang="en-IN" dirty="0" smtClean="0"/>
              <a:t>Each disk consists of platters, rings on each side of each platter called </a:t>
            </a:r>
            <a:r>
              <a:rPr lang="en-IN" b="1" dirty="0" smtClean="0"/>
              <a:t>tracks</a:t>
            </a:r>
            <a:r>
              <a:rPr lang="en-IN" dirty="0" smtClean="0"/>
              <a:t>, and sections within each track called </a:t>
            </a:r>
            <a:r>
              <a:rPr lang="en-IN" b="1" dirty="0" smtClean="0"/>
              <a:t>sectors</a:t>
            </a:r>
            <a:r>
              <a:rPr lang="en-IN" dirty="0" smtClean="0"/>
              <a:t>. A sector is the smallest physical storage unit on a disk, almost always 512 bytes in size.</a:t>
            </a:r>
          </a:p>
          <a:p>
            <a:endParaRPr lang="en-IN" dirty="0"/>
          </a:p>
        </p:txBody>
      </p:sp>
      <p:pic>
        <p:nvPicPr>
          <p:cNvPr id="4098" name="Picture 2" descr="C:\Users\SUJATA\Desktop\download (5).jpg"/>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429388" y="2714620"/>
            <a:ext cx="2333625" cy="1952625"/>
          </a:xfrm>
          <a:prstGeom prst="rect">
            <a:avLst/>
          </a:prstGeom>
          <a:noFill/>
        </p:spPr>
      </p:pic>
      <p:pic>
        <p:nvPicPr>
          <p:cNvPr id="5" name="Picture 2" descr="C:\Users\SUJATA\Desktop\images (1).jpg"/>
          <p:cNvPicPr>
            <a:picLocks noChangeAspect="1" noChangeArrowheads="1"/>
          </p:cNvPicPr>
          <p:nvPr/>
        </p:nvPicPr>
        <p:blipFill>
          <a:blip r:embed="rId3">
            <a:duotone>
              <a:prstClr val="black"/>
              <a:schemeClr val="accent1">
                <a:tint val="45000"/>
                <a:satMod val="400000"/>
              </a:schemeClr>
            </a:duotone>
          </a:blip>
          <a:srcRect/>
          <a:stretch>
            <a:fillRect/>
          </a:stretch>
        </p:blipFill>
        <p:spPr bwMode="auto">
          <a:xfrm>
            <a:off x="6357950" y="928670"/>
            <a:ext cx="2619375" cy="1752600"/>
          </a:xfrm>
          <a:prstGeom prst="rect">
            <a:avLst/>
          </a:prstGeom>
          <a:noFill/>
        </p:spPr>
      </p:pic>
      <p:pic>
        <p:nvPicPr>
          <p:cNvPr id="4099" name="Picture 3" descr="C:\Users\SUJATA\Desktop\images.png"/>
          <p:cNvPicPr>
            <a:picLocks noChangeAspect="1" noChangeArrowheads="1"/>
          </p:cNvPicPr>
          <p:nvPr/>
        </p:nvPicPr>
        <p:blipFill>
          <a:blip r:embed="rId4">
            <a:duotone>
              <a:prstClr val="black"/>
              <a:schemeClr val="accent1">
                <a:tint val="45000"/>
                <a:satMod val="400000"/>
              </a:schemeClr>
            </a:duotone>
          </a:blip>
          <a:srcRect/>
          <a:stretch>
            <a:fillRect/>
          </a:stretch>
        </p:blipFill>
        <p:spPr bwMode="auto">
          <a:xfrm>
            <a:off x="6500826" y="4786322"/>
            <a:ext cx="2438400" cy="1876425"/>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System bus</a:t>
            </a:r>
            <a:endParaRPr lang="en-IN" dirty="0"/>
          </a:p>
        </p:txBody>
      </p:sp>
      <p:sp>
        <p:nvSpPr>
          <p:cNvPr id="3" name="Content Placeholder 2"/>
          <p:cNvSpPr>
            <a:spLocks noGrp="1"/>
          </p:cNvSpPr>
          <p:nvPr>
            <p:ph idx="1"/>
          </p:nvPr>
        </p:nvSpPr>
        <p:spPr>
          <a:xfrm>
            <a:off x="142844" y="3571876"/>
            <a:ext cx="8786874" cy="3071834"/>
          </a:xfrm>
          <a:ln w="28575">
            <a:solidFill>
              <a:schemeClr val="tx1"/>
            </a:solidFill>
          </a:ln>
        </p:spPr>
        <p:txBody>
          <a:bodyPr>
            <a:normAutofit fontScale="70000" lnSpcReduction="20000"/>
          </a:bodyPr>
          <a:lstStyle/>
          <a:p>
            <a:pPr>
              <a:buNone/>
            </a:pPr>
            <a:r>
              <a:rPr lang="en-IN" dirty="0" smtClean="0"/>
              <a:t>The group of wires used to connect main parts of Computer system is called System Bus which creates an electronic path for the transfer of data. </a:t>
            </a:r>
          </a:p>
          <a:p>
            <a:pPr>
              <a:buNone/>
            </a:pPr>
            <a:r>
              <a:rPr lang="en-IN" dirty="0" smtClean="0"/>
              <a:t>•System bus is used to transfer data and instructions between the various components of computer system. </a:t>
            </a:r>
          </a:p>
          <a:p>
            <a:pPr>
              <a:buNone/>
            </a:pPr>
            <a:r>
              <a:rPr lang="en-IN" dirty="0" smtClean="0"/>
              <a:t>•The part of System bus that carries data is called Data Bus. </a:t>
            </a:r>
          </a:p>
          <a:p>
            <a:pPr>
              <a:buNone/>
            </a:pPr>
            <a:r>
              <a:rPr lang="en-IN" dirty="0" smtClean="0"/>
              <a:t>•The part of System bus that carries instructions is called control bus. </a:t>
            </a:r>
          </a:p>
          <a:p>
            <a:pPr>
              <a:buNone/>
            </a:pPr>
            <a:r>
              <a:rPr lang="en-IN" dirty="0" smtClean="0"/>
              <a:t>•The part of System bus that carries memory address is called Address Bus. </a:t>
            </a:r>
          </a:p>
          <a:p>
            <a:pPr>
              <a:buNone/>
            </a:pPr>
            <a:r>
              <a:rPr lang="en-IN" dirty="0" smtClean="0"/>
              <a:t>•And the bus connected with input/output units is called I/O bus. </a:t>
            </a:r>
            <a:endParaRPr lang="en-IN" dirty="0"/>
          </a:p>
        </p:txBody>
      </p:sp>
      <p:pic>
        <p:nvPicPr>
          <p:cNvPr id="4100" name="Picture 4" descr="C:\Users\SUJATA\Desktop\744px-Computer_system_bus.jpg"/>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1500166" y="857232"/>
            <a:ext cx="5757878" cy="2647893"/>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500034" y="142852"/>
            <a:ext cx="8229600" cy="439718"/>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MEMORY UNIT</a:t>
            </a:r>
            <a:endParaRPr lang="en-IN" dirty="0"/>
          </a:p>
        </p:txBody>
      </p:sp>
      <p:sp>
        <p:nvSpPr>
          <p:cNvPr id="8" name="Rectangle 7"/>
          <p:cNvSpPr/>
          <p:nvPr/>
        </p:nvSpPr>
        <p:spPr>
          <a:xfrm>
            <a:off x="214282" y="785794"/>
            <a:ext cx="8786874" cy="5909310"/>
          </a:xfrm>
          <a:prstGeom prst="rect">
            <a:avLst/>
          </a:prstGeom>
          <a:ln w="19050">
            <a:solidFill>
              <a:schemeClr val="tx1"/>
            </a:solidFill>
          </a:ln>
        </p:spPr>
        <p:txBody>
          <a:bodyPr wrap="square">
            <a:spAutoFit/>
          </a:bodyPr>
          <a:lstStyle/>
          <a:p>
            <a:r>
              <a:rPr lang="en-IN" b="1" dirty="0" smtClean="0"/>
              <a:t>Computer memory </a:t>
            </a:r>
            <a:r>
              <a:rPr lang="en-IN" dirty="0" smtClean="0"/>
              <a:t>is the storage space in the computer, where data is to be processed and instructions required for processing are stored. The memory is divided into large number of small parts called cells. Each location or cell has a unique address. Memory is primarily of three types −</a:t>
            </a:r>
          </a:p>
          <a:p>
            <a:pPr>
              <a:buFont typeface="Wingdings" pitchFamily="2" charset="2"/>
              <a:buChar char="Ø"/>
            </a:pPr>
            <a:r>
              <a:rPr lang="en-IN" dirty="0" smtClean="0"/>
              <a:t>Cache Memory</a:t>
            </a:r>
          </a:p>
          <a:p>
            <a:pPr>
              <a:buFont typeface="Wingdings" pitchFamily="2" charset="2"/>
              <a:buChar char="Ø"/>
            </a:pPr>
            <a:r>
              <a:rPr lang="en-IN" dirty="0" smtClean="0"/>
              <a:t>Primary Memory/Main Memory</a:t>
            </a:r>
          </a:p>
          <a:p>
            <a:pPr>
              <a:buFont typeface="Wingdings" pitchFamily="2" charset="2"/>
              <a:buChar char="Ø"/>
            </a:pPr>
            <a:r>
              <a:rPr lang="en-IN" dirty="0" smtClean="0"/>
              <a:t>Secondary Memory</a:t>
            </a:r>
          </a:p>
          <a:p>
            <a:pPr>
              <a:buFont typeface="Wingdings" pitchFamily="2" charset="2"/>
              <a:buChar char="Ø"/>
            </a:pPr>
            <a:endParaRPr lang="en-US" dirty="0" smtClean="0"/>
          </a:p>
          <a:p>
            <a:pPr>
              <a:buFont typeface="Wingdings" pitchFamily="2" charset="2"/>
              <a:buChar char="Ø"/>
            </a:pPr>
            <a:endParaRPr lang="en-IN" dirty="0" smtClean="0"/>
          </a:p>
          <a:p>
            <a:r>
              <a:rPr lang="en-IN" b="1" dirty="0" smtClean="0"/>
              <a:t>Cache Memory: </a:t>
            </a:r>
          </a:p>
          <a:p>
            <a:r>
              <a:rPr lang="en-IN" dirty="0" smtClean="0"/>
              <a:t>Cache memory is a very high speed semiconductor memory which can speed up the CPU. It acts as a buffer between the CPU and the main memory. It is used to hold those parts of data and program which are most frequently used by the CPU. </a:t>
            </a:r>
          </a:p>
          <a:p>
            <a:r>
              <a:rPr lang="en-IN" b="1" dirty="0" smtClean="0"/>
              <a:t>Advantages</a:t>
            </a:r>
            <a:endParaRPr lang="en-IN" dirty="0" smtClean="0"/>
          </a:p>
          <a:p>
            <a:pPr marL="342900" indent="-342900">
              <a:buFont typeface="+mj-lt"/>
              <a:buAutoNum type="arabicPeriod"/>
            </a:pPr>
            <a:r>
              <a:rPr lang="en-IN" dirty="0" smtClean="0"/>
              <a:t>Cache memory is faster than main memory.</a:t>
            </a:r>
          </a:p>
          <a:p>
            <a:pPr marL="342900" indent="-342900">
              <a:buFont typeface="+mj-lt"/>
              <a:buAutoNum type="arabicPeriod"/>
            </a:pPr>
            <a:r>
              <a:rPr lang="en-IN" dirty="0" smtClean="0"/>
              <a:t>It consumes less access time as compared to main memory.</a:t>
            </a:r>
          </a:p>
          <a:p>
            <a:pPr marL="342900" indent="-342900">
              <a:buFont typeface="+mj-lt"/>
              <a:buAutoNum type="arabicPeriod"/>
            </a:pPr>
            <a:r>
              <a:rPr lang="en-IN" dirty="0" smtClean="0"/>
              <a:t>It stores the program that can be executed within a short period of time.</a:t>
            </a:r>
          </a:p>
          <a:p>
            <a:pPr marL="342900" indent="-342900">
              <a:buFont typeface="+mj-lt"/>
              <a:buAutoNum type="arabicPeriod"/>
            </a:pPr>
            <a:r>
              <a:rPr lang="en-IN" dirty="0" smtClean="0"/>
              <a:t>It stores data for temporary use.</a:t>
            </a:r>
          </a:p>
          <a:p>
            <a:r>
              <a:rPr lang="en-IN" b="1" dirty="0" smtClean="0"/>
              <a:t>Disadvantages</a:t>
            </a:r>
          </a:p>
          <a:p>
            <a:pPr marL="342900" indent="-342900">
              <a:buFont typeface="+mj-lt"/>
              <a:buAutoNum type="arabicPeriod"/>
            </a:pPr>
            <a:r>
              <a:rPr lang="en-IN" dirty="0" smtClean="0"/>
              <a:t>Cache memory has limited capacity.</a:t>
            </a:r>
          </a:p>
          <a:p>
            <a:pPr marL="342900" indent="-342900">
              <a:buFont typeface="+mj-lt"/>
              <a:buAutoNum type="arabicPeriod"/>
            </a:pPr>
            <a:r>
              <a:rPr lang="en-IN" dirty="0" smtClean="0"/>
              <a:t>It is very expensive.</a:t>
            </a:r>
            <a:endParaRPr lang="en-IN" dirty="0"/>
          </a:p>
        </p:txBody>
      </p:sp>
      <p:pic>
        <p:nvPicPr>
          <p:cNvPr id="12" name="Picture 3" descr="C:\Users\SUJATA\Desktop\images (2).jpg"/>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4429124" y="1714488"/>
            <a:ext cx="3000396" cy="1857388"/>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25470"/>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b="1" dirty="0" smtClean="0"/>
              <a:t/>
            </a:r>
            <a:br>
              <a:rPr lang="en-IN" b="1" dirty="0" smtClean="0"/>
            </a:br>
            <a:r>
              <a:rPr lang="en-IN" b="1" dirty="0" smtClean="0"/>
              <a:t>Units of Memory:</a:t>
            </a:r>
            <a:r>
              <a:rPr lang="en-IN" dirty="0" smtClean="0"/>
              <a:t/>
            </a:r>
            <a:br>
              <a:rPr lang="en-IN" dirty="0" smtClean="0"/>
            </a:br>
            <a:endParaRPr lang="en-IN" dirty="0"/>
          </a:p>
        </p:txBody>
      </p:sp>
      <p:sp>
        <p:nvSpPr>
          <p:cNvPr id="3" name="Content Placeholder 2"/>
          <p:cNvSpPr>
            <a:spLocks noGrp="1"/>
          </p:cNvSpPr>
          <p:nvPr>
            <p:ph idx="1"/>
          </p:nvPr>
        </p:nvSpPr>
        <p:spPr>
          <a:xfrm>
            <a:off x="457200" y="1285860"/>
            <a:ext cx="8229600" cy="4840303"/>
          </a:xfrm>
          <a:ln w="19050">
            <a:solidFill>
              <a:schemeClr val="tx1"/>
            </a:solidFill>
          </a:ln>
        </p:spPr>
        <p:txBody>
          <a:bodyPr>
            <a:normAutofit fontScale="77500" lnSpcReduction="20000"/>
          </a:bodyPr>
          <a:lstStyle/>
          <a:p>
            <a:pPr>
              <a:buNone/>
            </a:pPr>
            <a:r>
              <a:rPr lang="en-IN" dirty="0" smtClean="0"/>
              <a:t>The smallest unit is bit, which mean either 0 or 1.</a:t>
            </a:r>
          </a:p>
          <a:p>
            <a:pPr>
              <a:buNone/>
            </a:pPr>
            <a:r>
              <a:rPr lang="en-IN" dirty="0" smtClean="0"/>
              <a:t>1 bit = 0 or 1</a:t>
            </a:r>
          </a:p>
          <a:p>
            <a:pPr>
              <a:buNone/>
            </a:pPr>
            <a:r>
              <a:rPr lang="en-IN" dirty="0" smtClean="0"/>
              <a:t>1 Byte = 8 bit</a:t>
            </a:r>
          </a:p>
          <a:p>
            <a:pPr>
              <a:buNone/>
            </a:pPr>
            <a:r>
              <a:rPr lang="en-IN" dirty="0" smtClean="0"/>
              <a:t>1 Nibble = 4 bit</a:t>
            </a:r>
          </a:p>
          <a:p>
            <a:pPr>
              <a:buNone/>
            </a:pPr>
            <a:r>
              <a:rPr lang="en-IN" dirty="0" smtClean="0"/>
              <a:t>1 Kilo Byte = 1024 Byte= 2</a:t>
            </a:r>
            <a:r>
              <a:rPr lang="en-IN" baseline="30000" dirty="0" smtClean="0"/>
              <a:t>10</a:t>
            </a:r>
            <a:r>
              <a:rPr lang="en-IN" dirty="0" smtClean="0"/>
              <a:t> Byte</a:t>
            </a:r>
          </a:p>
          <a:p>
            <a:pPr>
              <a:buNone/>
            </a:pPr>
            <a:r>
              <a:rPr lang="en-IN" dirty="0" smtClean="0"/>
              <a:t>1 Mega Byte = 1024 KB= 2</a:t>
            </a:r>
            <a:r>
              <a:rPr lang="en-IN" baseline="30000" dirty="0" smtClean="0"/>
              <a:t>10</a:t>
            </a:r>
            <a:r>
              <a:rPr lang="en-IN" dirty="0" smtClean="0"/>
              <a:t> KB</a:t>
            </a:r>
          </a:p>
          <a:p>
            <a:pPr>
              <a:buNone/>
            </a:pPr>
            <a:r>
              <a:rPr lang="en-IN" dirty="0" smtClean="0"/>
              <a:t>1 </a:t>
            </a:r>
            <a:r>
              <a:rPr lang="en-IN" dirty="0" err="1" smtClean="0"/>
              <a:t>Gega</a:t>
            </a:r>
            <a:r>
              <a:rPr lang="en-IN" dirty="0" smtClean="0"/>
              <a:t> Byte = 1024 MB= 2</a:t>
            </a:r>
            <a:r>
              <a:rPr lang="en-IN" baseline="30000" dirty="0" smtClean="0"/>
              <a:t>10</a:t>
            </a:r>
            <a:r>
              <a:rPr lang="en-IN" dirty="0" smtClean="0"/>
              <a:t> MB</a:t>
            </a:r>
          </a:p>
          <a:p>
            <a:pPr>
              <a:buNone/>
            </a:pPr>
            <a:r>
              <a:rPr lang="en-IN" dirty="0" smtClean="0"/>
              <a:t>1 </a:t>
            </a:r>
            <a:r>
              <a:rPr lang="en-IN" dirty="0" err="1" smtClean="0"/>
              <a:t>Tera</a:t>
            </a:r>
            <a:r>
              <a:rPr lang="en-IN" dirty="0" smtClean="0"/>
              <a:t> Byte = 1024 GB= 2</a:t>
            </a:r>
            <a:r>
              <a:rPr lang="en-IN" baseline="30000" dirty="0" smtClean="0"/>
              <a:t>10</a:t>
            </a:r>
            <a:r>
              <a:rPr lang="en-IN" dirty="0" smtClean="0"/>
              <a:t> GB</a:t>
            </a:r>
          </a:p>
          <a:p>
            <a:pPr>
              <a:buNone/>
            </a:pPr>
            <a:r>
              <a:rPr lang="en-IN" dirty="0" smtClean="0"/>
              <a:t>1 </a:t>
            </a:r>
            <a:r>
              <a:rPr lang="en-IN" dirty="0" err="1" smtClean="0"/>
              <a:t>Peta</a:t>
            </a:r>
            <a:r>
              <a:rPr lang="en-IN" dirty="0" smtClean="0"/>
              <a:t> Byte =1024 TB= 2</a:t>
            </a:r>
            <a:r>
              <a:rPr lang="en-IN" baseline="30000" dirty="0" smtClean="0"/>
              <a:t>10</a:t>
            </a:r>
            <a:r>
              <a:rPr lang="en-IN" dirty="0" smtClean="0"/>
              <a:t> TB</a:t>
            </a:r>
          </a:p>
          <a:p>
            <a:pPr>
              <a:buNone/>
            </a:pPr>
            <a:r>
              <a:rPr lang="en-IN" dirty="0" smtClean="0"/>
              <a:t>1 </a:t>
            </a:r>
            <a:r>
              <a:rPr lang="en-IN" dirty="0" err="1" smtClean="0"/>
              <a:t>Exa</a:t>
            </a:r>
            <a:r>
              <a:rPr lang="en-IN" dirty="0" smtClean="0"/>
              <a:t> Byte =1024 PB= 2</a:t>
            </a:r>
            <a:r>
              <a:rPr lang="en-IN" baseline="30000" dirty="0" smtClean="0"/>
              <a:t>10</a:t>
            </a:r>
            <a:r>
              <a:rPr lang="en-IN" dirty="0" smtClean="0"/>
              <a:t> PB</a:t>
            </a:r>
          </a:p>
          <a:p>
            <a:pPr>
              <a:buNone/>
            </a:pPr>
            <a:r>
              <a:rPr lang="en-IN" dirty="0" smtClean="0"/>
              <a:t>1 </a:t>
            </a:r>
            <a:r>
              <a:rPr lang="en-IN" dirty="0" err="1" smtClean="0"/>
              <a:t>Zetta</a:t>
            </a:r>
            <a:r>
              <a:rPr lang="en-IN" dirty="0" smtClean="0"/>
              <a:t> Byte = 1024 EB= 2</a:t>
            </a:r>
            <a:r>
              <a:rPr lang="en-IN" baseline="30000" dirty="0" smtClean="0"/>
              <a:t>10</a:t>
            </a:r>
            <a:r>
              <a:rPr lang="en-IN" dirty="0" smtClean="0"/>
              <a:t> EB</a:t>
            </a:r>
          </a:p>
          <a:p>
            <a:pPr>
              <a:buNone/>
            </a:pPr>
            <a:r>
              <a:rPr lang="en-IN" dirty="0" smtClean="0"/>
              <a:t>1 </a:t>
            </a:r>
            <a:r>
              <a:rPr lang="en-IN" dirty="0" err="1" smtClean="0"/>
              <a:t>Yotta</a:t>
            </a:r>
            <a:r>
              <a:rPr lang="en-IN" dirty="0" smtClean="0"/>
              <a:t> Byte = 1024 ZB= 2</a:t>
            </a:r>
            <a:r>
              <a:rPr lang="en-IN" baseline="30000" dirty="0" smtClean="0"/>
              <a:t>10</a:t>
            </a:r>
            <a:r>
              <a:rPr lang="en-IN" dirty="0" smtClean="0"/>
              <a:t> ZB</a:t>
            </a:r>
          </a:p>
          <a:p>
            <a:endParaRPr lang="en-IN"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0006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dirty="0" smtClean="0"/>
              <a:t>Main Memory</a:t>
            </a:r>
            <a:endParaRPr lang="en-IN" dirty="0"/>
          </a:p>
        </p:txBody>
      </p:sp>
      <p:sp>
        <p:nvSpPr>
          <p:cNvPr id="3" name="Content Placeholder 2"/>
          <p:cNvSpPr>
            <a:spLocks noGrp="1"/>
          </p:cNvSpPr>
          <p:nvPr>
            <p:ph idx="1"/>
          </p:nvPr>
        </p:nvSpPr>
        <p:spPr>
          <a:xfrm>
            <a:off x="214282" y="785794"/>
            <a:ext cx="8715436" cy="5929354"/>
          </a:xfrm>
          <a:ln w="28575">
            <a:solidFill>
              <a:schemeClr val="tx1"/>
            </a:solidFill>
          </a:ln>
        </p:spPr>
        <p:txBody>
          <a:bodyPr>
            <a:normAutofit fontScale="92500" lnSpcReduction="10000"/>
          </a:bodyPr>
          <a:lstStyle/>
          <a:p>
            <a:pPr>
              <a:buNone/>
            </a:pPr>
            <a:r>
              <a:rPr lang="en-IN" dirty="0" smtClean="0"/>
              <a:t>	</a:t>
            </a:r>
            <a:r>
              <a:rPr lang="en-IN" sz="2600" b="1" dirty="0" smtClean="0"/>
              <a:t>Main Memory</a:t>
            </a:r>
            <a:r>
              <a:rPr lang="en-IN" sz="2600" dirty="0" smtClean="0"/>
              <a:t> is often known as </a:t>
            </a:r>
            <a:r>
              <a:rPr lang="en-IN" sz="2600" b="1" dirty="0" smtClean="0"/>
              <a:t>Primary memory. </a:t>
            </a:r>
            <a:r>
              <a:rPr lang="en-IN" sz="2600" dirty="0" smtClean="0"/>
              <a:t>It</a:t>
            </a:r>
            <a:r>
              <a:rPr lang="en-IN" sz="2600" b="1" dirty="0" smtClean="0"/>
              <a:t> </a:t>
            </a:r>
            <a:r>
              <a:rPr lang="en-IN" sz="2600" dirty="0" smtClean="0"/>
              <a:t>is not like human memory because data stored in this memory, automatically flushes out with power cut off and can not be recovered later. So it is also known as </a:t>
            </a:r>
            <a:r>
              <a:rPr lang="en-IN" sz="2600" b="1" dirty="0" smtClean="0"/>
              <a:t>volatile</a:t>
            </a:r>
            <a:r>
              <a:rPr lang="en-IN" sz="2600" dirty="0" smtClean="0"/>
              <a:t> memory. It is the workplace of a computer system where data is to be kept on temporary basis for the purpose of processing. Every memory location has a definite address. The total time taken to access data from memory is called </a:t>
            </a:r>
            <a:r>
              <a:rPr lang="en-IN" sz="2600" b="1" dirty="0" smtClean="0"/>
              <a:t>Memory </a:t>
            </a:r>
            <a:r>
              <a:rPr lang="en-IN" sz="2600" b="1" i="1" dirty="0" smtClean="0"/>
              <a:t>Access Time .</a:t>
            </a:r>
            <a:r>
              <a:rPr lang="en-IN" sz="2600" dirty="0" smtClean="0"/>
              <a:t> </a:t>
            </a:r>
          </a:p>
          <a:p>
            <a:pPr>
              <a:buNone/>
            </a:pPr>
            <a:r>
              <a:rPr lang="en-IN" sz="2600" b="1" dirty="0" smtClean="0"/>
              <a:t>	Characteristics of Main Memory</a:t>
            </a:r>
          </a:p>
          <a:p>
            <a:pPr lvl="1">
              <a:buFont typeface="Wingdings" pitchFamily="2" charset="2"/>
              <a:buChar char="Ø"/>
            </a:pPr>
            <a:r>
              <a:rPr lang="en-IN" sz="2600" dirty="0" smtClean="0"/>
              <a:t>These are semiconductor memories.</a:t>
            </a:r>
          </a:p>
          <a:p>
            <a:pPr lvl="1">
              <a:buFont typeface="Wingdings" pitchFamily="2" charset="2"/>
              <a:buChar char="Ø"/>
            </a:pPr>
            <a:r>
              <a:rPr lang="en-IN" sz="2600" dirty="0" smtClean="0"/>
              <a:t>Usually volatile memory.</a:t>
            </a:r>
          </a:p>
          <a:p>
            <a:pPr lvl="1">
              <a:buFont typeface="Wingdings" pitchFamily="2" charset="2"/>
              <a:buChar char="Ø"/>
            </a:pPr>
            <a:r>
              <a:rPr lang="en-IN" sz="2600" dirty="0" smtClean="0"/>
              <a:t>Data is lost in case power is switched off.</a:t>
            </a:r>
          </a:p>
          <a:p>
            <a:pPr lvl="1">
              <a:buFont typeface="Wingdings" pitchFamily="2" charset="2"/>
              <a:buChar char="Ø"/>
            </a:pPr>
            <a:r>
              <a:rPr lang="en-IN" sz="2600" dirty="0" smtClean="0"/>
              <a:t>It is the working memory of the computer.</a:t>
            </a:r>
          </a:p>
          <a:p>
            <a:pPr lvl="1">
              <a:buFont typeface="Wingdings" pitchFamily="2" charset="2"/>
              <a:buChar char="Ø"/>
            </a:pPr>
            <a:r>
              <a:rPr lang="en-IN" sz="2600" dirty="0" smtClean="0"/>
              <a:t>Faster than secondary memories.</a:t>
            </a:r>
          </a:p>
          <a:p>
            <a:pPr lvl="1">
              <a:buFont typeface="Wingdings" pitchFamily="2" charset="2"/>
              <a:buChar char="Ø"/>
            </a:pPr>
            <a:r>
              <a:rPr lang="en-IN" sz="2600" dirty="0" smtClean="0"/>
              <a:t>A computer cannot run without the primary memory.</a:t>
            </a:r>
          </a:p>
          <a:p>
            <a:pPr>
              <a:buNone/>
            </a:pPr>
            <a:endParaRPr lang="en-IN" b="1" i="1" dirty="0" smtClean="0"/>
          </a:p>
          <a:p>
            <a:pPr>
              <a:buNone/>
            </a:pPr>
            <a:endParaRPr lang="en-IN" dirty="0" smtClean="0"/>
          </a:p>
          <a:p>
            <a:pPr>
              <a:buNone/>
            </a:pPr>
            <a:endParaRPr lang="en-IN" b="1" dirty="0" smtClean="0"/>
          </a:p>
          <a:p>
            <a:pPr>
              <a:buNone/>
            </a:pPr>
            <a:endParaRPr lang="en-IN" dirty="0"/>
          </a:p>
        </p:txBody>
      </p:sp>
      <p:pic>
        <p:nvPicPr>
          <p:cNvPr id="2050" name="Picture 2" descr="C:\Users\SUJATA\Desktop\primary_memory.jpg"/>
          <p:cNvPicPr>
            <a:picLocks noChangeAspect="1" noChangeArrowheads="1"/>
          </p:cNvPicPr>
          <p:nvPr/>
        </p:nvPicPr>
        <p:blipFill>
          <a:blip r:embed="rId2">
            <a:duotone>
              <a:prstClr val="black"/>
              <a:schemeClr val="accent1">
                <a:tint val="45000"/>
                <a:satMod val="400000"/>
              </a:schemeClr>
            </a:duotone>
          </a:blip>
          <a:srcRect/>
          <a:stretch>
            <a:fillRect/>
          </a:stretch>
        </p:blipFill>
        <p:spPr bwMode="auto">
          <a:xfrm>
            <a:off x="6286512" y="3500438"/>
            <a:ext cx="2428875" cy="2428875"/>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1115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IN" dirty="0" smtClean="0"/>
              <a:t/>
            </a:r>
            <a:br>
              <a:rPr lang="en-IN" dirty="0" smtClean="0"/>
            </a:br>
            <a:r>
              <a:rPr lang="en-IN" dirty="0" smtClean="0"/>
              <a:t>Secondary Memory</a:t>
            </a:r>
            <a:br>
              <a:rPr lang="en-IN" dirty="0" smtClean="0"/>
            </a:br>
            <a:endParaRPr lang="en-IN" dirty="0"/>
          </a:p>
        </p:txBody>
      </p:sp>
      <p:sp>
        <p:nvSpPr>
          <p:cNvPr id="3" name="Content Placeholder 2"/>
          <p:cNvSpPr>
            <a:spLocks noGrp="1"/>
          </p:cNvSpPr>
          <p:nvPr>
            <p:ph idx="1"/>
          </p:nvPr>
        </p:nvSpPr>
        <p:spPr>
          <a:xfrm>
            <a:off x="457200" y="928670"/>
            <a:ext cx="8229600" cy="5715040"/>
          </a:xfrm>
          <a:ln w="19050">
            <a:solidFill>
              <a:schemeClr val="tx1"/>
            </a:solidFill>
          </a:ln>
        </p:spPr>
        <p:txBody>
          <a:bodyPr>
            <a:normAutofit fontScale="70000" lnSpcReduction="20000"/>
          </a:bodyPr>
          <a:lstStyle/>
          <a:p>
            <a:pPr>
              <a:buNone/>
            </a:pPr>
            <a:r>
              <a:rPr lang="en-IN" dirty="0" smtClean="0"/>
              <a:t>	</a:t>
            </a:r>
          </a:p>
          <a:p>
            <a:pPr>
              <a:buNone/>
            </a:pPr>
            <a:r>
              <a:rPr lang="en-IN" dirty="0" smtClean="0"/>
              <a:t>	</a:t>
            </a:r>
            <a:r>
              <a:rPr lang="en-IN" b="1" dirty="0" smtClean="0"/>
              <a:t>Secondary Memory </a:t>
            </a:r>
            <a:r>
              <a:rPr lang="en-IN" dirty="0" smtClean="0"/>
              <a:t>is also known as external memory or non-volatile memory. It is slower than the main memory. These are used for storing data/information permanently. CPU directly does not access these memories, instead they are accessed via input-output routines. The contents of secondary memories are first transferred to the main memory, and then the CPU can access it. For example, disk, CD-ROM, DVD, etc.</a:t>
            </a:r>
          </a:p>
          <a:p>
            <a:pPr>
              <a:buNone/>
            </a:pPr>
            <a:endParaRPr lang="en-IN" dirty="0" smtClean="0"/>
          </a:p>
          <a:p>
            <a:pPr>
              <a:buNone/>
            </a:pPr>
            <a:r>
              <a:rPr lang="en-IN" b="1" dirty="0" smtClean="0"/>
              <a:t>	Characteristics of Secondary Memory</a:t>
            </a:r>
          </a:p>
          <a:p>
            <a:pPr lvl="1">
              <a:buFont typeface="Wingdings" pitchFamily="2" charset="2"/>
              <a:buChar char="Ø"/>
            </a:pPr>
            <a:r>
              <a:rPr lang="en-IN" dirty="0" smtClean="0"/>
              <a:t>These are magnetic and optical memories.</a:t>
            </a:r>
          </a:p>
          <a:p>
            <a:pPr lvl="1">
              <a:buFont typeface="Wingdings" pitchFamily="2" charset="2"/>
              <a:buChar char="Ø"/>
            </a:pPr>
            <a:r>
              <a:rPr lang="en-IN" dirty="0" smtClean="0"/>
              <a:t>It is known as the backup memory.</a:t>
            </a:r>
          </a:p>
          <a:p>
            <a:pPr lvl="1">
              <a:buFont typeface="Wingdings" pitchFamily="2" charset="2"/>
              <a:buChar char="Ø"/>
            </a:pPr>
            <a:r>
              <a:rPr lang="en-IN" dirty="0" smtClean="0"/>
              <a:t>It is a non-volatile memory.</a:t>
            </a:r>
          </a:p>
          <a:p>
            <a:pPr lvl="1">
              <a:buFont typeface="Wingdings" pitchFamily="2" charset="2"/>
              <a:buChar char="Ø"/>
            </a:pPr>
            <a:r>
              <a:rPr lang="en-IN" dirty="0" smtClean="0"/>
              <a:t>Data is permanently stored even if power is switched off.</a:t>
            </a:r>
          </a:p>
          <a:p>
            <a:pPr lvl="1">
              <a:buFont typeface="Wingdings" pitchFamily="2" charset="2"/>
              <a:buChar char="Ø"/>
            </a:pPr>
            <a:r>
              <a:rPr lang="en-IN" dirty="0" smtClean="0"/>
              <a:t>It is used for storage of data in a computer.</a:t>
            </a:r>
          </a:p>
          <a:p>
            <a:pPr lvl="1">
              <a:buFont typeface="Wingdings" pitchFamily="2" charset="2"/>
              <a:buChar char="Ø"/>
            </a:pPr>
            <a:r>
              <a:rPr lang="en-IN" dirty="0" smtClean="0"/>
              <a:t>Computer may run without the secondary memory.</a:t>
            </a:r>
          </a:p>
          <a:p>
            <a:pPr lvl="1">
              <a:buFont typeface="Wingdings" pitchFamily="2" charset="2"/>
              <a:buChar char="Ø"/>
            </a:pPr>
            <a:r>
              <a:rPr lang="en-IN" dirty="0" smtClean="0"/>
              <a:t>Slower than primary memories.</a:t>
            </a:r>
          </a:p>
          <a:p>
            <a:pPr>
              <a:buNone/>
            </a:pPr>
            <a:endParaRPr lang="en-IN"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11156"/>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Memory classification</a:t>
            </a:r>
            <a:endParaRPr lang="en-IN" dirty="0"/>
          </a:p>
        </p:txBody>
      </p:sp>
      <p:pic>
        <p:nvPicPr>
          <p:cNvPr id="4" name="Picture 4"/>
          <p:cNvPicPr>
            <a:picLocks noGrp="1" noChangeAspect="1" noChangeArrowheads="1"/>
          </p:cNvPicPr>
          <p:nvPr>
            <p:ph idx="1"/>
          </p:nvPr>
        </p:nvPicPr>
        <p:blipFill>
          <a:blip r:embed="rId2">
            <a:duotone>
              <a:prstClr val="black"/>
              <a:schemeClr val="accent1">
                <a:tint val="45000"/>
                <a:satMod val="400000"/>
              </a:schemeClr>
            </a:duotone>
            <a:lum bright="3000" contrast="5000"/>
          </a:blip>
          <a:srcRect/>
          <a:stretch>
            <a:fillRect/>
          </a:stretch>
        </p:blipFill>
        <p:spPr bwMode="auto">
          <a:xfrm>
            <a:off x="1285852" y="785794"/>
            <a:ext cx="6215106" cy="1357322"/>
          </a:xfrm>
          <a:prstGeom prst="rect">
            <a:avLst/>
          </a:prstGeom>
          <a:noFill/>
          <a:ln w="9525">
            <a:noFill/>
            <a:miter lim="800000"/>
            <a:headEnd/>
            <a:tailEnd/>
          </a:ln>
          <a:effectLst/>
        </p:spPr>
      </p:pic>
      <p:sp>
        <p:nvSpPr>
          <p:cNvPr id="5" name="Rectangle 4"/>
          <p:cNvSpPr/>
          <p:nvPr/>
        </p:nvSpPr>
        <p:spPr>
          <a:xfrm>
            <a:off x="214282" y="2214554"/>
            <a:ext cx="8715436" cy="4524315"/>
          </a:xfrm>
          <a:prstGeom prst="rect">
            <a:avLst/>
          </a:prstGeom>
          <a:ln w="19050">
            <a:solidFill>
              <a:schemeClr val="tx1"/>
            </a:solidFill>
          </a:ln>
        </p:spPr>
        <p:txBody>
          <a:bodyPr wrap="square">
            <a:spAutoFit/>
          </a:bodyPr>
          <a:lstStyle/>
          <a:p>
            <a:pPr>
              <a:buNone/>
            </a:pPr>
            <a:r>
              <a:rPr lang="en-IN" b="1" dirty="0" smtClean="0"/>
              <a:t>Main Memory or primary memory </a:t>
            </a:r>
            <a:r>
              <a:rPr lang="en-IN" dirty="0" smtClean="0"/>
              <a:t>is divided into two types- </a:t>
            </a:r>
          </a:p>
          <a:p>
            <a:pPr>
              <a:buNone/>
            </a:pPr>
            <a:r>
              <a:rPr lang="en-IN" dirty="0" smtClean="0"/>
              <a:t>		–</a:t>
            </a:r>
            <a:r>
              <a:rPr lang="en-IN" b="1" dirty="0" smtClean="0"/>
              <a:t>RAM (Random Access Memory) </a:t>
            </a:r>
          </a:p>
          <a:p>
            <a:pPr>
              <a:buNone/>
            </a:pPr>
            <a:r>
              <a:rPr lang="en-IN" b="1" dirty="0" smtClean="0"/>
              <a:t>		–ROM (Read Only Memory) </a:t>
            </a:r>
          </a:p>
          <a:p>
            <a:pPr>
              <a:buNone/>
            </a:pPr>
            <a:r>
              <a:rPr lang="en-IN" dirty="0" smtClean="0"/>
              <a:t>The memory which is in direct contact of CPU is known as primary memory. RAM and ROM both remains in direct contact of CPU. </a:t>
            </a:r>
          </a:p>
          <a:p>
            <a:pPr fontAlgn="base"/>
            <a:r>
              <a:rPr lang="en-IN" b="1" dirty="0" smtClean="0"/>
              <a:t>Random Access Memory (RAM) –</a:t>
            </a:r>
            <a:endParaRPr lang="en-IN" dirty="0" smtClean="0"/>
          </a:p>
          <a:p>
            <a:pPr fontAlgn="base"/>
            <a:r>
              <a:rPr lang="en-IN" dirty="0" smtClean="0"/>
              <a:t>It is also called as </a:t>
            </a:r>
            <a:r>
              <a:rPr lang="en-IN" i="1" dirty="0" smtClean="0"/>
              <a:t>read write memory</a:t>
            </a:r>
            <a:r>
              <a:rPr lang="en-IN" dirty="0" smtClean="0"/>
              <a:t> or the</a:t>
            </a:r>
            <a:r>
              <a:rPr lang="en-IN" i="1" dirty="0" smtClean="0"/>
              <a:t> main memory</a:t>
            </a:r>
            <a:r>
              <a:rPr lang="en-IN" dirty="0" smtClean="0"/>
              <a:t> or the </a:t>
            </a:r>
            <a:r>
              <a:rPr lang="en-IN" i="1" dirty="0" smtClean="0"/>
              <a:t>primary memory</a:t>
            </a:r>
            <a:r>
              <a:rPr lang="en-IN" dirty="0" smtClean="0"/>
              <a:t>.</a:t>
            </a:r>
          </a:p>
          <a:p>
            <a:pPr>
              <a:buNone/>
            </a:pPr>
            <a:r>
              <a:rPr lang="en-IN" dirty="0" smtClean="0"/>
              <a:t>The programs and data that the CPU requires during execution of a program are stored in this memory</a:t>
            </a:r>
            <a:r>
              <a:rPr lang="en-IN" dirty="0" smtClean="0"/>
              <a:t>. It </a:t>
            </a:r>
            <a:r>
              <a:rPr lang="en-IN" dirty="0" smtClean="0"/>
              <a:t>is a volatile memory as the data loses when the power is turned off. Relatively cheap per megabyte stored compared to ROM, but relatively expensive compared to secondary memory. It is not possible to imagine processing without RAM. </a:t>
            </a:r>
          </a:p>
          <a:p>
            <a:pPr>
              <a:buNone/>
            </a:pPr>
            <a:r>
              <a:rPr lang="en-IN" dirty="0" smtClean="0"/>
              <a:t>The efficiency of RAM depends upon the size (capacity)of RAM.RAM supports both read and write operations.  </a:t>
            </a:r>
          </a:p>
          <a:p>
            <a:pPr fontAlgn="base"/>
            <a:r>
              <a:rPr lang="en-IN" dirty="0" smtClean="0"/>
              <a:t>RAM is further classified into two types- </a:t>
            </a:r>
            <a:r>
              <a:rPr lang="en-IN" b="1" dirty="0" smtClean="0"/>
              <a:t>SRAM (Static Random Access Memory) and DRAM (Dynamic Random Access Memory).</a:t>
            </a:r>
          </a:p>
          <a:p>
            <a:pPr>
              <a:buNone/>
            </a:pPr>
            <a:r>
              <a:rPr lang="en-IN" dirty="0" smtClean="0"/>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1414"/>
            <a:ext cx="8229600" cy="428628"/>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DRAM AND SRAM</a:t>
            </a:r>
            <a:endParaRPr lang="en-IN" dirty="0"/>
          </a:p>
        </p:txBody>
      </p:sp>
      <p:sp>
        <p:nvSpPr>
          <p:cNvPr id="3" name="Content Placeholder 2"/>
          <p:cNvSpPr>
            <a:spLocks noGrp="1"/>
          </p:cNvSpPr>
          <p:nvPr>
            <p:ph idx="1"/>
          </p:nvPr>
        </p:nvSpPr>
        <p:spPr/>
        <p:txBody>
          <a:bodyPr>
            <a:normAutofit/>
          </a:bodyPr>
          <a:lstStyle/>
          <a:p>
            <a:pPr>
              <a:buNone/>
            </a:pPr>
            <a:r>
              <a:rPr lang="en-IN" dirty="0" smtClean="0"/>
              <a:t/>
            </a:r>
            <a:br>
              <a:rPr lang="en-IN" dirty="0" smtClean="0"/>
            </a:br>
            <a:endParaRPr lang="en-IN" dirty="0"/>
          </a:p>
        </p:txBody>
      </p:sp>
      <p:sp>
        <p:nvSpPr>
          <p:cNvPr id="6" name="Rectangle 5"/>
          <p:cNvSpPr/>
          <p:nvPr/>
        </p:nvSpPr>
        <p:spPr>
          <a:xfrm>
            <a:off x="142844" y="785794"/>
            <a:ext cx="8786874" cy="2308324"/>
          </a:xfrm>
          <a:prstGeom prst="rect">
            <a:avLst/>
          </a:prstGeom>
          <a:ln w="28575">
            <a:solidFill>
              <a:schemeClr val="tx1"/>
            </a:solidFill>
          </a:ln>
        </p:spPr>
        <p:txBody>
          <a:bodyPr wrap="square">
            <a:spAutoFit/>
          </a:bodyPr>
          <a:lstStyle/>
          <a:p>
            <a:pPr>
              <a:buFont typeface="Arial" pitchFamily="34" charset="0"/>
              <a:buChar char="•"/>
            </a:pPr>
            <a:endParaRPr lang="en-IN" b="1" dirty="0" smtClean="0"/>
          </a:p>
          <a:p>
            <a:pPr>
              <a:buFont typeface="Arial" pitchFamily="34" charset="0"/>
              <a:buChar char="•"/>
            </a:pPr>
            <a:r>
              <a:rPr lang="en-IN" b="1" dirty="0" smtClean="0"/>
              <a:t>DRAM</a:t>
            </a:r>
            <a:r>
              <a:rPr lang="en-IN" dirty="0" smtClean="0"/>
              <a:t> basically consists of transistor and capacitor which stores electric </a:t>
            </a:r>
            <a:r>
              <a:rPr lang="en-IN" dirty="0" err="1" smtClean="0"/>
              <a:t>charge.As</a:t>
            </a:r>
            <a:r>
              <a:rPr lang="en-IN" dirty="0" smtClean="0"/>
              <a:t> per switching of Transistor, capacitor may contain a charge (1 bit ) or may not contain a charge(0 bit). DRAM needs to be refreshed again and again which is a tedious job for processor. </a:t>
            </a:r>
          </a:p>
          <a:p>
            <a:pPr>
              <a:buNone/>
            </a:pPr>
            <a:r>
              <a:rPr lang="en-IN" dirty="0" smtClean="0"/>
              <a:t>•</a:t>
            </a:r>
            <a:r>
              <a:rPr lang="en-IN" b="1" dirty="0" smtClean="0"/>
              <a:t>SRAM</a:t>
            </a:r>
            <a:r>
              <a:rPr lang="en-IN" dirty="0" smtClean="0"/>
              <a:t> is made up of internal Flip-Flops where 1 Flip-Flop is capable of storing 1 </a:t>
            </a:r>
            <a:r>
              <a:rPr lang="en-IN" dirty="0" err="1" smtClean="0"/>
              <a:t>bit.It</a:t>
            </a:r>
            <a:r>
              <a:rPr lang="en-IN" dirty="0" smtClean="0"/>
              <a:t> occupies more space as compared to </a:t>
            </a:r>
            <a:r>
              <a:rPr lang="en-IN" dirty="0" err="1" smtClean="0"/>
              <a:t>DRAM.It</a:t>
            </a:r>
            <a:r>
              <a:rPr lang="en-IN" dirty="0" smtClean="0"/>
              <a:t> is fast as compared to DRAM.SRAM is expensive as compared to DRAM.</a:t>
            </a:r>
          </a:p>
          <a:p>
            <a:pPr>
              <a:buNone/>
            </a:pPr>
            <a:endParaRPr lang="en-IN" dirty="0" smtClean="0"/>
          </a:p>
        </p:txBody>
      </p:sp>
      <p:sp>
        <p:nvSpPr>
          <p:cNvPr id="9" name="Rectangle 8"/>
          <p:cNvSpPr/>
          <p:nvPr/>
        </p:nvSpPr>
        <p:spPr>
          <a:xfrm>
            <a:off x="642910" y="3571876"/>
            <a:ext cx="8001056" cy="2308324"/>
          </a:xfrm>
          <a:prstGeom prst="rect">
            <a:avLst/>
          </a:prstGeom>
        </p:spPr>
        <p:txBody>
          <a:bodyPr wrap="square">
            <a:spAutoFit/>
          </a:bodyPr>
          <a:lstStyle/>
          <a:p>
            <a:r>
              <a:rPr lang="en-IN" b="1" dirty="0" smtClean="0"/>
              <a:t>Volatile memory </a:t>
            </a:r>
            <a:r>
              <a:rPr lang="en-IN" dirty="0" smtClean="0"/>
              <a:t>is computer memory that requires power to maintain the stored information. Most modern semiconductor volatile memory is either Static RAM or dynamic RAM.</a:t>
            </a:r>
          </a:p>
          <a:p>
            <a:r>
              <a:rPr lang="en-IN" b="1" dirty="0" smtClean="0"/>
              <a:t>Static RAM</a:t>
            </a:r>
            <a:r>
              <a:rPr lang="en-IN" dirty="0" smtClean="0"/>
              <a:t> retains its contents as long as the power is connected and is easy to interface to but uses six transistors per bit. </a:t>
            </a:r>
            <a:r>
              <a:rPr lang="en-IN" b="1" dirty="0" smtClean="0"/>
              <a:t>Dynamic RAM </a:t>
            </a:r>
            <a:r>
              <a:rPr lang="en-IN" dirty="0" smtClean="0"/>
              <a:t>is more complicated to interface to and control and needs regular refresh cycles to prevent its contents being lost. However, DRAM uses only one transistor and a capacitor per bit. SRAM is used for cache memories , where DRAM is used as main memory.</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42852"/>
            <a:ext cx="8229600" cy="57150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ROM</a:t>
            </a:r>
            <a:endParaRPr lang="en-IN" dirty="0"/>
          </a:p>
        </p:txBody>
      </p:sp>
      <p:sp>
        <p:nvSpPr>
          <p:cNvPr id="3" name="Content Placeholder 2"/>
          <p:cNvSpPr>
            <a:spLocks noGrp="1"/>
          </p:cNvSpPr>
          <p:nvPr>
            <p:ph idx="1"/>
          </p:nvPr>
        </p:nvSpPr>
        <p:spPr>
          <a:xfrm>
            <a:off x="142844" y="857232"/>
            <a:ext cx="8786874" cy="5715040"/>
          </a:xfrm>
          <a:ln w="28575">
            <a:solidFill>
              <a:schemeClr val="tx1"/>
            </a:solidFill>
          </a:ln>
        </p:spPr>
        <p:txBody>
          <a:bodyPr>
            <a:normAutofit fontScale="25000" lnSpcReduction="20000"/>
          </a:bodyPr>
          <a:lstStyle/>
          <a:p>
            <a:pPr>
              <a:buNone/>
            </a:pPr>
            <a:r>
              <a:rPr lang="en-IN" dirty="0" smtClean="0"/>
              <a:t>	</a:t>
            </a:r>
            <a:r>
              <a:rPr lang="en-IN" sz="7200" b="1" dirty="0" smtClean="0"/>
              <a:t>ROM (Read Only Memory) </a:t>
            </a:r>
            <a:r>
              <a:rPr lang="en-IN" sz="7200" dirty="0" smtClean="0"/>
              <a:t>stores crucial information essential to operate the system, like the program essential to boot the computer</a:t>
            </a:r>
            <a:r>
              <a:rPr lang="en-IN" sz="7200" dirty="0" smtClean="0"/>
              <a:t>. It </a:t>
            </a:r>
            <a:r>
              <a:rPr lang="en-IN" sz="7200" dirty="0" smtClean="0"/>
              <a:t>is not volatile as always it retains its data.ROM is further classified into 4 types- </a:t>
            </a:r>
            <a:r>
              <a:rPr lang="en-IN" sz="7200" b="1" dirty="0" smtClean="0"/>
              <a:t>ROM, PROM, EPROM, and EEPROM</a:t>
            </a:r>
            <a:r>
              <a:rPr lang="en-IN" sz="7200" dirty="0" smtClean="0"/>
              <a:t>. ROM is of following types - </a:t>
            </a:r>
          </a:p>
          <a:p>
            <a:pPr>
              <a:buNone/>
            </a:pPr>
            <a:r>
              <a:rPr lang="en-IN" sz="7200" dirty="0" smtClean="0"/>
              <a:t>	ROM (Read Only Memory) </a:t>
            </a:r>
          </a:p>
          <a:p>
            <a:pPr>
              <a:buNone/>
            </a:pPr>
            <a:r>
              <a:rPr lang="en-IN" sz="7200" dirty="0" smtClean="0"/>
              <a:t>	PROM (Programmable Read Only Memory) </a:t>
            </a:r>
          </a:p>
          <a:p>
            <a:pPr>
              <a:buNone/>
            </a:pPr>
            <a:r>
              <a:rPr lang="en-IN" sz="7200" dirty="0" smtClean="0"/>
              <a:t>	EPROM (Erasable Programmable Read Only Memory) </a:t>
            </a:r>
          </a:p>
          <a:p>
            <a:pPr>
              <a:buNone/>
            </a:pPr>
            <a:r>
              <a:rPr lang="en-IN" sz="7200" dirty="0" smtClean="0"/>
              <a:t>	EEPROM(Electrically Erasable Programmable Read Only Memory) </a:t>
            </a:r>
          </a:p>
          <a:p>
            <a:pPr fontAlgn="base">
              <a:buNone/>
            </a:pPr>
            <a:endParaRPr lang="en-IN" sz="7200" dirty="0" smtClean="0"/>
          </a:p>
          <a:p>
            <a:pPr fontAlgn="base">
              <a:buNone/>
            </a:pPr>
            <a:r>
              <a:rPr lang="en-IN" sz="7200" b="1" dirty="0" smtClean="0"/>
              <a:t>Types of Read Only Memory (ROM) –</a:t>
            </a:r>
            <a:endParaRPr lang="en-IN" sz="7200" dirty="0" smtClean="0"/>
          </a:p>
          <a:p>
            <a:pPr fontAlgn="base"/>
            <a:r>
              <a:rPr lang="en-IN" sz="7200" b="1" dirty="0" smtClean="0"/>
              <a:t>PROM (Programmable read-only memory)</a:t>
            </a:r>
            <a:r>
              <a:rPr lang="en-IN" sz="7200" dirty="0" smtClean="0"/>
              <a:t> –PROM is different from as a ROM is programmed (i.e. has data written to it) during the manufacturing process, a PROM is manufactured in an empty state and then programmed later using a PROM programmer or user. Once programmed, the data and instructions in it cannot be changed.</a:t>
            </a:r>
          </a:p>
          <a:p>
            <a:pPr fontAlgn="base"/>
            <a:r>
              <a:rPr lang="en-IN" sz="7200" b="1" dirty="0" smtClean="0"/>
              <a:t>EPROM (Erasable Programmable read only memory)</a:t>
            </a:r>
            <a:r>
              <a:rPr lang="en-IN" sz="7200" dirty="0" smtClean="0"/>
              <a:t> –as the name suggests, data stored in an EPROM can be erased and reprogrammed. Erasing an EPROM involves removing previous data from the computer and exposing it to ultraviolet light before re-burning/reprogramming it. </a:t>
            </a:r>
          </a:p>
          <a:p>
            <a:pPr fontAlgn="base"/>
            <a:r>
              <a:rPr lang="en-IN" sz="7200" b="1" dirty="0" smtClean="0"/>
              <a:t>EEPROM (Electrically erasable programmable read only memory)</a:t>
            </a:r>
            <a:r>
              <a:rPr lang="en-IN" sz="7200" dirty="0" smtClean="0"/>
              <a:t> – The data can be erased by applying electric field, no need of ultra violet light. We can erase only portions of the chip.</a:t>
            </a:r>
          </a:p>
          <a:p>
            <a:pPr fontAlgn="base">
              <a:buNone/>
            </a:pPr>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142852"/>
            <a:ext cx="8229600" cy="582594"/>
          </a:xfrm>
        </p:spPr>
        <p:style>
          <a:lnRef idx="1">
            <a:schemeClr val="accent1"/>
          </a:lnRef>
          <a:fillRef idx="2">
            <a:schemeClr val="accent1"/>
          </a:fillRef>
          <a:effectRef idx="1">
            <a:schemeClr val="accent1"/>
          </a:effectRef>
          <a:fontRef idx="minor">
            <a:schemeClr val="dk1"/>
          </a:fontRef>
        </p:style>
        <p:txBody>
          <a:bodyPr>
            <a:normAutofit fontScale="90000"/>
          </a:bodyPr>
          <a:lstStyle/>
          <a:p>
            <a:r>
              <a:rPr lang="en-US" dirty="0" smtClean="0"/>
              <a:t>Difference between RAM and ROM</a:t>
            </a:r>
            <a:endParaRPr lang="en-IN" dirty="0"/>
          </a:p>
        </p:txBody>
      </p:sp>
      <p:pic>
        <p:nvPicPr>
          <p:cNvPr id="1026" name="Picture 2" descr="C:\Users\SUJATA\Desktop\ram.png"/>
          <p:cNvPicPr>
            <a:picLocks noGrp="1" noChangeAspect="1" noChangeArrowheads="1"/>
          </p:cNvPicPr>
          <p:nvPr>
            <p:ph idx="1"/>
          </p:nvPr>
        </p:nvPicPr>
        <p:blipFill>
          <a:blip r:embed="rId2">
            <a:duotone>
              <a:prstClr val="black"/>
              <a:schemeClr val="accent1">
                <a:tint val="45000"/>
                <a:satMod val="400000"/>
              </a:schemeClr>
            </a:duotone>
          </a:blip>
          <a:srcRect/>
          <a:stretch>
            <a:fillRect/>
          </a:stretch>
        </p:blipFill>
        <p:spPr bwMode="auto">
          <a:xfrm>
            <a:off x="142844" y="785795"/>
            <a:ext cx="8715436" cy="3643338"/>
          </a:xfrm>
          <a:prstGeom prst="rect">
            <a:avLst/>
          </a:prstGeom>
          <a:noFill/>
        </p:spPr>
      </p:pic>
      <p:sp>
        <p:nvSpPr>
          <p:cNvPr id="5" name="Rectangle 4"/>
          <p:cNvSpPr/>
          <p:nvPr/>
        </p:nvSpPr>
        <p:spPr>
          <a:xfrm>
            <a:off x="214282" y="4357694"/>
            <a:ext cx="8643998" cy="2308324"/>
          </a:xfrm>
          <a:prstGeom prst="rect">
            <a:avLst/>
          </a:prstGeom>
          <a:ln w="28575">
            <a:solidFill>
              <a:schemeClr val="tx1"/>
            </a:solidFill>
          </a:ln>
        </p:spPr>
        <p:txBody>
          <a:bodyPr wrap="square">
            <a:spAutoFit/>
          </a:bodyPr>
          <a:lstStyle/>
          <a:p>
            <a:pPr>
              <a:buNone/>
            </a:pPr>
            <a:r>
              <a:rPr lang="en-IN" b="1" dirty="0" smtClean="0"/>
              <a:t>Note</a:t>
            </a:r>
            <a:r>
              <a:rPr lang="en-IN" b="1" dirty="0" smtClean="0"/>
              <a:t>: </a:t>
            </a:r>
            <a:r>
              <a:rPr lang="en-IN" dirty="0" smtClean="0"/>
              <a:t>The </a:t>
            </a:r>
            <a:r>
              <a:rPr lang="en-IN" dirty="0" smtClean="0"/>
              <a:t>most important things to understand about RAM are that RAM memory is very fast, it can be written to as well as read, it is volatile (so all data stored in RAM memory is lost when it loses power) and, finally, it is very expensive compared to all types of secondary memory . Read-only memory (</a:t>
            </a:r>
            <a:r>
              <a:rPr lang="en-IN" b="1" dirty="0" smtClean="0"/>
              <a:t>ROM</a:t>
            </a:r>
            <a:r>
              <a:rPr lang="en-IN" dirty="0" smtClean="0"/>
              <a:t>) is a type of non-volatile memory used in computers and other electronic devices. Data stored in </a:t>
            </a:r>
            <a:r>
              <a:rPr lang="en-IN" b="1" dirty="0" smtClean="0"/>
              <a:t>ROM</a:t>
            </a:r>
            <a:r>
              <a:rPr lang="en-IN" dirty="0" smtClean="0"/>
              <a:t> cannot be electronically modified after the manufacture of the memory device.</a:t>
            </a:r>
            <a:r>
              <a:rPr lang="en-IN" b="1" dirty="0" smtClean="0"/>
              <a:t> RAM</a:t>
            </a:r>
            <a:r>
              <a:rPr lang="en-IN" dirty="0" smtClean="0"/>
              <a:t> is </a:t>
            </a:r>
            <a:r>
              <a:rPr lang="en-IN" b="1" dirty="0" smtClean="0"/>
              <a:t>costlier</a:t>
            </a:r>
            <a:r>
              <a:rPr lang="en-IN" dirty="0" smtClean="0"/>
              <a:t> than </a:t>
            </a:r>
            <a:r>
              <a:rPr lang="en-IN" b="1" dirty="0" smtClean="0"/>
              <a:t>ROM</a:t>
            </a:r>
            <a:r>
              <a:rPr lang="en-IN" dirty="0" smtClean="0"/>
              <a:t> as it involves more complex technology to store information &amp; also it is very much faster than </a:t>
            </a:r>
            <a:r>
              <a:rPr lang="en-IN" b="1" dirty="0" smtClean="0"/>
              <a:t>ROM</a:t>
            </a:r>
            <a:r>
              <a:rPr lang="en-IN" dirty="0" smtClean="0"/>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807</TotalTime>
  <Words>715</Words>
  <Application>Microsoft Office PowerPoint</Application>
  <PresentationFormat>On-screen Show (4:3)</PresentationFormat>
  <Paragraphs>106</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Wingdings</vt:lpstr>
      <vt:lpstr>Office Theme</vt:lpstr>
      <vt:lpstr>  MEMORY UNIT   </vt:lpstr>
      <vt:lpstr>MEMORY UNIT</vt:lpstr>
      <vt:lpstr> Units of Memory: </vt:lpstr>
      <vt:lpstr>Main Memory</vt:lpstr>
      <vt:lpstr> Secondary Memory </vt:lpstr>
      <vt:lpstr>Memory classification</vt:lpstr>
      <vt:lpstr>DRAM AND SRAM</vt:lpstr>
      <vt:lpstr>ROM</vt:lpstr>
      <vt:lpstr>Difference between RAM and ROM</vt:lpstr>
      <vt:lpstr>Storage Unit</vt:lpstr>
      <vt:lpstr>Hard Disk</vt:lpstr>
      <vt:lpstr>System bus</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Zulfiqar Ali</dc:creator>
  <cp:lastModifiedBy>Lenovo</cp:lastModifiedBy>
  <cp:revision>82</cp:revision>
  <dcterms:created xsi:type="dcterms:W3CDTF">2020-07-18T14:08:56Z</dcterms:created>
  <dcterms:modified xsi:type="dcterms:W3CDTF">2024-10-04T01:06:33Z</dcterms:modified>
</cp:coreProperties>
</file>