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121"/>
    <a:srgbClr val="990000"/>
    <a:srgbClr val="DF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2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4FA7DF9-63BE-4470-87F8-D4F60F252924}" type="datetimeFigureOut">
              <a:rPr lang="en-GB" smtClean="0"/>
              <a:t>27/11/2024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383607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FA7DF9-63BE-4470-87F8-D4F60F252924}" type="datetimeFigureOut">
              <a:rPr lang="en-GB" smtClean="0"/>
              <a:t>27/11/2024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554560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FA7DF9-63BE-4470-87F8-D4F60F252924}" type="datetimeFigureOut">
              <a:rPr lang="en-GB" smtClean="0"/>
              <a:t>27/11/2024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200128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FA7DF9-63BE-4470-87F8-D4F60F252924}" type="datetimeFigureOut">
              <a:rPr lang="en-GB" smtClean="0"/>
              <a:t>27/11/2024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290416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7DF9-63BE-4470-87F8-D4F60F252924}" type="datetimeFigureOut">
              <a:rPr lang="en-GB" smtClean="0"/>
              <a:t>27/11/2024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42516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4FA7DF9-63BE-4470-87F8-D4F60F252924}" type="datetimeFigureOut">
              <a:rPr lang="en-GB" smtClean="0"/>
              <a:t>27/11/2024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341073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4FA7DF9-63BE-4470-87F8-D4F60F252924}" type="datetimeFigureOut">
              <a:rPr lang="en-GB" smtClean="0"/>
              <a:t>27/11/2024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395964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4FA7DF9-63BE-4470-87F8-D4F60F252924}" type="datetimeFigureOut">
              <a:rPr lang="en-GB" smtClean="0"/>
              <a:t>27/11/2024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186117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A7DF9-63BE-4470-87F8-D4F60F252924}" type="datetimeFigureOut">
              <a:rPr lang="en-GB" smtClean="0"/>
              <a:t>27/11/2024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324589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A7DF9-63BE-4470-87F8-D4F60F252924}" type="datetimeFigureOut">
              <a:rPr lang="en-GB" smtClean="0"/>
              <a:t>27/11/2024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107461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A7DF9-63BE-4470-87F8-D4F60F252924}" type="datetimeFigureOut">
              <a:rPr lang="en-GB" smtClean="0"/>
              <a:t>27/11/2024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239448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A7DF9-63BE-4470-87F8-D4F60F252924}" type="datetimeFigureOut">
              <a:rPr lang="en-GB" smtClean="0"/>
              <a:t>27/11/2024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37DE9-2DF5-4DF5-A108-8978EBA40086}" type="slidenum">
              <a:rPr lang="en-GB" smtClean="0"/>
              <a:t>‹#›</a:t>
            </a:fld>
            <a:endParaRPr lang="en-GB"/>
          </a:p>
        </p:txBody>
      </p:sp>
    </p:spTree>
    <p:extLst>
      <p:ext uri="{BB962C8B-B14F-4D97-AF65-F5344CB8AC3E}">
        <p14:creationId xmlns:p14="http://schemas.microsoft.com/office/powerpoint/2010/main" val="2413132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1582" y="-31692"/>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itle 3"/>
          <p:cNvSpPr>
            <a:spLocks noGrp="1"/>
          </p:cNvSpPr>
          <p:nvPr>
            <p:ph type="ctrTitle"/>
          </p:nvPr>
        </p:nvSpPr>
        <p:spPr>
          <a:xfrm>
            <a:off x="1524000" y="2448408"/>
            <a:ext cx="9144000" cy="1961184"/>
          </a:xfrm>
        </p:spPr>
        <p:txBody>
          <a:bodyPr anchor="ctr">
            <a:noAutofit/>
          </a:bodyPr>
          <a:lstStyle/>
          <a:p>
            <a:pPr>
              <a:lnSpc>
                <a:spcPct val="100000"/>
              </a:lnSpc>
            </a:pPr>
            <a:r>
              <a:rPr lang="en-US" sz="62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Attendance</a:t>
            </a:r>
            <a:br>
              <a:rPr lang="en-US" sz="62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br>
            <a:r>
              <a:rPr lang="en-US" sz="62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System</a:t>
            </a:r>
            <a:br>
              <a:rPr lang="en-US" sz="62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br>
            <a:r>
              <a:rPr lang="en-US" sz="32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 in c++</a:t>
            </a:r>
            <a:endParaRPr lang="en-GB" sz="32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endParaRPr>
          </a:p>
        </p:txBody>
      </p:sp>
      <p:sp>
        <p:nvSpPr>
          <p:cNvPr id="13" name="TextBox 12"/>
          <p:cNvSpPr txBox="1"/>
          <p:nvPr/>
        </p:nvSpPr>
        <p:spPr>
          <a:xfrm>
            <a:off x="2855496" y="522198"/>
            <a:ext cx="7335252" cy="1200329"/>
          </a:xfrm>
          <a:prstGeom prst="rect">
            <a:avLst/>
          </a:prstGeom>
          <a:noFill/>
        </p:spPr>
        <p:txBody>
          <a:bodyPr wrap="square" rtlCol="0">
            <a:spAutoFit/>
          </a:bodyPr>
          <a:lstStyle/>
          <a:p>
            <a:pPr algn="ctr"/>
            <a:r>
              <a:rPr lang="en-US" sz="3600" dirty="0">
                <a:solidFill>
                  <a:schemeClr val="tx2">
                    <a:lumMod val="75000"/>
                  </a:schemeClr>
                </a:solidFill>
                <a:latin typeface="Bebas Neue" panose="020B0606020202050201" pitchFamily="34" charset="0"/>
              </a:rPr>
              <a:t>Mehran University of engineering and </a:t>
            </a:r>
          </a:p>
          <a:p>
            <a:pPr algn="ctr"/>
            <a:r>
              <a:rPr lang="en-US" sz="3600" dirty="0">
                <a:solidFill>
                  <a:schemeClr val="tx2">
                    <a:lumMod val="75000"/>
                  </a:schemeClr>
                </a:solidFill>
                <a:latin typeface="Bebas Neue" panose="020B0606020202050201" pitchFamily="34" charset="0"/>
              </a:rPr>
              <a:t>technology</a:t>
            </a:r>
            <a:endParaRPr lang="en-GB" sz="3600" dirty="0">
              <a:solidFill>
                <a:schemeClr val="tx2">
                  <a:lumMod val="75000"/>
                </a:schemeClr>
              </a:solidFill>
              <a:latin typeface="Bebas Neue" panose="020B0606020202050201" pitchFamily="34" charset="0"/>
            </a:endParaRPr>
          </a:p>
        </p:txBody>
      </p:sp>
      <p:sp>
        <p:nvSpPr>
          <p:cNvPr id="5" name="Rectangle 4"/>
          <p:cNvSpPr/>
          <p:nvPr/>
        </p:nvSpPr>
        <p:spPr>
          <a:xfrm>
            <a:off x="0" y="5054472"/>
            <a:ext cx="12277908" cy="183522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136" y="133665"/>
            <a:ext cx="1943100" cy="1828800"/>
          </a:xfrm>
          <a:prstGeom prst="rect">
            <a:avLst/>
          </a:prstGeom>
          <a:ln>
            <a:noFill/>
          </a:ln>
          <a:effectLst>
            <a:outerShdw blurRad="152400" dist="317500" dir="5400000" sx="90000" sy="-19000" rotWithShape="0">
              <a:prstClr val="black">
                <a:alpha val="15000"/>
              </a:prstClr>
            </a:outerShdw>
          </a:effectLst>
        </p:spPr>
      </p:pic>
      <p:sp>
        <p:nvSpPr>
          <p:cNvPr id="17" name="TextBox 16"/>
          <p:cNvSpPr txBox="1"/>
          <p:nvPr/>
        </p:nvSpPr>
        <p:spPr>
          <a:xfrm>
            <a:off x="5782922" y="5550970"/>
            <a:ext cx="7816096" cy="1242648"/>
          </a:xfrm>
          <a:prstGeom prst="rect">
            <a:avLst/>
          </a:prstGeom>
          <a:noFill/>
        </p:spPr>
        <p:txBody>
          <a:bodyPr wrap="square" rtlCol="0">
            <a:spAutoFit/>
          </a:bodyPr>
          <a:lstStyle/>
          <a:p>
            <a:pPr marL="342900" indent="-342900">
              <a:lnSpc>
                <a:spcPct val="150000"/>
              </a:lnSpc>
              <a:buBlip>
                <a:blip r:embed="rId4"/>
              </a:buBlip>
            </a:pPr>
            <a:r>
              <a:rPr lang="en-US" sz="2600" dirty="0">
                <a:solidFill>
                  <a:schemeClr val="accent1">
                    <a:lumMod val="75000"/>
                  </a:schemeClr>
                </a:solidFill>
                <a:latin typeface="Bebas Neue" panose="020B0606020202050201" pitchFamily="34" charset="0"/>
              </a:rPr>
              <a:t>Syed Muhammad Shaheer ali  </a:t>
            </a:r>
            <a:r>
              <a:rPr lang="en-US" sz="2600" b="1" spc="300" dirty="0">
                <a:solidFill>
                  <a:schemeClr val="accent1">
                    <a:lumMod val="75000"/>
                  </a:schemeClr>
                </a:solidFill>
                <a:latin typeface="Bebas Neue" panose="020B0606020202050201" pitchFamily="34" charset="0"/>
              </a:rPr>
              <a:t>(24bsai052)</a:t>
            </a:r>
            <a:endParaRPr lang="en-US" sz="2600" spc="300" dirty="0">
              <a:solidFill>
                <a:schemeClr val="accent1">
                  <a:lumMod val="75000"/>
                </a:schemeClr>
              </a:solidFill>
              <a:latin typeface="Bebas Neue" panose="020B0606020202050201" pitchFamily="34" charset="0"/>
            </a:endParaRPr>
          </a:p>
          <a:p>
            <a:pPr marL="342900" indent="-342900">
              <a:lnSpc>
                <a:spcPct val="150000"/>
              </a:lnSpc>
              <a:buBlip>
                <a:blip r:embed="rId4"/>
              </a:buBlip>
            </a:pPr>
            <a:r>
              <a:rPr lang="en-US" sz="2600" dirty="0">
                <a:solidFill>
                  <a:schemeClr val="accent1">
                    <a:lumMod val="75000"/>
                  </a:schemeClr>
                </a:solidFill>
                <a:latin typeface="Bebas Neue" panose="020B0606020202050201" pitchFamily="34" charset="0"/>
              </a:rPr>
              <a:t>Muhammad Safeer </a:t>
            </a:r>
            <a:r>
              <a:rPr lang="en-US" sz="2600" b="1" spc="300" dirty="0">
                <a:solidFill>
                  <a:schemeClr val="accent1">
                    <a:lumMod val="75000"/>
                  </a:schemeClr>
                </a:solidFill>
                <a:latin typeface="Bebas Neue" panose="020B0606020202050201" pitchFamily="34" charset="0"/>
              </a:rPr>
              <a:t>(24bsai022)</a:t>
            </a:r>
          </a:p>
        </p:txBody>
      </p:sp>
      <p:sp>
        <p:nvSpPr>
          <p:cNvPr id="2" name="Rectangle 1"/>
          <p:cNvSpPr/>
          <p:nvPr/>
        </p:nvSpPr>
        <p:spPr>
          <a:xfrm>
            <a:off x="427122" y="5567315"/>
            <a:ext cx="6096000" cy="1242648"/>
          </a:xfrm>
          <a:prstGeom prst="rect">
            <a:avLst/>
          </a:prstGeom>
        </p:spPr>
        <p:txBody>
          <a:bodyPr>
            <a:spAutoFit/>
          </a:bodyPr>
          <a:lstStyle/>
          <a:p>
            <a:pPr marL="342900" indent="-342900">
              <a:lnSpc>
                <a:spcPct val="150000"/>
              </a:lnSpc>
              <a:buBlip>
                <a:blip r:embed="rId4"/>
              </a:buBlip>
            </a:pPr>
            <a:r>
              <a:rPr lang="en-US" sz="2600" dirty="0">
                <a:solidFill>
                  <a:schemeClr val="accent1">
                    <a:lumMod val="75000"/>
                  </a:schemeClr>
                </a:solidFill>
                <a:latin typeface="Bebas Neue" panose="020B0606020202050201" pitchFamily="34" charset="0"/>
              </a:rPr>
              <a:t>Syed Muhammad Qasim  </a:t>
            </a:r>
            <a:r>
              <a:rPr lang="en-US" sz="2600" b="1" spc="300" dirty="0">
                <a:solidFill>
                  <a:schemeClr val="accent1">
                    <a:lumMod val="75000"/>
                  </a:schemeClr>
                </a:solidFill>
                <a:latin typeface="Bebas Neue" panose="020B0606020202050201" pitchFamily="34" charset="0"/>
              </a:rPr>
              <a:t>(24bsai029)  </a:t>
            </a:r>
          </a:p>
          <a:p>
            <a:pPr marL="342900" indent="-342900">
              <a:lnSpc>
                <a:spcPct val="150000"/>
              </a:lnSpc>
              <a:buBlip>
                <a:blip r:embed="rId4"/>
              </a:buBlip>
            </a:pPr>
            <a:r>
              <a:rPr lang="en-US" sz="2600" dirty="0">
                <a:solidFill>
                  <a:schemeClr val="accent1">
                    <a:lumMod val="75000"/>
                  </a:schemeClr>
                </a:solidFill>
                <a:latin typeface="Bebas Neue" panose="020B0606020202050201" pitchFamily="34" charset="0"/>
              </a:rPr>
              <a:t>Muhammad Sadiq qazi </a:t>
            </a:r>
            <a:r>
              <a:rPr lang="en-US" sz="2600" b="1" spc="300" dirty="0">
                <a:solidFill>
                  <a:schemeClr val="accent1">
                    <a:lumMod val="75000"/>
                  </a:schemeClr>
                </a:solidFill>
                <a:latin typeface="Bebas Neue" panose="020B0606020202050201" pitchFamily="34" charset="0"/>
              </a:rPr>
              <a:t>(24bsai033)</a:t>
            </a:r>
          </a:p>
        </p:txBody>
      </p:sp>
      <p:sp>
        <p:nvSpPr>
          <p:cNvPr id="3" name="Rectangle 2"/>
          <p:cNvSpPr/>
          <p:nvPr/>
        </p:nvSpPr>
        <p:spPr>
          <a:xfrm>
            <a:off x="4565685" y="5054472"/>
            <a:ext cx="2646878" cy="769441"/>
          </a:xfrm>
          <a:prstGeom prst="rect">
            <a:avLst/>
          </a:prstGeom>
        </p:spPr>
        <p:txBody>
          <a:bodyPr wrap="none">
            <a:spAutoFit/>
          </a:bodyPr>
          <a:lstStyle/>
          <a:p>
            <a:r>
              <a:rPr lang="en-US" sz="4400" dirty="0">
                <a:solidFill>
                  <a:schemeClr val="accent1">
                    <a:lumMod val="75000"/>
                  </a:schemeClr>
                </a:solidFill>
                <a:latin typeface="Bebas Neue" panose="020B0606020202050201" pitchFamily="34" charset="0"/>
              </a:rPr>
              <a:t>Submitted by</a:t>
            </a:r>
          </a:p>
        </p:txBody>
      </p:sp>
    </p:spTree>
    <p:extLst>
      <p:ext uri="{BB962C8B-B14F-4D97-AF65-F5344CB8AC3E}">
        <p14:creationId xmlns:p14="http://schemas.microsoft.com/office/powerpoint/2010/main" val="192228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750"/>
                                        <p:tgtEl>
                                          <p:spTgt spid="1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500"/>
                                        <p:tgtEl>
                                          <p:spTgt spid="13">
                                            <p:txEl>
                                              <p:pRg st="1" end="1"/>
                                            </p:txEl>
                                          </p:spTgt>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750"/>
                                        <p:tgtEl>
                                          <p:spTgt spid="4"/>
                                        </p:tgtEl>
                                      </p:cBhvr>
                                    </p:animEffect>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7" grpId="0"/>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8136" y="-31692"/>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a:xfrm>
            <a:off x="866336" y="2975978"/>
            <a:ext cx="10515600" cy="1325563"/>
          </a:xfrm>
        </p:spPr>
        <p:txBody>
          <a:bodyPr>
            <a:normAutofit fontScale="90000"/>
          </a:bodyPr>
          <a:lstStyle/>
          <a:p>
            <a:pPr algn="ctr"/>
            <a: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Thank you</a:t>
            </a:r>
            <a:b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br>
            <a: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for </a:t>
            </a:r>
            <a:b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br>
            <a: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attention</a:t>
            </a:r>
            <a:endParaRPr lang="en-GB" sz="6600" dirty="0"/>
          </a:p>
        </p:txBody>
      </p:sp>
      <p:sp>
        <p:nvSpPr>
          <p:cNvPr id="6" name="TextBox 5"/>
          <p:cNvSpPr txBox="1"/>
          <p:nvPr/>
        </p:nvSpPr>
        <p:spPr>
          <a:xfrm>
            <a:off x="8109447" y="4563650"/>
            <a:ext cx="7335252" cy="2000548"/>
          </a:xfrm>
          <a:prstGeom prst="rect">
            <a:avLst/>
          </a:prstGeom>
          <a:noFill/>
        </p:spPr>
        <p:txBody>
          <a:bodyPr wrap="square" rtlCol="0">
            <a:spAutoFit/>
          </a:bodyPr>
          <a:lstStyle/>
          <a:p>
            <a:r>
              <a:rPr lang="en-US" sz="3600" dirty="0">
                <a:solidFill>
                  <a:schemeClr val="accent1">
                    <a:lumMod val="75000"/>
                  </a:schemeClr>
                </a:solidFill>
                <a:latin typeface="Bebas Neue" panose="020B0606020202050201" pitchFamily="34" charset="0"/>
              </a:rPr>
              <a:t>Submitted to:</a:t>
            </a:r>
          </a:p>
          <a:p>
            <a:r>
              <a:rPr lang="en-US" sz="2400" dirty="0">
                <a:solidFill>
                  <a:schemeClr val="accent1">
                    <a:lumMod val="75000"/>
                  </a:schemeClr>
                </a:solidFill>
                <a:latin typeface="Bebas Neue" panose="020B0606020202050201" pitchFamily="34" charset="0"/>
              </a:rPr>
              <a:t>Ma’am. Fahama barkzai</a:t>
            </a:r>
          </a:p>
          <a:p>
            <a:r>
              <a:rPr lang="en-US" sz="3600" dirty="0">
                <a:solidFill>
                  <a:schemeClr val="accent1">
                    <a:lumMod val="75000"/>
                  </a:schemeClr>
                </a:solidFill>
                <a:latin typeface="Bebas Neue" panose="020B0606020202050201" pitchFamily="34" charset="0"/>
              </a:rPr>
              <a:t>Subject:</a:t>
            </a:r>
          </a:p>
          <a:p>
            <a:r>
              <a:rPr lang="en-US" sz="2800" dirty="0">
                <a:solidFill>
                  <a:schemeClr val="accent1">
                    <a:lumMod val="75000"/>
                  </a:schemeClr>
                </a:solidFill>
                <a:latin typeface="Bebas Neue" panose="020B0606020202050201" pitchFamily="34" charset="0"/>
              </a:rPr>
              <a:t>Programming Fundamentals</a:t>
            </a:r>
          </a:p>
        </p:txBody>
      </p:sp>
    </p:spTree>
    <p:extLst>
      <p:ext uri="{BB962C8B-B14F-4D97-AF65-F5344CB8AC3E}">
        <p14:creationId xmlns:p14="http://schemas.microsoft.com/office/powerpoint/2010/main" val="5446569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FDDDD"/>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p:txBody>
          <a:bodyPr/>
          <a:lstStyle/>
          <a:p>
            <a:pPr algn="ctr"/>
            <a:r>
              <a:rPr lang="en-US" sz="66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Introduction</a:t>
            </a:r>
            <a:endParaRPr lang="en-GB" sz="66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endParaRPr>
          </a:p>
        </p:txBody>
      </p:sp>
      <p:sp>
        <p:nvSpPr>
          <p:cNvPr id="5" name="TextBox 4"/>
          <p:cNvSpPr txBox="1"/>
          <p:nvPr/>
        </p:nvSpPr>
        <p:spPr>
          <a:xfrm>
            <a:off x="778412" y="1690688"/>
            <a:ext cx="10635176" cy="4401205"/>
          </a:xfrm>
          <a:prstGeom prst="rect">
            <a:avLst/>
          </a:prstGeom>
          <a:noFill/>
        </p:spPr>
        <p:txBody>
          <a:bodyPr wrap="square" rtlCol="0">
            <a:spAutoFit/>
          </a:bodyPr>
          <a:lstStyle/>
          <a:p>
            <a:pPr algn="ctr"/>
            <a:r>
              <a:rPr lang="en-US" sz="2800" b="1" dirty="0">
                <a:solidFill>
                  <a:schemeClr val="tx2">
                    <a:lumMod val="75000"/>
                  </a:schemeClr>
                </a:solidFill>
                <a:latin typeface="Merriweather" panose="00000500000000000000" pitchFamily="2" charset="0"/>
              </a:rPr>
              <a:t>The Attendance system is console based project Developed using C++ language . This program can record attendance of class quickly and accurately. This program Show Roll numbers of whole class one by one automatically and allow user to mark them as present or absent, once user done marking  the program will show summary of attendance displaying total present and absent students alongside of their roll numbers. This program is designed to save time, reduce errors, and showcase the practical use of loops, arrays, and input validation in C++.</a:t>
            </a:r>
            <a:endParaRPr lang="en-GB" sz="2800" b="1" dirty="0">
              <a:solidFill>
                <a:schemeClr val="tx2">
                  <a:lumMod val="75000"/>
                </a:schemeClr>
              </a:solidFill>
              <a:latin typeface="Merriweather" panose="00000500000000000000" pitchFamily="2" charset="0"/>
            </a:endParaRPr>
          </a:p>
        </p:txBody>
      </p:sp>
    </p:spTree>
    <p:extLst>
      <p:ext uri="{BB962C8B-B14F-4D97-AF65-F5344CB8AC3E}">
        <p14:creationId xmlns:p14="http://schemas.microsoft.com/office/powerpoint/2010/main" val="3368542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childTnLst>
                                </p:cTn>
                              </p:par>
                              <p:par>
                                <p:cTn id="16" presetID="2" presetClass="entr" presetSubtype="4" fill="hold" grpId="1"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11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11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build="allAtOnce"/>
      <p:bldP spid="5" grpI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a:bodyPr>
          <a:lstStyle/>
          <a:p>
            <a:pPr algn="ctr"/>
            <a:r>
              <a:rPr lang="en-US" sz="6000" b="1" spc="300" dirty="0">
                <a:effectLst>
                  <a:outerShdw blurRad="38100" dist="38100" dir="2700000" algn="tl">
                    <a:srgbClr val="000000">
                      <a:alpha val="43137"/>
                    </a:srgbClr>
                  </a:outerShdw>
                </a:effectLst>
                <a:latin typeface="Bebas Neue" panose="020B0606020202050201" pitchFamily="34" charset="0"/>
              </a:rPr>
              <a:t>Program features</a:t>
            </a:r>
            <a:endParaRPr lang="en-GB" sz="6000" b="1" spc="300" dirty="0">
              <a:effectLst>
                <a:outerShdw blurRad="38100" dist="38100" dir="2700000" algn="tl">
                  <a:srgbClr val="000000">
                    <a:alpha val="43137"/>
                  </a:srgbClr>
                </a:outerShdw>
              </a:effectLst>
              <a:latin typeface="Bebas Neue" panose="020B0606020202050201" pitchFamily="34" charset="0"/>
            </a:endParaRPr>
          </a:p>
        </p:txBody>
      </p:sp>
      <p:sp>
        <p:nvSpPr>
          <p:cNvPr id="3" name="Content Placeholder 2"/>
          <p:cNvSpPr>
            <a:spLocks noGrp="1"/>
          </p:cNvSpPr>
          <p:nvPr>
            <p:ph idx="1"/>
          </p:nvPr>
        </p:nvSpPr>
        <p:spPr>
          <a:xfrm>
            <a:off x="838200" y="1825624"/>
            <a:ext cx="10515600" cy="5184776"/>
          </a:xfrm>
        </p:spPr>
        <p:txBody>
          <a:bodyPr>
            <a:normAutofit/>
          </a:bodyPr>
          <a:lstStyle/>
          <a:p>
            <a:endParaRPr lang="en-US" sz="2400" dirty="0">
              <a:solidFill>
                <a:schemeClr val="tx2">
                  <a:lumMod val="75000"/>
                </a:schemeClr>
              </a:solidFill>
              <a:latin typeface="Merriweather" panose="00000800000000000000" pitchFamily="2" charset="0"/>
            </a:endParaRPr>
          </a:p>
          <a:p>
            <a:endParaRPr lang="en-US" dirty="0">
              <a:solidFill>
                <a:schemeClr val="tx2">
                  <a:lumMod val="75000"/>
                </a:schemeClr>
              </a:solidFill>
              <a:latin typeface="Merriweather" panose="00000800000000000000" pitchFamily="2" charset="0"/>
            </a:endParaRPr>
          </a:p>
          <a:p>
            <a:endParaRPr lang="en-US" sz="2400" dirty="0">
              <a:solidFill>
                <a:schemeClr val="tx2">
                  <a:lumMod val="75000"/>
                </a:schemeClr>
              </a:solidFill>
              <a:latin typeface="Merriweather" panose="00000800000000000000" pitchFamily="2" charset="0"/>
            </a:endParaRPr>
          </a:p>
          <a:p>
            <a:endParaRPr lang="en-US" sz="2400" dirty="0">
              <a:solidFill>
                <a:schemeClr val="tx2">
                  <a:lumMod val="75000"/>
                </a:schemeClr>
              </a:solidFill>
              <a:latin typeface="Merriweather" panose="00000800000000000000" pitchFamily="2" charset="0"/>
            </a:endParaRPr>
          </a:p>
          <a:p>
            <a:endParaRPr lang="en-GB" sz="2400" b="1" dirty="0">
              <a:solidFill>
                <a:schemeClr val="tx2">
                  <a:lumMod val="75000"/>
                </a:schemeClr>
              </a:solidFill>
              <a:latin typeface="Merriweather" panose="00000800000000000000" pitchFamily="2" charset="0"/>
            </a:endParaRPr>
          </a:p>
        </p:txBody>
      </p:sp>
      <p:sp>
        <p:nvSpPr>
          <p:cNvPr id="5" name="TextBox 4"/>
          <p:cNvSpPr txBox="1"/>
          <p:nvPr/>
        </p:nvSpPr>
        <p:spPr>
          <a:xfrm>
            <a:off x="827314" y="1690688"/>
            <a:ext cx="11364686" cy="5047536"/>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800" b="1" dirty="0">
                <a:solidFill>
                  <a:schemeClr val="tx2">
                    <a:lumMod val="75000"/>
                  </a:schemeClr>
                </a:solidFill>
                <a:latin typeface="Merriweather" panose="00000500000000000000" pitchFamily="2" charset="0"/>
              </a:rPr>
              <a:t>Allow user to enter current date for record-keeping</a:t>
            </a:r>
          </a:p>
          <a:p>
            <a:pPr marL="457200" indent="-457200">
              <a:lnSpc>
                <a:spcPct val="150000"/>
              </a:lnSpc>
              <a:buFont typeface="Arial" panose="020B0604020202020204" pitchFamily="34" charset="0"/>
              <a:buChar char="•"/>
            </a:pPr>
            <a:r>
              <a:rPr lang="en-US" sz="2800" b="1" dirty="0">
                <a:solidFill>
                  <a:schemeClr val="tx2">
                    <a:lumMod val="75000"/>
                  </a:schemeClr>
                </a:solidFill>
                <a:latin typeface="Merriweather" panose="00000500000000000000" pitchFamily="2" charset="0"/>
              </a:rPr>
              <a:t>Generates roll numbers (24BSAI01 to 24BSAI56).</a:t>
            </a:r>
          </a:p>
          <a:p>
            <a:pPr marL="457200" indent="-457200">
              <a:lnSpc>
                <a:spcPct val="150000"/>
              </a:lnSpc>
              <a:buFont typeface="Arial" panose="020B0604020202020204" pitchFamily="34" charset="0"/>
              <a:buChar char="•"/>
            </a:pPr>
            <a:r>
              <a:rPr lang="en-US" sz="2800" b="1" dirty="0">
                <a:solidFill>
                  <a:schemeClr val="tx2">
                    <a:lumMod val="75000"/>
                  </a:schemeClr>
                </a:solidFill>
                <a:latin typeface="Merriweather" panose="00000500000000000000" pitchFamily="2" charset="0"/>
              </a:rPr>
              <a:t>Input attendance as 'p' (present) or 'a' (absent).</a:t>
            </a:r>
          </a:p>
          <a:p>
            <a:pPr marL="457200" indent="-457200">
              <a:lnSpc>
                <a:spcPct val="150000"/>
              </a:lnSpc>
              <a:buFont typeface="Arial" panose="020B0604020202020204" pitchFamily="34" charset="0"/>
              <a:buChar char="•"/>
            </a:pPr>
            <a:r>
              <a:rPr lang="en-US" sz="2800" b="1" dirty="0">
                <a:solidFill>
                  <a:schemeClr val="tx2">
                    <a:lumMod val="75000"/>
                  </a:schemeClr>
                </a:solidFill>
                <a:latin typeface="Merriweather" panose="00000500000000000000" pitchFamily="2" charset="0"/>
              </a:rPr>
              <a:t>Ensures only 'p' or 'a' is accepted as input.</a:t>
            </a:r>
          </a:p>
          <a:p>
            <a:pPr marL="457200" indent="-457200">
              <a:lnSpc>
                <a:spcPct val="150000"/>
              </a:lnSpc>
              <a:buFont typeface="Arial" panose="020B0604020202020204" pitchFamily="34" charset="0"/>
              <a:buChar char="•"/>
            </a:pPr>
            <a:r>
              <a:rPr lang="en-US" sz="2800" b="1" dirty="0">
                <a:solidFill>
                  <a:schemeClr val="tx2">
                    <a:lumMod val="75000"/>
                  </a:schemeClr>
                </a:solidFill>
                <a:latin typeface="Merriweather" panose="00000500000000000000" pitchFamily="2" charset="0"/>
              </a:rPr>
              <a:t>Displays total counts and lists of present and absent students.</a:t>
            </a:r>
          </a:p>
          <a:p>
            <a:pPr marL="457200" indent="-457200">
              <a:buFont typeface="Arial" panose="020B0604020202020204" pitchFamily="34" charset="0"/>
              <a:buChar char="•"/>
            </a:pPr>
            <a:endParaRPr lang="en-US" sz="2800" dirty="0">
              <a:solidFill>
                <a:schemeClr val="tx2">
                  <a:lumMod val="75000"/>
                </a:schemeClr>
              </a:solidFill>
              <a:latin typeface="Merriweather" panose="00000500000000000000" pitchFamily="2" charset="0"/>
            </a:endParaRPr>
          </a:p>
          <a:p>
            <a:endParaRPr lang="en-GB" sz="2800" b="1" dirty="0">
              <a:solidFill>
                <a:schemeClr val="tx2">
                  <a:lumMod val="75000"/>
                </a:schemeClr>
              </a:solidFill>
              <a:latin typeface="Merriweather" panose="00000500000000000000" pitchFamily="2" charset="0"/>
            </a:endParaRPr>
          </a:p>
        </p:txBody>
      </p:sp>
    </p:spTree>
    <p:extLst>
      <p:ext uri="{BB962C8B-B14F-4D97-AF65-F5344CB8AC3E}">
        <p14:creationId xmlns:p14="http://schemas.microsoft.com/office/powerpoint/2010/main" val="1722784033"/>
      </p:ext>
    </p:extLst>
  </p:cSld>
  <p:clrMapOvr>
    <a:masterClrMapping/>
  </p:clrMapOvr>
  <mc:AlternateContent xmlns:mc="http://schemas.openxmlformats.org/markup-compatibility/2006" xmlns:p14="http://schemas.microsoft.com/office/powerpoint/2010/main">
    <mc:Choice Requires="p14">
      <p:transition spd="slow" p14:dur="17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750"/>
                            </p:stCondLst>
                            <p:childTnLst>
                              <p:par>
                                <p:cTn id="12" presetID="2" presetClass="entr" presetSubtype="4"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 calcmode="lin" valueType="num">
                                      <p:cBhvr additive="base">
                                        <p:cTn id="3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2" presetID="10" presetClass="entr" presetSubtype="0" fill="hold" grpId="1" nodeType="with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Effect transition="in" filter="fade">
                                      <p:cBhvr>
                                        <p:cTn id="40" dur="500"/>
                                        <p:tgtEl>
                                          <p:spTgt spid="5">
                                            <p:txEl>
                                              <p:pRg st="2" end="2"/>
                                            </p:txEl>
                                          </p:spTgt>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fade">
                                      <p:cBhvr>
                                        <p:cTn id="43" dur="500"/>
                                        <p:tgtEl>
                                          <p:spTgt spid="5">
                                            <p:txEl>
                                              <p:pRg st="3" end="3"/>
                                            </p:txEl>
                                          </p:spTgt>
                                        </p:tgtEl>
                                      </p:cBhvr>
                                    </p:animEffect>
                                  </p:childTnLst>
                                </p:cTn>
                              </p:par>
                              <p:par>
                                <p:cTn id="44" presetID="10" presetClass="entr" presetSubtype="0" fill="hold" grpId="1" nodeType="with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Effect transition="in" filter="fade">
                                      <p:cBhvr>
                                        <p:cTn id="4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build="allAtOnce"/>
      <p:bldP spid="5" grpI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8200" y="365125"/>
            <a:ext cx="10709366" cy="980349"/>
          </a:xfrm>
        </p:spPr>
        <p:txBody>
          <a:bodyPr>
            <a:normAutofit fontScale="90000"/>
          </a:bodyPr>
          <a:lstStyle/>
          <a:p>
            <a:pPr algn="ctr"/>
            <a:r>
              <a:rPr lang="en-US" sz="66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Code breakdown</a:t>
            </a:r>
            <a:endParaRPr lang="en-GB" sz="66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a:xfrm>
            <a:off x="3774614" y="1425067"/>
            <a:ext cx="4542861" cy="508367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5491294" y="352774"/>
            <a:ext cx="6021977" cy="1000274"/>
          </a:xfrm>
          <a:prstGeom prst="rect">
            <a:avLst/>
          </a:prstGeom>
          <a:noFill/>
        </p:spPr>
        <p:txBody>
          <a:bodyPr wrap="square" rtlCol="0">
            <a:spAutoFit/>
          </a:bodyPr>
          <a:lstStyle/>
          <a:p>
            <a:r>
              <a:rPr lang="en-US" sz="5400"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a:t>
            </a:r>
            <a:r>
              <a:rPr lang="en-US"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 </a:t>
            </a:r>
            <a:r>
              <a:rPr lang="en-US" sz="59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headers and variables</a:t>
            </a:r>
            <a:endParaRPr lang="en-GB" sz="5900" b="1" dirty="0"/>
          </a:p>
        </p:txBody>
      </p:sp>
      <p:sp>
        <p:nvSpPr>
          <p:cNvPr id="7" name="TextBox 6"/>
          <p:cNvSpPr txBox="1"/>
          <p:nvPr/>
        </p:nvSpPr>
        <p:spPr>
          <a:xfrm>
            <a:off x="838200" y="1316964"/>
            <a:ext cx="10826931" cy="830997"/>
          </a:xfrm>
          <a:prstGeom prst="rect">
            <a:avLst/>
          </a:prstGeom>
          <a:noFill/>
        </p:spPr>
        <p:txBody>
          <a:bodyPr wrap="square" rtlCol="0">
            <a:spAutoFit/>
          </a:bodyPr>
          <a:lstStyle/>
          <a:p>
            <a:pPr algn="ctr"/>
            <a:r>
              <a:rPr lang="en-US" sz="2400" b="1" dirty="0">
                <a:solidFill>
                  <a:schemeClr val="tx2">
                    <a:lumMod val="75000"/>
                  </a:schemeClr>
                </a:solidFill>
                <a:latin typeface="Merriweather" panose="00000500000000000000" pitchFamily="2" charset="0"/>
              </a:rPr>
              <a:t>This program contain many variable  some important of them are discussed below with header files</a:t>
            </a:r>
            <a:endParaRPr lang="en-GB" sz="24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735" y="1573587"/>
            <a:ext cx="5498530" cy="7768058"/>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98" y="391069"/>
            <a:ext cx="5053902" cy="7139909"/>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354804"/>
            <a:ext cx="5197298" cy="7342492"/>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34265" y="197660"/>
            <a:ext cx="5300453" cy="7526726"/>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67912" y="3030560"/>
            <a:ext cx="5495108" cy="77632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56492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par>
                          <p:cTn id="12" fill="hold">
                            <p:stCondLst>
                              <p:cond delay="750"/>
                            </p:stCondLst>
                            <p:childTnLst>
                              <p:par>
                                <p:cTn id="13" presetID="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42" presetClass="path" presetSubtype="0" accel="50000" decel="50000" fill="hold" grpId="2" nodeType="withEffect">
                                  <p:stCondLst>
                                    <p:cond delay="1250"/>
                                  </p:stCondLst>
                                  <p:childTnLst>
                                    <p:animMotion origin="layout" path="M 0.02917 0.00069 L -0.2276 -0.00023 " pathEditMode="relative" rAng="0" ptsTypes="AA">
                                      <p:cBhvr>
                                        <p:cTn id="18" dur="1000" fill="hold"/>
                                        <p:tgtEl>
                                          <p:spTgt spid="2"/>
                                        </p:tgtEl>
                                        <p:attrNameLst>
                                          <p:attrName>ppt_x</p:attrName>
                                          <p:attrName>ppt_y</p:attrName>
                                        </p:attrNameLst>
                                      </p:cBhvr>
                                      <p:rCtr x="-12839" y="-46"/>
                                    </p:animMotion>
                                  </p:childTnLst>
                                </p:cTn>
                              </p:par>
                              <p:par>
                                <p:cTn id="19" presetID="1" presetClass="entr" presetSubtype="0" fill="hold" nodeType="withEffect">
                                  <p:stCondLst>
                                    <p:cond delay="1250"/>
                                  </p:stCondLst>
                                  <p:childTnLst>
                                    <p:set>
                                      <p:cBhvr>
                                        <p:cTn id="20" dur="1" fill="hold">
                                          <p:stCondLst>
                                            <p:cond delay="999"/>
                                          </p:stCondLst>
                                        </p:cTn>
                                        <p:tgtEl>
                                          <p:spTgt spid="3">
                                            <p:txEl>
                                              <p:pRg st="0" end="0"/>
                                            </p:txEl>
                                          </p:spTgt>
                                        </p:tgtEl>
                                        <p:attrNameLst>
                                          <p:attrName>style.visibility</p:attrName>
                                        </p:attrNameLst>
                                      </p:cBhvr>
                                      <p:to>
                                        <p:strVal val="visible"/>
                                      </p:to>
                                    </p:set>
                                  </p:childTnLst>
                                </p:cTn>
                              </p:par>
                              <p:par>
                                <p:cTn id="21" presetID="10" presetClass="entr" presetSubtype="0" fill="hold" grpId="0" nodeType="withEffect">
                                  <p:stCondLst>
                                    <p:cond delay="125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1000"/>
                                        <p:tgtEl>
                                          <p:spTgt spid="3">
                                            <p:txEl>
                                              <p:pRg st="0" end="0"/>
                                            </p:txEl>
                                          </p:spTgt>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50"/>
                                        <p:tgtEl>
                                          <p:spTgt spid="7"/>
                                        </p:tgtEl>
                                      </p:cBhvr>
                                    </p:animEffect>
                                  </p:childTnLst>
                                </p:cTn>
                              </p:par>
                              <p:par>
                                <p:cTn id="28" presetID="1" presetClass="entr" presetSubtype="0" fill="hold" grpId="1" nodeType="withEffect">
                                  <p:stCondLst>
                                    <p:cond delay="0"/>
                                  </p:stCondLst>
                                  <p:childTnLst>
                                    <p:set>
                                      <p:cBhvr>
                                        <p:cTn id="29" dur="1" fill="hold">
                                          <p:stCondLst>
                                            <p:cond delay="749"/>
                                          </p:stCondLst>
                                        </p:cTn>
                                        <p:tgtEl>
                                          <p:spTgt spid="7"/>
                                        </p:tgtEl>
                                        <p:attrNameLst>
                                          <p:attrName>style.visibility</p:attrName>
                                        </p:attrNameLst>
                                      </p:cBhvr>
                                      <p:to>
                                        <p:strVal val="visible"/>
                                      </p:to>
                                    </p:set>
                                  </p:childTnLst>
                                </p:cTn>
                              </p:par>
                            </p:childTnLst>
                          </p:cTn>
                        </p:par>
                        <p:par>
                          <p:cTn id="30" fill="hold">
                            <p:stCondLst>
                              <p:cond delay="3750"/>
                            </p:stCondLst>
                            <p:childTnLst>
                              <p:par>
                                <p:cTn id="31" presetID="53" presetClass="entr" presetSubtype="16" fill="hold" nodeType="afterEffect">
                                  <p:stCondLst>
                                    <p:cond delay="1500"/>
                                  </p:stCondLst>
                                  <p:childTnLst>
                                    <p:set>
                                      <p:cBhvr>
                                        <p:cTn id="32" dur="1" fill="hold">
                                          <p:stCondLst>
                                            <p:cond delay="0"/>
                                          </p:stCondLst>
                                        </p:cTn>
                                        <p:tgtEl>
                                          <p:spTgt spid="8"/>
                                        </p:tgtEl>
                                        <p:attrNameLst>
                                          <p:attrName>style.visibility</p:attrName>
                                        </p:attrNameLst>
                                      </p:cBhvr>
                                      <p:to>
                                        <p:strVal val="visible"/>
                                      </p:to>
                                    </p:set>
                                    <p:anim calcmode="lin" valueType="num">
                                      <p:cBhvr>
                                        <p:cTn id="33" dur="250" fill="hold"/>
                                        <p:tgtEl>
                                          <p:spTgt spid="8"/>
                                        </p:tgtEl>
                                        <p:attrNameLst>
                                          <p:attrName>ppt_w</p:attrName>
                                        </p:attrNameLst>
                                      </p:cBhvr>
                                      <p:tavLst>
                                        <p:tav tm="0">
                                          <p:val>
                                            <p:fltVal val="0"/>
                                          </p:val>
                                        </p:tav>
                                        <p:tav tm="100000">
                                          <p:val>
                                            <p:strVal val="#ppt_w"/>
                                          </p:val>
                                        </p:tav>
                                      </p:tavLst>
                                    </p:anim>
                                    <p:anim calcmode="lin" valueType="num">
                                      <p:cBhvr>
                                        <p:cTn id="34" dur="250" fill="hold"/>
                                        <p:tgtEl>
                                          <p:spTgt spid="8"/>
                                        </p:tgtEl>
                                        <p:attrNameLst>
                                          <p:attrName>ppt_h</p:attrName>
                                        </p:attrNameLst>
                                      </p:cBhvr>
                                      <p:tavLst>
                                        <p:tav tm="0">
                                          <p:val>
                                            <p:fltVal val="0"/>
                                          </p:val>
                                        </p:tav>
                                        <p:tav tm="100000">
                                          <p:val>
                                            <p:strVal val="#ppt_h"/>
                                          </p:val>
                                        </p:tav>
                                      </p:tavLst>
                                    </p:anim>
                                    <p:animEffect transition="in" filter="fade">
                                      <p:cBhvr>
                                        <p:cTn id="35" dur="250"/>
                                        <p:tgtEl>
                                          <p:spTgt spid="8"/>
                                        </p:tgtEl>
                                      </p:cBhvr>
                                    </p:animEffect>
                                  </p:childTnLst>
                                </p:cTn>
                              </p:par>
                              <p:par>
                                <p:cTn id="36" presetID="10" presetClass="entr" presetSubtype="0" fill="hold" nodeType="withEffect">
                                  <p:stCondLst>
                                    <p:cond delay="150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250"/>
                                        <p:tgtEl>
                                          <p:spTgt spid="8"/>
                                        </p:tgtEl>
                                      </p:cBhvr>
                                    </p:animEffect>
                                  </p:childTnLst>
                                </p:cTn>
                              </p:par>
                            </p:childTnLst>
                          </p:cTn>
                        </p:par>
                        <p:par>
                          <p:cTn id="39" fill="hold">
                            <p:stCondLst>
                              <p:cond delay="5500"/>
                            </p:stCondLst>
                            <p:childTnLst>
                              <p:par>
                                <p:cTn id="40" presetID="53" presetClass="entr" presetSubtype="16" fill="hold" nodeType="afterEffect">
                                  <p:stCondLst>
                                    <p:cond delay="1750"/>
                                  </p:stCondLst>
                                  <p:childTnLst>
                                    <p:set>
                                      <p:cBhvr>
                                        <p:cTn id="41" dur="1" fill="hold">
                                          <p:stCondLst>
                                            <p:cond delay="0"/>
                                          </p:stCondLst>
                                        </p:cTn>
                                        <p:tgtEl>
                                          <p:spTgt spid="9"/>
                                        </p:tgtEl>
                                        <p:attrNameLst>
                                          <p:attrName>style.visibility</p:attrName>
                                        </p:attrNameLst>
                                      </p:cBhvr>
                                      <p:to>
                                        <p:strVal val="visible"/>
                                      </p:to>
                                    </p:set>
                                    <p:anim calcmode="lin" valueType="num">
                                      <p:cBhvr>
                                        <p:cTn id="42" dur="250" fill="hold"/>
                                        <p:tgtEl>
                                          <p:spTgt spid="9"/>
                                        </p:tgtEl>
                                        <p:attrNameLst>
                                          <p:attrName>ppt_w</p:attrName>
                                        </p:attrNameLst>
                                      </p:cBhvr>
                                      <p:tavLst>
                                        <p:tav tm="0">
                                          <p:val>
                                            <p:fltVal val="0"/>
                                          </p:val>
                                        </p:tav>
                                        <p:tav tm="100000">
                                          <p:val>
                                            <p:strVal val="#ppt_w"/>
                                          </p:val>
                                        </p:tav>
                                      </p:tavLst>
                                    </p:anim>
                                    <p:anim calcmode="lin" valueType="num">
                                      <p:cBhvr>
                                        <p:cTn id="43" dur="250" fill="hold"/>
                                        <p:tgtEl>
                                          <p:spTgt spid="9"/>
                                        </p:tgtEl>
                                        <p:attrNameLst>
                                          <p:attrName>ppt_h</p:attrName>
                                        </p:attrNameLst>
                                      </p:cBhvr>
                                      <p:tavLst>
                                        <p:tav tm="0">
                                          <p:val>
                                            <p:fltVal val="0"/>
                                          </p:val>
                                        </p:tav>
                                        <p:tav tm="100000">
                                          <p:val>
                                            <p:strVal val="#ppt_h"/>
                                          </p:val>
                                        </p:tav>
                                      </p:tavLst>
                                    </p:anim>
                                    <p:animEffect transition="in" filter="fade">
                                      <p:cBhvr>
                                        <p:cTn id="44" dur="250"/>
                                        <p:tgtEl>
                                          <p:spTgt spid="9"/>
                                        </p:tgtEl>
                                      </p:cBhvr>
                                    </p:animEffect>
                                  </p:childTnLst>
                                </p:cTn>
                              </p:par>
                              <p:par>
                                <p:cTn id="45" presetID="10" presetClass="entr" presetSubtype="0" fill="hold" nodeType="withEffect">
                                  <p:stCondLst>
                                    <p:cond delay="175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50"/>
                                        <p:tgtEl>
                                          <p:spTgt spid="9"/>
                                        </p:tgtEl>
                                      </p:cBhvr>
                                    </p:animEffect>
                                  </p:childTnLst>
                                </p:cTn>
                              </p:par>
                            </p:childTnLst>
                          </p:cTn>
                        </p:par>
                        <p:par>
                          <p:cTn id="48" fill="hold">
                            <p:stCondLst>
                              <p:cond delay="7500"/>
                            </p:stCondLst>
                            <p:childTnLst>
                              <p:par>
                                <p:cTn id="49" presetID="10" presetClass="entr" presetSubtype="0" fill="hold" nodeType="afterEffect">
                                  <p:stCondLst>
                                    <p:cond delay="200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250"/>
                                        <p:tgtEl>
                                          <p:spTgt spid="10"/>
                                        </p:tgtEl>
                                      </p:cBhvr>
                                    </p:animEffect>
                                  </p:childTnLst>
                                </p:cTn>
                              </p:par>
                              <p:par>
                                <p:cTn id="52" presetID="53" presetClass="entr" presetSubtype="16" fill="hold" nodeType="withEffect">
                                  <p:stCondLst>
                                    <p:cond delay="2000"/>
                                  </p:stCondLst>
                                  <p:childTnLst>
                                    <p:set>
                                      <p:cBhvr>
                                        <p:cTn id="53" dur="1" fill="hold">
                                          <p:stCondLst>
                                            <p:cond delay="0"/>
                                          </p:stCondLst>
                                        </p:cTn>
                                        <p:tgtEl>
                                          <p:spTgt spid="10"/>
                                        </p:tgtEl>
                                        <p:attrNameLst>
                                          <p:attrName>style.visibility</p:attrName>
                                        </p:attrNameLst>
                                      </p:cBhvr>
                                      <p:to>
                                        <p:strVal val="visible"/>
                                      </p:to>
                                    </p:set>
                                    <p:anim calcmode="lin" valueType="num">
                                      <p:cBhvr>
                                        <p:cTn id="54" dur="250" fill="hold"/>
                                        <p:tgtEl>
                                          <p:spTgt spid="10"/>
                                        </p:tgtEl>
                                        <p:attrNameLst>
                                          <p:attrName>ppt_w</p:attrName>
                                        </p:attrNameLst>
                                      </p:cBhvr>
                                      <p:tavLst>
                                        <p:tav tm="0">
                                          <p:val>
                                            <p:fltVal val="0"/>
                                          </p:val>
                                        </p:tav>
                                        <p:tav tm="100000">
                                          <p:val>
                                            <p:strVal val="#ppt_w"/>
                                          </p:val>
                                        </p:tav>
                                      </p:tavLst>
                                    </p:anim>
                                    <p:anim calcmode="lin" valueType="num">
                                      <p:cBhvr>
                                        <p:cTn id="55" dur="250" fill="hold"/>
                                        <p:tgtEl>
                                          <p:spTgt spid="10"/>
                                        </p:tgtEl>
                                        <p:attrNameLst>
                                          <p:attrName>ppt_h</p:attrName>
                                        </p:attrNameLst>
                                      </p:cBhvr>
                                      <p:tavLst>
                                        <p:tav tm="0">
                                          <p:val>
                                            <p:fltVal val="0"/>
                                          </p:val>
                                        </p:tav>
                                        <p:tav tm="100000">
                                          <p:val>
                                            <p:strVal val="#ppt_h"/>
                                          </p:val>
                                        </p:tav>
                                      </p:tavLst>
                                    </p:anim>
                                    <p:animEffect transition="in" filter="fade">
                                      <p:cBhvr>
                                        <p:cTn id="56" dur="250"/>
                                        <p:tgtEl>
                                          <p:spTgt spid="10"/>
                                        </p:tgtEl>
                                      </p:cBhvr>
                                    </p:animEffect>
                                  </p:childTnLst>
                                </p:cTn>
                              </p:par>
                            </p:childTnLst>
                          </p:cTn>
                        </p:par>
                        <p:par>
                          <p:cTn id="57" fill="hold">
                            <p:stCondLst>
                              <p:cond delay="9750"/>
                            </p:stCondLst>
                            <p:childTnLst>
                              <p:par>
                                <p:cTn id="58" presetID="53" presetClass="entr" presetSubtype="16" fill="hold" nodeType="afterEffect">
                                  <p:stCondLst>
                                    <p:cond delay="1750"/>
                                  </p:stCondLst>
                                  <p:childTnLst>
                                    <p:set>
                                      <p:cBhvr>
                                        <p:cTn id="59" dur="1" fill="hold">
                                          <p:stCondLst>
                                            <p:cond delay="0"/>
                                          </p:stCondLst>
                                        </p:cTn>
                                        <p:tgtEl>
                                          <p:spTgt spid="11"/>
                                        </p:tgtEl>
                                        <p:attrNameLst>
                                          <p:attrName>style.visibility</p:attrName>
                                        </p:attrNameLst>
                                      </p:cBhvr>
                                      <p:to>
                                        <p:strVal val="visible"/>
                                      </p:to>
                                    </p:set>
                                    <p:anim calcmode="lin" valueType="num">
                                      <p:cBhvr>
                                        <p:cTn id="60" dur="250" fill="hold"/>
                                        <p:tgtEl>
                                          <p:spTgt spid="11"/>
                                        </p:tgtEl>
                                        <p:attrNameLst>
                                          <p:attrName>ppt_w</p:attrName>
                                        </p:attrNameLst>
                                      </p:cBhvr>
                                      <p:tavLst>
                                        <p:tav tm="0">
                                          <p:val>
                                            <p:fltVal val="0"/>
                                          </p:val>
                                        </p:tav>
                                        <p:tav tm="100000">
                                          <p:val>
                                            <p:strVal val="#ppt_w"/>
                                          </p:val>
                                        </p:tav>
                                      </p:tavLst>
                                    </p:anim>
                                    <p:anim calcmode="lin" valueType="num">
                                      <p:cBhvr>
                                        <p:cTn id="61" dur="250" fill="hold"/>
                                        <p:tgtEl>
                                          <p:spTgt spid="11"/>
                                        </p:tgtEl>
                                        <p:attrNameLst>
                                          <p:attrName>ppt_h</p:attrName>
                                        </p:attrNameLst>
                                      </p:cBhvr>
                                      <p:tavLst>
                                        <p:tav tm="0">
                                          <p:val>
                                            <p:fltVal val="0"/>
                                          </p:val>
                                        </p:tav>
                                        <p:tav tm="100000">
                                          <p:val>
                                            <p:strVal val="#ppt_h"/>
                                          </p:val>
                                        </p:tav>
                                      </p:tavLst>
                                    </p:anim>
                                    <p:animEffect transition="in" filter="fade">
                                      <p:cBhvr>
                                        <p:cTn id="62" dur="250"/>
                                        <p:tgtEl>
                                          <p:spTgt spid="11"/>
                                        </p:tgtEl>
                                      </p:cBhvr>
                                    </p:animEffect>
                                  </p:childTnLst>
                                </p:cTn>
                              </p:par>
                              <p:par>
                                <p:cTn id="63" presetID="10" presetClass="entr" presetSubtype="0" fill="hold" nodeType="withEffect">
                                  <p:stCondLst>
                                    <p:cond delay="175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250"/>
                                        <p:tgtEl>
                                          <p:spTgt spid="11"/>
                                        </p:tgtEl>
                                      </p:cBhvr>
                                    </p:animEffect>
                                  </p:childTnLst>
                                </p:cTn>
                              </p:par>
                            </p:childTnLst>
                          </p:cTn>
                        </p:par>
                        <p:par>
                          <p:cTn id="66" fill="hold">
                            <p:stCondLst>
                              <p:cond delay="11750"/>
                            </p:stCondLst>
                            <p:childTnLst>
                              <p:par>
                                <p:cTn id="67" presetID="53" presetClass="entr" presetSubtype="16" fill="hold" nodeType="afterEffect">
                                  <p:stCondLst>
                                    <p:cond delay="1750"/>
                                  </p:stCondLst>
                                  <p:childTnLst>
                                    <p:set>
                                      <p:cBhvr>
                                        <p:cTn id="68" dur="1" fill="hold">
                                          <p:stCondLst>
                                            <p:cond delay="0"/>
                                          </p:stCondLst>
                                        </p:cTn>
                                        <p:tgtEl>
                                          <p:spTgt spid="12"/>
                                        </p:tgtEl>
                                        <p:attrNameLst>
                                          <p:attrName>style.visibility</p:attrName>
                                        </p:attrNameLst>
                                      </p:cBhvr>
                                      <p:to>
                                        <p:strVal val="visible"/>
                                      </p:to>
                                    </p:set>
                                    <p:anim calcmode="lin" valueType="num">
                                      <p:cBhvr>
                                        <p:cTn id="69" dur="250" fill="hold"/>
                                        <p:tgtEl>
                                          <p:spTgt spid="12"/>
                                        </p:tgtEl>
                                        <p:attrNameLst>
                                          <p:attrName>ppt_w</p:attrName>
                                        </p:attrNameLst>
                                      </p:cBhvr>
                                      <p:tavLst>
                                        <p:tav tm="0">
                                          <p:val>
                                            <p:fltVal val="0"/>
                                          </p:val>
                                        </p:tav>
                                        <p:tav tm="100000">
                                          <p:val>
                                            <p:strVal val="#ppt_w"/>
                                          </p:val>
                                        </p:tav>
                                      </p:tavLst>
                                    </p:anim>
                                    <p:anim calcmode="lin" valueType="num">
                                      <p:cBhvr>
                                        <p:cTn id="70" dur="250" fill="hold"/>
                                        <p:tgtEl>
                                          <p:spTgt spid="12"/>
                                        </p:tgtEl>
                                        <p:attrNameLst>
                                          <p:attrName>ppt_h</p:attrName>
                                        </p:attrNameLst>
                                      </p:cBhvr>
                                      <p:tavLst>
                                        <p:tav tm="0">
                                          <p:val>
                                            <p:fltVal val="0"/>
                                          </p:val>
                                        </p:tav>
                                        <p:tav tm="100000">
                                          <p:val>
                                            <p:strVal val="#ppt_h"/>
                                          </p:val>
                                        </p:tav>
                                      </p:tavLst>
                                    </p:anim>
                                    <p:animEffect transition="in" filter="fade">
                                      <p:cBhvr>
                                        <p:cTn id="71" dur="250"/>
                                        <p:tgtEl>
                                          <p:spTgt spid="12"/>
                                        </p:tgtEl>
                                      </p:cBhvr>
                                    </p:animEffect>
                                  </p:childTnLst>
                                </p:cTn>
                              </p:par>
                              <p:par>
                                <p:cTn id="72" presetID="10" presetClass="entr" presetSubtype="0" fill="hold" nodeType="withEffect">
                                  <p:stCondLst>
                                    <p:cond delay="175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build="allAtOnce"/>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35169" y="0"/>
            <a:ext cx="12192000" cy="6858000"/>
          </a:xfrm>
          <a:prstGeom prst="rect">
            <a:avLst/>
          </a:prstGeom>
        </p:spPr>
      </p:pic>
      <p:sp>
        <p:nvSpPr>
          <p:cNvPr id="2" name="Title 1"/>
          <p:cNvSpPr>
            <a:spLocks noGrp="1"/>
          </p:cNvSpPr>
          <p:nvPr>
            <p:ph type="title"/>
          </p:nvPr>
        </p:nvSpPr>
        <p:spPr/>
        <p:txBody>
          <a:bodyPr>
            <a:normAutofit/>
          </a:bodyPr>
          <a:lstStyle/>
          <a:p>
            <a:r>
              <a:rPr lang="en-US" sz="6000" b="1" spc="300" dirty="0">
                <a:effectLst>
                  <a:outerShdw blurRad="38100" dist="38100" dir="2700000" algn="tl">
                    <a:srgbClr val="000000">
                      <a:alpha val="43137"/>
                    </a:srgbClr>
                  </a:outerShdw>
                </a:effectLst>
                <a:latin typeface="Bebas Neue" panose="020B0606020202050201" pitchFamily="34" charset="0"/>
              </a:rPr>
              <a:t>Code breakdown –attendance input</a:t>
            </a:r>
            <a:endParaRPr lang="en-GB" sz="6000" dirty="0"/>
          </a:p>
        </p:txBody>
      </p:sp>
      <p:sp>
        <p:nvSpPr>
          <p:cNvPr id="5" name="Rectangle 1"/>
          <p:cNvSpPr>
            <a:spLocks noGrp="1" noChangeArrowheads="1"/>
          </p:cNvSpPr>
          <p:nvPr>
            <p:ph idx="1"/>
          </p:nvPr>
        </p:nvSpPr>
        <p:spPr bwMode="auto">
          <a:xfrm>
            <a:off x="-7567009" y="1494277"/>
            <a:ext cx="714790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2">
                    <a:lumMod val="75000"/>
                  </a:schemeClr>
                </a:solidFill>
                <a:effectLst>
                  <a:outerShdw blurRad="38100" dist="38100" dir="2700000" algn="tl">
                    <a:srgbClr val="000000">
                      <a:alpha val="43137"/>
                    </a:srgbClr>
                  </a:outerShdw>
                </a:effectLst>
                <a:latin typeface="Arial" panose="020B0604020202020204" pitchFamily="34" charset="0"/>
              </a:rPr>
              <a:t>How Attendance Input Works: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2">
                    <a:lumMod val="75000"/>
                  </a:schemeClr>
                </a:solidFill>
                <a:effectLst/>
                <a:latin typeface="Arial" panose="020B0604020202020204" pitchFamily="34" charset="0"/>
              </a:rPr>
              <a:t>The program uses a loop to go through each roll number, from 1 to 56.</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2">
                    <a:lumMod val="75000"/>
                  </a:schemeClr>
                </a:solidFill>
                <a:effectLst/>
                <a:latin typeface="Arial" panose="020B0604020202020204" pitchFamily="34" charset="0"/>
              </a:rPr>
              <a:t>For every student, it asks the user to mark attendance as 'p' (present) or 'a' (absent) using the </a:t>
            </a:r>
            <a:r>
              <a:rPr kumimoji="0" lang="en-US" altLang="en-US" sz="2000" b="1" i="0" u="none" strike="noStrike" cap="none" normalizeH="0" baseline="0" dirty="0" err="1">
                <a:ln>
                  <a:noFill/>
                </a:ln>
                <a:solidFill>
                  <a:schemeClr val="tx2">
                    <a:lumMod val="75000"/>
                  </a:schemeClr>
                </a:solidFill>
                <a:effectLst/>
                <a:latin typeface="Arial Unicode MS" panose="020B0604020202020204" pitchFamily="34" charset="-128"/>
              </a:rPr>
              <a:t>getch</a:t>
            </a:r>
            <a:r>
              <a:rPr kumimoji="0" lang="en-US" altLang="en-US" sz="2000" b="1" i="0" u="none" strike="noStrike" cap="none" normalizeH="0" baseline="0" dirty="0">
                <a:ln>
                  <a:noFill/>
                </a:ln>
                <a:solidFill>
                  <a:schemeClr val="tx2">
                    <a:lumMod val="75000"/>
                  </a:schemeClr>
                </a:solidFill>
                <a:effectLst/>
                <a:latin typeface="Arial Unicode MS" panose="020B0604020202020204" pitchFamily="34" charset="-128"/>
              </a:rPr>
              <a:t>()</a:t>
            </a:r>
            <a:r>
              <a:rPr kumimoji="0" lang="en-US" altLang="en-US" sz="2000" b="1" i="0" u="none" strike="noStrike" cap="none" normalizeH="0" baseline="0" dirty="0">
                <a:ln>
                  <a:noFill/>
                </a:ln>
                <a:solidFill>
                  <a:schemeClr val="tx2">
                    <a:lumMod val="75000"/>
                  </a:schemeClr>
                </a:solidFill>
                <a:effectLst/>
              </a:rPr>
              <a:t> function.</a:t>
            </a:r>
            <a:endParaRPr lang="en-US" altLang="en-US" sz="2000" b="1" dirty="0">
              <a:solidFill>
                <a:schemeClr val="tx2">
                  <a:lumMod val="75000"/>
                </a:schemeClr>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i="0" u="none" strike="noStrike" cap="none" normalizeH="0" baseline="0" dirty="0">
                <a:ln>
                  <a:noFill/>
                </a:ln>
                <a:solidFill>
                  <a:schemeClr val="tx2">
                    <a:lumMod val="75000"/>
                  </a:schemeClr>
                </a:solidFill>
                <a:effectLst/>
                <a:latin typeface="Arial" panose="020B0604020202020204" pitchFamily="34" charset="0"/>
              </a:rPr>
              <a:t>Roll numbers of present students are added to the present array.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i="0" u="none" strike="noStrike" cap="none" normalizeH="0" baseline="0" dirty="0">
                <a:ln>
                  <a:noFill/>
                </a:ln>
                <a:solidFill>
                  <a:schemeClr val="tx2">
                    <a:lumMod val="75000"/>
                  </a:schemeClr>
                </a:solidFill>
                <a:effectLst/>
                <a:latin typeface="Arial" panose="020B0604020202020204" pitchFamily="34" charset="0"/>
              </a:rPr>
              <a:t>Roll numbers of absent students are added to the absent array.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2">
                    <a:lumMod val="75000"/>
                  </a:schemeClr>
                </a:solidFill>
                <a:effectLst/>
                <a:latin typeface="Arial" panose="020B0604020202020204" pitchFamily="34" charset="0"/>
              </a:rPr>
              <a:t>If the input is invalid (anything other than 'p' or 'a'), the program asks for re-entry without moving to the next roll number.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2">
                    <a:lumMod val="75000"/>
                  </a:schemeClr>
                </a:solidFill>
                <a:effectLst>
                  <a:outerShdw blurRad="38100" dist="38100" dir="2700000" algn="tl">
                    <a:srgbClr val="000000">
                      <a:alpha val="43137"/>
                    </a:srgbClr>
                  </a:outerShdw>
                </a:effectLst>
                <a:latin typeface="Arial" panose="020B0604020202020204" pitchFamily="34" charset="0"/>
              </a:rPr>
              <a:t>Key Point</a:t>
            </a:r>
            <a:r>
              <a:rPr kumimoji="0" lang="en-US" altLang="en-US" sz="2000" b="1" i="0" u="none" strike="noStrike" cap="none" normalizeH="0" baseline="0" dirty="0">
                <a:ln>
                  <a:noFill/>
                </a:ln>
                <a:solidFill>
                  <a:schemeClr val="tx2">
                    <a:lumMod val="75000"/>
                  </a:schemeClr>
                </a:solidFill>
                <a:effectLst/>
                <a:latin typeface="Arial" panose="020B0604020202020204" pitchFamily="34" charset="0"/>
              </a:rPr>
              <a:t>:</a:t>
            </a:r>
            <a:br>
              <a:rPr kumimoji="0" lang="en-US" altLang="en-US" sz="2000" b="1" i="0" u="none" strike="noStrike" cap="none" normalizeH="0" baseline="0" dirty="0">
                <a:ln>
                  <a:noFill/>
                </a:ln>
                <a:solidFill>
                  <a:schemeClr val="tx2">
                    <a:lumMod val="75000"/>
                  </a:schemeClr>
                </a:solidFill>
                <a:effectLst/>
                <a:latin typeface="Arial" panose="020B0604020202020204" pitchFamily="34" charset="0"/>
              </a:rPr>
            </a:br>
            <a:r>
              <a:rPr kumimoji="0" lang="en-US" altLang="en-US" sz="2000" b="1" i="0" u="none" strike="noStrike" cap="none" normalizeH="0" baseline="0" dirty="0">
                <a:ln>
                  <a:noFill/>
                </a:ln>
                <a:solidFill>
                  <a:schemeClr val="tx2">
                    <a:lumMod val="75000"/>
                  </a:schemeClr>
                </a:solidFill>
                <a:effectLst/>
                <a:latin typeface="Arial" panose="020B0604020202020204" pitchFamily="34" charset="0"/>
              </a:rPr>
              <a:t>The program ensures input validation, making it impossible to skip or enter incorrect attendance entries. This keeps the attendance data accurate and reliable.</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9960" y="1690688"/>
            <a:ext cx="4846321" cy="429022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631497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par>
                          <p:cTn id="12" fill="hold">
                            <p:stCondLst>
                              <p:cond delay="750"/>
                            </p:stCondLst>
                            <p:childTnLst>
                              <p:par>
                                <p:cTn id="13" presetID="63" presetClass="path" presetSubtype="0" accel="50000" decel="50000" fill="hold" grpId="0" nodeType="afterEffect">
                                  <p:stCondLst>
                                    <p:cond delay="0"/>
                                  </p:stCondLst>
                                  <p:childTnLst>
                                    <p:animMotion origin="layout" path="M 0.20794 0.01713 L 0.62747 0.0125 " pathEditMode="relative" rAng="0" ptsTypes="AA">
                                      <p:cBhvr>
                                        <p:cTn id="14" dur="1500" fill="hold"/>
                                        <p:tgtEl>
                                          <p:spTgt spid="5"/>
                                        </p:tgtEl>
                                        <p:attrNameLst>
                                          <p:attrName>ppt_x</p:attrName>
                                          <p:attrName>ppt_y</p:attrName>
                                        </p:attrNameLst>
                                      </p:cBhvr>
                                      <p:rCtr x="20977" y="-231"/>
                                    </p:animMotion>
                                  </p:childTnLst>
                                </p:cTn>
                              </p:par>
                              <p:par>
                                <p:cTn id="15" presetID="10" presetClass="entr"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par>
                                <p:cTn id="18" presetID="35" presetClass="path" presetSubtype="0" accel="50000" decel="50000" fill="hold" nodeType="withEffect">
                                  <p:stCondLst>
                                    <p:cond delay="250"/>
                                  </p:stCondLst>
                                  <p:childTnLst>
                                    <p:animMotion origin="layout" path="M 0.05508 0.02014 L -0.43581 0.03125 " pathEditMode="relative" rAng="0" ptsTypes="AA">
                                      <p:cBhvr>
                                        <p:cTn id="19" dur="2000" fill="hold"/>
                                        <p:tgtEl>
                                          <p:spTgt spid="17"/>
                                        </p:tgtEl>
                                        <p:attrNameLst>
                                          <p:attrName>ppt_x</p:attrName>
                                          <p:attrName>ppt_y</p:attrName>
                                        </p:attrNameLst>
                                      </p:cBhvr>
                                      <p:rCtr x="-24544" y="556"/>
                                    </p:animMotion>
                                  </p:childTnLst>
                                </p:cTn>
                              </p:par>
                              <p:par>
                                <p:cTn id="20" presetID="1" presetClass="entr" presetSubtype="0" fill="hold" nodeType="withEffect">
                                  <p:stCondLst>
                                    <p:cond delay="250"/>
                                  </p:stCondLst>
                                  <p:childTnLst>
                                    <p:set>
                                      <p:cBhvr>
                                        <p:cTn id="21" dur="1" fill="hold">
                                          <p:stCondLst>
                                            <p:cond delay="9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a:bodyPr>
          <a:lstStyle/>
          <a:p>
            <a:r>
              <a:rPr lang="en-US" sz="60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Code breakdown- Attendance summary </a:t>
            </a:r>
            <a:endParaRPr lang="en-GB" sz="6000" dirty="0"/>
          </a:p>
        </p:txBody>
      </p:sp>
      <p:sp>
        <p:nvSpPr>
          <p:cNvPr id="3" name="Content Placeholder 2"/>
          <p:cNvSpPr>
            <a:spLocks noGrp="1"/>
          </p:cNvSpPr>
          <p:nvPr>
            <p:ph idx="1"/>
          </p:nvPr>
        </p:nvSpPr>
        <p:spPr>
          <a:xfrm>
            <a:off x="-7028905" y="1670142"/>
            <a:ext cx="6609805" cy="4679678"/>
          </a:xfrm>
        </p:spPr>
        <p:txBody>
          <a:bodyPr>
            <a:normAutofit fontScale="92500" lnSpcReduction="10000"/>
          </a:bodyPr>
          <a:lstStyle/>
          <a:p>
            <a:pPr>
              <a:buFont typeface="Wingdings" panose="05000000000000000000" pitchFamily="2" charset="2"/>
              <a:buChar char="q"/>
            </a:pPr>
            <a:r>
              <a:rPr lang="en-US" b="1" dirty="0">
                <a:solidFill>
                  <a:schemeClr val="tx2">
                    <a:lumMod val="75000"/>
                  </a:schemeClr>
                </a:solidFill>
                <a:effectLst>
                  <a:outerShdw blurRad="38100" dist="38100" dir="2700000" algn="tl">
                    <a:srgbClr val="000000">
                      <a:alpha val="43137"/>
                    </a:srgbClr>
                  </a:outerShdw>
                </a:effectLst>
              </a:rPr>
              <a:t>How Attendance Summary Works:</a:t>
            </a:r>
          </a:p>
          <a:p>
            <a:pPr>
              <a:buFont typeface="Wingdings" panose="05000000000000000000" pitchFamily="2" charset="2"/>
              <a:buChar char="q"/>
            </a:pPr>
            <a:r>
              <a:rPr lang="en-US" dirty="0">
                <a:solidFill>
                  <a:schemeClr val="tx2">
                    <a:lumMod val="75000"/>
                  </a:schemeClr>
                </a:solidFill>
              </a:rPr>
              <a:t>After attendance is recorded, the program shows the total number of students who are present and absent.</a:t>
            </a:r>
          </a:p>
          <a:p>
            <a:pPr>
              <a:buFont typeface="Wingdings" panose="05000000000000000000" pitchFamily="2" charset="2"/>
              <a:buChar char="q"/>
            </a:pPr>
            <a:r>
              <a:rPr lang="en-US" dirty="0">
                <a:solidFill>
                  <a:schemeClr val="tx2">
                    <a:lumMod val="75000"/>
                  </a:schemeClr>
                </a:solidFill>
              </a:rPr>
              <a:t>It also lists the roll numbers of all present and absent students.</a:t>
            </a:r>
          </a:p>
          <a:p>
            <a:pPr>
              <a:buFont typeface="Wingdings" panose="05000000000000000000" pitchFamily="2" charset="2"/>
              <a:buChar char="q"/>
            </a:pPr>
            <a:r>
              <a:rPr lang="en-US" b="1" dirty="0">
                <a:solidFill>
                  <a:schemeClr val="tx2">
                    <a:lumMod val="75000"/>
                  </a:schemeClr>
                </a:solidFill>
                <a:effectLst>
                  <a:outerShdw blurRad="38100" dist="38100" dir="2700000" algn="tl">
                    <a:srgbClr val="000000">
                      <a:alpha val="43137"/>
                    </a:srgbClr>
                  </a:outerShdw>
                </a:effectLst>
              </a:rPr>
              <a:t>How It’s Done in Code</a:t>
            </a:r>
            <a:r>
              <a:rPr lang="en-US" b="1" dirty="0">
                <a:solidFill>
                  <a:schemeClr val="tx2">
                    <a:lumMod val="75000"/>
                  </a:schemeClr>
                </a:solidFill>
              </a:rPr>
              <a:t>:</a:t>
            </a:r>
            <a:endParaRPr lang="en-US" dirty="0">
              <a:solidFill>
                <a:schemeClr val="tx2">
                  <a:lumMod val="75000"/>
                </a:schemeClr>
              </a:solidFill>
            </a:endParaRPr>
          </a:p>
          <a:p>
            <a:pPr>
              <a:buFont typeface="Wingdings" panose="05000000000000000000" pitchFamily="2" charset="2"/>
              <a:buChar char="q"/>
            </a:pPr>
            <a:r>
              <a:rPr lang="en-US" b="1" dirty="0">
                <a:solidFill>
                  <a:schemeClr val="tx2">
                    <a:lumMod val="75000"/>
                  </a:schemeClr>
                </a:solidFill>
                <a:effectLst>
                  <a:outerShdw blurRad="38100" dist="38100" dir="2700000" algn="tl">
                    <a:srgbClr val="000000">
                      <a:alpha val="43137"/>
                    </a:srgbClr>
                  </a:outerShdw>
                </a:effectLst>
              </a:rPr>
              <a:t>Two separate for loops </a:t>
            </a:r>
            <a:r>
              <a:rPr lang="en-US" dirty="0">
                <a:solidFill>
                  <a:schemeClr val="tx2">
                    <a:lumMod val="75000"/>
                  </a:schemeClr>
                </a:solidFill>
              </a:rPr>
              <a:t>are used:</a:t>
            </a:r>
          </a:p>
          <a:p>
            <a:pPr lvl="1">
              <a:buFont typeface="Wingdings" panose="05000000000000000000" pitchFamily="2" charset="2"/>
              <a:buChar char="q"/>
            </a:pPr>
            <a:r>
              <a:rPr lang="en-US" dirty="0">
                <a:solidFill>
                  <a:schemeClr val="tx2">
                    <a:lumMod val="75000"/>
                  </a:schemeClr>
                </a:solidFill>
              </a:rPr>
              <a:t>One loop goes through the </a:t>
            </a:r>
            <a:r>
              <a:rPr lang="en-US" b="1" dirty="0">
                <a:solidFill>
                  <a:schemeClr val="tx2">
                    <a:lumMod val="75000"/>
                  </a:schemeClr>
                </a:solidFill>
              </a:rPr>
              <a:t>present</a:t>
            </a:r>
            <a:r>
              <a:rPr lang="en-US" dirty="0">
                <a:solidFill>
                  <a:schemeClr val="tx2">
                    <a:lumMod val="75000"/>
                  </a:schemeClr>
                </a:solidFill>
              </a:rPr>
              <a:t> array to print roll numbers of students marked present.</a:t>
            </a:r>
          </a:p>
          <a:p>
            <a:pPr lvl="1">
              <a:buFont typeface="Wingdings" panose="05000000000000000000" pitchFamily="2" charset="2"/>
              <a:buChar char="q"/>
            </a:pPr>
            <a:r>
              <a:rPr lang="en-US" dirty="0">
                <a:solidFill>
                  <a:schemeClr val="tx2">
                    <a:lumMod val="75000"/>
                  </a:schemeClr>
                </a:solidFill>
              </a:rPr>
              <a:t>The other loop goes through the </a:t>
            </a:r>
            <a:r>
              <a:rPr lang="en-US" b="1" dirty="0">
                <a:solidFill>
                  <a:schemeClr val="tx2">
                    <a:lumMod val="75000"/>
                  </a:schemeClr>
                </a:solidFill>
              </a:rPr>
              <a:t>absent</a:t>
            </a:r>
            <a:r>
              <a:rPr lang="en-US" dirty="0">
                <a:solidFill>
                  <a:schemeClr val="tx2">
                    <a:lumMod val="75000"/>
                  </a:schemeClr>
                </a:solidFill>
              </a:rPr>
              <a:t> array to print roll numbers of students marked absent.</a:t>
            </a:r>
          </a:p>
          <a:p>
            <a:pPr>
              <a:buFont typeface="Wingdings" panose="05000000000000000000" pitchFamily="2" charset="2"/>
              <a:buChar char="q"/>
            </a:pPr>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28124" y="1560060"/>
            <a:ext cx="4558937" cy="403527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0460645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par>
                          <p:cTn id="12" fill="hold">
                            <p:stCondLst>
                              <p:cond delay="750"/>
                            </p:stCondLst>
                            <p:childTnLst>
                              <p:par>
                                <p:cTn id="13" presetID="63" presetClass="path" presetSubtype="0" accel="50000" decel="50000" fill="hold" grpId="0" nodeType="afterEffect">
                                  <p:stCondLst>
                                    <p:cond delay="0"/>
                                  </p:stCondLst>
                                  <p:childTnLst>
                                    <p:animMotion origin="layout" path="M 0.20794 0.01713 L 0.62748 0.0125 " pathEditMode="relative" rAng="0" ptsTypes="AA">
                                      <p:cBhvr>
                                        <p:cTn id="14" dur="1500" fill="hold"/>
                                        <p:tgtEl>
                                          <p:spTgt spid="3"/>
                                        </p:tgtEl>
                                        <p:attrNameLst>
                                          <p:attrName>ppt_x</p:attrName>
                                          <p:attrName>ppt_y</p:attrName>
                                        </p:attrNameLst>
                                      </p:cBhvr>
                                      <p:rCtr x="20977" y="-231"/>
                                    </p:animMotion>
                                  </p:childTnLst>
                                </p:cTn>
                              </p:par>
                              <p:par>
                                <p:cTn id="15" presetID="10" presetClass="entr"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childTnLst>
                                </p:cTn>
                              </p:par>
                              <p:par>
                                <p:cTn id="18" presetID="35" presetClass="path" presetSubtype="0" accel="50000" decel="50000" fill="hold" nodeType="withEffect">
                                  <p:stCondLst>
                                    <p:cond delay="500"/>
                                  </p:stCondLst>
                                  <p:childTnLst>
                                    <p:animMotion origin="layout" path="M 0.2181 0.02384 L -0.71732 0.04213 " pathEditMode="relative" rAng="0" ptsTypes="AA">
                                      <p:cBhvr>
                                        <p:cTn id="19" dur="2000" fill="hold"/>
                                        <p:tgtEl>
                                          <p:spTgt spid="5"/>
                                        </p:tgtEl>
                                        <p:attrNameLst>
                                          <p:attrName>ppt_x</p:attrName>
                                          <p:attrName>ppt_y</p:attrName>
                                        </p:attrNameLst>
                                      </p:cBhvr>
                                      <p:rCtr x="-46771" y="903"/>
                                    </p:animMotion>
                                  </p:childTnLst>
                                </p:cTn>
                              </p:par>
                              <p:par>
                                <p:cTn id="20" presetID="1" presetClass="entr" presetSubtype="0" fill="hold" nodeType="withEffect">
                                  <p:stCondLst>
                                    <p:cond delay="500"/>
                                  </p:stCondLst>
                                  <p:childTnLst>
                                    <p:set>
                                      <p:cBhvr>
                                        <p:cTn id="21" dur="1" fill="hold">
                                          <p:stCondLst>
                                            <p:cond delay="1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a:bodyPr>
          <a:lstStyle/>
          <a:p>
            <a:pPr algn="ctr"/>
            <a:r>
              <a:rPr lang="en-US" sz="60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Brief demo Output </a:t>
            </a:r>
            <a:r>
              <a:rPr lang="en-US" sz="36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(For only five roll numbers)</a:t>
            </a:r>
            <a:endParaRPr lang="en-GB" sz="60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28759" y="1067246"/>
            <a:ext cx="7537268" cy="48107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5292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75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63" presetClass="path" presetSubtype="0" accel="50000" decel="50000" fill="hold" nodeType="withEffect">
                                  <p:stCondLst>
                                    <p:cond delay="0"/>
                                  </p:stCondLst>
                                  <p:childTnLst>
                                    <p:animMotion origin="layout" path="M -0.00183 0.07083 L 0.94101 0.07083 " pathEditMode="relative" rAng="0" ptsTypes="AA">
                                      <p:cBhvr>
                                        <p:cTn id="17" dur="1500" fill="hold"/>
                                        <p:tgtEl>
                                          <p:spTgt spid="6"/>
                                        </p:tgtEl>
                                        <p:attrNameLst>
                                          <p:attrName>ppt_x</p:attrName>
                                          <p:attrName>ppt_y</p:attrName>
                                        </p:attrNameLst>
                                      </p:cBhvr>
                                      <p:rCtr x="4713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a:bodyPr>
          <a:lstStyle/>
          <a:p>
            <a:r>
              <a:rPr lang="en-US" sz="6000" b="1" spc="300" dirty="0">
                <a:effectLst>
                  <a:outerShdw blurRad="38100" dist="38100" dir="2700000" algn="tl">
                    <a:srgbClr val="000000">
                      <a:alpha val="43137"/>
                    </a:srgbClr>
                  </a:outerShdw>
                </a:effectLst>
                <a:latin typeface="Bebas Neue" panose="020B0606020202050201" pitchFamily="34" charset="0"/>
              </a:rPr>
              <a:t>Scope for improvement</a:t>
            </a:r>
            <a:endParaRPr lang="en-GB" sz="6000" dirty="0"/>
          </a:p>
        </p:txBody>
      </p:sp>
      <p:sp>
        <p:nvSpPr>
          <p:cNvPr id="4" name="Rectangle 1"/>
          <p:cNvSpPr>
            <a:spLocks noGrp="1" noChangeArrowheads="1"/>
          </p:cNvSpPr>
          <p:nvPr>
            <p:ph idx="1"/>
          </p:nvPr>
        </p:nvSpPr>
        <p:spPr bwMode="auto">
          <a:xfrm>
            <a:off x="838200" y="2177719"/>
            <a:ext cx="10317480"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600" b="1" i="0" u="none" strike="noStrike" cap="none" normalizeH="0" baseline="0" dirty="0">
                <a:ln>
                  <a:noFill/>
                </a:ln>
                <a:solidFill>
                  <a:schemeClr val="tx2">
                    <a:lumMod val="75000"/>
                  </a:schemeClr>
                </a:solidFill>
                <a:effectLst>
                  <a:outerShdw blurRad="38100" dist="38100" dir="2700000" algn="tl">
                    <a:srgbClr val="000000">
                      <a:alpha val="43137"/>
                    </a:srgbClr>
                  </a:outerShdw>
                </a:effectLst>
                <a:latin typeface="Merriweather" panose="00000500000000000000" pitchFamily="2" charset="0"/>
              </a:rPr>
              <a:t>Add a Graphical Interface</a:t>
            </a:r>
            <a:r>
              <a:rPr kumimoji="0" lang="en-US" altLang="en-US" sz="2600" b="1" i="0" u="none" strike="noStrike" cap="none" normalizeH="0" baseline="0" dirty="0">
                <a:ln>
                  <a:noFill/>
                </a:ln>
                <a:solidFill>
                  <a:schemeClr val="tx2">
                    <a:lumMod val="75000"/>
                  </a:schemeClr>
                </a:solidFill>
                <a:effectLst/>
                <a:latin typeface="Merriweather" panose="00000500000000000000" pitchFamily="2" charset="0"/>
              </a:rPr>
              <a:t>:</a:t>
            </a:r>
            <a:r>
              <a:rPr kumimoji="0" lang="en-US" altLang="en-US" sz="2600" b="0" i="0" u="none" strike="noStrike" cap="none" normalizeH="0" baseline="0" dirty="0">
                <a:ln>
                  <a:noFill/>
                </a:ln>
                <a:solidFill>
                  <a:schemeClr val="tx2">
                    <a:lumMod val="75000"/>
                  </a:schemeClr>
                </a:solidFill>
                <a:effectLst/>
                <a:latin typeface="Merriweather" panose="00000500000000000000" pitchFamily="2" charset="0"/>
              </a:rPr>
              <a:t> Replace the text-based console with a user-friendly graphical UI to make it easier to use.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600" b="1" i="0" u="none" strike="noStrike" cap="none" normalizeH="0" baseline="0" dirty="0">
                <a:ln>
                  <a:noFill/>
                </a:ln>
                <a:solidFill>
                  <a:schemeClr val="tx2">
                    <a:lumMod val="75000"/>
                  </a:schemeClr>
                </a:solidFill>
                <a:effectLst>
                  <a:outerShdw blurRad="38100" dist="38100" dir="2700000" algn="tl">
                    <a:srgbClr val="000000">
                      <a:alpha val="43137"/>
                    </a:srgbClr>
                  </a:outerShdw>
                </a:effectLst>
                <a:latin typeface="Merriweather" panose="00000500000000000000" pitchFamily="2" charset="0"/>
              </a:rPr>
              <a:t>Allow Dynamic Class Sizes</a:t>
            </a:r>
            <a:r>
              <a:rPr kumimoji="0" lang="en-US" altLang="en-US" sz="2600" b="1" i="0" u="none" strike="noStrike" cap="none" normalizeH="0" baseline="0" dirty="0">
                <a:ln>
                  <a:noFill/>
                </a:ln>
                <a:solidFill>
                  <a:schemeClr val="tx2">
                    <a:lumMod val="75000"/>
                  </a:schemeClr>
                </a:solidFill>
                <a:effectLst/>
                <a:latin typeface="Merriweather" panose="00000500000000000000" pitchFamily="2" charset="0"/>
              </a:rPr>
              <a:t>:</a:t>
            </a:r>
            <a:r>
              <a:rPr kumimoji="0" lang="en-US" altLang="en-US" sz="2600" b="0" i="0" u="none" strike="noStrike" cap="none" normalizeH="0" baseline="0" dirty="0">
                <a:ln>
                  <a:noFill/>
                </a:ln>
                <a:solidFill>
                  <a:schemeClr val="tx2">
                    <a:lumMod val="75000"/>
                  </a:schemeClr>
                </a:solidFill>
                <a:effectLst/>
                <a:latin typeface="Merriweather" panose="00000500000000000000" pitchFamily="2" charset="0"/>
              </a:rPr>
              <a:t> Let users enter the total number of students instead of using a fixed number, making the program more flexible.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84641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par>
                          <p:cTn id="12" fill="hold">
                            <p:stCondLst>
                              <p:cond delay="750"/>
                            </p:stCondLst>
                            <p:childTnLst>
                              <p:par>
                                <p:cTn id="13" presetID="2" presetClass="entr" presetSubtype="4"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7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4">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7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10" presetClass="entr" presetSubtype="0" fill="hold" grpId="1"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750"/>
                                        <p:tgtEl>
                                          <p:spTgt spid="4">
                                            <p:txEl>
                                              <p:pRg st="1" end="1"/>
                                            </p:txEl>
                                          </p:spTgt>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allAtOnce"/>
      <p:bldP spid="4" grpI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a:bodyPr>
          <a:lstStyle/>
          <a:p>
            <a:pPr algn="ctr"/>
            <a:r>
              <a:rPr lang="en-US" sz="60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Conclusion</a:t>
            </a:r>
            <a:endParaRPr lang="en-GB" sz="6000" dirty="0"/>
          </a:p>
        </p:txBody>
      </p:sp>
      <p:sp>
        <p:nvSpPr>
          <p:cNvPr id="3" name="Content Placeholder 2"/>
          <p:cNvSpPr>
            <a:spLocks noGrp="1"/>
          </p:cNvSpPr>
          <p:nvPr>
            <p:ph idx="1"/>
          </p:nvPr>
        </p:nvSpPr>
        <p:spPr>
          <a:xfrm>
            <a:off x="287383" y="1319350"/>
            <a:ext cx="11612879" cy="5120640"/>
          </a:xfrm>
        </p:spPr>
        <p:txBody>
          <a:bodyPr>
            <a:normAutofit/>
          </a:bodyPr>
          <a:lstStyle/>
          <a:p>
            <a:pPr marL="0" indent="0">
              <a:lnSpc>
                <a:spcPct val="150000"/>
              </a:lnSpc>
              <a:buNone/>
            </a:pPr>
            <a:r>
              <a:rPr lang="en-US" b="1" dirty="0">
                <a:solidFill>
                  <a:schemeClr val="tx2">
                    <a:lumMod val="75000"/>
                  </a:schemeClr>
                </a:solidFill>
                <a:latin typeface="Merriweather" panose="00000500000000000000" pitchFamily="2" charset="0"/>
              </a:rPr>
              <a:t>This program showcases how loops, arrays, and conditional statements can be used in C++ to solve practical problems like attendance tracking. The program is simple, easy to use, and demonstrates the importance of structured programming. While it works well for its current purpose, there is also room for improvement, making it a strong foundation for building more advanced and user-friendly solutions in the future.</a:t>
            </a:r>
            <a:endParaRPr lang="en-GB" b="1" dirty="0">
              <a:solidFill>
                <a:schemeClr val="tx2">
                  <a:lumMod val="75000"/>
                </a:schemeClr>
              </a:solidFill>
              <a:latin typeface="Merriweather" panose="00000500000000000000" pitchFamily="2" charset="0"/>
            </a:endParaRPr>
          </a:p>
        </p:txBody>
      </p:sp>
    </p:spTree>
    <p:extLst>
      <p:ext uri="{BB962C8B-B14F-4D97-AF65-F5344CB8AC3E}">
        <p14:creationId xmlns:p14="http://schemas.microsoft.com/office/powerpoint/2010/main" val="39816240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par>
                          <p:cTn id="12" fill="hold">
                            <p:stCondLst>
                              <p:cond delay="750"/>
                            </p:stCondLst>
                            <p:childTnLst>
                              <p:par>
                                <p:cTn id="13" presetID="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allAtOnce"/>
      <p:bldP spid="3" grpId="1"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617</TotalTime>
  <Words>590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Unicode MS</vt:lpstr>
      <vt:lpstr>Arial</vt:lpstr>
      <vt:lpstr>Bebas Neue</vt:lpstr>
      <vt:lpstr>Calibri</vt:lpstr>
      <vt:lpstr>Calibri Light</vt:lpstr>
      <vt:lpstr>Merriweather</vt:lpstr>
      <vt:lpstr>Wingdings</vt:lpstr>
      <vt:lpstr>Office Theme</vt:lpstr>
      <vt:lpstr>Attendance System  in c++</vt:lpstr>
      <vt:lpstr>Introduction</vt:lpstr>
      <vt:lpstr>Program features</vt:lpstr>
      <vt:lpstr>Code breakdown</vt:lpstr>
      <vt:lpstr>Code breakdown –attendance input</vt:lpstr>
      <vt:lpstr>Code breakdown- Attendance summary </vt:lpstr>
      <vt:lpstr>Brief demo Output (For only five roll numbers)</vt:lpstr>
      <vt:lpstr>Scope for improvement</vt:lpstr>
      <vt:lpstr>Conclusion</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24BSAI052</dc:creator>
  <cp:lastModifiedBy>24BSAI029</cp:lastModifiedBy>
  <cp:revision>57</cp:revision>
  <dcterms:created xsi:type="dcterms:W3CDTF">2024-11-21T13:34:08Z</dcterms:created>
  <dcterms:modified xsi:type="dcterms:W3CDTF">2024-11-27T08:19:35Z</dcterms:modified>
</cp:coreProperties>
</file>