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8"/>
  </p:notesMasterIdLst>
  <p:handoutMasterIdLst>
    <p:handoutMasterId r:id="rId19"/>
  </p:handoutMasterIdLst>
  <p:sldIdLst>
    <p:sldId id="256" r:id="rId5"/>
    <p:sldId id="305" r:id="rId6"/>
    <p:sldId id="306" r:id="rId7"/>
    <p:sldId id="307" r:id="rId8"/>
    <p:sldId id="312" r:id="rId9"/>
    <p:sldId id="308" r:id="rId10"/>
    <p:sldId id="319" r:id="rId11"/>
    <p:sldId id="310" r:id="rId12"/>
    <p:sldId id="311" r:id="rId13"/>
    <p:sldId id="313" r:id="rId14"/>
    <p:sldId id="321" r:id="rId15"/>
    <p:sldId id="322" r:id="rId16"/>
    <p:sldId id="32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460"/>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4" autoAdjust="0"/>
    <p:restoredTop sz="95388" autoAdjust="0"/>
  </p:normalViewPr>
  <p:slideViewPr>
    <p:cSldViewPr snapToGrid="0">
      <p:cViewPr varScale="1">
        <p:scale>
          <a:sx n="60" d="100"/>
          <a:sy n="60" d="100"/>
        </p:scale>
        <p:origin x="831" y="45"/>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9/5/2024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9/5/2024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03174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12182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2728812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95113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13</a:t>
            </a:fld>
            <a:endParaRPr lang="en-US" dirty="0"/>
          </a:p>
        </p:txBody>
      </p:sp>
    </p:spTree>
    <p:extLst>
      <p:ext uri="{BB962C8B-B14F-4D97-AF65-F5344CB8AC3E}">
        <p14:creationId xmlns:p14="http://schemas.microsoft.com/office/powerpoint/2010/main" val="778651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2</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4219283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258992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380778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221415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4217058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3591827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253427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 Sub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8" y="1034477"/>
            <a:ext cx="9380431" cy="2614551"/>
          </a:xfrm>
        </p:spPr>
        <p:txBody>
          <a:bodyPr anchor="b"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EF94ADB5-E70F-B672-CBEB-D8194AEA79D5}"/>
              </a:ext>
            </a:extLst>
          </p:cNvPr>
          <p:cNvSpPr>
            <a:spLocks noGrp="1"/>
          </p:cNvSpPr>
          <p:nvPr>
            <p:ph type="body" sz="quarter" idx="10" hasCustomPrompt="1"/>
          </p:nvPr>
        </p:nvSpPr>
        <p:spPr>
          <a:xfrm>
            <a:off x="1386177" y="3649028"/>
            <a:ext cx="9380431" cy="2164715"/>
          </a:xfrm>
        </p:spPr>
        <p:txBody>
          <a:bodyPr anchor="t"/>
          <a:lstStyle>
            <a:lvl1pPr marL="0" indent="0">
              <a:lnSpc>
                <a:spcPct val="125000"/>
              </a:lnSpc>
              <a:buNone/>
              <a:defRPr lang="en-US" sz="2400" b="0" kern="1200" spc="150" baseline="0" dirty="0" smtClean="0">
                <a:solidFill>
                  <a:schemeClr val="bg1"/>
                </a:solidFill>
                <a:latin typeface="+mn-lt"/>
                <a:ea typeface="+mn-ea"/>
                <a:cs typeface="+mn-cs"/>
              </a:defRPr>
            </a:lvl1pPr>
            <a:lvl2pPr>
              <a:defRPr lang="en-US" sz="2400" b="0" kern="1200" spc="150" baseline="0" dirty="0" smtClean="0">
                <a:solidFill>
                  <a:schemeClr val="bg1"/>
                </a:solidFill>
                <a:latin typeface="+mn-lt"/>
                <a:ea typeface="+mn-ea"/>
                <a:cs typeface="+mn-cs"/>
              </a:defRPr>
            </a:lvl2pPr>
            <a:lvl3pPr>
              <a:defRPr lang="en-US" sz="2400" b="0" kern="1200" spc="150" baseline="0" dirty="0" smtClean="0">
                <a:solidFill>
                  <a:schemeClr val="bg1"/>
                </a:solidFill>
                <a:latin typeface="+mn-lt"/>
                <a:ea typeface="+mn-ea"/>
                <a:cs typeface="+mn-cs"/>
              </a:defRPr>
            </a:lvl3pPr>
            <a:lvl4pPr>
              <a:defRPr lang="en-US" sz="2400" b="0" kern="1200" spc="150" baseline="0" dirty="0" smtClean="0">
                <a:solidFill>
                  <a:schemeClr val="bg1"/>
                </a:solidFill>
                <a:latin typeface="+mn-lt"/>
                <a:ea typeface="+mn-ea"/>
                <a:cs typeface="+mn-cs"/>
              </a:defRPr>
            </a:lvl4pPr>
            <a:lvl5pPr>
              <a:defRPr lang="en-US" sz="2400" b="0" kern="1200" spc="150" baseline="0" dirty="0">
                <a:solidFill>
                  <a:schemeClr val="bg1"/>
                </a:solidFill>
                <a:latin typeface="+mn-lt"/>
                <a:ea typeface="+mn-ea"/>
                <a:cs typeface="+mn-cs"/>
              </a:defRPr>
            </a:lvl5pPr>
          </a:lstStyle>
          <a:p>
            <a:pPr lvl="0"/>
            <a:r>
              <a:rPr lang="en-US" dirty="0"/>
              <a:t>Click to add text</a:t>
            </a:r>
          </a:p>
        </p:txBody>
      </p:sp>
    </p:spTree>
    <p:extLst>
      <p:ext uri="{BB962C8B-B14F-4D97-AF65-F5344CB8AC3E}">
        <p14:creationId xmlns:p14="http://schemas.microsoft.com/office/powerpoint/2010/main" val="193573882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02" r:id="rId12"/>
    <p:sldLayoutId id="2147483704" r:id="rId13"/>
    <p:sldLayoutId id="2147483682" r:id="rId14"/>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b">
            <a:normAutofit/>
          </a:bodyPr>
          <a:lstStyle/>
          <a:p>
            <a:pPr algn="ctr"/>
            <a:r>
              <a:rPr lang="en-US" dirty="0"/>
              <a:t>Basic terminologies</a:t>
            </a:r>
            <a:br>
              <a:rPr lang="en-US" dirty="0"/>
            </a:br>
            <a:r>
              <a:rPr lang="en-US" sz="1800" dirty="0"/>
              <a:t>(Assembler, compiler, interpreter, data, information, knowledge)</a:t>
            </a:r>
            <a:r>
              <a:rPr lang="en-US" sz="4000" dirty="0"/>
              <a:t> </a:t>
            </a:r>
            <a:endParaRPr lang="en-US" dirty="0"/>
          </a:p>
        </p:txBody>
      </p:sp>
      <p:sp>
        <p:nvSpPr>
          <p:cNvPr id="6" name="Text Placeholder 5">
            <a:extLst>
              <a:ext uri="{FF2B5EF4-FFF2-40B4-BE49-F238E27FC236}">
                <a16:creationId xmlns:a16="http://schemas.microsoft.com/office/drawing/2014/main" id="{7C94F61A-46C1-B831-7EC4-687DF1C757C5}"/>
              </a:ext>
            </a:extLst>
          </p:cNvPr>
          <p:cNvSpPr>
            <a:spLocks noGrp="1"/>
          </p:cNvSpPr>
          <p:nvPr>
            <p:ph type="body" sz="quarter" idx="10"/>
          </p:nvPr>
        </p:nvSpPr>
        <p:spPr/>
        <p:txBody>
          <a:bodyPr>
            <a:normAutofit/>
          </a:bodyPr>
          <a:lstStyle/>
          <a:p>
            <a:pPr algn="ctr"/>
            <a:r>
              <a:rPr lang="en-US" sz="2000" u="sng" dirty="0"/>
              <a:t>By: Engr. Fahama Barakzai</a:t>
            </a: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1091280" y="135171"/>
            <a:ext cx="10978800" cy="858343"/>
          </a:xfrm>
        </p:spPr>
        <p:txBody>
          <a:bodyPr/>
          <a:lstStyle/>
          <a:p>
            <a:r>
              <a:rPr lang="en-US" sz="2400" dirty="0">
                <a:solidFill>
                  <a:srgbClr val="595460"/>
                </a:solidFill>
              </a:rPr>
              <a:t>Difference b/w Compiler, Assembler and Interpreter:</a:t>
            </a:r>
          </a:p>
        </p:txBody>
      </p:sp>
      <p:pic>
        <p:nvPicPr>
          <p:cNvPr id="6146" name="Picture 2">
            <a:extLst>
              <a:ext uri="{FF2B5EF4-FFF2-40B4-BE49-F238E27FC236}">
                <a16:creationId xmlns:a16="http://schemas.microsoft.com/office/drawing/2014/main" id="{8325A538-E119-F914-7A5F-6839D7DD8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756"/>
          <a:stretch/>
        </p:blipFill>
        <p:spPr bwMode="auto">
          <a:xfrm>
            <a:off x="1070367" y="874643"/>
            <a:ext cx="11082906" cy="590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72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Data, Information &amp; Knowledge:</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2" y="2590800"/>
            <a:ext cx="10225367" cy="4032637"/>
          </a:xfrm>
        </p:spPr>
        <p:txBody>
          <a:bodyPr>
            <a:normAutofit fontScale="92500"/>
          </a:bodyPr>
          <a:lstStyle/>
          <a:p>
            <a:pPr marL="285750" indent="-285750" algn="just">
              <a:buFont typeface="Wingdings" panose="05000000000000000000" pitchFamily="2" charset="2"/>
              <a:buChar char="q"/>
            </a:pPr>
            <a:r>
              <a:rPr lang="en-US" b="1" dirty="0"/>
              <a:t>Data</a:t>
            </a:r>
            <a:r>
              <a:rPr lang="en-US" dirty="0"/>
              <a:t> are the </a:t>
            </a:r>
            <a:r>
              <a:rPr lang="en-US" b="1" dirty="0"/>
              <a:t>raw alphanumeric values </a:t>
            </a:r>
            <a:r>
              <a:rPr lang="en-US" dirty="0"/>
              <a:t>obtained through different acquisition methods.</a:t>
            </a:r>
          </a:p>
          <a:p>
            <a:pPr marL="285750" indent="-285750" algn="just">
              <a:buFont typeface="Wingdings" panose="05000000000000000000" pitchFamily="2" charset="2"/>
              <a:buChar char="q"/>
            </a:pPr>
            <a:r>
              <a:rPr lang="en-US" b="1" dirty="0"/>
              <a:t>Information</a:t>
            </a:r>
            <a:r>
              <a:rPr lang="en-US" dirty="0"/>
              <a:t> is created when data are processed, organized, or structured to provide context and meaning. Information is essentially </a:t>
            </a:r>
            <a:r>
              <a:rPr lang="en-US" b="1" dirty="0"/>
              <a:t>processed data</a:t>
            </a:r>
            <a:r>
              <a:rPr lang="en-US" dirty="0"/>
              <a:t>.</a:t>
            </a:r>
          </a:p>
          <a:p>
            <a:pPr marL="285750" indent="-285750" algn="just">
              <a:buFont typeface="Wingdings" panose="05000000000000000000" pitchFamily="2" charset="2"/>
              <a:buChar char="q"/>
            </a:pPr>
            <a:r>
              <a:rPr lang="en-US" b="1" dirty="0"/>
              <a:t>Knowledge</a:t>
            </a:r>
            <a:r>
              <a:rPr lang="en-US" dirty="0"/>
              <a:t> is what we know. Knowledge is the accumulation of past experience and insight by which we interpret, and assign meaning to, information. For knowledge to result in action, an individual must have the authority and capacity to make and implement a decision.</a:t>
            </a:r>
          </a:p>
          <a:p>
            <a:pPr marL="569214" lvl="1" indent="-285750" algn="just">
              <a:buFont typeface="Wingdings" panose="05000000000000000000" pitchFamily="2" charset="2"/>
              <a:buChar char="q"/>
            </a:pPr>
            <a:r>
              <a:rPr lang="en-US" dirty="0"/>
              <a:t>Knowledge are needed to produce </a:t>
            </a:r>
            <a:r>
              <a:rPr lang="en-US" b="1" dirty="0"/>
              <a:t>actionable information </a:t>
            </a:r>
            <a:r>
              <a:rPr lang="en-US" dirty="0"/>
              <a:t>that can lead to an impact</a:t>
            </a:r>
            <a:r>
              <a:rPr lang="en-US" b="1" dirty="0"/>
              <a:t>.</a:t>
            </a:r>
            <a:endParaRPr lang="en-US" sz="2000" dirty="0"/>
          </a:p>
        </p:txBody>
      </p:sp>
    </p:spTree>
    <p:extLst>
      <p:ext uri="{BB962C8B-B14F-4D97-AF65-F5344CB8AC3E}">
        <p14:creationId xmlns:p14="http://schemas.microsoft.com/office/powerpoint/2010/main" val="180576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Information and Knowledge">
            <a:extLst>
              <a:ext uri="{FF2B5EF4-FFF2-40B4-BE49-F238E27FC236}">
                <a16:creationId xmlns:a16="http://schemas.microsoft.com/office/drawing/2014/main" id="{BA03BA31-2A9C-EDDC-1728-C93E4846D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934" y="979886"/>
            <a:ext cx="10505915" cy="587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51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Characteristics of Data, Information &amp; Knowledge:</a:t>
            </a:r>
          </a:p>
        </p:txBody>
      </p:sp>
      <p:pic>
        <p:nvPicPr>
          <p:cNvPr id="7" name="Picture 6">
            <a:extLst>
              <a:ext uri="{FF2B5EF4-FFF2-40B4-BE49-F238E27FC236}">
                <a16:creationId xmlns:a16="http://schemas.microsoft.com/office/drawing/2014/main" id="{53ED13EA-3866-12DE-9504-C7A777A8C9E6}"/>
              </a:ext>
            </a:extLst>
          </p:cNvPr>
          <p:cNvPicPr>
            <a:picLocks noChangeAspect="1"/>
          </p:cNvPicPr>
          <p:nvPr/>
        </p:nvPicPr>
        <p:blipFill>
          <a:blip r:embed="rId3"/>
          <a:srcRect l="9783" t="37217" r="11043" b="23363"/>
          <a:stretch/>
        </p:blipFill>
        <p:spPr>
          <a:xfrm>
            <a:off x="1049572" y="2559924"/>
            <a:ext cx="11142428" cy="3920390"/>
          </a:xfrm>
          <a:prstGeom prst="rect">
            <a:avLst/>
          </a:prstGeom>
        </p:spPr>
      </p:pic>
    </p:spTree>
    <p:extLst>
      <p:ext uri="{BB962C8B-B14F-4D97-AF65-F5344CB8AC3E}">
        <p14:creationId xmlns:p14="http://schemas.microsoft.com/office/powerpoint/2010/main" val="132119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What are Language Processors?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2" y="2590800"/>
            <a:ext cx="10225367" cy="4032637"/>
          </a:xfrm>
        </p:spPr>
        <p:txBody>
          <a:bodyPr>
            <a:normAutofit fontScale="85000" lnSpcReduction="10000"/>
          </a:bodyPr>
          <a:lstStyle/>
          <a:p>
            <a:pPr marL="285750" indent="-285750" algn="just">
              <a:buFont typeface="Wingdings" panose="05000000000000000000" pitchFamily="2" charset="2"/>
              <a:buChar char="q"/>
            </a:pPr>
            <a:r>
              <a:rPr lang="en-US" sz="2800" dirty="0"/>
              <a:t>A language processor, or </a:t>
            </a:r>
            <a:r>
              <a:rPr lang="en-US" sz="2800" b="1" dirty="0"/>
              <a:t>translator</a:t>
            </a:r>
            <a:r>
              <a:rPr lang="en-US" sz="2800" dirty="0"/>
              <a:t>, is a computer program that translates source code from one programming language to another. They also identify errors during translation.</a:t>
            </a:r>
          </a:p>
          <a:p>
            <a:pPr marL="285750" indent="-285750" algn="just">
              <a:buFont typeface="Wingdings" panose="05000000000000000000" pitchFamily="2" charset="2"/>
              <a:buChar char="q"/>
            </a:pPr>
            <a:r>
              <a:rPr lang="en-US" sz="2800" b="1" dirty="0"/>
              <a:t>Compilers,</a:t>
            </a:r>
            <a:r>
              <a:rPr lang="en-US" sz="2800" dirty="0"/>
              <a:t> </a:t>
            </a:r>
            <a:r>
              <a:rPr lang="en-US" sz="2800" b="1" dirty="0"/>
              <a:t>Interpreters,</a:t>
            </a:r>
            <a:r>
              <a:rPr lang="en-US" sz="2800" dirty="0"/>
              <a:t> translate programs written in high-level languages into machine code that a computer understands and </a:t>
            </a:r>
            <a:r>
              <a:rPr lang="en-US" sz="2800" b="1" dirty="0"/>
              <a:t>Assemblers</a:t>
            </a:r>
            <a:r>
              <a:rPr lang="en-US" sz="2800" dirty="0"/>
              <a:t> translate programs written in low-level or assembly language into machine code.</a:t>
            </a:r>
          </a:p>
        </p:txBody>
      </p:sp>
    </p:spTree>
    <p:extLst>
      <p:ext uri="{BB962C8B-B14F-4D97-AF65-F5344CB8AC3E}">
        <p14:creationId xmlns:p14="http://schemas.microsoft.com/office/powerpoint/2010/main" val="222563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Types of Language Processors: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2" y="2590800"/>
            <a:ext cx="10225367" cy="4032637"/>
          </a:xfrm>
        </p:spPr>
        <p:txBody>
          <a:bodyPr>
            <a:normAutofit/>
          </a:bodyPr>
          <a:lstStyle/>
          <a:p>
            <a:pPr marL="285750" indent="-285750" algn="just">
              <a:buFont typeface="Wingdings" panose="05000000000000000000" pitchFamily="2" charset="2"/>
              <a:buChar char="q"/>
            </a:pPr>
            <a:r>
              <a:rPr lang="en-US" sz="3600" dirty="0"/>
              <a:t>Compiler</a:t>
            </a:r>
          </a:p>
          <a:p>
            <a:pPr marL="285750" indent="-285750" algn="just">
              <a:buFont typeface="Wingdings" panose="05000000000000000000" pitchFamily="2" charset="2"/>
              <a:buChar char="q"/>
            </a:pPr>
            <a:r>
              <a:rPr lang="en-US" sz="3600" dirty="0"/>
              <a:t>Assembler</a:t>
            </a:r>
          </a:p>
          <a:p>
            <a:pPr marL="285750" indent="-285750" algn="just">
              <a:buFont typeface="Wingdings" panose="05000000000000000000" pitchFamily="2" charset="2"/>
              <a:buChar char="q"/>
            </a:pPr>
            <a:r>
              <a:rPr lang="en-US" sz="3600" dirty="0"/>
              <a:t>Interpreter</a:t>
            </a:r>
          </a:p>
        </p:txBody>
      </p:sp>
    </p:spTree>
    <p:extLst>
      <p:ext uri="{BB962C8B-B14F-4D97-AF65-F5344CB8AC3E}">
        <p14:creationId xmlns:p14="http://schemas.microsoft.com/office/powerpoint/2010/main" val="186779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2" y="2590800"/>
            <a:ext cx="10225367" cy="4032637"/>
          </a:xfrm>
        </p:spPr>
        <p:txBody>
          <a:bodyPr>
            <a:normAutofit/>
          </a:bodyPr>
          <a:lstStyle/>
          <a:p>
            <a:pPr marL="285750" indent="-285750" algn="just">
              <a:buFont typeface="Wingdings" panose="05000000000000000000" pitchFamily="2" charset="2"/>
              <a:buChar char="q"/>
            </a:pPr>
            <a:r>
              <a:rPr lang="en-US" sz="2000" dirty="0"/>
              <a:t>The language processor that reads the complete source program written in high-level language as </a:t>
            </a:r>
            <a:r>
              <a:rPr lang="en-US" sz="2000" b="1" dirty="0"/>
              <a:t>a whole in one go </a:t>
            </a:r>
            <a:r>
              <a:rPr lang="en-US" sz="2000" dirty="0"/>
              <a:t>and translates it into an equivalent program in machine language is called a Compiler.  Example: C, C++, C#.</a:t>
            </a:r>
          </a:p>
          <a:p>
            <a:pPr marL="285750" indent="-285750" algn="just">
              <a:buFont typeface="Wingdings" panose="05000000000000000000" pitchFamily="2" charset="2"/>
              <a:buChar char="q"/>
            </a:pPr>
            <a:r>
              <a:rPr lang="en-US" sz="2000" dirty="0"/>
              <a:t>The source code is translated to object code successfully if it is free of errors.</a:t>
            </a:r>
          </a:p>
        </p:txBody>
      </p:sp>
      <p:pic>
        <p:nvPicPr>
          <p:cNvPr id="1026" name="Picture 2" descr="compiler">
            <a:extLst>
              <a:ext uri="{FF2B5EF4-FFF2-40B4-BE49-F238E27FC236}">
                <a16:creationId xmlns:a16="http://schemas.microsoft.com/office/drawing/2014/main" id="{C351316C-D323-4D50-28D4-E942038D8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200" y="5052254"/>
            <a:ext cx="6328089" cy="1686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91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2" y="2590800"/>
            <a:ext cx="10225367" cy="4032637"/>
          </a:xfrm>
        </p:spPr>
        <p:txBody>
          <a:bodyPr>
            <a:normAutofit/>
          </a:bodyPr>
          <a:lstStyle/>
          <a:p>
            <a:pPr marL="285750" indent="-285750" algn="just">
              <a:buFont typeface="Wingdings" panose="05000000000000000000" pitchFamily="2" charset="2"/>
              <a:buChar char="q"/>
            </a:pPr>
            <a:r>
              <a:rPr lang="en-US" sz="2400" dirty="0"/>
              <a:t>The compiler specifies the errors at the end of the compilation with line numbers when there are any errors in the source code.</a:t>
            </a:r>
          </a:p>
          <a:p>
            <a:pPr marL="285750" indent="-285750" algn="just">
              <a:buFont typeface="Wingdings" panose="05000000000000000000" pitchFamily="2" charset="2"/>
              <a:buChar char="q"/>
            </a:pPr>
            <a:r>
              <a:rPr lang="en-US" sz="2400" dirty="0"/>
              <a:t>The errors must be removed before the compiler can successfully recompile the source code again the object program can be executed number of times without translating it again.</a:t>
            </a:r>
          </a:p>
        </p:txBody>
      </p:sp>
    </p:spTree>
    <p:extLst>
      <p:ext uri="{BB962C8B-B14F-4D97-AF65-F5344CB8AC3E}">
        <p14:creationId xmlns:p14="http://schemas.microsoft.com/office/powerpoint/2010/main" val="179296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Assembler:</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2" y="2590800"/>
            <a:ext cx="10225367" cy="4032637"/>
          </a:xfrm>
        </p:spPr>
        <p:txBody>
          <a:bodyPr>
            <a:normAutofit lnSpcReduction="10000"/>
          </a:bodyPr>
          <a:lstStyle/>
          <a:p>
            <a:pPr marL="285750" indent="-285750" algn="just">
              <a:buFont typeface="Wingdings" panose="05000000000000000000" pitchFamily="2" charset="2"/>
              <a:buChar char="q"/>
            </a:pPr>
            <a:r>
              <a:rPr lang="en-US" sz="2400" dirty="0"/>
              <a:t>The Assembler is used to translate the program written in Assembly language into machine code.</a:t>
            </a:r>
          </a:p>
          <a:p>
            <a:pPr marL="285750" indent="-285750" algn="just">
              <a:buFont typeface="Wingdings" panose="05000000000000000000" pitchFamily="2" charset="2"/>
              <a:buChar char="q"/>
            </a:pPr>
            <a:r>
              <a:rPr lang="en-US" sz="2400" dirty="0"/>
              <a:t>The source program is an input of an assembler that contains assembly language instructions. The output generated by the assembler is the object code or machine code understandable by the computer.</a:t>
            </a:r>
          </a:p>
          <a:p>
            <a:pPr marL="285750" indent="-285750" algn="just">
              <a:buFont typeface="Wingdings" panose="05000000000000000000" pitchFamily="2" charset="2"/>
              <a:buChar char="q"/>
            </a:pPr>
            <a:r>
              <a:rPr lang="en-US" sz="2400" dirty="0"/>
              <a:t>We need an assembler to fill the gap between human and machine so that they can communicate with each other.</a:t>
            </a:r>
          </a:p>
        </p:txBody>
      </p:sp>
    </p:spTree>
    <p:extLst>
      <p:ext uri="{BB962C8B-B14F-4D97-AF65-F5344CB8AC3E}">
        <p14:creationId xmlns:p14="http://schemas.microsoft.com/office/powerpoint/2010/main" val="330438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Assembler:</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2" y="2590800"/>
            <a:ext cx="10225367" cy="4032637"/>
          </a:xfrm>
        </p:spPr>
        <p:txBody>
          <a:bodyPr>
            <a:normAutofit/>
          </a:bodyPr>
          <a:lstStyle/>
          <a:p>
            <a:pPr marL="285750" indent="-285750" algn="just">
              <a:buFont typeface="Wingdings" panose="05000000000000000000" pitchFamily="2" charset="2"/>
              <a:buChar char="q"/>
            </a:pPr>
            <a:r>
              <a:rPr lang="en-US" sz="2000" dirty="0"/>
              <a:t>Code written in assembly language is some sort of mnemonics(instructions) like ADD, MUL, MUX, SUB, DIV, MOV and so on, and the assembler is basically able to convert these mnemonics in binary code. </a:t>
            </a:r>
          </a:p>
        </p:txBody>
      </p:sp>
      <p:pic>
        <p:nvPicPr>
          <p:cNvPr id="4" name="Picture 2" descr="Assembler">
            <a:extLst>
              <a:ext uri="{FF2B5EF4-FFF2-40B4-BE49-F238E27FC236}">
                <a16:creationId xmlns:a16="http://schemas.microsoft.com/office/drawing/2014/main" id="{CAD12F8E-B098-B252-CD4D-898AF4E46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224" y="4277802"/>
            <a:ext cx="10214931" cy="249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70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Interpreter:</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2" y="2590800"/>
            <a:ext cx="10225367" cy="4032637"/>
          </a:xfrm>
        </p:spPr>
        <p:txBody>
          <a:bodyPr>
            <a:normAutofit/>
          </a:bodyPr>
          <a:lstStyle/>
          <a:p>
            <a:pPr marL="285750" indent="-285750" algn="just">
              <a:buFont typeface="Wingdings" panose="05000000000000000000" pitchFamily="2" charset="2"/>
              <a:buChar char="q"/>
            </a:pPr>
            <a:r>
              <a:rPr lang="en-US" sz="2000" dirty="0"/>
              <a:t>The translation of a </a:t>
            </a:r>
            <a:r>
              <a:rPr lang="en-US" sz="2000" b="1" dirty="0"/>
              <a:t>single statement </a:t>
            </a:r>
            <a:r>
              <a:rPr lang="en-US" sz="2000" dirty="0"/>
              <a:t>of the source program into machine code is done by a language processor and executes immediately before moving on to the next line is called an interpreter.</a:t>
            </a:r>
          </a:p>
          <a:p>
            <a:pPr marL="285750" indent="-285750" algn="just">
              <a:buFont typeface="Wingdings" panose="05000000000000000000" pitchFamily="2" charset="2"/>
              <a:buChar char="q"/>
            </a:pPr>
            <a:r>
              <a:rPr lang="en-US" sz="2000" dirty="0"/>
              <a:t>If there is an error in the statement, the interpreter terminates its translating process at that statement and displays an error message.</a:t>
            </a:r>
          </a:p>
          <a:p>
            <a:pPr marL="285750" indent="-285750" algn="just">
              <a:buFont typeface="Wingdings" panose="05000000000000000000" pitchFamily="2" charset="2"/>
              <a:buChar char="q"/>
            </a:pPr>
            <a:r>
              <a:rPr lang="en-US" sz="2000" dirty="0"/>
              <a:t>The interpreter moves on to the next line for execution only after the removal of the error.</a:t>
            </a:r>
          </a:p>
        </p:txBody>
      </p:sp>
    </p:spTree>
    <p:extLst>
      <p:ext uri="{BB962C8B-B14F-4D97-AF65-F5344CB8AC3E}">
        <p14:creationId xmlns:p14="http://schemas.microsoft.com/office/powerpoint/2010/main" val="166836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Interpreter:</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2" y="2590800"/>
            <a:ext cx="10225367" cy="4032637"/>
          </a:xfrm>
        </p:spPr>
        <p:txBody>
          <a:bodyPr>
            <a:normAutofit/>
          </a:bodyPr>
          <a:lstStyle/>
          <a:p>
            <a:pPr marL="285750" indent="-285750" algn="just">
              <a:buFont typeface="Wingdings" panose="05000000000000000000" pitchFamily="2" charset="2"/>
              <a:buChar char="q"/>
            </a:pPr>
            <a:r>
              <a:rPr lang="en-US" sz="2000" dirty="0"/>
              <a:t>An Interpreter directly executes instructions written in a programming or scripting language without previously converting them to an object code or machine code. Example: Perl, Python and MATLAB.</a:t>
            </a:r>
          </a:p>
          <a:p>
            <a:pPr marL="285750" indent="-285750" algn="just">
              <a:buFont typeface="Wingdings" panose="05000000000000000000" pitchFamily="2" charset="2"/>
              <a:buChar char="q"/>
            </a:pPr>
            <a:r>
              <a:rPr lang="en-US" sz="2000" b="1" dirty="0"/>
              <a:t>An interpreter translates one line at a time and then executes it.</a:t>
            </a:r>
            <a:endParaRPr lang="en-US" sz="2000" dirty="0"/>
          </a:p>
        </p:txBody>
      </p:sp>
      <p:pic>
        <p:nvPicPr>
          <p:cNvPr id="4098" name="Picture 2" descr="interpreter">
            <a:extLst>
              <a:ext uri="{FF2B5EF4-FFF2-40B4-BE49-F238E27FC236}">
                <a16:creationId xmlns:a16="http://schemas.microsoft.com/office/drawing/2014/main" id="{F7D08109-19E0-42D9-EBDE-144CC6A15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799" y="4882102"/>
            <a:ext cx="8380892" cy="180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16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{B94F2ED9-BAA5-41B0-9C62-BC938489775F}tf56000440_win32</Template>
  <TotalTime>181</TotalTime>
  <Words>588</Words>
  <Application>Microsoft Office PowerPoint</Application>
  <PresentationFormat>Widescreen</PresentationFormat>
  <Paragraphs>48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Meiryo</vt:lpstr>
      <vt:lpstr>Arial</vt:lpstr>
      <vt:lpstr>Calibri</vt:lpstr>
      <vt:lpstr>Corbel</vt:lpstr>
      <vt:lpstr>Wingdings</vt:lpstr>
      <vt:lpstr>ShojiVTI</vt:lpstr>
      <vt:lpstr>Basic terminologies (Assembler, compiler, interpreter, data, information, knowledge) </vt:lpstr>
      <vt:lpstr>What are Language Processors?</vt:lpstr>
      <vt:lpstr>Types of Language Processors:</vt:lpstr>
      <vt:lpstr>Compiler:</vt:lpstr>
      <vt:lpstr>Compiler:</vt:lpstr>
      <vt:lpstr>Assembler:</vt:lpstr>
      <vt:lpstr>Assembler:</vt:lpstr>
      <vt:lpstr>Interpreter:</vt:lpstr>
      <vt:lpstr>Interpreter:</vt:lpstr>
      <vt:lpstr>Difference b/w Compiler, Assembler and Interpreter:</vt:lpstr>
      <vt:lpstr>Data, Information &amp; Knowledge:</vt:lpstr>
      <vt:lpstr>PowerPoint Presentation</vt:lpstr>
      <vt:lpstr>Characteristics of Data, Information &amp; Knowledge: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terminologies (Assembler, compiler, interpreter, Linkers and loaders) </dc:title>
  <dc:creator>FAHAMA BARAKZAI</dc:creator>
  <cp:lastModifiedBy>FAHAMA BARAKZAI</cp:lastModifiedBy>
  <cp:revision>18</cp:revision>
  <dcterms:created xsi:type="dcterms:W3CDTF">2024-05-30T04:53:13Z</dcterms:created>
  <dcterms:modified xsi:type="dcterms:W3CDTF">2024-09-05T05:43:33Z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