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388" r:id="rId6"/>
    <p:sldId id="262" r:id="rId7"/>
    <p:sldId id="389" r:id="rId8"/>
    <p:sldId id="390" r:id="rId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5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2329" y="366563"/>
            <a:ext cx="6247765" cy="658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72605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72605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3766" y="4143375"/>
            <a:ext cx="303609" cy="982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72605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72605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674" y="6895"/>
            <a:ext cx="8076651" cy="1362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72605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6443" y="1602084"/>
            <a:ext cx="7907020" cy="4453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3964781"/>
            <a:ext cx="9135070" cy="3839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464593" y="4634508"/>
            <a:ext cx="2661285" cy="375285"/>
          </a:xfrm>
          <a:custGeom>
            <a:avLst/>
            <a:gdLst/>
            <a:ahLst/>
            <a:cxnLst/>
            <a:rect l="l" t="t" r="r" b="b"/>
            <a:pathLst>
              <a:path w="2661285" h="375285">
                <a:moveTo>
                  <a:pt x="2661048" y="375047"/>
                </a:moveTo>
                <a:lnTo>
                  <a:pt x="0" y="375047"/>
                </a:lnTo>
                <a:lnTo>
                  <a:pt x="0" y="0"/>
                </a:lnTo>
                <a:lnTo>
                  <a:pt x="2661048" y="0"/>
                </a:lnTo>
                <a:lnTo>
                  <a:pt x="2661048" y="375047"/>
                </a:lnTo>
                <a:close/>
              </a:path>
            </a:pathLst>
          </a:custGeom>
          <a:solidFill>
            <a:srgbClr val="775E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82453" y="5304233"/>
            <a:ext cx="3786504" cy="375285"/>
          </a:xfrm>
          <a:custGeom>
            <a:avLst/>
            <a:gdLst/>
            <a:ahLst/>
            <a:cxnLst/>
            <a:rect l="l" t="t" r="r" b="b"/>
            <a:pathLst>
              <a:path w="3786504" h="375285">
                <a:moveTo>
                  <a:pt x="3786189" y="375047"/>
                </a:moveTo>
                <a:lnTo>
                  <a:pt x="0" y="375047"/>
                </a:lnTo>
                <a:lnTo>
                  <a:pt x="0" y="0"/>
                </a:lnTo>
                <a:lnTo>
                  <a:pt x="3786189" y="0"/>
                </a:lnTo>
                <a:lnTo>
                  <a:pt x="3786189" y="375047"/>
                </a:lnTo>
                <a:close/>
              </a:path>
            </a:pathLst>
          </a:custGeom>
          <a:solidFill>
            <a:srgbClr val="755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33640" y="4442221"/>
            <a:ext cx="3799840" cy="1352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09" dirty="0">
                <a:solidFill>
                  <a:srgbClr val="EDDBC6"/>
                </a:solidFill>
                <a:latin typeface="Arial MT"/>
                <a:cs typeface="Arial MT"/>
              </a:rPr>
              <a:t>COMPUTER</a:t>
            </a:r>
            <a:endParaRPr sz="4300" dirty="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  <a:spcBef>
                <a:spcPts val="15"/>
              </a:spcBef>
            </a:pPr>
            <a:r>
              <a:rPr sz="4400" spc="-455" dirty="0">
                <a:solidFill>
                  <a:srgbClr val="EDDDC6"/>
                </a:solidFill>
                <a:latin typeface="Arial MT"/>
                <a:cs typeface="Arial MT"/>
              </a:rPr>
              <a:t>PROGRAMMING</a:t>
            </a:r>
            <a:endParaRPr sz="4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6928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795D52"/>
                </a:solidFill>
              </a:rPr>
              <a:t>Computer</a:t>
            </a:r>
            <a:r>
              <a:rPr spc="260" dirty="0">
                <a:solidFill>
                  <a:srgbClr val="795D52"/>
                </a:solidFill>
              </a:rPr>
              <a:t> </a:t>
            </a:r>
            <a:r>
              <a:rPr spc="-10" dirty="0">
                <a:solidFill>
                  <a:srgbClr val="755E56"/>
                </a:solidFill>
              </a:rPr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522" y="1450280"/>
            <a:ext cx="7376159" cy="4544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335" marR="29845" indent="-1270">
              <a:lnSpc>
                <a:spcPct val="100000"/>
              </a:lnSpc>
              <a:spcBef>
                <a:spcPts val="130"/>
              </a:spcBef>
              <a:tabLst>
                <a:tab pos="3702685" algn="l"/>
              </a:tabLst>
            </a:pPr>
            <a:r>
              <a:rPr sz="2900" dirty="0">
                <a:latin typeface="Calibri"/>
                <a:cs typeface="Calibri"/>
              </a:rPr>
              <a:t>Computer </a:t>
            </a:r>
            <a:r>
              <a:rPr sz="2900" spc="-10" dirty="0">
                <a:latin typeface="Calibri"/>
                <a:cs typeface="Calibri"/>
              </a:rPr>
              <a:t>Programming</a:t>
            </a:r>
            <a:r>
              <a:rPr sz="2900" dirty="0">
                <a:latin typeface="Calibri"/>
                <a:cs typeface="Calibri"/>
              </a:rPr>
              <a:t>	is</a:t>
            </a:r>
            <a:r>
              <a:rPr sz="2900" spc="-9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defined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as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the</a:t>
            </a:r>
            <a:r>
              <a:rPr sz="2900" spc="-7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process </a:t>
            </a:r>
            <a:r>
              <a:rPr sz="2900" dirty="0">
                <a:latin typeface="Calibri"/>
                <a:cs typeface="Calibri"/>
              </a:rPr>
              <a:t>of</a:t>
            </a:r>
            <a:r>
              <a:rPr sz="2900" spc="-12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creating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computer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software</a:t>
            </a:r>
            <a:r>
              <a:rPr sz="2900" spc="-7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using</a:t>
            </a:r>
            <a:r>
              <a:rPr sz="2900" spc="-105" dirty="0">
                <a:latin typeface="Calibri"/>
                <a:cs typeface="Calibri"/>
              </a:rPr>
              <a:t> </a:t>
            </a:r>
            <a:r>
              <a:rPr sz="2900" spc="-50" dirty="0">
                <a:latin typeface="Calibri"/>
                <a:cs typeface="Calibri"/>
              </a:rPr>
              <a:t>a </a:t>
            </a:r>
            <a:r>
              <a:rPr sz="2900" spc="-25" dirty="0">
                <a:latin typeface="Calibri"/>
                <a:cs typeface="Calibri"/>
              </a:rPr>
              <a:t>programming</a:t>
            </a:r>
            <a:r>
              <a:rPr sz="2900" spc="1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Language.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Computer</a:t>
            </a:r>
            <a:r>
              <a:rPr sz="2900" spc="-9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programs</a:t>
            </a:r>
            <a:r>
              <a:rPr sz="2900" spc="-125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are </a:t>
            </a:r>
            <a:r>
              <a:rPr sz="2900" spc="-20" dirty="0">
                <a:latin typeface="Calibri"/>
                <a:cs typeface="Calibri"/>
              </a:rPr>
              <a:t>written </a:t>
            </a:r>
            <a:r>
              <a:rPr sz="2900" dirty="0">
                <a:latin typeface="Calibri"/>
                <a:cs typeface="Calibri"/>
              </a:rPr>
              <a:t>by</a:t>
            </a:r>
            <a:r>
              <a:rPr sz="2900" spc="-12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Human</a:t>
            </a:r>
            <a:r>
              <a:rPr sz="2900" spc="-9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individuals(Programmers)</a:t>
            </a:r>
            <a:endParaRPr sz="2900" dirty="0">
              <a:latin typeface="Calibri"/>
              <a:cs typeface="Calibri"/>
            </a:endParaRPr>
          </a:p>
          <a:p>
            <a:pPr marL="14604" marR="5080" indent="-635">
              <a:lnSpc>
                <a:spcPct val="100200"/>
              </a:lnSpc>
              <a:spcBef>
                <a:spcPts val="695"/>
              </a:spcBef>
            </a:pPr>
            <a:r>
              <a:rPr sz="2900" dirty="0">
                <a:latin typeface="Calibri"/>
                <a:cs typeface="Calibri"/>
              </a:rPr>
              <a:t>A</a:t>
            </a:r>
            <a:r>
              <a:rPr sz="2900" spc="-90" dirty="0">
                <a:latin typeface="Calibri"/>
                <a:cs typeface="Calibri"/>
              </a:rPr>
              <a:t> </a:t>
            </a:r>
            <a:r>
              <a:rPr sz="2900" b="1" dirty="0">
                <a:latin typeface="Calibri"/>
                <a:cs typeface="Calibri"/>
              </a:rPr>
              <a:t>computer</a:t>
            </a:r>
            <a:r>
              <a:rPr sz="2900" b="1" spc="25" dirty="0">
                <a:latin typeface="Calibri"/>
                <a:cs typeface="Calibri"/>
              </a:rPr>
              <a:t> </a:t>
            </a:r>
            <a:r>
              <a:rPr sz="2900" b="1" dirty="0">
                <a:latin typeface="Calibri"/>
                <a:cs typeface="Calibri"/>
              </a:rPr>
              <a:t>program</a:t>
            </a:r>
            <a:r>
              <a:rPr sz="2900" b="1" spc="-3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is</a:t>
            </a:r>
            <a:r>
              <a:rPr sz="2900" spc="-10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-4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step</a:t>
            </a:r>
            <a:r>
              <a:rPr sz="2900" spc="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by</a:t>
            </a:r>
            <a:r>
              <a:rPr sz="2900" spc="-5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step</a:t>
            </a:r>
            <a:r>
              <a:rPr sz="2900" spc="5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set</a:t>
            </a:r>
            <a:r>
              <a:rPr sz="2900" spc="-30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of </a:t>
            </a:r>
            <a:r>
              <a:rPr sz="2900" spc="-20" dirty="0">
                <a:latin typeface="Calibri"/>
                <a:cs typeface="Calibri"/>
              </a:rPr>
              <a:t>instructions</a:t>
            </a:r>
            <a:r>
              <a:rPr sz="2900" spc="5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that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-1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computer</a:t>
            </a:r>
            <a:r>
              <a:rPr sz="2900" spc="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has</a:t>
            </a:r>
            <a:r>
              <a:rPr sz="2900" spc="-9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to</a:t>
            </a:r>
            <a:r>
              <a:rPr sz="2900" spc="-10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work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through </a:t>
            </a:r>
            <a:r>
              <a:rPr sz="2900" dirty="0">
                <a:latin typeface="Calibri"/>
                <a:cs typeface="Calibri"/>
              </a:rPr>
              <a:t>in</a:t>
            </a:r>
            <a:r>
              <a:rPr sz="2900" spc="-8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-11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logical sequence</a:t>
            </a:r>
            <a:r>
              <a:rPr sz="2900" spc="7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in</a:t>
            </a:r>
            <a:r>
              <a:rPr sz="2900" spc="-7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order</a:t>
            </a:r>
            <a:r>
              <a:rPr sz="2900" spc="-4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to</a:t>
            </a:r>
            <a:r>
              <a:rPr sz="2900" spc="-1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carry</a:t>
            </a:r>
            <a:r>
              <a:rPr sz="2900" spc="1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out</a:t>
            </a:r>
            <a:r>
              <a:rPr sz="2900" spc="-5" dirty="0">
                <a:latin typeface="Calibri"/>
                <a:cs typeface="Calibri"/>
              </a:rPr>
              <a:t> </a:t>
            </a:r>
            <a:r>
              <a:rPr sz="2900" spc="-60" dirty="0">
                <a:latin typeface="Calibri"/>
                <a:cs typeface="Calibri"/>
              </a:rPr>
              <a:t>a </a:t>
            </a:r>
            <a:r>
              <a:rPr sz="2900" dirty="0">
                <a:latin typeface="Calibri"/>
                <a:cs typeface="Calibri"/>
              </a:rPr>
              <a:t>particular</a:t>
            </a:r>
            <a:r>
              <a:rPr sz="2900" spc="-4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task.</a:t>
            </a:r>
            <a:r>
              <a:rPr sz="2900" spc="-9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The</a:t>
            </a:r>
            <a:r>
              <a:rPr sz="2900" spc="-1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computer</a:t>
            </a:r>
            <a:r>
              <a:rPr sz="2900" spc="-9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executes</a:t>
            </a:r>
            <a:r>
              <a:rPr sz="2900" spc="-8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these </a:t>
            </a:r>
            <a:r>
              <a:rPr sz="2900" spc="-20" dirty="0">
                <a:latin typeface="Calibri"/>
                <a:cs typeface="Calibri"/>
              </a:rPr>
              <a:t>instructions</a:t>
            </a:r>
            <a:r>
              <a:rPr sz="2900" spc="5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(obeys</a:t>
            </a:r>
            <a:r>
              <a:rPr sz="2900" spc="-3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the</a:t>
            </a:r>
            <a:r>
              <a:rPr sz="2900" spc="-114" dirty="0">
                <a:latin typeface="Calibri"/>
                <a:cs typeface="Calibri"/>
              </a:rPr>
              <a:t> </a:t>
            </a:r>
            <a:r>
              <a:rPr sz="2900" spc="-20" dirty="0">
                <a:latin typeface="Calibri"/>
                <a:cs typeface="Calibri"/>
              </a:rPr>
              <a:t>instructions)</a:t>
            </a:r>
            <a:r>
              <a:rPr sz="2900" spc="7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when</a:t>
            </a:r>
            <a:r>
              <a:rPr sz="2900" spc="-3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told</a:t>
            </a:r>
            <a:r>
              <a:rPr sz="2900" spc="-70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to </a:t>
            </a:r>
            <a:r>
              <a:rPr sz="2900" dirty="0">
                <a:latin typeface="Calibri"/>
                <a:cs typeface="Calibri"/>
              </a:rPr>
              <a:t>do so</a:t>
            </a:r>
            <a:r>
              <a:rPr sz="2900" spc="-4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by</a:t>
            </a:r>
            <a:r>
              <a:rPr sz="2900" spc="-7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the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user.</a:t>
            </a:r>
            <a:endParaRPr sz="2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3129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5"/>
              </a:spcBef>
            </a:pPr>
            <a:r>
              <a:rPr sz="4300" dirty="0">
                <a:solidFill>
                  <a:srgbClr val="7E6256"/>
                </a:solidFill>
              </a:rPr>
              <a:t>Programming</a:t>
            </a:r>
            <a:r>
              <a:rPr sz="4300" spc="735" dirty="0">
                <a:solidFill>
                  <a:srgbClr val="7E6256"/>
                </a:solidFill>
              </a:rPr>
              <a:t> </a:t>
            </a:r>
            <a:r>
              <a:rPr sz="4300" spc="-10" dirty="0">
                <a:solidFill>
                  <a:srgbClr val="7E675B"/>
                </a:solidFill>
              </a:rPr>
              <a:t>Languages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1005185" y="1602084"/>
            <a:ext cx="7653655" cy="31574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30"/>
              </a:spcBef>
              <a:tabLst>
                <a:tab pos="2118995" algn="l"/>
                <a:tab pos="5848350" algn="l"/>
              </a:tabLst>
            </a:pPr>
            <a:r>
              <a:rPr sz="2900" spc="-10" dirty="0">
                <a:latin typeface="Calibri"/>
                <a:cs typeface="Calibri"/>
              </a:rPr>
              <a:t>Programming</a:t>
            </a:r>
            <a:r>
              <a:rPr sz="2900" dirty="0">
                <a:latin typeface="Calibri"/>
                <a:cs typeface="Calibri"/>
              </a:rPr>
              <a:t>	languages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are</a:t>
            </a:r>
            <a:r>
              <a:rPr sz="2900" spc="-7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the</a:t>
            </a:r>
            <a:r>
              <a:rPr sz="2900" spc="-14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vocabulary</a:t>
            </a:r>
            <a:r>
              <a:rPr sz="2900" spc="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and</a:t>
            </a:r>
            <a:r>
              <a:rPr sz="2900" spc="-125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set </a:t>
            </a:r>
            <a:r>
              <a:rPr sz="2900" dirty="0">
                <a:latin typeface="Calibri"/>
                <a:cs typeface="Calibri"/>
              </a:rPr>
              <a:t>of</a:t>
            </a:r>
            <a:r>
              <a:rPr sz="2900" spc="-8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grammatical</a:t>
            </a:r>
            <a:r>
              <a:rPr sz="2900" spc="3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rules</a:t>
            </a:r>
            <a:r>
              <a:rPr sz="2900" spc="-4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for</a:t>
            </a:r>
            <a:r>
              <a:rPr sz="2900" spc="-100" dirty="0">
                <a:latin typeface="Calibri"/>
                <a:cs typeface="Calibri"/>
              </a:rPr>
              <a:t> </a:t>
            </a:r>
            <a:r>
              <a:rPr sz="2900" spc="-20" dirty="0">
                <a:latin typeface="Calibri"/>
                <a:cs typeface="Calibri"/>
              </a:rPr>
              <a:t>instructing</a:t>
            </a:r>
            <a:r>
              <a:rPr sz="2900" spc="6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-1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computer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to </a:t>
            </a:r>
            <a:r>
              <a:rPr sz="2900" spc="-10" dirty="0">
                <a:latin typeface="Calibri"/>
                <a:cs typeface="Calibri"/>
              </a:rPr>
              <a:t>perform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specific</a:t>
            </a:r>
            <a:r>
              <a:rPr sz="2900" spc="-3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tasks.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There</a:t>
            </a:r>
            <a:r>
              <a:rPr sz="2900" spc="-7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are</a:t>
            </a:r>
            <a:r>
              <a:rPr sz="2900" spc="-1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many</a:t>
            </a:r>
            <a:r>
              <a:rPr sz="2900" spc="-8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different </a:t>
            </a:r>
            <a:r>
              <a:rPr sz="2900" dirty="0">
                <a:latin typeface="Calibri"/>
                <a:cs typeface="Calibri"/>
              </a:rPr>
              <a:t>types</a:t>
            </a:r>
            <a:r>
              <a:rPr sz="2900" spc="-10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of</a:t>
            </a:r>
            <a:r>
              <a:rPr sz="2900" spc="-9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programming</a:t>
            </a:r>
            <a:r>
              <a:rPr sz="2900" spc="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languages</a:t>
            </a:r>
            <a:r>
              <a:rPr sz="2900" spc="-35" dirty="0">
                <a:latin typeface="Calibri"/>
                <a:cs typeface="Calibri"/>
              </a:rPr>
              <a:t> </a:t>
            </a:r>
            <a:r>
              <a:rPr sz="2900" spc="-20" dirty="0">
                <a:latin typeface="Calibri"/>
                <a:cs typeface="Calibri"/>
              </a:rPr>
              <a:t>each</a:t>
            </a:r>
            <a:r>
              <a:rPr sz="2900" dirty="0">
                <a:latin typeface="Calibri"/>
                <a:cs typeface="Calibri"/>
              </a:rPr>
              <a:t>	having</a:t>
            </a:r>
            <a:r>
              <a:rPr sz="2900" spc="-70" dirty="0">
                <a:latin typeface="Calibri"/>
                <a:cs typeface="Calibri"/>
              </a:rPr>
              <a:t> </a:t>
            </a:r>
            <a:r>
              <a:rPr sz="2900" spc="-50" dirty="0">
                <a:latin typeface="Calibri"/>
                <a:cs typeface="Calibri"/>
              </a:rPr>
              <a:t>a </a:t>
            </a:r>
            <a:r>
              <a:rPr sz="2900" dirty="0">
                <a:latin typeface="Calibri"/>
                <a:cs typeface="Calibri"/>
              </a:rPr>
              <a:t>unique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set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of</a:t>
            </a:r>
            <a:r>
              <a:rPr sz="2900" spc="-110" dirty="0">
                <a:latin typeface="Calibri"/>
                <a:cs typeface="Calibri"/>
              </a:rPr>
              <a:t> </a:t>
            </a:r>
            <a:r>
              <a:rPr sz="2900" b="1" dirty="0">
                <a:latin typeface="Calibri"/>
                <a:cs typeface="Calibri"/>
              </a:rPr>
              <a:t>keywords</a:t>
            </a:r>
            <a:r>
              <a:rPr sz="2900" spc="13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(words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that</a:t>
            </a:r>
            <a:r>
              <a:rPr sz="2900" spc="-30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it</a:t>
            </a:r>
            <a:endParaRPr sz="2900" dirty="0">
              <a:latin typeface="Calibri"/>
              <a:cs typeface="Calibri"/>
            </a:endParaRPr>
          </a:p>
          <a:p>
            <a:pPr marL="13970" marR="574040" indent="6985">
              <a:lnSpc>
                <a:spcPts val="3450"/>
              </a:lnSpc>
              <a:spcBef>
                <a:spcPts val="165"/>
              </a:spcBef>
              <a:tabLst>
                <a:tab pos="2067560" algn="l"/>
              </a:tabLst>
            </a:pPr>
            <a:r>
              <a:rPr sz="2900" spc="-10" dirty="0">
                <a:latin typeface="Calibri"/>
                <a:cs typeface="Calibri"/>
              </a:rPr>
              <a:t>understands)</a:t>
            </a:r>
            <a:r>
              <a:rPr sz="2900" dirty="0">
                <a:latin typeface="Calibri"/>
                <a:cs typeface="Calibri"/>
              </a:rPr>
              <a:t>	and</a:t>
            </a:r>
            <a:r>
              <a:rPr sz="2900" spc="-9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-12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special</a:t>
            </a:r>
            <a:r>
              <a:rPr sz="2900" spc="-4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syntax</a:t>
            </a:r>
            <a:r>
              <a:rPr sz="2900" spc="-30" dirty="0">
                <a:latin typeface="Calibri"/>
                <a:cs typeface="Calibri"/>
              </a:rPr>
              <a:t> </a:t>
            </a:r>
            <a:r>
              <a:rPr sz="2900" spc="-35" dirty="0">
                <a:latin typeface="Calibri"/>
                <a:cs typeface="Calibri"/>
              </a:rPr>
              <a:t>(grammar)for </a:t>
            </a:r>
            <a:r>
              <a:rPr sz="2900" dirty="0">
                <a:latin typeface="Calibri"/>
                <a:cs typeface="Calibri"/>
              </a:rPr>
              <a:t>organising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program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instructions.</a:t>
            </a:r>
            <a:endParaRPr sz="2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35" y="391368"/>
            <a:ext cx="1551305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725B4D"/>
                </a:solidFill>
                <a:latin typeface="Cambria"/>
                <a:cs typeface="Cambria"/>
              </a:rPr>
              <a:t>Synta</a:t>
            </a:r>
            <a:r>
              <a:rPr lang="en-US" sz="3950" spc="-10" dirty="0">
                <a:solidFill>
                  <a:srgbClr val="725B4D"/>
                </a:solidFill>
                <a:latin typeface="Cambria"/>
                <a:cs typeface="Cambria"/>
              </a:rPr>
              <a:t>x</a:t>
            </a:r>
            <a:endParaRPr sz="395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7062" y="1380578"/>
            <a:ext cx="7533005" cy="4443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175">
              <a:lnSpc>
                <a:spcPct val="101600"/>
              </a:lnSpc>
              <a:spcBef>
                <a:spcPts val="75"/>
              </a:spcBef>
            </a:pPr>
            <a:r>
              <a:rPr sz="2850" dirty="0">
                <a:latin typeface="Calibri"/>
                <a:cs typeface="Calibri"/>
              </a:rPr>
              <a:t>Syntax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refers</a:t>
            </a:r>
            <a:r>
              <a:rPr sz="2850" spc="12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to</a:t>
            </a:r>
            <a:r>
              <a:rPr sz="2850" spc="-4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the</a:t>
            </a:r>
            <a:r>
              <a:rPr sz="2850" spc="6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spelling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and</a:t>
            </a:r>
            <a:r>
              <a:rPr sz="2850" spc="3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grammar</a:t>
            </a:r>
            <a:r>
              <a:rPr sz="2850" spc="22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of</a:t>
            </a:r>
            <a:r>
              <a:rPr sz="2850" spc="-30" dirty="0">
                <a:latin typeface="Calibri"/>
                <a:cs typeface="Calibri"/>
              </a:rPr>
              <a:t> </a:t>
            </a:r>
            <a:r>
              <a:rPr sz="2850" spc="-50" dirty="0">
                <a:latin typeface="Calibri"/>
                <a:cs typeface="Calibri"/>
              </a:rPr>
              <a:t>a </a:t>
            </a:r>
            <a:r>
              <a:rPr sz="2850" dirty="0">
                <a:latin typeface="Calibri"/>
                <a:cs typeface="Calibri"/>
              </a:rPr>
              <a:t>programming</a:t>
            </a:r>
            <a:r>
              <a:rPr sz="2850" spc="18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language.</a:t>
            </a:r>
            <a:r>
              <a:rPr sz="2850" spc="5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Each</a:t>
            </a:r>
            <a:r>
              <a:rPr sz="2850" spc="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program</a:t>
            </a:r>
            <a:r>
              <a:rPr sz="2850" spc="8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defines</a:t>
            </a:r>
            <a:r>
              <a:rPr sz="2850" spc="25" dirty="0">
                <a:latin typeface="Calibri"/>
                <a:cs typeface="Calibri"/>
              </a:rPr>
              <a:t> </a:t>
            </a:r>
            <a:r>
              <a:rPr sz="2850" spc="-25" dirty="0">
                <a:latin typeface="Calibri"/>
                <a:cs typeface="Calibri"/>
              </a:rPr>
              <a:t>its </a:t>
            </a:r>
            <a:r>
              <a:rPr sz="2850" dirty="0">
                <a:latin typeface="Calibri"/>
                <a:cs typeface="Calibri"/>
              </a:rPr>
              <a:t>own</a:t>
            </a:r>
            <a:r>
              <a:rPr sz="2850" spc="-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syntactical</a:t>
            </a:r>
            <a:r>
              <a:rPr sz="2850" spc="15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rules</a:t>
            </a:r>
            <a:r>
              <a:rPr sz="2850" spc="-1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that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control</a:t>
            </a:r>
            <a:r>
              <a:rPr sz="2850" spc="12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which</a:t>
            </a:r>
            <a:r>
              <a:rPr sz="2850" spc="8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words</a:t>
            </a:r>
            <a:r>
              <a:rPr sz="2850" spc="60" dirty="0">
                <a:latin typeface="Calibri"/>
                <a:cs typeface="Calibri"/>
              </a:rPr>
              <a:t> </a:t>
            </a:r>
            <a:r>
              <a:rPr sz="2850" spc="-25" dirty="0">
                <a:latin typeface="Calibri"/>
                <a:cs typeface="Calibri"/>
              </a:rPr>
              <a:t>the </a:t>
            </a:r>
            <a:r>
              <a:rPr sz="2850" dirty="0">
                <a:latin typeface="Calibri"/>
                <a:cs typeface="Calibri"/>
              </a:rPr>
              <a:t>computer</a:t>
            </a:r>
            <a:r>
              <a:rPr sz="2850" spc="16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understands,</a:t>
            </a:r>
            <a:r>
              <a:rPr sz="2850" spc="19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which</a:t>
            </a:r>
            <a:r>
              <a:rPr sz="2850" spc="5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combinations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-25" dirty="0">
                <a:latin typeface="Calibri"/>
                <a:cs typeface="Calibri"/>
              </a:rPr>
              <a:t>of </a:t>
            </a:r>
            <a:r>
              <a:rPr sz="2900" spc="-10" dirty="0">
                <a:latin typeface="Calibri"/>
                <a:cs typeface="Calibri"/>
              </a:rPr>
              <a:t>words</a:t>
            </a:r>
            <a:r>
              <a:rPr sz="2900" spc="-7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are</a:t>
            </a:r>
            <a:r>
              <a:rPr sz="2900" spc="-10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meaningful,</a:t>
            </a:r>
            <a:r>
              <a:rPr sz="2900" spc="4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and</a:t>
            </a:r>
            <a:r>
              <a:rPr sz="2900" spc="-10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what</a:t>
            </a:r>
            <a:r>
              <a:rPr sz="2900" spc="-114" dirty="0">
                <a:latin typeface="Calibri"/>
                <a:cs typeface="Calibri"/>
              </a:rPr>
              <a:t> </a:t>
            </a:r>
            <a:r>
              <a:rPr sz="2900" spc="-20" dirty="0">
                <a:latin typeface="Calibri"/>
                <a:cs typeface="Calibri"/>
              </a:rPr>
              <a:t>punctuation</a:t>
            </a:r>
            <a:r>
              <a:rPr sz="2900" spc="55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is </a:t>
            </a:r>
            <a:r>
              <a:rPr sz="2850" dirty="0">
                <a:latin typeface="Calibri"/>
                <a:cs typeface="Calibri"/>
              </a:rPr>
              <a:t>necessary.</a:t>
            </a:r>
            <a:r>
              <a:rPr sz="2850" spc="75" dirty="0">
                <a:latin typeface="Calibri"/>
                <a:cs typeface="Calibri"/>
              </a:rPr>
              <a:t> </a:t>
            </a:r>
            <a:r>
              <a:rPr sz="2850" spc="-35" dirty="0">
                <a:latin typeface="Calibri"/>
                <a:cs typeface="Calibri"/>
              </a:rPr>
              <a:t>Text-</a:t>
            </a:r>
            <a:r>
              <a:rPr sz="2850" dirty="0">
                <a:latin typeface="Calibri"/>
                <a:cs typeface="Calibri"/>
              </a:rPr>
              <a:t>based</a:t>
            </a:r>
            <a:r>
              <a:rPr sz="2850" spc="6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programming</a:t>
            </a:r>
            <a:r>
              <a:rPr sz="2850" spc="12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languages</a:t>
            </a:r>
            <a:r>
              <a:rPr sz="2850" spc="-5" dirty="0">
                <a:latin typeface="Calibri"/>
                <a:cs typeface="Calibri"/>
              </a:rPr>
              <a:t> </a:t>
            </a:r>
            <a:r>
              <a:rPr sz="2850" spc="-25" dirty="0">
                <a:latin typeface="Calibri"/>
                <a:cs typeface="Calibri"/>
              </a:rPr>
              <a:t>are </a:t>
            </a:r>
            <a:r>
              <a:rPr sz="2850" dirty="0">
                <a:latin typeface="Calibri"/>
                <a:cs typeface="Calibri"/>
              </a:rPr>
              <a:t>based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on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sequences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of</a:t>
            </a:r>
            <a:r>
              <a:rPr sz="2850" spc="3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characters,</a:t>
            </a:r>
            <a:r>
              <a:rPr sz="2850" spc="16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while</a:t>
            </a:r>
            <a:r>
              <a:rPr sz="2850" spc="105" dirty="0">
                <a:latin typeface="Calibri"/>
                <a:cs typeface="Calibri"/>
              </a:rPr>
              <a:t> </a:t>
            </a:r>
            <a:r>
              <a:rPr sz="2850" spc="-10" dirty="0">
                <a:latin typeface="Calibri"/>
                <a:cs typeface="Calibri"/>
              </a:rPr>
              <a:t>visual </a:t>
            </a:r>
            <a:r>
              <a:rPr sz="2850" dirty="0">
                <a:latin typeface="Calibri"/>
                <a:cs typeface="Calibri"/>
              </a:rPr>
              <a:t>programming</a:t>
            </a:r>
            <a:r>
              <a:rPr sz="2850" spc="26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languages</a:t>
            </a:r>
            <a:r>
              <a:rPr sz="2850" spc="10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are</a:t>
            </a:r>
            <a:r>
              <a:rPr sz="2850" spc="2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based</a:t>
            </a:r>
            <a:r>
              <a:rPr sz="2850" spc="3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on</a:t>
            </a:r>
            <a:r>
              <a:rPr sz="2850" spc="2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the</a:t>
            </a:r>
            <a:r>
              <a:rPr sz="2850" spc="-15" dirty="0">
                <a:latin typeface="Calibri"/>
                <a:cs typeface="Calibri"/>
              </a:rPr>
              <a:t> </a:t>
            </a:r>
            <a:r>
              <a:rPr sz="2850" spc="-10" dirty="0">
                <a:latin typeface="Calibri"/>
                <a:cs typeface="Calibri"/>
              </a:rPr>
              <a:t>spatial </a:t>
            </a:r>
            <a:r>
              <a:rPr sz="2850" dirty="0">
                <a:latin typeface="Calibri"/>
                <a:cs typeface="Calibri"/>
              </a:rPr>
              <a:t>layout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and</a:t>
            </a:r>
            <a:r>
              <a:rPr sz="2850" spc="3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connections</a:t>
            </a:r>
            <a:r>
              <a:rPr sz="2850" spc="13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between</a:t>
            </a:r>
            <a:r>
              <a:rPr sz="2850" spc="12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symbols</a:t>
            </a:r>
            <a:r>
              <a:rPr sz="2850" spc="125" dirty="0">
                <a:latin typeface="Calibri"/>
                <a:cs typeface="Calibri"/>
              </a:rPr>
              <a:t> </a:t>
            </a:r>
            <a:r>
              <a:rPr sz="2850" spc="-10" dirty="0">
                <a:latin typeface="Calibri"/>
                <a:cs typeface="Calibri"/>
              </a:rPr>
              <a:t>(which </a:t>
            </a:r>
            <a:r>
              <a:rPr sz="2850" dirty="0">
                <a:latin typeface="Calibri"/>
                <a:cs typeface="Calibri"/>
              </a:rPr>
              <a:t>may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be</a:t>
            </a:r>
            <a:r>
              <a:rPr sz="2850" spc="-1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textual</a:t>
            </a:r>
            <a:r>
              <a:rPr sz="2850" spc="5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or</a:t>
            </a:r>
            <a:r>
              <a:rPr sz="2850" spc="45" dirty="0">
                <a:latin typeface="Calibri"/>
                <a:cs typeface="Calibri"/>
              </a:rPr>
              <a:t> </a:t>
            </a:r>
            <a:r>
              <a:rPr sz="2850" spc="-10" dirty="0">
                <a:latin typeface="Calibri"/>
                <a:cs typeface="Calibri"/>
              </a:rPr>
              <a:t>graphical).</a:t>
            </a:r>
            <a:endParaRPr sz="28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3DCD-B5BC-0CBD-90B2-5246CFA4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74" y="6895"/>
            <a:ext cx="8076651" cy="669414"/>
          </a:xfrm>
        </p:spPr>
        <p:txBody>
          <a:bodyPr/>
          <a:lstStyle/>
          <a:p>
            <a:r>
              <a:rPr lang="en-US" dirty="0"/>
              <a:t>Example of Syntax</a:t>
            </a:r>
            <a:endParaRPr lang="en-PK" dirty="0"/>
          </a:p>
        </p:txBody>
      </p:sp>
      <p:pic>
        <p:nvPicPr>
          <p:cNvPr id="1026" name="Picture 2" descr="C++ Basics: The Easiest Guide to Understand Basic Concepts of C++">
            <a:extLst>
              <a:ext uri="{FF2B5EF4-FFF2-40B4-BE49-F238E27FC236}">
                <a16:creationId xmlns:a16="http://schemas.microsoft.com/office/drawing/2014/main" id="{C12A2131-6182-C916-F386-077833976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14" y="1066800"/>
            <a:ext cx="8221772" cy="494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80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429" y="1602084"/>
            <a:ext cx="7578090" cy="2240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30"/>
              </a:spcBef>
              <a:tabLst>
                <a:tab pos="3627120" algn="l"/>
                <a:tab pos="6073140" algn="l"/>
              </a:tabLst>
            </a:pPr>
            <a:r>
              <a:rPr sz="2900" dirty="0">
                <a:solidFill>
                  <a:srgbClr val="000000"/>
                </a:solidFill>
              </a:rPr>
              <a:t>There</a:t>
            </a:r>
            <a:r>
              <a:rPr sz="2900" spc="-6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are</a:t>
            </a:r>
            <a:r>
              <a:rPr sz="2900" spc="-120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many</a:t>
            </a:r>
            <a:r>
              <a:rPr sz="2900" spc="-7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computer</a:t>
            </a:r>
            <a:r>
              <a:rPr sz="2900" spc="-25" dirty="0">
                <a:solidFill>
                  <a:srgbClr val="000000"/>
                </a:solidFill>
              </a:rPr>
              <a:t> </a:t>
            </a:r>
            <a:r>
              <a:rPr sz="2900" spc="-10" dirty="0">
                <a:solidFill>
                  <a:srgbClr val="000000"/>
                </a:solidFill>
              </a:rPr>
              <a:t>programming</a:t>
            </a:r>
            <a:r>
              <a:rPr sz="2900" dirty="0">
                <a:solidFill>
                  <a:srgbClr val="000000"/>
                </a:solidFill>
              </a:rPr>
              <a:t>	</a:t>
            </a:r>
            <a:r>
              <a:rPr sz="2900" spc="-10" dirty="0">
                <a:solidFill>
                  <a:srgbClr val="000000"/>
                </a:solidFill>
              </a:rPr>
              <a:t>languages </a:t>
            </a:r>
            <a:r>
              <a:rPr sz="2900" dirty="0">
                <a:solidFill>
                  <a:srgbClr val="000000"/>
                </a:solidFill>
              </a:rPr>
              <a:t>and</a:t>
            </a:r>
            <a:r>
              <a:rPr sz="2900" spc="-2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so</a:t>
            </a:r>
            <a:r>
              <a:rPr sz="2900" spc="-50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the</a:t>
            </a:r>
            <a:r>
              <a:rPr sz="2900" spc="-50" dirty="0">
                <a:solidFill>
                  <a:srgbClr val="000000"/>
                </a:solidFill>
              </a:rPr>
              <a:t> </a:t>
            </a:r>
            <a:r>
              <a:rPr sz="2900" spc="-10" dirty="0">
                <a:solidFill>
                  <a:srgbClr val="000000"/>
                </a:solidFill>
              </a:rPr>
              <a:t>programmer</a:t>
            </a:r>
            <a:r>
              <a:rPr sz="2900" dirty="0">
                <a:solidFill>
                  <a:srgbClr val="000000"/>
                </a:solidFill>
              </a:rPr>
              <a:t>	will</a:t>
            </a:r>
            <a:r>
              <a:rPr sz="2900" spc="-90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have</a:t>
            </a:r>
            <a:r>
              <a:rPr sz="2900" spc="-4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to</a:t>
            </a:r>
            <a:r>
              <a:rPr sz="2900" spc="-80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decide</a:t>
            </a:r>
            <a:r>
              <a:rPr sz="2900" spc="45" dirty="0">
                <a:solidFill>
                  <a:srgbClr val="000000"/>
                </a:solidFill>
              </a:rPr>
              <a:t> </a:t>
            </a:r>
            <a:r>
              <a:rPr sz="2900" spc="-10" dirty="0">
                <a:solidFill>
                  <a:srgbClr val="000000"/>
                </a:solidFill>
              </a:rPr>
              <a:t>which </a:t>
            </a:r>
            <a:r>
              <a:rPr sz="2900" dirty="0">
                <a:solidFill>
                  <a:srgbClr val="000000"/>
                </a:solidFill>
              </a:rPr>
              <a:t>one</a:t>
            </a:r>
            <a:r>
              <a:rPr sz="2900" spc="-80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to</a:t>
            </a:r>
            <a:r>
              <a:rPr sz="2900" spc="-80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use</a:t>
            </a:r>
            <a:r>
              <a:rPr sz="2900" spc="-3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for</a:t>
            </a:r>
            <a:r>
              <a:rPr sz="2900" spc="-7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solving</a:t>
            </a:r>
            <a:r>
              <a:rPr sz="2900" spc="30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a</a:t>
            </a:r>
            <a:r>
              <a:rPr sz="2900" spc="-120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particular</a:t>
            </a:r>
            <a:r>
              <a:rPr sz="2900" spc="-1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problem.</a:t>
            </a:r>
            <a:r>
              <a:rPr sz="2900" spc="55" dirty="0">
                <a:solidFill>
                  <a:srgbClr val="000000"/>
                </a:solidFill>
              </a:rPr>
              <a:t> </a:t>
            </a:r>
            <a:r>
              <a:rPr sz="2900" spc="-10" dirty="0">
                <a:solidFill>
                  <a:srgbClr val="000000"/>
                </a:solidFill>
              </a:rPr>
              <a:t>These </a:t>
            </a:r>
            <a:r>
              <a:rPr sz="2900" dirty="0">
                <a:solidFill>
                  <a:srgbClr val="000000"/>
                </a:solidFill>
              </a:rPr>
              <a:t>languages</a:t>
            </a:r>
            <a:r>
              <a:rPr sz="2900" spc="-1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must</a:t>
            </a:r>
            <a:r>
              <a:rPr sz="2900" spc="-3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be</a:t>
            </a:r>
            <a:r>
              <a:rPr sz="2900" spc="-120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learnt</a:t>
            </a:r>
            <a:r>
              <a:rPr sz="2900" spc="-7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just</a:t>
            </a:r>
            <a:r>
              <a:rPr sz="2900" spc="-40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as</a:t>
            </a:r>
            <a:r>
              <a:rPr sz="2900" spc="-120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English</a:t>
            </a:r>
            <a:r>
              <a:rPr sz="2900" spc="-50" dirty="0">
                <a:solidFill>
                  <a:srgbClr val="000000"/>
                </a:solidFill>
              </a:rPr>
              <a:t> </a:t>
            </a:r>
            <a:r>
              <a:rPr sz="2900" spc="-25" dirty="0">
                <a:solidFill>
                  <a:srgbClr val="000000"/>
                </a:solidFill>
              </a:rPr>
              <a:t>or </a:t>
            </a:r>
            <a:r>
              <a:rPr sz="2900" dirty="0">
                <a:solidFill>
                  <a:srgbClr val="000000"/>
                </a:solidFill>
              </a:rPr>
              <a:t>French</a:t>
            </a:r>
            <a:r>
              <a:rPr sz="2900" spc="-130" dirty="0">
                <a:solidFill>
                  <a:srgbClr val="000000"/>
                </a:solidFill>
              </a:rPr>
              <a:t> </a:t>
            </a:r>
            <a:r>
              <a:rPr sz="2900" spc="-20" dirty="0">
                <a:solidFill>
                  <a:srgbClr val="000000"/>
                </a:solidFill>
              </a:rPr>
              <a:t>etc.</a:t>
            </a:r>
            <a:endParaRPr sz="2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8C50-71EC-D910-861C-A9B9496B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74" y="6895"/>
            <a:ext cx="8076651" cy="1338828"/>
          </a:xfrm>
        </p:spPr>
        <p:txBody>
          <a:bodyPr/>
          <a:lstStyle/>
          <a:p>
            <a:r>
              <a:rPr lang="en-US" dirty="0"/>
              <a:t>Examples of Programming languages</a:t>
            </a:r>
            <a:endParaRPr lang="en-P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453C4E-911D-A270-B227-FF357E0E7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8373"/>
            <a:ext cx="7643812" cy="525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01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5D3C-434F-4FE7-3E68-31216D07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74" y="6895"/>
            <a:ext cx="8076651" cy="669414"/>
          </a:xfrm>
        </p:spPr>
        <p:txBody>
          <a:bodyPr/>
          <a:lstStyle/>
          <a:p>
            <a:r>
              <a:rPr lang="en-US" dirty="0"/>
              <a:t>Levels of Programming Languages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3571A-C256-B9AC-2AC4-EA59B361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67" t="36667" r="40833" b="10000"/>
          <a:stretch/>
        </p:blipFill>
        <p:spPr>
          <a:xfrm>
            <a:off x="990600" y="914400"/>
            <a:ext cx="7310288" cy="548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3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136</TotalTime>
  <Words>261</Words>
  <Application>Microsoft Office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MT</vt:lpstr>
      <vt:lpstr>Calibri</vt:lpstr>
      <vt:lpstr>Cambria</vt:lpstr>
      <vt:lpstr>Office Theme</vt:lpstr>
      <vt:lpstr>PowerPoint Presentation</vt:lpstr>
      <vt:lpstr>Computer programming</vt:lpstr>
      <vt:lpstr>Programming Languages</vt:lpstr>
      <vt:lpstr>Syntax</vt:lpstr>
      <vt:lpstr>Example of Syntax</vt:lpstr>
      <vt:lpstr>There are many computer programming languages and so the programmer will have to decide which one to use for solving a particular problem. These languages must be learnt just as English or French etc.</vt:lpstr>
      <vt:lpstr>Examples of Programming languages</vt:lpstr>
      <vt:lpstr>Levels of Programming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FAHAMA BARAKZAI</cp:lastModifiedBy>
  <cp:revision>6</cp:revision>
  <dcterms:created xsi:type="dcterms:W3CDTF">2024-09-02T05:23:29Z</dcterms:created>
  <dcterms:modified xsi:type="dcterms:W3CDTF">2024-09-05T09:23:35Z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2024-09-02T00:00:00Z</vt:filetime>
  </property>
  <property fmtid="{D5CDD505-2E9C-101B-9397-08002B2CF9AE}" pid="3" name="Producer">
    <vt:lpwstr>jsPDF 1.3.2 2016-09-30T20:33:17.116Z:jameshall</vt:lpwstr>
  </property>
  <property fmtid="{D5CDD505-2E9C-101B-9397-08002B2CF9AE}" pid="4" name="LastSaved">
    <vt:filetime>2024-09-02T00:00:00Z</vt:filetime>
  </property>
</Properties>
</file>