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2"/>
  </p:notesMasterIdLst>
  <p:sldIdLst>
    <p:sldId id="294" r:id="rId2"/>
    <p:sldId id="262" r:id="rId3"/>
    <p:sldId id="347" r:id="rId4"/>
    <p:sldId id="351" r:id="rId5"/>
    <p:sldId id="320" r:id="rId6"/>
    <p:sldId id="386" r:id="rId7"/>
    <p:sldId id="321" r:id="rId8"/>
    <p:sldId id="324" r:id="rId9"/>
    <p:sldId id="325" r:id="rId10"/>
    <p:sldId id="323" r:id="rId11"/>
    <p:sldId id="322" r:id="rId12"/>
    <p:sldId id="295" r:id="rId13"/>
    <p:sldId id="353" r:id="rId14"/>
    <p:sldId id="355" r:id="rId15"/>
    <p:sldId id="356" r:id="rId16"/>
    <p:sldId id="336" r:id="rId17"/>
    <p:sldId id="338" r:id="rId18"/>
    <p:sldId id="357" r:id="rId19"/>
    <p:sldId id="358" r:id="rId20"/>
    <p:sldId id="359" r:id="rId21"/>
    <p:sldId id="360" r:id="rId22"/>
    <p:sldId id="383" r:id="rId23"/>
    <p:sldId id="328" r:id="rId24"/>
    <p:sldId id="297" r:id="rId25"/>
    <p:sldId id="329" r:id="rId26"/>
    <p:sldId id="299" r:id="rId27"/>
    <p:sldId id="300" r:id="rId28"/>
    <p:sldId id="384" r:id="rId29"/>
    <p:sldId id="344" r:id="rId30"/>
    <p:sldId id="307" r:id="rId31"/>
    <p:sldId id="308" r:id="rId32"/>
    <p:sldId id="309" r:id="rId33"/>
    <p:sldId id="311" r:id="rId34"/>
    <p:sldId id="312" r:id="rId35"/>
    <p:sldId id="272" r:id="rId36"/>
    <p:sldId id="371" r:id="rId37"/>
    <p:sldId id="369" r:id="rId38"/>
    <p:sldId id="372" r:id="rId39"/>
    <p:sldId id="368" r:id="rId40"/>
    <p:sldId id="330" r:id="rId41"/>
    <p:sldId id="379" r:id="rId42"/>
    <p:sldId id="377" r:id="rId43"/>
    <p:sldId id="378" r:id="rId44"/>
    <p:sldId id="381" r:id="rId45"/>
    <p:sldId id="375" r:id="rId46"/>
    <p:sldId id="376" r:id="rId47"/>
    <p:sldId id="374" r:id="rId48"/>
    <p:sldId id="373" r:id="rId49"/>
    <p:sldId id="366" r:id="rId50"/>
    <p:sldId id="36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673F5-7DB5-4E55-8D11-86A7031A0DBB}">
          <p14:sldIdLst>
            <p14:sldId id="294"/>
            <p14:sldId id="262"/>
            <p14:sldId id="347"/>
            <p14:sldId id="351"/>
            <p14:sldId id="320"/>
            <p14:sldId id="386"/>
            <p14:sldId id="321"/>
            <p14:sldId id="324"/>
            <p14:sldId id="325"/>
            <p14:sldId id="323"/>
            <p14:sldId id="322"/>
            <p14:sldId id="295"/>
            <p14:sldId id="353"/>
            <p14:sldId id="355"/>
            <p14:sldId id="356"/>
            <p14:sldId id="336"/>
            <p14:sldId id="338"/>
            <p14:sldId id="357"/>
            <p14:sldId id="358"/>
            <p14:sldId id="359"/>
            <p14:sldId id="360"/>
            <p14:sldId id="383"/>
            <p14:sldId id="328"/>
            <p14:sldId id="297"/>
            <p14:sldId id="329"/>
            <p14:sldId id="299"/>
            <p14:sldId id="300"/>
          </p14:sldIdLst>
        </p14:section>
        <p14:section name="Untitled Section" id="{4FF17333-1C8C-47A3-8731-955B9A8B2DCD}">
          <p14:sldIdLst>
            <p14:sldId id="384"/>
            <p14:sldId id="344"/>
            <p14:sldId id="307"/>
            <p14:sldId id="308"/>
            <p14:sldId id="309"/>
            <p14:sldId id="311"/>
            <p14:sldId id="312"/>
            <p14:sldId id="272"/>
            <p14:sldId id="371"/>
            <p14:sldId id="369"/>
            <p14:sldId id="372"/>
            <p14:sldId id="368"/>
            <p14:sldId id="330"/>
            <p14:sldId id="379"/>
            <p14:sldId id="377"/>
            <p14:sldId id="378"/>
            <p14:sldId id="381"/>
            <p14:sldId id="375"/>
            <p14:sldId id="376"/>
            <p14:sldId id="374"/>
            <p14:sldId id="373"/>
            <p14:sldId id="366"/>
            <p14:sldId id="3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1577" autoAdjust="0"/>
  </p:normalViewPr>
  <p:slideViewPr>
    <p:cSldViewPr snapToGrid="0">
      <p:cViewPr varScale="1">
        <p:scale>
          <a:sx n="59" d="100"/>
          <a:sy n="59" d="100"/>
        </p:scale>
        <p:origin x="756" y="27"/>
      </p:cViewPr>
      <p:guideLst>
        <p:guide orient="horz" pos="2160"/>
        <p:guide pos="3840"/>
      </p:guideLst>
    </p:cSldViewPr>
  </p:slideViewPr>
  <p:notesTextViewPr>
    <p:cViewPr>
      <p:scale>
        <a:sx n="1" d="1"/>
        <a:sy n="1" d="1"/>
      </p:scale>
      <p:origin x="0" y="0"/>
    </p:cViewPr>
  </p:notesTextViewPr>
  <p:sorterViewPr>
    <p:cViewPr>
      <p:scale>
        <a:sx n="66" d="100"/>
        <a:sy n="66" d="100"/>
      </p:scale>
      <p:origin x="0" y="-3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9/9/2024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imple.wikipedia.org/wiki/Microsoft_Windows" TargetMode="External"/><Relationship Id="rId2" Type="http://schemas.openxmlformats.org/officeDocument/2006/relationships/hyperlink" Target="https://simple.wikipedia.org/wiki/Mac_OS" TargetMode="External"/><Relationship Id="rId1" Type="http://schemas.openxmlformats.org/officeDocument/2006/relationships/slideLayout" Target="../slideLayouts/slideLayout7.xml"/><Relationship Id="rId4" Type="http://schemas.openxmlformats.org/officeDocument/2006/relationships/hyperlink" Target="https://simple.wikipedia.org/wiki/Linu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imple.wikipedia.org/wiki/Hard_drive" TargetMode="External"/><Relationship Id="rId2" Type="http://schemas.openxmlformats.org/officeDocument/2006/relationships/hyperlink" Target="https://simple.wikipedia.org/wiki/Computer_file" TargetMode="External"/><Relationship Id="rId1" Type="http://schemas.openxmlformats.org/officeDocument/2006/relationships/slideLayout" Target="../slideLayouts/slideLayout2.xml"/><Relationship Id="rId6" Type="http://schemas.openxmlformats.org/officeDocument/2006/relationships/hyperlink" Target="https://simple.wikipedia.org/wiki/Instruction_(computer_science)" TargetMode="External"/><Relationship Id="rId5" Type="http://schemas.openxmlformats.org/officeDocument/2006/relationships/hyperlink" Target="https://simple.wikipedia.org/wiki/Processor" TargetMode="External"/><Relationship Id="rId4" Type="http://schemas.openxmlformats.org/officeDocument/2006/relationships/hyperlink" Target="https://simple.wiktionary.org/wiki/us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techterms.com/definition/assembly_language" TargetMode="External"/><Relationship Id="rId7" Type="http://schemas.openxmlformats.org/officeDocument/2006/relationships/hyperlink" Target="https://techterms.com/definition/programming_language" TargetMode="External"/><Relationship Id="rId2" Type="http://schemas.openxmlformats.org/officeDocument/2006/relationships/hyperlink" Target="https://techterms.com/definition/program" TargetMode="External"/><Relationship Id="rId1" Type="http://schemas.openxmlformats.org/officeDocument/2006/relationships/slideLayout" Target="../slideLayouts/slideLayout7.xml"/><Relationship Id="rId6" Type="http://schemas.openxmlformats.org/officeDocument/2006/relationships/hyperlink" Target="https://techterms.com/definition/sourcecode" TargetMode="External"/><Relationship Id="rId5" Type="http://schemas.openxmlformats.org/officeDocument/2006/relationships/hyperlink" Target="https://techterms.com/definition/compiler" TargetMode="External"/><Relationship Id="rId4" Type="http://schemas.openxmlformats.org/officeDocument/2006/relationships/hyperlink" Target="https://techterms.com/definition/binar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uild_automation" TargetMode="External"/><Relationship Id="rId2" Type="http://schemas.openxmlformats.org/officeDocument/2006/relationships/hyperlink" Target="https://en.wikipedia.org/wiki/Source_code_editor" TargetMode="External"/><Relationship Id="rId1" Type="http://schemas.openxmlformats.org/officeDocument/2006/relationships/slideLayout" Target="../slideLayouts/slideLayout7.xml"/><Relationship Id="rId4" Type="http://schemas.openxmlformats.org/officeDocument/2006/relationships/hyperlink" Target="https://en.wikipedia.org/wiki/Debugger"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whatis.techtarget.com/definition/instruction"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Object_file" TargetMode="External"/><Relationship Id="rId2" Type="http://schemas.openxmlformats.org/officeDocument/2006/relationships/hyperlink" Target="https://en.wikipedia.org/wiki/System_utility" TargetMode="External"/><Relationship Id="rId1" Type="http://schemas.openxmlformats.org/officeDocument/2006/relationships/slideLayout" Target="../slideLayouts/slideLayout7.xml"/><Relationship Id="rId6" Type="http://schemas.openxmlformats.org/officeDocument/2006/relationships/hyperlink" Target="https://en.wikipedia.org/wiki/Executable" TargetMode="External"/><Relationship Id="rId5" Type="http://schemas.openxmlformats.org/officeDocument/2006/relationships/hyperlink" Target="https://en.wikipedia.org/wiki/Assembler_(computing)" TargetMode="External"/><Relationship Id="rId4" Type="http://schemas.openxmlformats.org/officeDocument/2006/relationships/hyperlink" Target="https://en.wikipedia.org/wiki/Compil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Software_system" TargetMode="External"/><Relationship Id="rId2" Type="http://schemas.openxmlformats.org/officeDocument/2006/relationships/hyperlink" Target="https://en.wikipedia.org/wiki/Softwar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2643813"/>
            <a:ext cx="9222603" cy="1371600"/>
          </a:xfrm>
        </p:spPr>
        <p:txBody>
          <a:bodyPr/>
          <a:lstStyle/>
          <a:p>
            <a:pPr algn="ctr"/>
            <a:r>
              <a:rPr lang="en-US" sz="4800" dirty="0"/>
              <a:t>Programming Fundamentals </a:t>
            </a:r>
            <a:br>
              <a:rPr lang="en-US" dirty="0"/>
            </a:br>
            <a:r>
              <a:rPr lang="en-US" dirty="0"/>
              <a:t>in </a:t>
            </a:r>
            <a:br>
              <a:rPr lang="en-US" dirty="0"/>
            </a:br>
            <a:r>
              <a:rPr lang="en-US" dirty="0"/>
              <a:t>C++</a:t>
            </a:r>
          </a:p>
        </p:txBody>
      </p:sp>
      <p:sp>
        <p:nvSpPr>
          <p:cNvPr id="3" name="Subtitle 2"/>
          <p:cNvSpPr>
            <a:spLocks noGrp="1"/>
          </p:cNvSpPr>
          <p:nvPr>
            <p:ph type="subTitle" idx="1"/>
          </p:nvPr>
        </p:nvSpPr>
        <p:spPr>
          <a:xfrm>
            <a:off x="913051" y="4465983"/>
            <a:ext cx="9756141" cy="1295400"/>
          </a:xfrm>
        </p:spPr>
        <p:txBody>
          <a:bodyPr>
            <a:normAutofit/>
          </a:bodyPr>
          <a:lstStyle/>
          <a:p>
            <a:pPr algn="ctr"/>
            <a:r>
              <a:rPr lang="en-US" sz="3200" b="1" dirty="0"/>
              <a:t> (Practical#01)</a:t>
            </a:r>
          </a:p>
          <a:p>
            <a:endParaRPr lang="en-US" b="1" dirty="0"/>
          </a:p>
        </p:txBody>
      </p:sp>
    </p:spTree>
    <p:extLst>
      <p:ext uri="{BB962C8B-B14F-4D97-AF65-F5344CB8AC3E}">
        <p14:creationId xmlns:p14="http://schemas.microsoft.com/office/powerpoint/2010/main" val="2506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736" y="256906"/>
            <a:ext cx="10292220" cy="4678204"/>
          </a:xfrm>
          <a:prstGeom prst="rect">
            <a:avLst/>
          </a:prstGeom>
        </p:spPr>
        <p:txBody>
          <a:bodyPr wrap="square">
            <a:spAutoFit/>
          </a:bodyPr>
          <a:lstStyle/>
          <a:p>
            <a:r>
              <a:rPr lang="en-US" sz="2800" b="1" dirty="0">
                <a:solidFill>
                  <a:srgbClr val="333333"/>
                </a:solidFill>
                <a:latin typeface="Open-sans"/>
              </a:rPr>
              <a:t>Some Examples of High Level Programming Languages</a:t>
            </a:r>
          </a:p>
          <a:p>
            <a:endParaRPr lang="en-US" dirty="0">
              <a:solidFill>
                <a:srgbClr val="333333"/>
              </a:solidFill>
              <a:latin typeface="Open-sans"/>
            </a:endParaRPr>
          </a:p>
          <a:p>
            <a:pPr algn="just"/>
            <a:r>
              <a:rPr lang="en-US" sz="2400" dirty="0">
                <a:solidFill>
                  <a:srgbClr val="333333"/>
                </a:solidFill>
                <a:latin typeface="Open-sans"/>
              </a:rPr>
              <a:t>Programmers make use of specific computer languages like :</a:t>
            </a:r>
          </a:p>
          <a:p>
            <a:pPr algn="just"/>
            <a:endParaRPr lang="en-US" sz="2400" dirty="0">
              <a:solidFill>
                <a:srgbClr val="333333"/>
              </a:solidFill>
              <a:latin typeface="Open-sans"/>
            </a:endParaRPr>
          </a:p>
          <a:p>
            <a:pPr algn="just"/>
            <a:r>
              <a:rPr lang="en-US" sz="2400" dirty="0">
                <a:solidFill>
                  <a:srgbClr val="333333"/>
                </a:solidFill>
                <a:latin typeface="Open-sans"/>
              </a:rPr>
              <a:t>C, C++, Java, PHP, .NET, etc. to convert the program designs developed by software developers or system architects into instructions that the computer could follow. </a:t>
            </a:r>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r>
              <a:rPr lang="en-US" sz="2400" dirty="0">
                <a:solidFill>
                  <a:srgbClr val="333333"/>
                </a:solidFill>
                <a:latin typeface="Open-sans"/>
              </a:rPr>
              <a:t>Computer programming is one part of a much larger discipline known as </a:t>
            </a:r>
            <a:r>
              <a:rPr lang="en-US" sz="4800" b="1" dirty="0">
                <a:solidFill>
                  <a:srgbClr val="333333"/>
                </a:solidFill>
                <a:latin typeface="Open-sans"/>
              </a:rPr>
              <a:t>software engineering</a:t>
            </a:r>
            <a:r>
              <a:rPr lang="en-US" sz="2400" dirty="0">
                <a:solidFill>
                  <a:srgbClr val="333333"/>
                </a:solidFill>
                <a:latin typeface="Open-sans"/>
              </a:rPr>
              <a:t>, which includes several different aspects of making software including design, construction and quality control. </a:t>
            </a:r>
            <a:endParaRPr lang="en-US" dirty="0">
              <a:solidFill>
                <a:srgbClr val="333333"/>
              </a:solidFill>
              <a:latin typeface="Open-sans"/>
            </a:endParaRPr>
          </a:p>
        </p:txBody>
      </p:sp>
    </p:spTree>
    <p:extLst>
      <p:ext uri="{BB962C8B-B14F-4D97-AF65-F5344CB8AC3E}">
        <p14:creationId xmlns:p14="http://schemas.microsoft.com/office/powerpoint/2010/main" val="189893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1391" y="196417"/>
            <a:ext cx="4641655"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 Computer Software</a:t>
            </a:r>
            <a:endParaRPr lang="en-US" sz="4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54695" y="805728"/>
            <a:ext cx="10467583" cy="5693866"/>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222222"/>
                </a:solidFill>
                <a:latin typeface="Arial" panose="020B0604020202020204" pitchFamily="34" charset="0"/>
              </a:rPr>
              <a:t>Computer software</a:t>
            </a:r>
            <a:r>
              <a:rPr lang="en-US" sz="2800" dirty="0">
                <a:solidFill>
                  <a:srgbClr val="222222"/>
                </a:solidFill>
                <a:latin typeface="Arial" panose="020B0604020202020204" pitchFamily="34" charset="0"/>
              </a:rPr>
              <a:t> (often called just </a:t>
            </a:r>
            <a:r>
              <a:rPr lang="en-US" sz="2800" b="1" dirty="0">
                <a:solidFill>
                  <a:srgbClr val="222222"/>
                </a:solidFill>
                <a:latin typeface="Arial" panose="020B0604020202020204" pitchFamily="34" charset="0"/>
              </a:rPr>
              <a:t>software</a:t>
            </a:r>
            <a:r>
              <a:rPr lang="en-US" sz="2800" dirty="0">
                <a:solidFill>
                  <a:srgbClr val="222222"/>
                </a:solidFill>
                <a:latin typeface="Arial" panose="020B0604020202020204" pitchFamily="34" charset="0"/>
              </a:rPr>
              <a:t>) is a set of instructions and associated documentation that tells a computer what to do or how to perform a task or it can mean all the software on a computer,  including the </a:t>
            </a:r>
          </a:p>
          <a:p>
            <a:pPr marL="457200" indent="-457200">
              <a:buFont typeface="Wingdings" panose="05000000000000000000" pitchFamily="2" charset="2"/>
              <a:buChar char="Ø"/>
            </a:pPr>
            <a:r>
              <a:rPr lang="en-US" sz="2800" b="1" dirty="0">
                <a:solidFill>
                  <a:srgbClr val="0B0080"/>
                </a:solidFill>
                <a:latin typeface="Arial" panose="020B0604020202020204" pitchFamily="34" charset="0"/>
              </a:rPr>
              <a:t>Application Softwares </a:t>
            </a:r>
            <a:r>
              <a:rPr lang="en-US" sz="2800" dirty="0">
                <a:solidFill>
                  <a:srgbClr val="222222"/>
                </a:solidFill>
                <a:latin typeface="Arial" panose="020B0604020202020204" pitchFamily="34" charset="0"/>
              </a:rPr>
              <a:t> and the </a:t>
            </a:r>
          </a:p>
          <a:p>
            <a:pPr marL="457200" indent="-457200">
              <a:buFont typeface="Wingdings" panose="05000000000000000000" pitchFamily="2" charset="2"/>
              <a:buChar char="Ø"/>
            </a:pPr>
            <a:r>
              <a:rPr lang="en-US" sz="2800" b="1" dirty="0">
                <a:solidFill>
                  <a:srgbClr val="0B0080"/>
                </a:solidFill>
                <a:latin typeface="Arial" panose="020B0604020202020204" pitchFamily="34" charset="0"/>
              </a:rPr>
              <a:t>Operating system</a:t>
            </a:r>
            <a:r>
              <a:rPr lang="en-US" sz="2800" dirty="0">
                <a:solidFill>
                  <a:srgbClr val="222222"/>
                </a:solidFill>
                <a:latin typeface="Arial" panose="020B0604020202020204" pitchFamily="34" charset="0"/>
              </a:rPr>
              <a:t>. </a:t>
            </a:r>
          </a:p>
          <a:p>
            <a:pPr marL="457200" indent="-457200">
              <a:buFont typeface="Wingdings" panose="05000000000000000000" pitchFamily="2" charset="2"/>
              <a:buChar char="Ø"/>
            </a:pPr>
            <a:endParaRPr lang="en-US" sz="2800" dirty="0">
              <a:solidFill>
                <a:srgbClr val="222222"/>
              </a:solidFill>
              <a:latin typeface="Arial" panose="020B0604020202020204" pitchFamily="34" charset="0"/>
            </a:endParaRPr>
          </a:p>
          <a:p>
            <a:r>
              <a:rPr lang="en-US" sz="2800" b="1" dirty="0">
                <a:solidFill>
                  <a:srgbClr val="222222"/>
                </a:solidFill>
                <a:latin typeface="Arial" panose="020B0604020202020204" pitchFamily="34" charset="0"/>
              </a:rPr>
              <a:t>Applications</a:t>
            </a:r>
            <a:r>
              <a:rPr lang="en-US" sz="2800" dirty="0">
                <a:solidFill>
                  <a:srgbClr val="222222"/>
                </a:solidFill>
                <a:latin typeface="Arial" panose="020B0604020202020204" pitchFamily="34" charset="0"/>
              </a:rPr>
              <a:t> are programs that do a specific thing, such as a  </a:t>
            </a:r>
            <a:r>
              <a:rPr lang="en-US" sz="2800" dirty="0">
                <a:solidFill>
                  <a:srgbClr val="0B0080"/>
                </a:solidFill>
                <a:latin typeface="Arial" panose="020B0604020202020204" pitchFamily="34" charset="0"/>
              </a:rPr>
              <a:t>word processor</a:t>
            </a:r>
            <a:r>
              <a:rPr lang="en-US" sz="2800" dirty="0">
                <a:solidFill>
                  <a:srgbClr val="222222"/>
                </a:solidFill>
                <a:latin typeface="Arial" panose="020B0604020202020204" pitchFamily="34" charset="0"/>
              </a:rPr>
              <a:t>. </a:t>
            </a:r>
          </a:p>
          <a:p>
            <a:endParaRPr lang="en-US" sz="2800" dirty="0">
              <a:solidFill>
                <a:srgbClr val="222222"/>
              </a:solidFill>
              <a:latin typeface="Arial" panose="020B0604020202020204" pitchFamily="34" charset="0"/>
            </a:endParaRPr>
          </a:p>
          <a:p>
            <a:r>
              <a:rPr lang="en-US" sz="2800" b="1" dirty="0">
                <a:solidFill>
                  <a:srgbClr val="222222"/>
                </a:solidFill>
                <a:latin typeface="Arial" panose="020B0604020202020204" pitchFamily="34" charset="0"/>
              </a:rPr>
              <a:t>Operating system </a:t>
            </a:r>
            <a:r>
              <a:rPr lang="en-US" sz="2800" dirty="0">
                <a:solidFill>
                  <a:srgbClr val="222222"/>
                </a:solidFill>
                <a:latin typeface="Arial" panose="020B0604020202020204" pitchFamily="34" charset="0"/>
              </a:rPr>
              <a:t>(</a:t>
            </a:r>
            <a:r>
              <a:rPr lang="en-US" sz="2800" dirty="0">
                <a:solidFill>
                  <a:srgbClr val="0B0080"/>
                </a:solidFill>
                <a:latin typeface="Arial" panose="020B0604020202020204" pitchFamily="34" charset="0"/>
                <a:hlinkClick r:id="rId2" tooltip="Mac OS"/>
              </a:rPr>
              <a:t>Mac OS</a:t>
            </a:r>
            <a:r>
              <a:rPr lang="en-US" sz="2800" dirty="0">
                <a:solidFill>
                  <a:srgbClr val="222222"/>
                </a:solidFill>
                <a:latin typeface="Arial" panose="020B0604020202020204" pitchFamily="34" charset="0"/>
              </a:rPr>
              <a:t>, </a:t>
            </a:r>
            <a:r>
              <a:rPr lang="en-US" sz="2800" dirty="0">
                <a:solidFill>
                  <a:srgbClr val="0B0080"/>
                </a:solidFill>
                <a:latin typeface="Arial" panose="020B0604020202020204" pitchFamily="34" charset="0"/>
                <a:hlinkClick r:id="rId3" tooltip="Microsoft Windows"/>
              </a:rPr>
              <a:t>Microsoft Windows</a:t>
            </a:r>
            <a:r>
              <a:rPr lang="en-US" sz="2800" dirty="0">
                <a:solidFill>
                  <a:srgbClr val="222222"/>
                </a:solidFill>
                <a:latin typeface="Arial" panose="020B0604020202020204" pitchFamily="34" charset="0"/>
              </a:rPr>
              <a:t>, </a:t>
            </a:r>
            <a:r>
              <a:rPr lang="en-US" sz="2800" dirty="0">
                <a:solidFill>
                  <a:srgbClr val="0B0080"/>
                </a:solidFill>
                <a:latin typeface="Arial" panose="020B0604020202020204" pitchFamily="34" charset="0"/>
                <a:hlinkClick r:id="rId4" tooltip="Linux"/>
              </a:rPr>
              <a:t>Linux</a:t>
            </a:r>
            <a:r>
              <a:rPr lang="en-US" sz="2800" dirty="0">
                <a:solidFill>
                  <a:srgbClr val="222222"/>
                </a:solidFill>
                <a:latin typeface="Arial" panose="020B0604020202020204" pitchFamily="34" charset="0"/>
              </a:rPr>
              <a:t>, etc.) is software that helps the applications run, and controls the display and the keyboard.</a:t>
            </a:r>
            <a:endParaRPr lang="en-US" sz="2800" dirty="0"/>
          </a:p>
        </p:txBody>
      </p:sp>
    </p:spTree>
    <p:extLst>
      <p:ext uri="{BB962C8B-B14F-4D97-AF65-F5344CB8AC3E}">
        <p14:creationId xmlns:p14="http://schemas.microsoft.com/office/powerpoint/2010/main" val="99225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1154954" y="2391468"/>
            <a:ext cx="9764837" cy="4466532"/>
          </a:xfrm>
        </p:spPr>
        <p:txBody>
          <a:bodyPr>
            <a:normAutofit lnSpcReduction="10000"/>
          </a:bodyPr>
          <a:lstStyle/>
          <a:p>
            <a:pPr marL="342900" lvl="1" indent="-342900"/>
            <a:r>
              <a:rPr lang="en-US" sz="3600" b="1" dirty="0"/>
              <a:t>C++ is a High-Level Language</a:t>
            </a:r>
          </a:p>
          <a:p>
            <a:r>
              <a:rPr lang="en-US" sz="4400" dirty="0">
                <a:latin typeface="Times New Roman" panose="02020603050405020304" pitchFamily="18" charset="0"/>
                <a:cs typeface="Times New Roman" panose="02020603050405020304" pitchFamily="18" charset="0"/>
              </a:rPr>
              <a:t>Easy for the Programmers to understand.</a:t>
            </a:r>
          </a:p>
          <a:p>
            <a:r>
              <a:rPr lang="en-US" sz="4400" b="1" dirty="0">
                <a:latin typeface="Times New Roman" panose="02020603050405020304" pitchFamily="18" charset="0"/>
                <a:cs typeface="Times New Roman" panose="02020603050405020304" pitchFamily="18" charset="0"/>
              </a:rPr>
              <a:t>Contains English Words.</a:t>
            </a:r>
          </a:p>
          <a:p>
            <a:r>
              <a:rPr lang="en-US" sz="4400" dirty="0">
                <a:latin typeface="Times New Roman" panose="02020603050405020304" pitchFamily="18" charset="0"/>
                <a:cs typeface="Times New Roman" panose="02020603050405020304" pitchFamily="18" charset="0"/>
              </a:rPr>
              <a:t>It is in the form of text. </a:t>
            </a:r>
          </a:p>
          <a:p>
            <a:r>
              <a:rPr lang="en-US" sz="4400" dirty="0">
                <a:latin typeface="Times New Roman" panose="02020603050405020304" pitchFamily="18" charset="0"/>
                <a:cs typeface="Times New Roman" panose="02020603050405020304" pitchFamily="18" charset="0"/>
              </a:rPr>
              <a:t>It is human readable.</a:t>
            </a:r>
          </a:p>
          <a:p>
            <a:r>
              <a:rPr lang="en-US" sz="4400" dirty="0">
                <a:latin typeface="Times New Roman" panose="02020603050405020304" pitchFamily="18" charset="0"/>
                <a:cs typeface="Times New Roman" panose="02020603050405020304" pitchFamily="18" charset="0"/>
              </a:rPr>
              <a:t>It is input to the language translator.</a:t>
            </a:r>
            <a:endParaRPr lang="en-US" sz="4400" b="1" dirty="0">
              <a:latin typeface="Times New Roman" panose="02020603050405020304" pitchFamily="18" charset="0"/>
              <a:cs typeface="Times New Roman" panose="02020603050405020304" pitchFamily="18" charset="0"/>
            </a:endParaRPr>
          </a:p>
          <a:p>
            <a:pPr marL="342900" lvl="1" indent="-342900"/>
            <a:endParaRPr lang="en-US" sz="2200"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316489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1154954" y="2256997"/>
            <a:ext cx="9764837" cy="4466532"/>
          </a:xfrm>
        </p:spPr>
        <p:txBody>
          <a:bodyPr>
            <a:normAutofit/>
          </a:bodyPr>
          <a:lstStyle/>
          <a:p>
            <a:pPr marL="342900" lvl="1" indent="-342900"/>
            <a:r>
              <a:rPr lang="en-US" sz="1800" b="1" dirty="0"/>
              <a:t>Program statements /Program instructions </a:t>
            </a:r>
          </a:p>
          <a:p>
            <a:pPr marL="342900" lvl="1" indent="-342900"/>
            <a:r>
              <a:rPr lang="en-US" sz="2400" b="1" dirty="0"/>
              <a:t>A C++ program consists of a set of statements.</a:t>
            </a:r>
          </a:p>
          <a:p>
            <a:r>
              <a:rPr lang="en-US" sz="2400" dirty="0"/>
              <a:t>A computer program is a list of instructions written to perform a specified task with a computer. </a:t>
            </a:r>
          </a:p>
          <a:p>
            <a:r>
              <a:rPr lang="en-US" sz="2400" dirty="0"/>
              <a:t>Instruction is any command given to the computer.</a:t>
            </a:r>
          </a:p>
          <a:p>
            <a:r>
              <a:rPr lang="en-US" sz="2800" b="1" dirty="0"/>
              <a:t>For example:</a:t>
            </a:r>
          </a:p>
          <a:p>
            <a:r>
              <a:rPr lang="en-US" sz="2800" dirty="0"/>
              <a:t>1)Display a Message</a:t>
            </a:r>
            <a:r>
              <a:rPr lang="en-US" sz="2000" dirty="0"/>
              <a:t> </a:t>
            </a:r>
            <a:r>
              <a:rPr lang="en-US" sz="2800" b="1" dirty="0" err="1"/>
              <a:t>Cout</a:t>
            </a:r>
            <a:r>
              <a:rPr lang="en-US" sz="2800" b="1" dirty="0"/>
              <a:t> &lt;&lt;“Hello World.” ;   </a:t>
            </a:r>
            <a:r>
              <a:rPr lang="en-US" sz="2800" dirty="0"/>
              <a:t>Each of these is the individual instruction to the computer.</a:t>
            </a:r>
          </a:p>
          <a:p>
            <a:r>
              <a:rPr lang="en-US" sz="2800" dirty="0"/>
              <a:t>2)Add two variables A and B 		</a:t>
            </a:r>
            <a:r>
              <a:rPr lang="en-US" sz="2800" b="1" dirty="0" err="1"/>
              <a:t>int</a:t>
            </a:r>
            <a:r>
              <a:rPr lang="en-US" sz="2800" b="1" dirty="0"/>
              <a:t>  SUM=A+B;</a:t>
            </a:r>
            <a:endParaRPr lang="en-US" sz="2800"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25988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2730" y="1223681"/>
            <a:ext cx="8228885" cy="5255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6000" b="1" dirty="0"/>
              <a:t>#include&lt;</a:t>
            </a:r>
            <a:r>
              <a:rPr lang="en-US" sz="5400" b="1" dirty="0" err="1"/>
              <a:t>iostream.h</a:t>
            </a:r>
            <a:r>
              <a:rPr lang="en-US" sz="6000" b="1" dirty="0"/>
              <a:t>&gt;</a:t>
            </a:r>
          </a:p>
          <a:p>
            <a:endParaRPr lang="en-US" sz="6000" b="1" dirty="0"/>
          </a:p>
          <a:p>
            <a:r>
              <a:rPr lang="en-US" sz="6000" b="1" dirty="0"/>
              <a:t>	void main()</a:t>
            </a:r>
          </a:p>
          <a:p>
            <a:r>
              <a:rPr lang="en-US" sz="6000" b="1" dirty="0"/>
              <a:t>	{  </a:t>
            </a:r>
          </a:p>
          <a:p>
            <a:r>
              <a:rPr lang="en-US" sz="6000" b="1" dirty="0"/>
              <a:t>	    </a:t>
            </a:r>
          </a:p>
          <a:p>
            <a:r>
              <a:rPr lang="en-US" sz="6000" b="1" dirty="0"/>
              <a:t>	}</a:t>
            </a:r>
            <a:r>
              <a:rPr lang="en-US" sz="4400" b="1" dirty="0"/>
              <a:t>  </a:t>
            </a:r>
          </a:p>
        </p:txBody>
      </p:sp>
      <p:sp>
        <p:nvSpPr>
          <p:cNvPr id="2" name="Content Placeholder 2"/>
          <p:cNvSpPr txBox="1">
            <a:spLocks/>
          </p:cNvSpPr>
          <p:nvPr/>
        </p:nvSpPr>
        <p:spPr>
          <a:xfrm>
            <a:off x="1101166" y="1033321"/>
            <a:ext cx="9764837" cy="446653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a:p>
            <a:pPr marL="342900" lvl="1" indent="-342900"/>
            <a:endParaRPr lang="en-US" sz="2200" dirty="0"/>
          </a:p>
          <a:p>
            <a:pPr marL="1200150" lvl="3" indent="-342900"/>
            <a:endParaRPr lang="en-US" sz="2200" dirty="0"/>
          </a:p>
          <a:p>
            <a:pPr marL="0" indent="0">
              <a:buFont typeface="Wingdings 3" charset="2"/>
              <a:buNone/>
            </a:pPr>
            <a:endParaRPr lang="en-US"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
        <p:nvSpPr>
          <p:cNvPr id="3" name="Title 4"/>
          <p:cNvSpPr txBox="1">
            <a:spLocks/>
          </p:cNvSpPr>
          <p:nvPr/>
        </p:nvSpPr>
        <p:spPr>
          <a:xfrm>
            <a:off x="1437339" y="-653423"/>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b="1" dirty="0">
                <a:solidFill>
                  <a:schemeClr val="tx1"/>
                </a:solidFill>
              </a:rPr>
            </a:br>
            <a:r>
              <a:rPr lang="en-US" sz="4400" b="1">
                <a:solidFill>
                  <a:schemeClr val="tx1"/>
                </a:solidFill>
              </a:rPr>
              <a:t>Anatomy of a </a:t>
            </a:r>
            <a:r>
              <a:rPr lang="en-US" sz="4400" b="1" dirty="0">
                <a:solidFill>
                  <a:schemeClr val="tx1"/>
                </a:solidFill>
              </a:rPr>
              <a:t>C++ Program</a:t>
            </a:r>
          </a:p>
        </p:txBody>
      </p:sp>
      <p:sp>
        <p:nvSpPr>
          <p:cNvPr id="6" name="Rectangle 5"/>
          <p:cNvSpPr/>
          <p:nvPr/>
        </p:nvSpPr>
        <p:spPr>
          <a:xfrm>
            <a:off x="9209743" y="1371600"/>
            <a:ext cx="2973292" cy="3993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Required part of Every C++ Program</a:t>
            </a:r>
          </a:p>
        </p:txBody>
      </p:sp>
      <p:cxnSp>
        <p:nvCxnSpPr>
          <p:cNvPr id="8" name="Straight Arrow Connector 7"/>
          <p:cNvCxnSpPr/>
          <p:nvPr/>
        </p:nvCxnSpPr>
        <p:spPr>
          <a:xfrm flipH="1" flipV="1">
            <a:off x="8497827" y="3361765"/>
            <a:ext cx="779151" cy="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4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92841" y="793377"/>
            <a:ext cx="7518400" cy="60646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4800" b="1" dirty="0"/>
              <a:t>#include&lt;</a:t>
            </a:r>
            <a:r>
              <a:rPr lang="en-US" sz="4800" b="1" dirty="0" err="1"/>
              <a:t>iostream</a:t>
            </a:r>
            <a:r>
              <a:rPr lang="en-US" sz="4800" b="1" dirty="0"/>
              <a:t>&gt;</a:t>
            </a:r>
          </a:p>
          <a:p>
            <a:pPr marL="0" indent="0">
              <a:buNone/>
            </a:pPr>
            <a:r>
              <a:rPr lang="en-US" sz="4800" b="1" dirty="0"/>
              <a:t>#include&lt;</a:t>
            </a:r>
            <a:r>
              <a:rPr lang="en-US" sz="4800" b="1" dirty="0" err="1"/>
              <a:t>conio.h</a:t>
            </a:r>
            <a:r>
              <a:rPr lang="en-US" sz="4800" b="1" dirty="0"/>
              <a:t>&gt;</a:t>
            </a:r>
          </a:p>
          <a:p>
            <a:pPr marL="0" indent="0">
              <a:buNone/>
            </a:pPr>
            <a:r>
              <a:rPr lang="en-US" sz="4800" b="1" dirty="0"/>
              <a:t>void main()</a:t>
            </a:r>
          </a:p>
          <a:p>
            <a:pPr marL="0" indent="0">
              <a:buNone/>
            </a:pPr>
            <a:r>
              <a:rPr lang="en-US" sz="4800" b="1" dirty="0"/>
              <a:t>{   </a:t>
            </a:r>
          </a:p>
          <a:p>
            <a:pPr marL="0" indent="0">
              <a:buNone/>
            </a:pPr>
            <a:r>
              <a:rPr lang="en-US" sz="4800" b="1" dirty="0" err="1"/>
              <a:t>cout</a:t>
            </a:r>
            <a:r>
              <a:rPr lang="en-US" sz="4800" b="1" dirty="0"/>
              <a:t>&lt;&lt;“Hello </a:t>
            </a:r>
            <a:r>
              <a:rPr lang="en-US" sz="4800" b="1" dirty="0" err="1"/>
              <a:t>Wrold</a:t>
            </a:r>
            <a:r>
              <a:rPr lang="en-US" sz="4800" b="1" dirty="0"/>
              <a:t>. ";</a:t>
            </a:r>
          </a:p>
          <a:p>
            <a:pPr marL="0" indent="0">
              <a:buNone/>
            </a:pPr>
            <a:r>
              <a:rPr lang="en-US" sz="4800" b="1" dirty="0" err="1"/>
              <a:t>getch</a:t>
            </a:r>
            <a:r>
              <a:rPr lang="en-US" sz="4800" b="1" dirty="0"/>
              <a:t>();</a:t>
            </a:r>
          </a:p>
          <a:p>
            <a:pPr marL="0" indent="0">
              <a:buNone/>
            </a:pPr>
            <a:r>
              <a:rPr lang="en-US" sz="4800" b="1" dirty="0"/>
              <a:t>}</a:t>
            </a:r>
            <a:r>
              <a:rPr lang="en-US" sz="3200" b="1" dirty="0"/>
              <a:t> </a:t>
            </a:r>
          </a:p>
          <a:p>
            <a:endParaRPr lang="en-US" dirty="0"/>
          </a:p>
          <a:p>
            <a:pPr marL="342900" lvl="1" indent="-342900"/>
            <a:endParaRPr lang="en-US" sz="2200" dirty="0"/>
          </a:p>
          <a:p>
            <a:pPr marL="1200150" lvl="3" indent="-342900"/>
            <a:endParaRPr lang="en-US" sz="2200" dirty="0"/>
          </a:p>
          <a:p>
            <a:pPr marL="0" indent="0">
              <a:buFont typeface="Wingdings 3" charset="2"/>
              <a:buNone/>
            </a:pPr>
            <a:endParaRPr lang="en-US"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
        <p:nvSpPr>
          <p:cNvPr id="3" name="Title 4"/>
          <p:cNvSpPr txBox="1">
            <a:spLocks/>
          </p:cNvSpPr>
          <p:nvPr/>
        </p:nvSpPr>
        <p:spPr>
          <a:xfrm>
            <a:off x="1760067" y="-720658"/>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b="1" dirty="0">
                <a:solidFill>
                  <a:schemeClr val="tx1"/>
                </a:solidFill>
              </a:rPr>
            </a:br>
            <a:r>
              <a:rPr lang="en-US" sz="4400" b="1" dirty="0">
                <a:solidFill>
                  <a:schemeClr val="tx1"/>
                </a:solidFill>
              </a:rPr>
              <a:t>Anatomy of a C++ Program</a:t>
            </a:r>
          </a:p>
        </p:txBody>
      </p:sp>
      <p:sp>
        <p:nvSpPr>
          <p:cNvPr id="4" name="Rectangle 3"/>
          <p:cNvSpPr/>
          <p:nvPr/>
        </p:nvSpPr>
        <p:spPr>
          <a:xfrm>
            <a:off x="9103661" y="2003613"/>
            <a:ext cx="2299447" cy="12236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File program.cpp</a:t>
            </a:r>
          </a:p>
        </p:txBody>
      </p:sp>
      <p:cxnSp>
        <p:nvCxnSpPr>
          <p:cNvPr id="6" name="Straight Arrow Connector 5"/>
          <p:cNvCxnSpPr/>
          <p:nvPr/>
        </p:nvCxnSpPr>
        <p:spPr>
          <a:xfrm flipH="1">
            <a:off x="7853084" y="2595282"/>
            <a:ext cx="1250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80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98703"/>
            <a:ext cx="10557434" cy="4777957"/>
          </a:xfrm>
        </p:spPr>
        <p:txBody>
          <a:bodyPr>
            <a:normAutofit/>
          </a:bodyPr>
          <a:lstStyle/>
          <a:p>
            <a:r>
              <a:rPr lang="en-US" sz="4400" b="1" dirty="0">
                <a:latin typeface="Times New Roman" panose="02020603050405020304" pitchFamily="18" charset="0"/>
                <a:cs typeface="Times New Roman" panose="02020603050405020304" pitchFamily="18" charset="0"/>
              </a:rPr>
              <a:t>#include</a:t>
            </a:r>
            <a:r>
              <a:rPr lang="en-US" sz="28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Is a pre-processor directive.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&lt; </a:t>
            </a:r>
            <a:r>
              <a:rPr lang="en-US" sz="4400" b="1" dirty="0" err="1">
                <a:latin typeface="Times New Roman" panose="02020603050405020304" pitchFamily="18" charset="0"/>
                <a:cs typeface="Times New Roman" panose="02020603050405020304" pitchFamily="18" charset="0"/>
              </a:rPr>
              <a:t>iostream.h</a:t>
            </a:r>
            <a:r>
              <a:rPr lang="en-US" sz="4400" b="1" dirty="0">
                <a:latin typeface="Times New Roman" panose="02020603050405020304" pitchFamily="18" charset="0"/>
                <a:cs typeface="Times New Roman" panose="02020603050405020304" pitchFamily="18" charset="0"/>
              </a:rPr>
              <a:t> &gt;</a:t>
            </a:r>
            <a:r>
              <a:rPr lang="en-US" sz="2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Is a Header File</a:t>
            </a:r>
            <a:r>
              <a:rPr lang="en-US" sz="4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The </a:t>
            </a:r>
            <a:r>
              <a:rPr lang="en-US" sz="4000" b="1" dirty="0">
                <a:latin typeface="Times New Roman" panose="02020603050405020304" pitchFamily="18" charset="0"/>
                <a:cs typeface="Times New Roman" panose="02020603050405020304" pitchFamily="18" charset="0"/>
              </a:rPr>
              <a:t>main()</a:t>
            </a:r>
            <a:r>
              <a:rPr lang="en-US" sz="28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is the </a:t>
            </a:r>
            <a:r>
              <a:rPr lang="en-US" sz="4400" b="1" dirty="0">
                <a:latin typeface="Times New Roman" panose="02020603050405020304" pitchFamily="18" charset="0"/>
                <a:cs typeface="Times New Roman" panose="02020603050405020304" pitchFamily="18" charset="0"/>
              </a:rPr>
              <a:t>name of the function.</a:t>
            </a:r>
            <a:endParaRPr lang="en-US" sz="28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Every function name is followed by </a:t>
            </a:r>
            <a:r>
              <a:rPr lang="en-US" sz="48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parenthesis</a:t>
            </a:r>
          </a:p>
          <a:p>
            <a:r>
              <a:rPr lang="en-US" sz="3600" dirty="0">
                <a:latin typeface="Times New Roman" panose="02020603050405020304" pitchFamily="18" charset="0"/>
                <a:cs typeface="Times New Roman" panose="02020603050405020304" pitchFamily="18" charset="0"/>
              </a:rPr>
              <a:t>Every C++ program must contain at least one function i.e.</a:t>
            </a:r>
            <a:r>
              <a:rPr lang="en-US" sz="28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main() function.</a:t>
            </a:r>
          </a:p>
          <a:p>
            <a:endParaRPr lang="en-US" sz="28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41166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main() function </a:t>
            </a:r>
          </a:p>
        </p:txBody>
      </p:sp>
      <p:sp>
        <p:nvSpPr>
          <p:cNvPr id="3" name="Content Placeholder 2"/>
          <p:cNvSpPr>
            <a:spLocks noGrp="1"/>
          </p:cNvSpPr>
          <p:nvPr>
            <p:ph idx="1"/>
          </p:nvPr>
        </p:nvSpPr>
        <p:spPr>
          <a:xfrm>
            <a:off x="1154954" y="2298703"/>
            <a:ext cx="10288493" cy="4777957"/>
          </a:xfrm>
        </p:spPr>
        <p:txBody>
          <a:bodyPr>
            <a:normAutofit/>
          </a:bodyPr>
          <a:lstStyle/>
          <a:p>
            <a:r>
              <a:rPr lang="en-US" sz="4000" b="1" dirty="0">
                <a:latin typeface="Times New Roman" panose="02020603050405020304" pitchFamily="18" charset="0"/>
                <a:cs typeface="Times New Roman" panose="02020603050405020304" pitchFamily="18" charset="0"/>
              </a:rPr>
              <a:t>main() function</a:t>
            </a:r>
            <a:r>
              <a:rPr lang="en-US" sz="28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is the Entry point / gateway of a C++ program. because every program starts from the main function.</a:t>
            </a:r>
            <a:endParaRPr lang="en-US" sz="28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The  curly brackets </a:t>
            </a:r>
            <a:r>
              <a:rPr lang="en-US" sz="6000" dirty="0">
                <a:latin typeface="Times New Roman" panose="02020603050405020304" pitchFamily="18" charset="0"/>
                <a:cs typeface="Times New Roman" panose="02020603050405020304" pitchFamily="18" charset="0"/>
              </a:rPr>
              <a:t>{  and  }         </a:t>
            </a:r>
            <a:r>
              <a:rPr lang="en-US" sz="4000" dirty="0">
                <a:latin typeface="Times New Roman" panose="02020603050405020304" pitchFamily="18" charset="0"/>
                <a:cs typeface="Times New Roman" panose="02020603050405020304" pitchFamily="18" charset="0"/>
              </a:rPr>
              <a:t>specify the starting and ending of the function. </a:t>
            </a:r>
            <a:r>
              <a:rPr lang="en-US" sz="4000" dirty="0"/>
              <a:t> </a:t>
            </a:r>
          </a:p>
          <a:p>
            <a:endParaRPr lang="en-US" sz="28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1769482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Outputting with </a:t>
            </a:r>
            <a:r>
              <a:rPr lang="en-US" dirty="0" err="1"/>
              <a:t>cout</a:t>
            </a:r>
            <a:r>
              <a:rPr lang="en-US" dirty="0"/>
              <a:t> (console out)</a:t>
            </a:r>
          </a:p>
        </p:txBody>
      </p:sp>
      <p:sp>
        <p:nvSpPr>
          <p:cNvPr id="3" name="Content Placeholder 2"/>
          <p:cNvSpPr>
            <a:spLocks noGrp="1"/>
          </p:cNvSpPr>
          <p:nvPr>
            <p:ph idx="1"/>
          </p:nvPr>
        </p:nvSpPr>
        <p:spPr>
          <a:xfrm>
            <a:off x="653241" y="2339044"/>
            <a:ext cx="10951571" cy="4777957"/>
          </a:xfrm>
        </p:spPr>
        <p:txBody>
          <a:bodyPr>
            <a:normAutofit/>
          </a:bodyPr>
          <a:lstStyle/>
          <a:p>
            <a:r>
              <a:rPr lang="en-US" sz="3600" dirty="0">
                <a:latin typeface="Times New Roman" panose="02020603050405020304" pitchFamily="18" charset="0"/>
                <a:cs typeface="Times New Roman" panose="02020603050405020304" pitchFamily="18" charset="0"/>
              </a:rPr>
              <a:t>In C++, </a:t>
            </a:r>
            <a:r>
              <a:rPr lang="en-US" sz="3600" dirty="0" err="1">
                <a:latin typeface="Times New Roman" panose="02020603050405020304" pitchFamily="18" charset="0"/>
                <a:cs typeface="Times New Roman" panose="02020603050405020304" pitchFamily="18" charset="0"/>
              </a:rPr>
              <a:t>cout</a:t>
            </a:r>
            <a:r>
              <a:rPr lang="en-US" sz="3600" dirty="0">
                <a:latin typeface="Times New Roman" panose="02020603050405020304" pitchFamily="18" charset="0"/>
                <a:cs typeface="Times New Roman" panose="02020603050405020304" pitchFamily="18" charset="0"/>
              </a:rPr>
              <a:t> is the </a:t>
            </a:r>
            <a:r>
              <a:rPr lang="en-US" sz="3600" b="1" dirty="0">
                <a:latin typeface="Times New Roman" panose="02020603050405020304" pitchFamily="18" charset="0"/>
                <a:cs typeface="Times New Roman" panose="02020603050405020304" pitchFamily="18" charset="0"/>
              </a:rPr>
              <a:t>Standard Output Stream. </a:t>
            </a:r>
          </a:p>
          <a:p>
            <a:r>
              <a:rPr lang="en-US" sz="3600" dirty="0">
                <a:latin typeface="Times New Roman" panose="02020603050405020304" pitchFamily="18" charset="0"/>
                <a:cs typeface="Times New Roman" panose="02020603050405020304" pitchFamily="18" charset="0"/>
              </a:rPr>
              <a:t>In C++, </a:t>
            </a:r>
            <a:r>
              <a:rPr lang="en-US" sz="4800" b="1" dirty="0" err="1">
                <a:latin typeface="Times New Roman" panose="02020603050405020304" pitchFamily="18" charset="0"/>
                <a:cs typeface="Times New Roman" panose="02020603050405020304" pitchFamily="18" charset="0"/>
              </a:rPr>
              <a:t>cout</a:t>
            </a:r>
            <a:r>
              <a:rPr lang="en-US" sz="3600" dirty="0">
                <a:latin typeface="Times New Roman" panose="02020603050405020304" pitchFamily="18" charset="0"/>
                <a:cs typeface="Times New Roman" panose="02020603050405020304" pitchFamily="18" charset="0"/>
              </a:rPr>
              <a:t> statement is used to print/display the text or numbers on the monitor screen.</a:t>
            </a:r>
          </a:p>
          <a:p>
            <a:r>
              <a:rPr lang="en-US" sz="3600" dirty="0" err="1">
                <a:latin typeface="Times New Roman" panose="02020603050405020304" pitchFamily="18" charset="0"/>
                <a:cs typeface="Times New Roman" panose="02020603050405020304" pitchFamily="18" charset="0"/>
              </a:rPr>
              <a:t>cout</a:t>
            </a:r>
            <a:r>
              <a:rPr lang="en-US" sz="3600" dirty="0">
                <a:latin typeface="Times New Roman" panose="02020603050405020304" pitchFamily="18" charset="0"/>
                <a:cs typeface="Times New Roman" panose="02020603050405020304" pitchFamily="18" charset="0"/>
              </a:rPr>
              <a:t> is used in conjunction with the </a:t>
            </a:r>
            <a:r>
              <a:rPr lang="en-US" sz="3600" b="1" dirty="0">
                <a:latin typeface="Times New Roman" panose="02020603050405020304" pitchFamily="18" charset="0"/>
                <a:cs typeface="Times New Roman" panose="02020603050405020304" pitchFamily="18" charset="0"/>
              </a:rPr>
              <a:t>insertion operator (&lt;&lt;) or put-to-operator.</a:t>
            </a:r>
          </a:p>
          <a:p>
            <a:r>
              <a:rPr lang="en-US" sz="3600" dirty="0">
                <a:latin typeface="Times New Roman" panose="02020603050405020304" pitchFamily="18" charset="0"/>
                <a:cs typeface="Times New Roman" panose="02020603050405020304" pitchFamily="18" charset="0"/>
              </a:rPr>
              <a:t>Any thing on the right side </a:t>
            </a:r>
            <a:r>
              <a:rPr lang="en-US" sz="3600" b="1" dirty="0">
                <a:latin typeface="Times New Roman" panose="02020603050405020304" pitchFamily="18" charset="0"/>
                <a:cs typeface="Times New Roman" panose="02020603050405020304" pitchFamily="18" charset="0"/>
              </a:rPr>
              <a:t>of &lt;&lt; </a:t>
            </a:r>
            <a:r>
              <a:rPr lang="en-US" sz="3600" dirty="0">
                <a:latin typeface="Times New Roman" panose="02020603050405020304" pitchFamily="18" charset="0"/>
                <a:cs typeface="Times New Roman" panose="02020603050405020304" pitchFamily="18" charset="0"/>
              </a:rPr>
              <a:t>will be displayed on monitor screen.</a:t>
            </a:r>
          </a:p>
          <a:p>
            <a:pPr marL="0" indent="0">
              <a:buNone/>
            </a:pPr>
            <a:endParaRPr lang="en-US" sz="28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322304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Outputting with </a:t>
            </a:r>
            <a:r>
              <a:rPr lang="en-US" dirty="0" err="1"/>
              <a:t>cout</a:t>
            </a:r>
            <a:endParaRPr lang="en-US" dirty="0"/>
          </a:p>
        </p:txBody>
      </p:sp>
      <p:sp>
        <p:nvSpPr>
          <p:cNvPr id="3" name="Content Placeholder 2"/>
          <p:cNvSpPr>
            <a:spLocks noGrp="1"/>
          </p:cNvSpPr>
          <p:nvPr>
            <p:ph idx="1"/>
          </p:nvPr>
        </p:nvSpPr>
        <p:spPr>
          <a:xfrm>
            <a:off x="1154954" y="2298703"/>
            <a:ext cx="10570881" cy="4777957"/>
          </a:xfrm>
        </p:spPr>
        <p:txBody>
          <a:bodyPr>
            <a:normAutofit lnSpcReduction="10000"/>
          </a:bodyPr>
          <a:lstStyle/>
          <a:p>
            <a:r>
              <a:rPr lang="en-US" sz="4800" b="1" dirty="0">
                <a:latin typeface="Times New Roman" panose="02020603050405020304" pitchFamily="18" charset="0"/>
                <a:cs typeface="Times New Roman" panose="02020603050405020304" pitchFamily="18" charset="0"/>
              </a:rPr>
              <a:t>“Hello World.” </a:t>
            </a:r>
            <a:r>
              <a:rPr lang="en-US" sz="4800" dirty="0">
                <a:latin typeface="Times New Roman" panose="02020603050405020304" pitchFamily="18" charset="0"/>
                <a:cs typeface="Times New Roman" panose="02020603050405020304" pitchFamily="18" charset="0"/>
              </a:rPr>
              <a:t>is the string literal  / constant to be displayed.</a:t>
            </a:r>
          </a:p>
          <a:p>
            <a:r>
              <a:rPr lang="en-US" sz="9600" b="1" dirty="0">
                <a:latin typeface="Times New Roman" panose="02020603050405020304" pitchFamily="18" charset="0"/>
                <a:cs typeface="Times New Roman" panose="02020603050405020304" pitchFamily="18" charset="0"/>
              </a:rPr>
              <a:t>;</a:t>
            </a:r>
            <a:r>
              <a:rPr lang="en-US" sz="5400" b="1" dirty="0">
                <a:latin typeface="Times New Roman" panose="02020603050405020304" pitchFamily="18" charset="0"/>
                <a:cs typeface="Times New Roman" panose="02020603050405020304" pitchFamily="18" charset="0"/>
              </a:rPr>
              <a:t>(semicolon)</a:t>
            </a:r>
            <a:r>
              <a:rPr lang="en-US" sz="5400" dirty="0">
                <a:latin typeface="Times New Roman" panose="02020603050405020304" pitchFamily="18" charset="0"/>
                <a:cs typeface="Times New Roman" panose="02020603050405020304" pitchFamily="18" charset="0"/>
              </a:rPr>
              <a:t>is called as </a:t>
            </a:r>
            <a:r>
              <a:rPr lang="en-US" sz="5400" b="1" dirty="0">
                <a:latin typeface="Times New Roman" panose="02020603050405020304" pitchFamily="18" charset="0"/>
                <a:cs typeface="Times New Roman" panose="02020603050405020304" pitchFamily="18" charset="0"/>
              </a:rPr>
              <a:t>terminator</a:t>
            </a:r>
            <a:r>
              <a:rPr lang="en-US" sz="5400" dirty="0">
                <a:latin typeface="Times New Roman" panose="02020603050405020304" pitchFamily="18" charset="0"/>
                <a:cs typeface="Times New Roman" panose="02020603050405020304" pitchFamily="18" charset="0"/>
              </a:rPr>
              <a:t>, it shows the end of any statement.</a:t>
            </a:r>
          </a:p>
          <a:p>
            <a:pPr marL="0" indent="0">
              <a:buNone/>
            </a:pPr>
            <a:endParaRPr lang="en-US" sz="40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53977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120" y="2219116"/>
            <a:ext cx="10606986" cy="4728654"/>
          </a:xfrm>
        </p:spPr>
        <p:txBody>
          <a:bodyPr>
            <a:normAutofit/>
          </a:bodyPr>
          <a:lstStyle/>
          <a:p>
            <a:pPr marL="342900" lvl="1" indent="-342900" algn="just"/>
            <a:r>
              <a:rPr lang="en-US" sz="2400" b="1" u="sng" dirty="0"/>
              <a:t>Objective: Installation of Turbo C++, Dev-C++ IDEs, To become familiar with Basic C++ Program structure and Programming syntax</a:t>
            </a:r>
          </a:p>
          <a:p>
            <a:pPr marL="342900" lvl="1" indent="-342900"/>
            <a:endParaRPr lang="en-US" sz="2400" b="1" dirty="0"/>
          </a:p>
          <a:p>
            <a:pPr marL="342900" lvl="1" indent="-342900"/>
            <a:r>
              <a:rPr lang="en-US" sz="2400" b="1" dirty="0"/>
              <a:t>Program statements /Program instructions  and a computer Program</a:t>
            </a:r>
          </a:p>
          <a:p>
            <a:pPr marL="342900" lvl="1" indent="-342900"/>
            <a:r>
              <a:rPr lang="en-US" sz="2400" b="1" dirty="0"/>
              <a:t>Syntax</a:t>
            </a:r>
          </a:p>
          <a:p>
            <a:pPr marL="342900" lvl="1" indent="-342900"/>
            <a:r>
              <a:rPr lang="en-US" sz="2400" b="1" dirty="0"/>
              <a:t>Source code and object code , source file and object file </a:t>
            </a:r>
          </a:p>
          <a:p>
            <a:pPr marL="342900" lvl="1" indent="-342900"/>
            <a:r>
              <a:rPr lang="en-US" sz="2400" b="1" dirty="0"/>
              <a:t>Executable file </a:t>
            </a:r>
          </a:p>
          <a:p>
            <a:pPr marL="342900" lvl="1" indent="-342900"/>
            <a:r>
              <a:rPr lang="en-US" sz="2400" b="1" dirty="0"/>
              <a:t>Language Translators  (Assembler, Compiler, Interpreter)</a:t>
            </a:r>
          </a:p>
          <a:p>
            <a:pPr marL="342900" lvl="1" indent="-342900"/>
            <a:r>
              <a:rPr lang="en-US" sz="2400" b="1" dirty="0"/>
              <a:t>Escape Sequence </a:t>
            </a:r>
          </a:p>
          <a:p>
            <a:pPr marL="0" lvl="1"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err="1"/>
              <a:t>getch</a:t>
            </a:r>
            <a:r>
              <a:rPr lang="en-US" dirty="0"/>
              <a:t>() function </a:t>
            </a:r>
          </a:p>
        </p:txBody>
      </p:sp>
      <p:sp>
        <p:nvSpPr>
          <p:cNvPr id="3" name="Content Placeholder 2"/>
          <p:cNvSpPr>
            <a:spLocks noGrp="1"/>
          </p:cNvSpPr>
          <p:nvPr>
            <p:ph idx="1"/>
          </p:nvPr>
        </p:nvSpPr>
        <p:spPr>
          <a:xfrm>
            <a:off x="605118" y="2298703"/>
            <a:ext cx="11308976" cy="4777957"/>
          </a:xfrm>
        </p:spPr>
        <p:txBody>
          <a:bodyPr>
            <a:normAutofit/>
          </a:bodyPr>
          <a:lstStyle/>
          <a:p>
            <a:r>
              <a:rPr lang="en-US" sz="4000" dirty="0">
                <a:latin typeface="Times New Roman" panose="02020603050405020304" pitchFamily="18" charset="0"/>
                <a:cs typeface="Times New Roman" panose="02020603050405020304" pitchFamily="18" charset="0"/>
              </a:rPr>
              <a:t>In order to view the output we used </a:t>
            </a:r>
            <a:r>
              <a:rPr lang="en-US" sz="4000" dirty="0" err="1">
                <a:latin typeface="Times New Roman" panose="02020603050405020304" pitchFamily="18" charset="0"/>
                <a:cs typeface="Times New Roman" panose="02020603050405020304" pitchFamily="18" charset="0"/>
              </a:rPr>
              <a:t>getch</a:t>
            </a:r>
            <a:r>
              <a:rPr lang="en-US" sz="4000" dirty="0">
                <a:latin typeface="Times New Roman" panose="02020603050405020304" pitchFamily="18" charset="0"/>
                <a:cs typeface="Times New Roman" panose="02020603050405020304" pitchFamily="18" charset="0"/>
              </a:rPr>
              <a:t>() function. </a:t>
            </a:r>
          </a:p>
          <a:p>
            <a:r>
              <a:rPr lang="en-US" sz="4000" dirty="0" err="1">
                <a:latin typeface="Times New Roman" panose="02020603050405020304" pitchFamily="18" charset="0"/>
                <a:cs typeface="Times New Roman" panose="02020603050405020304" pitchFamily="18" charset="0"/>
              </a:rPr>
              <a:t>getch</a:t>
            </a:r>
            <a:r>
              <a:rPr lang="en-US" sz="4000" dirty="0">
                <a:latin typeface="Times New Roman" panose="02020603050405020304" pitchFamily="18" charset="0"/>
                <a:cs typeface="Times New Roman" panose="02020603050405020304" pitchFamily="18" charset="0"/>
              </a:rPr>
              <a:t>( ) is used to hold the output screen </a:t>
            </a:r>
          </a:p>
          <a:p>
            <a:r>
              <a:rPr lang="en-US" sz="2600" dirty="0">
                <a:latin typeface="Times New Roman" panose="02020603050405020304" pitchFamily="18" charset="0"/>
                <a:cs typeface="Times New Roman" panose="02020603050405020304" pitchFamily="18" charset="0"/>
              </a:rPr>
              <a:t>The </a:t>
            </a:r>
            <a:r>
              <a:rPr lang="en-US" sz="2600" dirty="0" err="1">
                <a:latin typeface="Times New Roman" panose="02020603050405020304" pitchFamily="18" charset="0"/>
                <a:cs typeface="Times New Roman" panose="02020603050405020304" pitchFamily="18" charset="0"/>
              </a:rPr>
              <a:t>getch</a:t>
            </a:r>
            <a:r>
              <a:rPr lang="en-US" sz="2600" dirty="0">
                <a:latin typeface="Times New Roman" panose="02020603050405020304" pitchFamily="18" charset="0"/>
                <a:cs typeface="Times New Roman" panose="02020603050405020304" pitchFamily="18" charset="0"/>
              </a:rPr>
              <a:t>() function is used to get one character from the keyboard.</a:t>
            </a:r>
          </a:p>
          <a:p>
            <a:r>
              <a:rPr lang="en-US" sz="2600" dirty="0">
                <a:latin typeface="Times New Roman" panose="02020603050405020304" pitchFamily="18" charset="0"/>
                <a:cs typeface="Times New Roman" panose="02020603050405020304" pitchFamily="18" charset="0"/>
              </a:rPr>
              <a:t>Whenever the computer encounters </a:t>
            </a:r>
            <a:r>
              <a:rPr lang="en-US" sz="2600" dirty="0" err="1">
                <a:latin typeface="Times New Roman" panose="02020603050405020304" pitchFamily="18" charset="0"/>
                <a:cs typeface="Times New Roman" panose="02020603050405020304" pitchFamily="18" charset="0"/>
              </a:rPr>
              <a:t>getch</a:t>
            </a:r>
            <a:r>
              <a:rPr lang="en-US" sz="2600" dirty="0">
                <a:latin typeface="Times New Roman" panose="02020603050405020304" pitchFamily="18" charset="0"/>
                <a:cs typeface="Times New Roman" panose="02020603050405020304" pitchFamily="18" charset="0"/>
              </a:rPr>
              <a:t>() function, it will wait for the user to press any key from the keyboard.</a:t>
            </a:r>
          </a:p>
          <a:p>
            <a:r>
              <a:rPr lang="en-US" sz="2600" dirty="0">
                <a:latin typeface="Times New Roman" panose="02020603050405020304" pitchFamily="18" charset="0"/>
                <a:cs typeface="Times New Roman" panose="02020603050405020304" pitchFamily="18" charset="0"/>
              </a:rPr>
              <a:t>Once the user presses any key on the keyboard that will be get by the </a:t>
            </a:r>
            <a:r>
              <a:rPr lang="en-US" sz="2600" dirty="0" err="1">
                <a:latin typeface="Times New Roman" panose="02020603050405020304" pitchFamily="18" charset="0"/>
                <a:cs typeface="Times New Roman" panose="02020603050405020304" pitchFamily="18" charset="0"/>
              </a:rPr>
              <a:t>getch</a:t>
            </a:r>
            <a:r>
              <a:rPr lang="en-US" sz="2600" dirty="0">
                <a:latin typeface="Times New Roman" panose="02020603050405020304" pitchFamily="18" charset="0"/>
                <a:cs typeface="Times New Roman" panose="02020603050405020304" pitchFamily="18" charset="0"/>
              </a:rPr>
              <a:t>() function.</a:t>
            </a:r>
          </a:p>
          <a:p>
            <a:endParaRPr lang="en-US" sz="28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43338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9581" y="181178"/>
            <a:ext cx="10923490" cy="6801862"/>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&lt;</a:t>
            </a:r>
            <a:r>
              <a:rPr lang="en-US" sz="3200" b="1" dirty="0" err="1">
                <a:latin typeface="Times New Roman" panose="02020603050405020304" pitchFamily="18" charset="0"/>
                <a:cs typeface="Times New Roman" panose="02020603050405020304" pitchFamily="18" charset="0"/>
              </a:rPr>
              <a:t>conio.h</a:t>
            </a:r>
            <a:r>
              <a:rPr lang="en-US" sz="3200" b="1" dirty="0">
                <a:latin typeface="Times New Roman" panose="02020603050405020304" pitchFamily="18" charset="0"/>
                <a:cs typeface="Times New Roman" panose="02020603050405020304" pitchFamily="18" charset="0"/>
              </a:rPr>
              <a:t>&gt; Header File is required for </a:t>
            </a:r>
            <a:r>
              <a:rPr lang="en-US" sz="3200" b="1" dirty="0" err="1">
                <a:latin typeface="Times New Roman" panose="02020603050405020304" pitchFamily="18" charset="0"/>
                <a:cs typeface="Times New Roman" panose="02020603050405020304" pitchFamily="18" charset="0"/>
              </a:rPr>
              <a:t>getch</a:t>
            </a:r>
            <a:r>
              <a:rPr lang="en-US" sz="3200" b="1" dirty="0">
                <a:latin typeface="Times New Roman" panose="02020603050405020304" pitchFamily="18" charset="0"/>
                <a:cs typeface="Times New Roman" panose="02020603050405020304" pitchFamily="18" charset="0"/>
              </a:rPr>
              <a:t>() function.</a:t>
            </a:r>
          </a:p>
          <a:p>
            <a:r>
              <a:rPr lang="en-US" sz="4000" dirty="0" err="1">
                <a:latin typeface="Times New Roman" panose="02020603050405020304" pitchFamily="18" charset="0"/>
                <a:cs typeface="Times New Roman" panose="02020603050405020304" pitchFamily="18" charset="0"/>
              </a:rPr>
              <a:t>conio.h</a:t>
            </a:r>
            <a:r>
              <a:rPr lang="en-US" sz="4000" dirty="0">
                <a:latin typeface="Times New Roman" panose="02020603050405020304" pitchFamily="18" charset="0"/>
                <a:cs typeface="Times New Roman" panose="02020603050405020304" pitchFamily="18" charset="0"/>
              </a:rPr>
              <a:t> contains prototype/declaration for </a:t>
            </a:r>
            <a:r>
              <a:rPr lang="en-US" sz="4000" dirty="0" err="1">
                <a:latin typeface="Times New Roman" panose="02020603050405020304" pitchFamily="18" charset="0"/>
                <a:cs typeface="Times New Roman" panose="02020603050405020304" pitchFamily="18" charset="0"/>
              </a:rPr>
              <a:t>getch</a:t>
            </a:r>
            <a:r>
              <a:rPr lang="en-US" sz="4000" dirty="0">
                <a:latin typeface="Times New Roman" panose="02020603050405020304" pitchFamily="18" charset="0"/>
                <a:cs typeface="Times New Roman" panose="02020603050405020304" pitchFamily="18" charset="0"/>
              </a:rPr>
              <a:t>() function.</a:t>
            </a:r>
          </a:p>
          <a:p>
            <a:r>
              <a:rPr lang="en-US" sz="3200" dirty="0" err="1">
                <a:latin typeface="Times New Roman" panose="02020603050405020304" pitchFamily="18" charset="0"/>
                <a:cs typeface="Times New Roman" panose="02020603050405020304" pitchFamily="18" charset="0"/>
              </a:rPr>
              <a:t>conio.h</a:t>
            </a:r>
            <a:r>
              <a:rPr lang="en-US" sz="3200" dirty="0">
                <a:latin typeface="Times New Roman" panose="02020603050405020304" pitchFamily="18" charset="0"/>
                <a:cs typeface="Times New Roman" panose="02020603050405020304" pitchFamily="18" charset="0"/>
              </a:rPr>
              <a:t> header used in C++ programming contains functions for console input/output.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Some of the most commonly used functions of </a:t>
            </a:r>
            <a:r>
              <a:rPr lang="en-US" sz="3200" dirty="0" err="1">
                <a:latin typeface="Times New Roman" panose="02020603050405020304" pitchFamily="18" charset="0"/>
                <a:cs typeface="Times New Roman" panose="02020603050405020304" pitchFamily="18" charset="0"/>
              </a:rPr>
              <a:t>conio.h</a:t>
            </a:r>
            <a:r>
              <a:rPr lang="en-US" sz="3200" dirty="0">
                <a:latin typeface="Times New Roman" panose="02020603050405020304" pitchFamily="18" charset="0"/>
                <a:cs typeface="Times New Roman" panose="02020603050405020304" pitchFamily="18" charset="0"/>
              </a:rPr>
              <a:t> are </a:t>
            </a:r>
            <a:r>
              <a:rPr lang="en-US" sz="3200" dirty="0" err="1">
                <a:latin typeface="Times New Roman" panose="02020603050405020304" pitchFamily="18" charset="0"/>
                <a:cs typeface="Times New Roman" panose="02020603050405020304" pitchFamily="18" charset="0"/>
              </a:rPr>
              <a:t>clrscr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getch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getche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kbhit</a:t>
            </a:r>
            <a:r>
              <a:rPr lang="en-US" sz="3200" dirty="0">
                <a:latin typeface="Times New Roman" panose="02020603050405020304" pitchFamily="18" charset="0"/>
                <a:cs typeface="Times New Roman" panose="02020603050405020304" pitchFamily="18" charset="0"/>
              </a:rPr>
              <a:t> etc.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Functions of </a:t>
            </a:r>
            <a:r>
              <a:rPr lang="en-US" sz="3200" dirty="0" err="1">
                <a:latin typeface="Times New Roman" panose="02020603050405020304" pitchFamily="18" charset="0"/>
                <a:cs typeface="Times New Roman" panose="02020603050405020304" pitchFamily="18" charset="0"/>
              </a:rPr>
              <a:t>conio.h</a:t>
            </a:r>
            <a:r>
              <a:rPr lang="en-US" sz="3200" dirty="0">
                <a:latin typeface="Times New Roman" panose="02020603050405020304" pitchFamily="18" charset="0"/>
                <a:cs typeface="Times New Roman" panose="02020603050405020304" pitchFamily="18" charset="0"/>
              </a:rPr>
              <a:t> can be used to clear screen, change color of text and background, move text, check whether a key is pressed or not and many more. </a:t>
            </a:r>
          </a:p>
          <a:p>
            <a:br>
              <a:rPr lang="en-US" dirty="0"/>
            </a:br>
            <a:endParaRPr lang="en-US" dirty="0"/>
          </a:p>
        </p:txBody>
      </p:sp>
    </p:spTree>
    <p:extLst>
      <p:ext uri="{BB962C8B-B14F-4D97-AF65-F5344CB8AC3E}">
        <p14:creationId xmlns:p14="http://schemas.microsoft.com/office/powerpoint/2010/main" val="2912585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1154954" y="2391468"/>
            <a:ext cx="9764837" cy="4466532"/>
          </a:xfrm>
        </p:spPr>
        <p:txBody>
          <a:bodyPr>
            <a:normAutofit/>
          </a:bodyPr>
          <a:lstStyle/>
          <a:p>
            <a:endParaRPr lang="en-US" dirty="0"/>
          </a:p>
          <a:p>
            <a:pPr marL="0" lvl="1" indent="0">
              <a:buNone/>
            </a:pPr>
            <a:r>
              <a:rPr lang="en-US" b="1" dirty="0"/>
              <a:t>                                    </a:t>
            </a:r>
          </a:p>
          <a:p>
            <a:pPr marL="0" lvl="1" indent="0">
              <a:buNone/>
            </a:pPr>
            <a:endParaRPr lang="en-US" b="1" dirty="0"/>
          </a:p>
          <a:p>
            <a:pPr marL="0" lvl="1" indent="0">
              <a:buNone/>
            </a:pPr>
            <a:r>
              <a:rPr lang="en-US" b="1" dirty="0"/>
              <a:t>					</a:t>
            </a:r>
          </a:p>
          <a:p>
            <a:pPr marL="0" lvl="1" indent="0">
              <a:buNone/>
            </a:pPr>
            <a:endParaRPr lang="en-US" b="1" dirty="0"/>
          </a:p>
          <a:p>
            <a:pPr marL="0" lvl="1" indent="0">
              <a:buNone/>
            </a:pPr>
            <a:r>
              <a:rPr lang="en-US" b="1" dirty="0"/>
              <a:t>			</a:t>
            </a:r>
          </a:p>
          <a:p>
            <a:pPr marL="0" lvl="1" indent="0">
              <a:buNone/>
            </a:pPr>
            <a:r>
              <a:rPr lang="en-US" b="1" dirty="0"/>
              <a:t>					</a:t>
            </a:r>
          </a:p>
          <a:p>
            <a:pPr marL="0" lvl="1" indent="0">
              <a:buNone/>
            </a:pPr>
            <a:r>
              <a:rPr lang="en-US" sz="2800" b="1" dirty="0"/>
              <a:t>	  </a:t>
            </a:r>
            <a:r>
              <a:rPr lang="en-US" sz="2800" b="1" dirty="0" err="1"/>
              <a:t>cout</a:t>
            </a:r>
            <a:r>
              <a:rPr lang="en-US" sz="2800" b="1" dirty="0"/>
              <a:t>        &lt;&lt; “Batch 24BSAI ”;</a:t>
            </a:r>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pic>
        <p:nvPicPr>
          <p:cNvPr id="2" name="Picture 1"/>
          <p:cNvPicPr>
            <a:picLocks noChangeAspect="1"/>
          </p:cNvPicPr>
          <p:nvPr/>
        </p:nvPicPr>
        <p:blipFill>
          <a:blip r:embed="rId2"/>
          <a:stretch>
            <a:fillRect/>
          </a:stretch>
        </p:blipFill>
        <p:spPr>
          <a:xfrm>
            <a:off x="7044105" y="2779514"/>
            <a:ext cx="4830750" cy="3807001"/>
          </a:xfrm>
          <a:prstGeom prst="rect">
            <a:avLst/>
          </a:prstGeom>
        </p:spPr>
      </p:pic>
      <p:sp>
        <p:nvSpPr>
          <p:cNvPr id="4" name="TextBox 3"/>
          <p:cNvSpPr txBox="1"/>
          <p:nvPr/>
        </p:nvSpPr>
        <p:spPr>
          <a:xfrm>
            <a:off x="4657806" y="2847753"/>
            <a:ext cx="2286333" cy="646331"/>
          </a:xfrm>
          <a:prstGeom prst="rect">
            <a:avLst/>
          </a:prstGeom>
          <a:noFill/>
        </p:spPr>
        <p:txBody>
          <a:bodyPr wrap="square" rtlCol="0">
            <a:spAutoFit/>
          </a:bodyPr>
          <a:lstStyle/>
          <a:p>
            <a:r>
              <a:rPr lang="en-US" sz="3600" dirty="0"/>
              <a:t>Do this</a:t>
            </a:r>
          </a:p>
        </p:txBody>
      </p:sp>
      <p:sp>
        <p:nvSpPr>
          <p:cNvPr id="7" name="Left Arrow 6"/>
          <p:cNvSpPr/>
          <p:nvPr/>
        </p:nvSpPr>
        <p:spPr>
          <a:xfrm rot="5400000">
            <a:off x="108775" y="4647058"/>
            <a:ext cx="1050877" cy="423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366105" y="4871851"/>
            <a:ext cx="1733267" cy="83251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4918" y="2112704"/>
            <a:ext cx="2552700" cy="2019300"/>
          </a:xfrm>
          <a:prstGeom prst="rect">
            <a:avLst/>
          </a:prstGeom>
        </p:spPr>
      </p:pic>
      <p:sp>
        <p:nvSpPr>
          <p:cNvPr id="10" name="Left Arrow 9"/>
          <p:cNvSpPr/>
          <p:nvPr/>
        </p:nvSpPr>
        <p:spPr>
          <a:xfrm>
            <a:off x="2744469" y="5085861"/>
            <a:ext cx="722544" cy="423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816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287895" y="2266208"/>
            <a:ext cx="11236235" cy="4466532"/>
          </a:xfrm>
        </p:spPr>
        <p:txBody>
          <a:bodyPr>
            <a:normAutofit/>
          </a:bodyPr>
          <a:lstStyle/>
          <a:p>
            <a:r>
              <a:rPr lang="en-US" sz="2400" b="1" dirty="0"/>
              <a:t>Program:</a:t>
            </a:r>
            <a:r>
              <a:rPr lang="en-US" sz="2400" dirty="0"/>
              <a:t> is a set(collection) of instruction to do a meaningful task.</a:t>
            </a:r>
            <a:endParaRPr lang="en-US" sz="1100" dirty="0"/>
          </a:p>
          <a:p>
            <a:endParaRPr lang="en-US" sz="1000" dirty="0"/>
          </a:p>
          <a:p>
            <a:pPr marL="0" lvl="1" indent="0">
              <a:buNone/>
            </a:pPr>
            <a:r>
              <a:rPr lang="en-US" sz="1800" b="1" dirty="0"/>
              <a:t>  </a:t>
            </a:r>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
        <p:nvSpPr>
          <p:cNvPr id="4" name="Rectangle 3"/>
          <p:cNvSpPr/>
          <p:nvPr/>
        </p:nvSpPr>
        <p:spPr>
          <a:xfrm>
            <a:off x="1013341" y="2933751"/>
            <a:ext cx="11035223" cy="3539430"/>
          </a:xfrm>
          <a:prstGeom prst="rect">
            <a:avLst/>
          </a:prstGeom>
        </p:spPr>
        <p:txBody>
          <a:bodyPr wrap="square">
            <a:spAutoFit/>
          </a:bodyPr>
          <a:lstStyle/>
          <a:p>
            <a:pPr algn="just"/>
            <a:r>
              <a:rPr lang="en-US" sz="3200" b="1" dirty="0"/>
              <a:t>A computer program is stored as a </a:t>
            </a:r>
            <a:r>
              <a:rPr lang="en-US" sz="3200" b="1" dirty="0">
                <a:hlinkClick r:id="rId2" tooltip="Computer file"/>
              </a:rPr>
              <a:t>file</a:t>
            </a:r>
            <a:r>
              <a:rPr lang="en-US" sz="3200" b="1" dirty="0"/>
              <a:t> on the computer's </a:t>
            </a:r>
            <a:r>
              <a:rPr lang="en-US" sz="3200" b="1" dirty="0">
                <a:hlinkClick r:id="rId3" tooltip="Hard drive"/>
              </a:rPr>
              <a:t>hard drive</a:t>
            </a:r>
            <a:r>
              <a:rPr lang="en-US" sz="3200" b="1" dirty="0"/>
              <a:t>. </a:t>
            </a:r>
          </a:p>
          <a:p>
            <a:pPr algn="just"/>
            <a:endParaRPr lang="en-US" sz="3200" b="1" dirty="0"/>
          </a:p>
          <a:p>
            <a:pPr algn="just"/>
            <a:r>
              <a:rPr lang="en-US" sz="3200" b="1" dirty="0"/>
              <a:t>When the </a:t>
            </a:r>
            <a:r>
              <a:rPr lang="en-US" sz="3200" b="1" dirty="0">
                <a:hlinkClick r:id="rId4" tooltip="wikt:user"/>
              </a:rPr>
              <a:t>user</a:t>
            </a:r>
            <a:r>
              <a:rPr lang="en-US" sz="3200" b="1" dirty="0"/>
              <a:t> runs the program, the file is read by the computer, and the </a:t>
            </a:r>
            <a:r>
              <a:rPr lang="en-US" sz="3200" b="1" dirty="0">
                <a:hlinkClick r:id="rId5" tooltip="Processor"/>
              </a:rPr>
              <a:t>processor</a:t>
            </a:r>
            <a:r>
              <a:rPr lang="en-US" sz="3200" b="1" dirty="0"/>
              <a:t> reads the data in the file as a list of </a:t>
            </a:r>
            <a:r>
              <a:rPr lang="en-US" sz="3200" b="1" dirty="0">
                <a:hlinkClick r:id="rId6" tooltip="Instruction (computer science)"/>
              </a:rPr>
              <a:t>instructions</a:t>
            </a:r>
            <a:r>
              <a:rPr lang="en-US" sz="3200" b="1" dirty="0"/>
              <a:t>. Then the computer does what the program tells it to do.</a:t>
            </a:r>
          </a:p>
        </p:txBody>
      </p:sp>
    </p:spTree>
    <p:extLst>
      <p:ext uri="{BB962C8B-B14F-4D97-AF65-F5344CB8AC3E}">
        <p14:creationId xmlns:p14="http://schemas.microsoft.com/office/powerpoint/2010/main" val="2653054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328236" y="2266208"/>
            <a:ext cx="10744772" cy="4466532"/>
          </a:xfrm>
        </p:spPr>
        <p:txBody>
          <a:bodyPr>
            <a:normAutofit/>
          </a:bodyPr>
          <a:lstStyle/>
          <a:p>
            <a:pPr marL="342900" lvl="1" indent="-342900"/>
            <a:r>
              <a:rPr lang="en-US" sz="2400" b="1" dirty="0"/>
              <a:t>Syntax:  </a:t>
            </a:r>
            <a:r>
              <a:rPr lang="en-US" sz="3200" dirty="0"/>
              <a:t>Syntax is the grammatical structure of sentences. </a:t>
            </a:r>
          </a:p>
          <a:p>
            <a:pPr marL="342900" lvl="1" indent="-342900"/>
            <a:r>
              <a:rPr lang="en-US" sz="3200" dirty="0"/>
              <a:t>The format in which words and phrases are arranged to create sentences is called syntax.</a:t>
            </a:r>
            <a:endParaRPr lang="en-US" sz="3200" b="1" dirty="0"/>
          </a:p>
          <a:p>
            <a:pPr marL="342900" lvl="1" indent="-342900"/>
            <a:r>
              <a:rPr lang="en-US" sz="2800" b="1" dirty="0"/>
              <a:t>Preset Continuous Tense</a:t>
            </a:r>
          </a:p>
          <a:p>
            <a:pPr marL="0" lvl="1" indent="0">
              <a:buNone/>
            </a:pPr>
            <a:r>
              <a:rPr lang="en-US" sz="1800" b="1" dirty="0"/>
              <a:t>  </a:t>
            </a:r>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2841038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C++</a:t>
            </a:r>
          </a:p>
        </p:txBody>
      </p:sp>
      <p:sp>
        <p:nvSpPr>
          <p:cNvPr id="3" name="Content Placeholder 2"/>
          <p:cNvSpPr>
            <a:spLocks noGrp="1"/>
          </p:cNvSpPr>
          <p:nvPr>
            <p:ph idx="1"/>
          </p:nvPr>
        </p:nvSpPr>
        <p:spPr>
          <a:xfrm>
            <a:off x="328236" y="2266208"/>
            <a:ext cx="11505176" cy="4466532"/>
          </a:xfrm>
        </p:spPr>
        <p:txBody>
          <a:bodyPr>
            <a:normAutofit/>
          </a:bodyPr>
          <a:lstStyle/>
          <a:p>
            <a:pPr marL="342900" lvl="1" indent="-342900"/>
            <a:r>
              <a:rPr lang="en-US" sz="3200" b="1" dirty="0"/>
              <a:t>Syntax:  way of writing.</a:t>
            </a:r>
          </a:p>
          <a:p>
            <a:pPr marL="342900" lvl="1" indent="-342900"/>
            <a:r>
              <a:rPr lang="en-US" sz="3200" dirty="0"/>
              <a:t>The structure of statements in a computer language.</a:t>
            </a:r>
          </a:p>
          <a:p>
            <a:pPr marL="342900" lvl="1" indent="-342900"/>
            <a:r>
              <a:rPr lang="en-US" sz="3200" dirty="0"/>
              <a:t>A set of rules for  a Computer  language.</a:t>
            </a:r>
            <a:r>
              <a:rPr lang="en-US" sz="3200" b="1" dirty="0"/>
              <a:t> </a:t>
            </a:r>
          </a:p>
          <a:p>
            <a:pPr marL="0" lvl="1" indent="0">
              <a:buNone/>
            </a:pPr>
            <a:r>
              <a:rPr lang="en-US" sz="2400" b="1" dirty="0"/>
              <a:t>  </a:t>
            </a:r>
            <a:endParaRPr lang="en-US" sz="6600" b="1" dirty="0"/>
          </a:p>
          <a:p>
            <a:r>
              <a:rPr lang="en-US" sz="5400" b="1" dirty="0"/>
              <a:t>Every Programming Language has its own Syntax</a:t>
            </a:r>
            <a:endParaRPr lang="en-US" b="1"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spTree>
    <p:extLst>
      <p:ext uri="{BB962C8B-B14F-4D97-AF65-F5344CB8AC3E}">
        <p14:creationId xmlns:p14="http://schemas.microsoft.com/office/powerpoint/2010/main" val="2920539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Anatomy of C++ basic program</a:t>
            </a:r>
          </a:p>
        </p:txBody>
      </p:sp>
      <p:sp>
        <p:nvSpPr>
          <p:cNvPr id="3" name="Content Placeholder 2"/>
          <p:cNvSpPr>
            <a:spLocks noGrp="1"/>
          </p:cNvSpPr>
          <p:nvPr>
            <p:ph idx="1"/>
          </p:nvPr>
        </p:nvSpPr>
        <p:spPr>
          <a:xfrm>
            <a:off x="1154954" y="2391468"/>
            <a:ext cx="9764837" cy="4466532"/>
          </a:xfrm>
        </p:spPr>
        <p:txBody>
          <a:bodyPr>
            <a:normAutofit/>
          </a:bodyPr>
          <a:lstStyle/>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pic>
        <p:nvPicPr>
          <p:cNvPr id="6" name="Picture 5"/>
          <p:cNvPicPr>
            <a:picLocks noChangeAspect="1"/>
          </p:cNvPicPr>
          <p:nvPr/>
        </p:nvPicPr>
        <p:blipFill>
          <a:blip r:embed="rId2"/>
          <a:stretch>
            <a:fillRect/>
          </a:stretch>
        </p:blipFill>
        <p:spPr>
          <a:xfrm>
            <a:off x="1" y="465884"/>
            <a:ext cx="12192000" cy="5926231"/>
          </a:xfrm>
          <a:prstGeom prst="rect">
            <a:avLst/>
          </a:prstGeom>
        </p:spPr>
      </p:pic>
    </p:spTree>
    <p:extLst>
      <p:ext uri="{BB962C8B-B14F-4D97-AF65-F5344CB8AC3E}">
        <p14:creationId xmlns:p14="http://schemas.microsoft.com/office/powerpoint/2010/main" val="41077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Anatomy of C++ basic program</a:t>
            </a:r>
          </a:p>
        </p:txBody>
      </p:sp>
      <p:sp>
        <p:nvSpPr>
          <p:cNvPr id="3" name="Content Placeholder 2"/>
          <p:cNvSpPr>
            <a:spLocks noGrp="1"/>
          </p:cNvSpPr>
          <p:nvPr>
            <p:ph idx="1"/>
          </p:nvPr>
        </p:nvSpPr>
        <p:spPr>
          <a:xfrm>
            <a:off x="1154954" y="2391468"/>
            <a:ext cx="9764837" cy="4466532"/>
          </a:xfrm>
        </p:spPr>
        <p:txBody>
          <a:bodyPr>
            <a:normAutofit/>
          </a:bodyPr>
          <a:lstStyle/>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342900" lvl="1" indent="-342900"/>
            <a:endParaRPr lang="en-US" sz="1800" b="1" u="sng" dirty="0"/>
          </a:p>
          <a:p>
            <a:pPr marL="342900" lvl="1" indent="-342900"/>
            <a:endParaRPr lang="en-US" sz="1800" b="1" u="sng" dirty="0"/>
          </a:p>
          <a:p>
            <a:pPr marL="342900" lvl="1" indent="-342900"/>
            <a:endParaRPr lang="en-US" sz="1800" dirty="0"/>
          </a:p>
        </p:txBody>
      </p:sp>
      <p:grpSp>
        <p:nvGrpSpPr>
          <p:cNvPr id="6" name="Group 5">
            <a:extLst>
              <a:ext uri="{FF2B5EF4-FFF2-40B4-BE49-F238E27FC236}">
                <a16:creationId xmlns:a16="http://schemas.microsoft.com/office/drawing/2014/main" id="{6E7DE288-7EFE-6347-F168-A942227154B5}"/>
              </a:ext>
            </a:extLst>
          </p:cNvPr>
          <p:cNvGrpSpPr/>
          <p:nvPr/>
        </p:nvGrpSpPr>
        <p:grpSpPr>
          <a:xfrm>
            <a:off x="477668" y="1184024"/>
            <a:ext cx="11218463" cy="4733371"/>
            <a:chOff x="477668" y="1184024"/>
            <a:chExt cx="11218463" cy="4733371"/>
          </a:xfrm>
        </p:grpSpPr>
        <p:pic>
          <p:nvPicPr>
            <p:cNvPr id="2" name="Picture 1"/>
            <p:cNvPicPr>
              <a:picLocks noChangeAspect="1"/>
            </p:cNvPicPr>
            <p:nvPr/>
          </p:nvPicPr>
          <p:blipFill>
            <a:blip r:embed="rId2"/>
            <a:stretch>
              <a:fillRect/>
            </a:stretch>
          </p:blipFill>
          <p:spPr>
            <a:xfrm>
              <a:off x="477668" y="1184024"/>
              <a:ext cx="11218463" cy="4733371"/>
            </a:xfrm>
            <a:prstGeom prst="rect">
              <a:avLst/>
            </a:prstGeom>
          </p:spPr>
        </p:pic>
        <p:sp>
          <p:nvSpPr>
            <p:cNvPr id="4" name="TextBox 3">
              <a:extLst>
                <a:ext uri="{FF2B5EF4-FFF2-40B4-BE49-F238E27FC236}">
                  <a16:creationId xmlns:a16="http://schemas.microsoft.com/office/drawing/2014/main" id="{72178E8E-8AAF-DCA2-6B24-5CDAD1D971D3}"/>
                </a:ext>
              </a:extLst>
            </p:cNvPr>
            <p:cNvSpPr txBox="1"/>
            <p:nvPr/>
          </p:nvSpPr>
          <p:spPr>
            <a:xfrm>
              <a:off x="5259823" y="2727016"/>
              <a:ext cx="3916545" cy="46166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sz="2400" dirty="0"/>
                <a:t>“Welcome 24BSAI”</a:t>
              </a:r>
              <a:endParaRPr lang="en-PK" sz="2400" dirty="0"/>
            </a:p>
          </p:txBody>
        </p:sp>
      </p:grpSp>
    </p:spTree>
    <p:extLst>
      <p:ext uri="{BB962C8B-B14F-4D97-AF65-F5344CB8AC3E}">
        <p14:creationId xmlns:p14="http://schemas.microsoft.com/office/powerpoint/2010/main" val="3659557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399" y="1189218"/>
            <a:ext cx="10627660" cy="5078313"/>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A program written in high-level language is called a source code. We need to convert the source code into machine code and this is accomplished by compilers and interpreters.</a:t>
            </a:r>
          </a:p>
          <a:p>
            <a:r>
              <a:rPr lang="en-US" sz="2400" dirty="0">
                <a:latin typeface="Times New Roman" panose="02020603050405020304" pitchFamily="18" charset="0"/>
                <a:cs typeface="Times New Roman" panose="02020603050405020304" pitchFamily="18" charset="0"/>
              </a:rPr>
              <a:t>The set of instructions written in any language other than machine language is called as </a:t>
            </a:r>
            <a:r>
              <a:rPr lang="en-US" sz="2400" b="1" dirty="0">
                <a:latin typeface="Times New Roman" panose="02020603050405020304" pitchFamily="18" charset="0"/>
                <a:cs typeface="Times New Roman" panose="02020603050405020304" pitchFamily="18" charset="0"/>
              </a:rPr>
              <a:t>source code.</a:t>
            </a:r>
          </a:p>
          <a:p>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not directly understood by the </a:t>
            </a:r>
            <a:r>
              <a:rPr lang="en-US" sz="2400" b="1" dirty="0">
                <a:latin typeface="Times New Roman" panose="02020603050405020304" pitchFamily="18" charset="0"/>
                <a:cs typeface="Times New Roman" panose="02020603050405020304" pitchFamily="18" charset="0"/>
              </a:rPr>
              <a:t>machine (computer).</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in the form of text. </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human readable.</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generated by programmer. </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input to the language translator.</a:t>
            </a:r>
            <a:endParaRPr lang="en-US" sz="2400" b="1" dirty="0">
              <a:latin typeface="Times New Roman" panose="02020603050405020304" pitchFamily="18" charset="0"/>
              <a:cs typeface="Times New Roman" panose="02020603050405020304" pitchFamily="18" charset="0"/>
            </a:endParaRPr>
          </a:p>
        </p:txBody>
      </p:sp>
      <p:sp>
        <p:nvSpPr>
          <p:cNvPr id="3" name="Title 4"/>
          <p:cNvSpPr txBox="1">
            <a:spLocks/>
          </p:cNvSpPr>
          <p:nvPr/>
        </p:nvSpPr>
        <p:spPr>
          <a:xfrm>
            <a:off x="1715293" y="301315"/>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Source code and object code   </a:t>
            </a:r>
          </a:p>
        </p:txBody>
      </p:sp>
    </p:spTree>
    <p:extLst>
      <p:ext uri="{BB962C8B-B14F-4D97-AF65-F5344CB8AC3E}">
        <p14:creationId xmlns:p14="http://schemas.microsoft.com/office/powerpoint/2010/main" val="92016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Language</a:t>
            </a:r>
          </a:p>
        </p:txBody>
      </p:sp>
      <p:sp>
        <p:nvSpPr>
          <p:cNvPr id="3" name="Content Placeholder 2"/>
          <p:cNvSpPr>
            <a:spLocks noGrp="1"/>
          </p:cNvSpPr>
          <p:nvPr>
            <p:ph idx="1"/>
          </p:nvPr>
        </p:nvSpPr>
        <p:spPr>
          <a:xfrm>
            <a:off x="1022434" y="1371056"/>
            <a:ext cx="10824425" cy="5606212"/>
          </a:xfrm>
        </p:spPr>
        <p:txBody>
          <a:bodyPr>
            <a:normAutofit fontScale="92500" lnSpcReduction="10000"/>
          </a:bodyPr>
          <a:lstStyle/>
          <a:p>
            <a:endParaRPr lang="en-US" sz="2400" b="1" dirty="0">
              <a:latin typeface="Times New Roman" panose="02020603050405020304" pitchFamily="18" charset="0"/>
              <a:cs typeface="Times New Roman" panose="02020603050405020304" pitchFamily="18" charset="0"/>
            </a:endParaRPr>
          </a:p>
          <a:p>
            <a:endParaRPr lang="en-US" dirty="0"/>
          </a:p>
          <a:p>
            <a:r>
              <a:rPr lang="en-US" sz="3600" dirty="0">
                <a:latin typeface="Times New Roman" panose="02020603050405020304" pitchFamily="18" charset="0"/>
                <a:cs typeface="Times New Roman" panose="02020603050405020304" pitchFamily="18" charset="0"/>
              </a:rPr>
              <a:t>Machine languages are the only languages directly understood by the computers.</a:t>
            </a:r>
          </a:p>
          <a:p>
            <a:r>
              <a:rPr lang="en-US" sz="3600" dirty="0">
                <a:latin typeface="Times New Roman" panose="02020603050405020304" pitchFamily="18" charset="0"/>
                <a:cs typeface="Times New Roman" panose="02020603050405020304" pitchFamily="18" charset="0"/>
              </a:rPr>
              <a:t>It is the native language of the machines (computers).</a:t>
            </a:r>
          </a:p>
          <a:p>
            <a:r>
              <a:rPr lang="en-US" sz="3600" dirty="0">
                <a:latin typeface="Times New Roman" panose="02020603050405020304" pitchFamily="18" charset="0"/>
                <a:cs typeface="Times New Roman" panose="02020603050405020304" pitchFamily="18" charset="0"/>
              </a:rPr>
              <a:t>It is the language of </a:t>
            </a:r>
            <a:r>
              <a:rPr lang="en-US" sz="3600" b="1" dirty="0">
                <a:latin typeface="Times New Roman" panose="02020603050405020304" pitchFamily="18" charset="0"/>
                <a:cs typeface="Times New Roman" panose="02020603050405020304" pitchFamily="18" charset="0"/>
              </a:rPr>
              <a:t>0s and 1s.  </a:t>
            </a:r>
            <a:r>
              <a:rPr lang="en-US" sz="3600" dirty="0">
                <a:latin typeface="Times New Roman" panose="02020603050405020304" pitchFamily="18" charset="0"/>
                <a:cs typeface="Times New Roman" panose="02020603050405020304" pitchFamily="18" charset="0"/>
              </a:rPr>
              <a:t>example 10010001</a:t>
            </a:r>
          </a:p>
          <a:p>
            <a:r>
              <a:rPr lang="en-US" sz="3600" dirty="0">
                <a:latin typeface="Times New Roman" panose="02020603050405020304" pitchFamily="18" charset="0"/>
                <a:cs typeface="Times New Roman" panose="02020603050405020304" pitchFamily="18" charset="0"/>
              </a:rPr>
              <a:t>Here all the instructions are written as code of binary sequence.</a:t>
            </a:r>
          </a:p>
          <a:p>
            <a:r>
              <a:rPr lang="en-US" sz="3600" dirty="0">
                <a:latin typeface="Times New Roman" panose="02020603050405020304" pitchFamily="18" charset="0"/>
                <a:cs typeface="Times New Roman" panose="02020603050405020304" pitchFamily="18" charset="0"/>
              </a:rPr>
              <a:t>While easily understood by computers, machine languages are almost impossible for humans to use because they consist entirely of numbers (0sand1s).</a:t>
            </a:r>
          </a:p>
          <a:p>
            <a:endParaRPr lang="en-US"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398568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537" y="204557"/>
            <a:ext cx="10127068" cy="523220"/>
          </a:xfrm>
          <a:prstGeom prst="rect">
            <a:avLst/>
          </a:prstGeom>
        </p:spPr>
        <p:txBody>
          <a:bodyPr wrap="none">
            <a:spAutoFit/>
          </a:bodyPr>
          <a:lstStyle/>
          <a:p>
            <a:pPr algn="just"/>
            <a:r>
              <a:rPr lang="en-US" sz="2800" b="1" dirty="0">
                <a:solidFill>
                  <a:srgbClr val="0B0080"/>
                </a:solidFill>
                <a:latin typeface="Times New Roman" panose="02020603050405020304" pitchFamily="18" charset="0"/>
                <a:cs typeface="Times New Roman" panose="02020603050405020304" pitchFamily="18" charset="0"/>
              </a:rPr>
              <a:t>Borland Turbo C++ IDE (Integrated Development Environment)</a:t>
            </a:r>
          </a:p>
        </p:txBody>
      </p:sp>
      <p:sp>
        <p:nvSpPr>
          <p:cNvPr id="2" name="Rectangle 1"/>
          <p:cNvSpPr/>
          <p:nvPr/>
        </p:nvSpPr>
        <p:spPr>
          <a:xfrm>
            <a:off x="2427777" y="4389621"/>
            <a:ext cx="9027092" cy="1077218"/>
          </a:xfrm>
          <a:prstGeom prst="rect">
            <a:avLst/>
          </a:prstGeom>
        </p:spPr>
        <p:txBody>
          <a:bodyPr wrap="square">
            <a:spAutoFit/>
          </a:bodyPr>
          <a:lstStyle/>
          <a:p>
            <a:br>
              <a:rPr lang="en-US" sz="3200" dirty="0"/>
            </a:br>
            <a:endParaRPr lang="en-US" sz="3200" dirty="0">
              <a:latin typeface="Times New Roman" panose="02020603050405020304" pitchFamily="18" charset="0"/>
              <a:cs typeface="Times New Roman" panose="02020603050405020304" pitchFamily="18" charset="0"/>
            </a:endParaRPr>
          </a:p>
        </p:txBody>
      </p:sp>
      <p:pic>
        <p:nvPicPr>
          <p:cNvPr id="1028" name="Picture 4" descr="Image result for what is C++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61" y="971455"/>
            <a:ext cx="10959208" cy="567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4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Source code and object code   </a:t>
            </a:r>
          </a:p>
        </p:txBody>
      </p:sp>
      <p:sp>
        <p:nvSpPr>
          <p:cNvPr id="3" name="Content Placeholder 2"/>
          <p:cNvSpPr>
            <a:spLocks noGrp="1"/>
          </p:cNvSpPr>
          <p:nvPr>
            <p:ph idx="1"/>
          </p:nvPr>
        </p:nvSpPr>
        <p:spPr>
          <a:xfrm>
            <a:off x="982676" y="2272201"/>
            <a:ext cx="10917776" cy="4777957"/>
          </a:xfrm>
        </p:spPr>
        <p:txBody>
          <a:bodyPr>
            <a:normAutofit/>
          </a:bodyPr>
          <a:lstStyle/>
          <a:p>
            <a:r>
              <a:rPr lang="en-US" sz="2400" b="1" dirty="0">
                <a:latin typeface="Times New Roman" panose="02020603050405020304" pitchFamily="18" charset="0"/>
                <a:cs typeface="Times New Roman" panose="02020603050405020304" pitchFamily="18" charset="0"/>
              </a:rPr>
              <a:t>Object Code </a:t>
            </a:r>
            <a:r>
              <a:rPr lang="en-US" sz="2400" dirty="0"/>
              <a:t>Computer only understands </a:t>
            </a:r>
            <a:r>
              <a:rPr lang="en-US" sz="2200" b="1" dirty="0"/>
              <a:t>object code(machine code).</a:t>
            </a:r>
          </a:p>
          <a:p>
            <a:r>
              <a:rPr lang="en-US" sz="2400" dirty="0">
                <a:latin typeface="Times New Roman" panose="02020603050405020304" pitchFamily="18" charset="0"/>
                <a:cs typeface="Times New Roman" panose="02020603050405020304" pitchFamily="18" charset="0"/>
              </a:rPr>
              <a:t>The set of instructions written in machine language is called as object code. It is also known as machine code.</a:t>
            </a:r>
          </a:p>
          <a:p>
            <a:r>
              <a:rPr lang="en-US" sz="2400" dirty="0">
                <a:latin typeface="Times New Roman" panose="02020603050405020304" pitchFamily="18" charset="0"/>
                <a:cs typeface="Times New Roman" panose="02020603050405020304" pitchFamily="18" charset="0"/>
              </a:rPr>
              <a:t>It is the only code which is directly understood by the machine (computer). </a:t>
            </a:r>
          </a:p>
          <a:p>
            <a:r>
              <a:rPr lang="en-US" sz="2400" dirty="0">
                <a:latin typeface="Times New Roman" panose="02020603050405020304" pitchFamily="18" charset="0"/>
                <a:cs typeface="Times New Roman" panose="02020603050405020304" pitchFamily="18" charset="0"/>
              </a:rPr>
              <a:t>It is in the form of binary numbers. </a:t>
            </a:r>
          </a:p>
          <a:p>
            <a:r>
              <a:rPr lang="en-US" sz="2400" dirty="0">
                <a:latin typeface="Times New Roman" panose="02020603050405020304" pitchFamily="18" charset="0"/>
                <a:cs typeface="Times New Roman" panose="02020603050405020304" pitchFamily="18" charset="0"/>
              </a:rPr>
              <a:t>It is machine (computer) readable. </a:t>
            </a:r>
          </a:p>
          <a:p>
            <a:r>
              <a:rPr lang="en-US" sz="2400" dirty="0">
                <a:latin typeface="Times New Roman" panose="02020603050405020304" pitchFamily="18" charset="0"/>
                <a:cs typeface="Times New Roman" panose="02020603050405020304" pitchFamily="18" charset="0"/>
              </a:rPr>
              <a:t>It is generated by the language translator. </a:t>
            </a:r>
          </a:p>
          <a:p>
            <a:r>
              <a:rPr lang="en-US" sz="2400" dirty="0">
                <a:latin typeface="Times New Roman" panose="02020603050405020304" pitchFamily="18" charset="0"/>
                <a:cs typeface="Times New Roman" panose="02020603050405020304" pitchFamily="18" charset="0"/>
              </a:rPr>
              <a:t>It is the output of the language translator. </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sz="1800" b="1"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408709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Source code and object code   </a:t>
            </a:r>
          </a:p>
        </p:txBody>
      </p:sp>
      <p:sp>
        <p:nvSpPr>
          <p:cNvPr id="3" name="Content Placeholder 2"/>
          <p:cNvSpPr>
            <a:spLocks noGrp="1"/>
          </p:cNvSpPr>
          <p:nvPr>
            <p:ph idx="1"/>
          </p:nvPr>
        </p:nvSpPr>
        <p:spPr>
          <a:xfrm>
            <a:off x="1154954" y="2232446"/>
            <a:ext cx="9764837" cy="4777957"/>
          </a:xfrm>
        </p:spPr>
        <p:txBody>
          <a:bodyPr>
            <a:normAutofit/>
          </a:bodyPr>
          <a:lstStyle/>
          <a:p>
            <a:endParaRPr lang="en-US" sz="2400" b="1" dirty="0">
              <a:latin typeface="Times New Roman" panose="02020603050405020304" pitchFamily="18" charset="0"/>
              <a:cs typeface="Times New Roman" panose="02020603050405020304" pitchFamily="18" charset="0"/>
            </a:endParaRPr>
          </a:p>
          <a:p>
            <a:pPr marL="0" indent="0">
              <a:buNone/>
            </a:pPr>
            <a:endParaRPr lang="en-US" sz="1800" b="1" dirty="0"/>
          </a:p>
          <a:p>
            <a:pPr marL="342900" lvl="1" indent="-342900"/>
            <a:endParaRPr lang="en-US" b="1" dirty="0"/>
          </a:p>
          <a:p>
            <a:pPr marL="0" lvl="1" indent="0">
              <a:buNone/>
            </a:pPr>
            <a:endParaRPr lang="en-US" sz="1800" b="1" u="sng" dirty="0"/>
          </a:p>
        </p:txBody>
      </p:sp>
      <p:pic>
        <p:nvPicPr>
          <p:cNvPr id="2" name="Picture 1"/>
          <p:cNvPicPr>
            <a:picLocks noChangeAspect="1"/>
          </p:cNvPicPr>
          <p:nvPr/>
        </p:nvPicPr>
        <p:blipFill>
          <a:blip r:embed="rId2"/>
          <a:stretch>
            <a:fillRect/>
          </a:stretch>
        </p:blipFill>
        <p:spPr>
          <a:xfrm>
            <a:off x="1457025" y="2232446"/>
            <a:ext cx="10067104" cy="4613035"/>
          </a:xfrm>
          <a:prstGeom prst="rect">
            <a:avLst/>
          </a:prstGeom>
        </p:spPr>
      </p:pic>
    </p:spTree>
    <p:extLst>
      <p:ext uri="{BB962C8B-B14F-4D97-AF65-F5344CB8AC3E}">
        <p14:creationId xmlns:p14="http://schemas.microsoft.com/office/powerpoint/2010/main" val="319812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Language Translators</a:t>
            </a:r>
          </a:p>
        </p:txBody>
      </p:sp>
      <p:sp>
        <p:nvSpPr>
          <p:cNvPr id="3" name="Content Placeholder 2"/>
          <p:cNvSpPr>
            <a:spLocks noGrp="1"/>
          </p:cNvSpPr>
          <p:nvPr>
            <p:ph idx="1"/>
          </p:nvPr>
        </p:nvSpPr>
        <p:spPr>
          <a:xfrm>
            <a:off x="-77498" y="1251788"/>
            <a:ext cx="9764837" cy="5606212"/>
          </a:xfrm>
        </p:spPr>
        <p:txBody>
          <a:bodyPr>
            <a:normAutofit/>
          </a:bodyPr>
          <a:lstStyle/>
          <a:p>
            <a:endParaRPr lang="en-US" sz="2400" b="1" dirty="0">
              <a:latin typeface="Times New Roman" panose="02020603050405020304" pitchFamily="18" charset="0"/>
              <a:cs typeface="Times New Roman" panose="02020603050405020304" pitchFamily="18" charset="0"/>
            </a:endParaRPr>
          </a:p>
          <a:p>
            <a:endParaRPr lang="en-US" dirty="0"/>
          </a:p>
          <a:p>
            <a:r>
              <a:rPr lang="en-US" sz="2000" dirty="0"/>
              <a:t>Computer only understands</a:t>
            </a:r>
          </a:p>
          <a:p>
            <a:pPr marL="0" indent="0">
              <a:buNone/>
            </a:pPr>
            <a:r>
              <a:rPr lang="en-US" sz="2000" dirty="0"/>
              <a:t>     </a:t>
            </a:r>
            <a:r>
              <a:rPr lang="en-US" sz="2000" b="1" dirty="0"/>
              <a:t>object code(machine code).</a:t>
            </a:r>
          </a:p>
          <a:p>
            <a:r>
              <a:rPr lang="en-US" sz="2000" dirty="0"/>
              <a:t>It does not understand any </a:t>
            </a:r>
            <a:r>
              <a:rPr lang="en-US" sz="2000" b="1" dirty="0"/>
              <a:t>source code.</a:t>
            </a:r>
          </a:p>
          <a:p>
            <a:r>
              <a:rPr lang="en-US" sz="2000" dirty="0"/>
              <a:t>There must be a program that converts</a:t>
            </a:r>
          </a:p>
          <a:p>
            <a:pPr marL="0" indent="0">
              <a:buNone/>
            </a:pPr>
            <a:r>
              <a:rPr lang="en-US" sz="2000" dirty="0"/>
              <a:t>      </a:t>
            </a:r>
            <a:r>
              <a:rPr lang="en-US" sz="2000" b="1" dirty="0"/>
              <a:t>source code</a:t>
            </a:r>
            <a:r>
              <a:rPr lang="en-US" sz="2000" dirty="0"/>
              <a:t> into the </a:t>
            </a:r>
            <a:r>
              <a:rPr lang="en-US" sz="2000" b="1" dirty="0"/>
              <a:t>object code</a:t>
            </a:r>
            <a:r>
              <a:rPr lang="en-US" sz="2000" dirty="0"/>
              <a:t> so that</a:t>
            </a:r>
          </a:p>
          <a:p>
            <a:pPr marL="0" indent="0">
              <a:buNone/>
            </a:pPr>
            <a:r>
              <a:rPr lang="en-US" sz="2000" dirty="0"/>
              <a:t>      the computer can understand it.</a:t>
            </a:r>
          </a:p>
          <a:p>
            <a:r>
              <a:rPr lang="en-US" sz="2000" dirty="0"/>
              <a:t>The language translator is one which </a:t>
            </a:r>
          </a:p>
          <a:p>
            <a:pPr marL="0" indent="0">
              <a:buNone/>
            </a:pPr>
            <a:r>
              <a:rPr lang="en-US" sz="2000" dirty="0"/>
              <a:t>     does this job.</a:t>
            </a:r>
          </a:p>
          <a:p>
            <a:r>
              <a:rPr lang="en-US" sz="2000" dirty="0"/>
              <a:t>Language translator is a program that converts </a:t>
            </a:r>
          </a:p>
          <a:p>
            <a:pPr marL="0" indent="0">
              <a:buNone/>
            </a:pPr>
            <a:r>
              <a:rPr lang="en-US" sz="2000" dirty="0"/>
              <a:t>     The source code into the object code. </a:t>
            </a:r>
          </a:p>
          <a:p>
            <a:endParaRPr lang="en-US" dirty="0"/>
          </a:p>
          <a:p>
            <a:pPr marL="342900" lvl="1" indent="-342900"/>
            <a:endParaRPr lang="en-US" b="1" dirty="0"/>
          </a:p>
          <a:p>
            <a:pPr marL="0" lvl="1" indent="0">
              <a:buNone/>
            </a:pPr>
            <a:endParaRPr lang="en-US" sz="1800" b="1" u="sng" dirty="0"/>
          </a:p>
        </p:txBody>
      </p:sp>
      <p:pic>
        <p:nvPicPr>
          <p:cNvPr id="4" name="Picture 3"/>
          <p:cNvPicPr>
            <a:picLocks noChangeAspect="1"/>
          </p:cNvPicPr>
          <p:nvPr/>
        </p:nvPicPr>
        <p:blipFill>
          <a:blip r:embed="rId2"/>
          <a:stretch>
            <a:fillRect/>
          </a:stretch>
        </p:blipFill>
        <p:spPr>
          <a:xfrm>
            <a:off x="6347012" y="2283254"/>
            <a:ext cx="5208884" cy="4225771"/>
          </a:xfrm>
          <a:prstGeom prst="rect">
            <a:avLst/>
          </a:prstGeom>
        </p:spPr>
      </p:pic>
    </p:spTree>
    <p:extLst>
      <p:ext uri="{BB962C8B-B14F-4D97-AF65-F5344CB8AC3E}">
        <p14:creationId xmlns:p14="http://schemas.microsoft.com/office/powerpoint/2010/main" val="480365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Language Translators</a:t>
            </a:r>
          </a:p>
        </p:txBody>
      </p:sp>
      <p:sp>
        <p:nvSpPr>
          <p:cNvPr id="3" name="Content Placeholder 2"/>
          <p:cNvSpPr>
            <a:spLocks noGrp="1"/>
          </p:cNvSpPr>
          <p:nvPr>
            <p:ph idx="1"/>
          </p:nvPr>
        </p:nvSpPr>
        <p:spPr>
          <a:xfrm>
            <a:off x="744136" y="1410814"/>
            <a:ext cx="9764837" cy="5606212"/>
          </a:xfrm>
        </p:spPr>
        <p:txBody>
          <a:bodyPr>
            <a:normAutofit/>
          </a:bodyPr>
          <a:lstStyle/>
          <a:p>
            <a:endParaRPr lang="en-US" sz="2400" b="1" dirty="0">
              <a:latin typeface="Times New Roman" panose="02020603050405020304" pitchFamily="18" charset="0"/>
              <a:cs typeface="Times New Roman" panose="02020603050405020304" pitchFamily="18" charset="0"/>
            </a:endParaRPr>
          </a:p>
          <a:p>
            <a:endParaRPr lang="en-US" dirty="0"/>
          </a:p>
          <a:p>
            <a:r>
              <a:rPr lang="en-US" sz="2000" dirty="0"/>
              <a:t>Language translator is a program that converts the source code into the object code. </a:t>
            </a:r>
          </a:p>
          <a:p>
            <a:endParaRPr lang="en-US" dirty="0"/>
          </a:p>
          <a:p>
            <a:pPr marL="342900" lvl="1" indent="-342900"/>
            <a:endParaRPr lang="en-US" b="1" dirty="0"/>
          </a:p>
          <a:p>
            <a:pPr marL="0" lvl="1" indent="0">
              <a:buNone/>
            </a:pPr>
            <a:endParaRPr lang="en-US" sz="1800" b="1" u="sng" dirty="0"/>
          </a:p>
        </p:txBody>
      </p:sp>
      <p:pic>
        <p:nvPicPr>
          <p:cNvPr id="2" name="Picture 1"/>
          <p:cNvPicPr>
            <a:picLocks noChangeAspect="1"/>
          </p:cNvPicPr>
          <p:nvPr/>
        </p:nvPicPr>
        <p:blipFill>
          <a:blip r:embed="rId2"/>
          <a:stretch>
            <a:fillRect/>
          </a:stretch>
        </p:blipFill>
        <p:spPr>
          <a:xfrm>
            <a:off x="843784" y="3187963"/>
            <a:ext cx="10046351" cy="3133322"/>
          </a:xfrm>
          <a:prstGeom prst="rect">
            <a:avLst/>
          </a:prstGeom>
        </p:spPr>
      </p:pic>
    </p:spTree>
    <p:extLst>
      <p:ext uri="{BB962C8B-B14F-4D97-AF65-F5344CB8AC3E}">
        <p14:creationId xmlns:p14="http://schemas.microsoft.com/office/powerpoint/2010/main" val="2674619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Language Translators (Compiler)</a:t>
            </a:r>
          </a:p>
        </p:txBody>
      </p:sp>
      <p:sp>
        <p:nvSpPr>
          <p:cNvPr id="3" name="Content Placeholder 2"/>
          <p:cNvSpPr>
            <a:spLocks noGrp="1"/>
          </p:cNvSpPr>
          <p:nvPr>
            <p:ph idx="1"/>
          </p:nvPr>
        </p:nvSpPr>
        <p:spPr>
          <a:xfrm>
            <a:off x="744136" y="1410814"/>
            <a:ext cx="9764837" cy="5606212"/>
          </a:xfrm>
        </p:spPr>
        <p:txBody>
          <a:bodyPr>
            <a:normAutofit/>
          </a:bodyPr>
          <a:lstStyle/>
          <a:p>
            <a:endParaRPr lang="en-US" sz="2400" b="1" dirty="0">
              <a:latin typeface="Times New Roman" panose="02020603050405020304" pitchFamily="18" charset="0"/>
              <a:cs typeface="Times New Roman" panose="02020603050405020304" pitchFamily="18" charset="0"/>
            </a:endParaRPr>
          </a:p>
          <a:p>
            <a:endParaRPr lang="en-US" dirty="0"/>
          </a:p>
          <a:p>
            <a:r>
              <a:rPr lang="en-US" sz="2400" dirty="0"/>
              <a:t>Compiler is a language translator that converts high level language code in to object code (machine code).</a:t>
            </a:r>
          </a:p>
          <a:p>
            <a:r>
              <a:rPr lang="en-US" sz="2400" b="1" dirty="0"/>
              <a:t>OR</a:t>
            </a:r>
            <a:r>
              <a:rPr lang="en-US" sz="2400" dirty="0"/>
              <a:t> It  Translates a high level language program into machine language.</a:t>
            </a:r>
          </a:p>
          <a:p>
            <a:r>
              <a:rPr lang="en-US" sz="2400" dirty="0"/>
              <a:t>It converts the whole code at a time. </a:t>
            </a:r>
          </a:p>
          <a:p>
            <a:endParaRPr lang="en-US" dirty="0"/>
          </a:p>
          <a:p>
            <a:pPr marL="342900" lvl="1" indent="-342900"/>
            <a:endParaRPr lang="en-US" b="1" dirty="0"/>
          </a:p>
          <a:p>
            <a:pPr marL="0" lvl="1" indent="0">
              <a:buNone/>
            </a:pPr>
            <a:endParaRPr lang="en-US" sz="1800" b="1" u="sng" dirty="0"/>
          </a:p>
        </p:txBody>
      </p:sp>
      <p:pic>
        <p:nvPicPr>
          <p:cNvPr id="4" name="Picture 3"/>
          <p:cNvPicPr>
            <a:picLocks noChangeAspect="1"/>
          </p:cNvPicPr>
          <p:nvPr/>
        </p:nvPicPr>
        <p:blipFill>
          <a:blip r:embed="rId2"/>
          <a:stretch>
            <a:fillRect/>
          </a:stretch>
        </p:blipFill>
        <p:spPr>
          <a:xfrm>
            <a:off x="349737" y="3995511"/>
            <a:ext cx="11576971" cy="2309580"/>
          </a:xfrm>
          <a:prstGeom prst="rect">
            <a:avLst/>
          </a:prstGeom>
        </p:spPr>
      </p:pic>
    </p:spTree>
    <p:extLst>
      <p:ext uri="{BB962C8B-B14F-4D97-AF65-F5344CB8AC3E}">
        <p14:creationId xmlns:p14="http://schemas.microsoft.com/office/powerpoint/2010/main" val="194268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Compiler </a:t>
            </a:r>
          </a:p>
        </p:txBody>
      </p:sp>
      <p:pic>
        <p:nvPicPr>
          <p:cNvPr id="4" name="Content Placeholder 3"/>
          <p:cNvPicPr>
            <a:picLocks noGrp="1" noChangeAspect="1"/>
          </p:cNvPicPr>
          <p:nvPr>
            <p:ph idx="1"/>
          </p:nvPr>
        </p:nvPicPr>
        <p:blipFill>
          <a:blip r:embed="rId2"/>
          <a:stretch>
            <a:fillRect/>
          </a:stretch>
        </p:blipFill>
        <p:spPr>
          <a:xfrm>
            <a:off x="1154954" y="2102614"/>
            <a:ext cx="10333935" cy="3922642"/>
          </a:xfrm>
          <a:prstGeom prst="rect">
            <a:avLst/>
          </a:prstGeom>
        </p:spPr>
      </p:pic>
      <p:sp>
        <p:nvSpPr>
          <p:cNvPr id="3" name="Rectangle 2"/>
          <p:cNvSpPr/>
          <p:nvPr/>
        </p:nvSpPr>
        <p:spPr>
          <a:xfrm>
            <a:off x="856129" y="5773306"/>
            <a:ext cx="10358718" cy="1384995"/>
          </a:xfrm>
          <a:prstGeom prst="rect">
            <a:avLst/>
          </a:prstGeom>
        </p:spPr>
        <p:txBody>
          <a:bodyPr wrap="square">
            <a:spAutoFit/>
          </a:bodyPr>
          <a:lstStyle/>
          <a:p>
            <a:r>
              <a:rPr lang="en-US" sz="2800" b="1" dirty="0">
                <a:solidFill>
                  <a:srgbClr val="353C41"/>
                </a:solidFill>
                <a:latin typeface="-apple-system"/>
              </a:rPr>
              <a:t>Linking:</a:t>
            </a:r>
            <a:r>
              <a:rPr lang="en-US" sz="2800" dirty="0">
                <a:solidFill>
                  <a:srgbClr val="353C41"/>
                </a:solidFill>
                <a:latin typeface="-apple-system"/>
              </a:rPr>
              <a:t> All object files are linked together and .exe file is created.</a:t>
            </a:r>
            <a:br>
              <a:rPr lang="en-US" sz="2800" dirty="0"/>
            </a:b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091336"/>
            <a:ext cx="10223500" cy="5262979"/>
          </a:xfrm>
          <a:prstGeom prst="rect">
            <a:avLst/>
          </a:prstGeom>
        </p:spPr>
        <p:txBody>
          <a:bodyPr wrap="square">
            <a:spAutoFit/>
          </a:bodyPr>
          <a:lstStyle/>
          <a:p>
            <a:r>
              <a:rPr lang="en-US" sz="2400" dirty="0">
                <a:latin typeface="Roboto"/>
              </a:rPr>
              <a:t>The language processor that reads the complete source program written in high level language as a whole in one go and translates it into an equivalent program in machine language is called as a Compiler.</a:t>
            </a:r>
          </a:p>
          <a:p>
            <a:r>
              <a:rPr lang="en-US" sz="2400" b="1" dirty="0">
                <a:latin typeface="Roboto"/>
              </a:rPr>
              <a:t>Example:</a:t>
            </a:r>
            <a:r>
              <a:rPr lang="en-US" sz="2400" dirty="0">
                <a:latin typeface="Roboto"/>
              </a:rPr>
              <a:t> C, C++, C#, Java</a:t>
            </a:r>
            <a:endParaRPr lang="en-US" sz="2400" dirty="0"/>
          </a:p>
          <a:p>
            <a:endParaRPr lang="en-US" sz="2400" dirty="0">
              <a:latin typeface="Roboto"/>
            </a:endParaRPr>
          </a:p>
          <a:p>
            <a:endParaRPr lang="en-US" sz="2400" dirty="0">
              <a:latin typeface="Roboto"/>
            </a:endParaRPr>
          </a:p>
          <a:p>
            <a:endParaRPr lang="en-US" sz="2400" dirty="0">
              <a:latin typeface="Roboto"/>
            </a:endParaRPr>
          </a:p>
          <a:p>
            <a:endParaRPr lang="en-US" sz="2400" dirty="0">
              <a:latin typeface="Roboto"/>
            </a:endParaRPr>
          </a:p>
          <a:p>
            <a:endParaRPr lang="en-US" sz="2400" dirty="0">
              <a:latin typeface="Roboto"/>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a compiler, the source code is translated to object code successfully if it is free of errors. The compiler specifies the errors at the end of compilation with line numbers when there are any errors in the source code. The errors must be removed before the compiler can successfully recompile the source code again.</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546100" y="323334"/>
            <a:ext cx="2130711" cy="584775"/>
          </a:xfrm>
          <a:prstGeom prst="rect">
            <a:avLst/>
          </a:prstGeom>
        </p:spPr>
        <p:txBody>
          <a:bodyPr wrap="none">
            <a:spAutoFit/>
          </a:bodyPr>
          <a:lstStyle/>
          <a:p>
            <a:r>
              <a:rPr lang="en-US" sz="3200" b="1" dirty="0"/>
              <a:t>Compiler </a:t>
            </a:r>
            <a:endParaRPr lang="en-US" sz="3200" dirty="0"/>
          </a:p>
        </p:txBody>
      </p:sp>
      <p:pic>
        <p:nvPicPr>
          <p:cNvPr id="6" name="Picture 2" descr="https://media.geeksforgeeks.org/wp-content/uploads/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475" y="2616200"/>
            <a:ext cx="6765925" cy="19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92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46946"/>
            <a:ext cx="9283700" cy="6124754"/>
          </a:xfrm>
          <a:prstGeom prst="rect">
            <a:avLst/>
          </a:prstGeom>
        </p:spPr>
        <p:txBody>
          <a:bodyPr wrap="square">
            <a:spAutoFit/>
          </a:bodyPr>
          <a:lstStyle/>
          <a:p>
            <a:pPr algn="just"/>
            <a:r>
              <a:rPr lang="en-US" sz="3200" b="1" dirty="0">
                <a:solidFill>
                  <a:srgbClr val="004D40"/>
                </a:solidFill>
                <a:latin typeface="Arial" panose="020B0604020202020204" pitchFamily="34" charset="0"/>
                <a:cs typeface="Arial" panose="020B0604020202020204" pitchFamily="34" charset="0"/>
              </a:rPr>
              <a:t>Assembler</a:t>
            </a:r>
          </a:p>
          <a:p>
            <a:pPr algn="just"/>
            <a:r>
              <a:rPr lang="en-US" sz="2000" b="1" dirty="0">
                <a:latin typeface="Arial" panose="020B0604020202020204" pitchFamily="34" charset="0"/>
                <a:cs typeface="Arial" panose="020B0604020202020204" pitchFamily="34" charset="0"/>
              </a:rPr>
              <a:t>An assembler</a:t>
            </a:r>
            <a:r>
              <a:rPr lang="en-US" sz="2000" dirty="0">
                <a:latin typeface="Arial" panose="020B0604020202020204" pitchFamily="34" charset="0"/>
                <a:cs typeface="Arial" panose="020B0604020202020204" pitchFamily="34" charset="0"/>
              </a:rPr>
              <a:t> is a </a:t>
            </a:r>
            <a:r>
              <a:rPr lang="en-US" sz="2000" dirty="0">
                <a:latin typeface="Arial" panose="020B0604020202020204" pitchFamily="34" charset="0"/>
                <a:cs typeface="Arial" panose="020B0604020202020204" pitchFamily="34" charset="0"/>
                <a:hlinkClick r:id="rId2"/>
              </a:rPr>
              <a:t>program</a:t>
            </a:r>
            <a:r>
              <a:rPr lang="en-US" sz="2000" dirty="0">
                <a:latin typeface="Arial" panose="020B0604020202020204" pitchFamily="34" charset="0"/>
                <a:cs typeface="Arial" panose="020B0604020202020204" pitchFamily="34" charset="0"/>
              </a:rPr>
              <a:t> that converts </a:t>
            </a:r>
            <a:r>
              <a:rPr lang="en-US" sz="2000" dirty="0">
                <a:latin typeface="Arial" panose="020B0604020202020204" pitchFamily="34" charset="0"/>
                <a:cs typeface="Arial" panose="020B0604020202020204" pitchFamily="34" charset="0"/>
                <a:hlinkClick r:id="rId3"/>
              </a:rPr>
              <a:t>assembly language</a:t>
            </a:r>
            <a:r>
              <a:rPr lang="en-US" sz="2000" dirty="0">
                <a:latin typeface="Arial" panose="020B0604020202020204" pitchFamily="34" charset="0"/>
                <a:cs typeface="Arial" panose="020B0604020202020204" pitchFamily="34" charset="0"/>
              </a:rPr>
              <a:t> into machine code. It takes the basic commands and operations from assembly code and converts them into </a:t>
            </a:r>
            <a:r>
              <a:rPr lang="en-US" sz="2000" dirty="0">
                <a:latin typeface="Arial" panose="020B0604020202020204" pitchFamily="34" charset="0"/>
                <a:cs typeface="Arial" panose="020B0604020202020204" pitchFamily="34" charset="0"/>
                <a:hlinkClick r:id="rId4"/>
              </a:rPr>
              <a:t>binary</a:t>
            </a:r>
            <a:r>
              <a:rPr lang="en-US" sz="2000" dirty="0">
                <a:latin typeface="Arial" panose="020B0604020202020204" pitchFamily="34" charset="0"/>
                <a:cs typeface="Arial" panose="020B0604020202020204" pitchFamily="34" charset="0"/>
              </a:rPr>
              <a:t> code.</a:t>
            </a:r>
          </a:p>
          <a:p>
            <a:pPr algn="just"/>
            <a:r>
              <a:rPr lang="en-US" sz="2000" dirty="0">
                <a:latin typeface="Arial" panose="020B0604020202020204" pitchFamily="34" charset="0"/>
                <a:cs typeface="Arial" panose="020B0604020202020204" pitchFamily="34" charset="0"/>
              </a:rPr>
              <a:t> Assemblers are similar to </a:t>
            </a:r>
            <a:r>
              <a:rPr lang="en-US" sz="2000" dirty="0">
                <a:latin typeface="Arial" panose="020B0604020202020204" pitchFamily="34" charset="0"/>
                <a:cs typeface="Arial" panose="020B0604020202020204" pitchFamily="34" charset="0"/>
                <a:hlinkClick r:id="rId5"/>
              </a:rPr>
              <a:t>compilers</a:t>
            </a:r>
            <a:r>
              <a:rPr lang="en-US" sz="2000" dirty="0">
                <a:latin typeface="Arial" panose="020B0604020202020204" pitchFamily="34" charset="0"/>
                <a:cs typeface="Arial" panose="020B0604020202020204" pitchFamily="34" charset="0"/>
              </a:rPr>
              <a:t> in that they produce executable code.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However, assemblers are more simplistic since they only convert low-level code (assembly language) to machine code. </a:t>
            </a: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Compilers, on the other hand, must convert generic high-level </a:t>
            </a:r>
            <a:r>
              <a:rPr lang="en-US" sz="2000" b="1" dirty="0">
                <a:latin typeface="Arial" panose="020B0604020202020204" pitchFamily="34" charset="0"/>
                <a:cs typeface="Arial" panose="020B0604020202020204" pitchFamily="34" charset="0"/>
                <a:hlinkClick r:id="rId6"/>
              </a:rPr>
              <a:t>source code</a:t>
            </a:r>
            <a:r>
              <a:rPr lang="en-US" sz="2000" b="1" dirty="0">
                <a:latin typeface="Arial" panose="020B0604020202020204" pitchFamily="34" charset="0"/>
                <a:cs typeface="Arial" panose="020B0604020202020204" pitchFamily="34" charset="0"/>
              </a:rPr>
              <a:t> into machine code.</a:t>
            </a:r>
            <a:br>
              <a:rPr lang="en-US" sz="2000" b="1" dirty="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Most programs are written in high-level </a:t>
            </a:r>
            <a:r>
              <a:rPr lang="en-US" sz="2000" dirty="0">
                <a:latin typeface="Arial" panose="020B0604020202020204" pitchFamily="34" charset="0"/>
                <a:cs typeface="Arial" panose="020B0604020202020204" pitchFamily="34" charset="0"/>
                <a:hlinkClick r:id="rId7"/>
              </a:rPr>
              <a:t>programming languages</a:t>
            </a:r>
            <a:r>
              <a:rPr lang="en-US" sz="2000" dirty="0">
                <a:latin typeface="Arial" panose="020B0604020202020204" pitchFamily="34" charset="0"/>
                <a:cs typeface="Arial" panose="020B0604020202020204" pitchFamily="34" charset="0"/>
              </a:rPr>
              <a:t> and are compiled directly to machine code using a compiler. </a:t>
            </a:r>
            <a:endParaRPr lang="en-US" sz="2000" b="0" i="0" dirty="0">
              <a:effectLst/>
              <a:latin typeface="Arial" panose="020B0604020202020204" pitchFamily="34" charset="0"/>
              <a:cs typeface="Arial" panose="020B0604020202020204" pitchFamily="34" charset="0"/>
            </a:endParaRPr>
          </a:p>
        </p:txBody>
      </p:sp>
      <p:pic>
        <p:nvPicPr>
          <p:cNvPr id="2050" name="Picture 2" descr="https://media.geeksforgeeks.org/wp-content/uploads/asse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1975" y="2921000"/>
            <a:ext cx="6702425" cy="176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9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0300" y="669141"/>
            <a:ext cx="10020300" cy="4924425"/>
          </a:xfrm>
          <a:prstGeom prst="rect">
            <a:avLst/>
          </a:prstGeom>
        </p:spPr>
        <p:txBody>
          <a:bodyPr wrap="square">
            <a:spAutoFit/>
          </a:bodyPr>
          <a:lstStyle/>
          <a:p>
            <a:r>
              <a:rPr lang="en-US" sz="3600" b="1" dirty="0">
                <a:solidFill>
                  <a:srgbClr val="000000"/>
                </a:solidFill>
                <a:latin typeface="Arial" panose="020B0604020202020204" pitchFamily="34" charset="0"/>
                <a:cs typeface="Arial" panose="020B0604020202020204" pitchFamily="34" charset="0"/>
              </a:rPr>
              <a:t>Interpreter</a:t>
            </a:r>
          </a:p>
          <a:p>
            <a:endParaRPr lang="en-US" sz="3600" b="1" dirty="0">
              <a:solidFill>
                <a:srgbClr val="000000"/>
              </a:solidFill>
              <a:latin typeface="Arial" panose="020B0604020202020204" pitchFamily="34" charset="0"/>
              <a:cs typeface="Arial" panose="020B0604020202020204" pitchFamily="34" charset="0"/>
            </a:endParaRPr>
          </a:p>
          <a:p>
            <a:pPr algn="just"/>
            <a:r>
              <a:rPr lang="en-US" sz="2800" dirty="0">
                <a:solidFill>
                  <a:srgbClr val="000000"/>
                </a:solidFill>
                <a:latin typeface="Arial" panose="020B0604020202020204" pitchFamily="34" charset="0"/>
                <a:cs typeface="Arial" panose="020B0604020202020204" pitchFamily="34" charset="0"/>
              </a:rPr>
              <a:t>Computer language processor that translates a program line-by-line (statement-by-statement) and carries out the specified actions in sequence. </a:t>
            </a:r>
          </a:p>
          <a:p>
            <a:pPr algn="just"/>
            <a:endParaRPr lang="en-US" sz="2800" dirty="0">
              <a:solidFill>
                <a:srgbClr val="00000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In contrast, an assembler or compiler completely translates a program written in a high-level language (the source program) into a machine-language program (the object program) for later execution. </a:t>
            </a:r>
            <a:br>
              <a:rPr lang="en-US" sz="24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2696675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Source file and object file in C++   </a:t>
            </a:r>
          </a:p>
        </p:txBody>
      </p:sp>
      <p:sp>
        <p:nvSpPr>
          <p:cNvPr id="3" name="Content Placeholder 2"/>
          <p:cNvSpPr>
            <a:spLocks noGrp="1"/>
          </p:cNvSpPr>
          <p:nvPr>
            <p:ph idx="1"/>
          </p:nvPr>
        </p:nvSpPr>
        <p:spPr>
          <a:xfrm>
            <a:off x="713735" y="2245308"/>
            <a:ext cx="10917776" cy="4777957"/>
          </a:xfrm>
        </p:spPr>
        <p:txBody>
          <a:bodyPr>
            <a:normAutofit/>
          </a:bodyPr>
          <a:lstStyle/>
          <a:p>
            <a:r>
              <a:rPr lang="en-US" sz="3100" dirty="0">
                <a:latin typeface="Times New Roman" panose="02020603050405020304" pitchFamily="18" charset="0"/>
                <a:cs typeface="Times New Roman" panose="02020603050405020304" pitchFamily="18" charset="0"/>
              </a:rPr>
              <a:t>In the process of creating a computer program, the source file is where the programmers write the program. </a:t>
            </a:r>
          </a:p>
          <a:p>
            <a:r>
              <a:rPr lang="en-US" sz="3100" b="1" dirty="0">
                <a:latin typeface="Times New Roman" panose="02020603050405020304" pitchFamily="18" charset="0"/>
                <a:cs typeface="Times New Roman" panose="02020603050405020304" pitchFamily="18" charset="0"/>
              </a:rPr>
              <a:t>The source file has extension .</a:t>
            </a:r>
            <a:r>
              <a:rPr lang="en-US" sz="3100" b="1" dirty="0" err="1">
                <a:latin typeface="Times New Roman" panose="02020603050405020304" pitchFamily="18" charset="0"/>
                <a:cs typeface="Times New Roman" panose="02020603050405020304" pitchFamily="18" charset="0"/>
              </a:rPr>
              <a:t>cpp</a:t>
            </a:r>
            <a:r>
              <a:rPr lang="en-US" sz="3100" dirty="0">
                <a:latin typeface="Times New Roman" panose="02020603050405020304" pitchFamily="18" charset="0"/>
                <a:cs typeface="Times New Roman" panose="02020603050405020304" pitchFamily="18" charset="0"/>
              </a:rPr>
              <a:t>.</a:t>
            </a:r>
          </a:p>
          <a:p>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Object file is the file output by the compiler or assembler. Usually this contains the source code converted to a machine language or an intermediate language.  </a:t>
            </a:r>
          </a:p>
          <a:p>
            <a:r>
              <a:rPr lang="en-US" sz="3100" b="1" dirty="0">
                <a:latin typeface="Times New Roman" panose="02020603050405020304" pitchFamily="18" charset="0"/>
                <a:cs typeface="Times New Roman" panose="02020603050405020304" pitchFamily="18" charset="0"/>
              </a:rPr>
              <a:t>The object file has an extension .</a:t>
            </a:r>
            <a:r>
              <a:rPr lang="en-US" sz="3100" b="1" dirty="0" err="1">
                <a:latin typeface="Times New Roman" panose="02020603050405020304" pitchFamily="18" charset="0"/>
                <a:cs typeface="Times New Roman" panose="02020603050405020304" pitchFamily="18" charset="0"/>
              </a:rPr>
              <a:t>obj</a:t>
            </a:r>
            <a:endParaRPr lang="en-US" sz="3100" b="1" dirty="0">
              <a:latin typeface="Times New Roman" panose="02020603050405020304" pitchFamily="18" charset="0"/>
              <a:cs typeface="Times New Roman" panose="02020603050405020304" pitchFamily="18" charset="0"/>
            </a:endParaRPr>
          </a:p>
          <a:p>
            <a:endParaRPr lang="en-US" sz="31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0" indent="0">
              <a:buNone/>
            </a:pPr>
            <a:endParaRPr lang="en-US" sz="1800" b="1"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272654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106" y="46223"/>
            <a:ext cx="10400718" cy="7078861"/>
          </a:xfrm>
          <a:prstGeom prst="rect">
            <a:avLst/>
          </a:prstGeom>
        </p:spPr>
        <p:txBody>
          <a:bodyPr wrap="square">
            <a:spAutoFit/>
          </a:bodyPr>
          <a:lstStyle/>
          <a:p>
            <a:pPr algn="just"/>
            <a:r>
              <a:rPr lang="en-US" sz="2800" b="1" dirty="0">
                <a:solidFill>
                  <a:srgbClr val="0B0080"/>
                </a:solidFill>
                <a:latin typeface="Times New Roman" panose="02020603050405020304" pitchFamily="18" charset="0"/>
                <a:cs typeface="Times New Roman" panose="02020603050405020304" pitchFamily="18" charset="0"/>
              </a:rPr>
              <a:t>What is an  IDE (Integrated Development Environment) ?</a:t>
            </a:r>
          </a:p>
          <a:p>
            <a:endParaRPr lang="en-US" dirty="0"/>
          </a:p>
          <a:p>
            <a:r>
              <a:rPr lang="en-US" sz="2800" dirty="0">
                <a:latin typeface="Times New Roman" panose="02020603050405020304" pitchFamily="18" charset="0"/>
                <a:cs typeface="Times New Roman" panose="02020603050405020304" pitchFamily="18" charset="0"/>
              </a:rPr>
              <a:t>An </a:t>
            </a:r>
            <a:r>
              <a:rPr lang="en-US" sz="2800" b="1" dirty="0">
                <a:latin typeface="Times New Roman" panose="02020603050405020304" pitchFamily="18" charset="0"/>
                <a:cs typeface="Times New Roman" panose="02020603050405020304" pitchFamily="18" charset="0"/>
              </a:rPr>
              <a:t>integrated development environment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IDE</a:t>
            </a:r>
            <a:r>
              <a:rPr lang="en-US" sz="2800" dirty="0">
                <a:latin typeface="Times New Roman" panose="02020603050405020304" pitchFamily="18" charset="0"/>
                <a:cs typeface="Times New Roman" panose="02020603050405020304" pitchFamily="18" charset="0"/>
              </a:rPr>
              <a:t>) is a </a:t>
            </a:r>
            <a:r>
              <a:rPr lang="en-US" sz="2800" b="1" dirty="0">
                <a:latin typeface="Times New Roman" panose="02020603050405020304" pitchFamily="18" charset="0"/>
                <a:cs typeface="Times New Roman" panose="02020603050405020304" pitchFamily="18" charset="0"/>
              </a:rPr>
              <a:t>software application</a:t>
            </a:r>
            <a:r>
              <a:rPr lang="en-US" sz="2800" dirty="0">
                <a:latin typeface="Times New Roman" panose="02020603050405020304" pitchFamily="18" charset="0"/>
                <a:cs typeface="Times New Roman" panose="02020603050405020304" pitchFamily="18" charset="0"/>
              </a:rPr>
              <a:t>  that provides comprehensive facilities to </a:t>
            </a:r>
            <a:r>
              <a:rPr lang="en-US" sz="2800" b="1" dirty="0">
                <a:latin typeface="Times New Roman" panose="02020603050405020304" pitchFamily="18" charset="0"/>
                <a:cs typeface="Times New Roman" panose="02020603050405020304" pitchFamily="18" charset="0"/>
              </a:rPr>
              <a:t>computer programmers</a:t>
            </a:r>
            <a:r>
              <a:rPr lang="en-US" sz="2800" dirty="0">
                <a:latin typeface="Times New Roman" panose="02020603050405020304" pitchFamily="18" charset="0"/>
                <a:cs typeface="Times New Roman" panose="02020603050405020304" pitchFamily="18" charset="0"/>
              </a:rPr>
              <a:t> for software development. </a:t>
            </a:r>
          </a:p>
          <a:p>
            <a:pPr algn="just"/>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Borland first introduced Turbo C++ in 1990.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Turbo C++ provides an environment called IDE (Integrated Development Environment). The IDE/editor is used to create the source file, compile it, link it and then execute it.</a:t>
            </a:r>
          </a:p>
          <a:p>
            <a:endParaRPr lang="en-US" sz="2800" dirty="0">
              <a:latin typeface="Times New Roman" panose="02020603050405020304" pitchFamily="18" charset="0"/>
              <a:cs typeface="Times New Roman" panose="02020603050405020304" pitchFamily="18" charset="0"/>
            </a:endParaRPr>
          </a:p>
          <a:p>
            <a:r>
              <a:rPr lang="en-US" dirty="0"/>
              <a:t>Turbo C++ is an IDE It provides us the facility to create, edit, delete, run, compile, and debugging the programs.</a:t>
            </a:r>
            <a:endParaRPr lang="en-US" sz="28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An IDE normally consists of a </a:t>
            </a:r>
            <a:r>
              <a:rPr lang="en-US" sz="3200" dirty="0">
                <a:latin typeface="Times New Roman" panose="02020603050405020304" pitchFamily="18" charset="0"/>
                <a:cs typeface="Times New Roman" panose="02020603050405020304" pitchFamily="18" charset="0"/>
                <a:hlinkClick r:id="rId2" tooltip="Source code editor"/>
              </a:rPr>
              <a:t>source code editor</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Compiler,</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rId3" tooltip="Build automation"/>
              </a:rPr>
              <a:t>build automation</a:t>
            </a:r>
            <a:r>
              <a:rPr lang="en-US" sz="3200" dirty="0">
                <a:latin typeface="Times New Roman" panose="02020603050405020304" pitchFamily="18" charset="0"/>
                <a:cs typeface="Times New Roman" panose="02020603050405020304" pitchFamily="18" charset="0"/>
              </a:rPr>
              <a:t> tools, and a </a:t>
            </a:r>
            <a:r>
              <a:rPr lang="en-US" sz="3200" dirty="0">
                <a:latin typeface="Times New Roman" panose="02020603050405020304" pitchFamily="18" charset="0"/>
                <a:cs typeface="Times New Roman" panose="02020603050405020304" pitchFamily="18" charset="0"/>
                <a:hlinkClick r:id="rId4" tooltip="Debugger"/>
              </a:rPr>
              <a:t>debugger</a:t>
            </a:r>
            <a:r>
              <a:rPr lang="en-US" sz="3200" dirty="0">
                <a:latin typeface="Times New Roman" panose="02020603050405020304" pitchFamily="18" charset="0"/>
                <a:cs typeface="Times New Roman" panose="02020603050405020304" pitchFamily="18" charset="0"/>
              </a:rPr>
              <a:t>. </a:t>
            </a:r>
            <a:br>
              <a:rPr lang="en-US" sz="3200" dirty="0"/>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374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955" y="187686"/>
            <a:ext cx="10041700" cy="6801862"/>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An Executable file</a:t>
            </a:r>
            <a:r>
              <a:rPr lang="en-US" sz="2800" dirty="0">
                <a:latin typeface="Times New Roman" panose="02020603050405020304" pitchFamily="18" charset="0"/>
                <a:cs typeface="Times New Roman" panose="02020603050405020304" pitchFamily="18" charset="0"/>
              </a:rPr>
              <a:t> basically performs the task specified in the source code. </a:t>
            </a:r>
            <a:endParaRPr lang="en-US" sz="2800" dirty="0">
              <a:solidFill>
                <a:srgbClr val="454545"/>
              </a:solidFill>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Executable file</a:t>
            </a:r>
            <a:r>
              <a:rPr lang="en-US" sz="2800" dirty="0">
                <a:latin typeface="Times New Roman" panose="02020603050405020304" pitchFamily="18" charset="0"/>
                <a:cs typeface="Times New Roman" panose="02020603050405020304" pitchFamily="18" charset="0"/>
              </a:rPr>
              <a:t> is the final output, which can be understood by the machine. The object code is linked and placed into a special format which can be understood by the machine (or to be specific, understood by the operating system</a:t>
            </a:r>
            <a:r>
              <a:rPr lang="en-US" sz="2800">
                <a:latin typeface="Times New Roman" panose="02020603050405020304" pitchFamily="18" charset="0"/>
                <a:cs typeface="Times New Roman" panose="02020603050405020304" pitchFamily="18" charset="0"/>
              </a:rPr>
              <a:t>).  </a:t>
            </a:r>
          </a:p>
          <a:p>
            <a:pPr algn="just"/>
            <a:r>
              <a:rPr lang="en-US" sz="2800" b="1">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Executable file has an extension .exe.</a:t>
            </a:r>
          </a:p>
          <a:p>
            <a:pPr algn="just"/>
            <a:endParaRPr lang="en-US" sz="2000" dirty="0">
              <a:latin typeface="Times New Roman" panose="02020603050405020304" pitchFamily="18" charset="0"/>
              <a:cs typeface="Times New Roman" panose="02020603050405020304" pitchFamily="18" charset="0"/>
            </a:endParaRPr>
          </a:p>
          <a:p>
            <a:pPr algn="just"/>
            <a:r>
              <a:rPr lang="en-US" dirty="0"/>
              <a:t> </a:t>
            </a:r>
            <a:r>
              <a:rPr lang="en-US" sz="3200" b="1" dirty="0"/>
              <a:t>The executable file directly run on computer.</a:t>
            </a:r>
            <a:endParaRPr lang="en-US" sz="44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An executable file (exe file) </a:t>
            </a:r>
            <a:r>
              <a:rPr lang="en-US" sz="2800" dirty="0">
                <a:latin typeface="Times New Roman" panose="02020603050405020304" pitchFamily="18" charset="0"/>
                <a:cs typeface="Times New Roman" panose="02020603050405020304" pitchFamily="18" charset="0"/>
              </a:rPr>
              <a:t>is a computer file that contains an encoded sequence of </a:t>
            </a:r>
            <a:r>
              <a:rPr lang="en-US" sz="2800" u="sng" dirty="0">
                <a:latin typeface="Times New Roman" panose="02020603050405020304" pitchFamily="18" charset="0"/>
                <a:cs typeface="Times New Roman" panose="02020603050405020304" pitchFamily="18" charset="0"/>
                <a:hlinkClick r:id="rId2"/>
              </a:rPr>
              <a:t>instructions</a:t>
            </a:r>
            <a:r>
              <a:rPr lang="en-US" sz="2800" dirty="0">
                <a:latin typeface="Times New Roman" panose="02020603050405020304" pitchFamily="18" charset="0"/>
                <a:cs typeface="Times New Roman" panose="02020603050405020304" pitchFamily="18" charset="0"/>
              </a:rPr>
              <a:t> that the system can execute directly when the user clicks the file icon.</a:t>
            </a:r>
          </a:p>
          <a:p>
            <a:pPr algn="just"/>
            <a:endParaRPr lang="en-US" sz="2800" dirty="0">
              <a:solidFill>
                <a:srgbClr val="454545"/>
              </a:solidFill>
              <a:latin typeface="Times New Roman" panose="02020603050405020304" pitchFamily="18" charset="0"/>
              <a:cs typeface="Times New Roman" panose="02020603050405020304" pitchFamily="18" charset="0"/>
            </a:endParaRPr>
          </a:p>
          <a:p>
            <a:pPr algn="just"/>
            <a:endParaRPr lang="en-US" sz="2000" dirty="0">
              <a:solidFill>
                <a:srgbClr val="45454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23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255494"/>
            <a:ext cx="9964271" cy="6347012"/>
          </a:xfrm>
          <a:prstGeom prst="rect">
            <a:avLst/>
          </a:prstGeom>
        </p:spPr>
      </p:pic>
    </p:spTree>
    <p:extLst>
      <p:ext uri="{BB962C8B-B14F-4D97-AF65-F5344CB8AC3E}">
        <p14:creationId xmlns:p14="http://schemas.microsoft.com/office/powerpoint/2010/main" val="3880473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8" y="1008529"/>
            <a:ext cx="9789458" cy="5849471"/>
          </a:xfrm>
          <a:prstGeom prst="rect">
            <a:avLst/>
          </a:prstGeom>
        </p:spPr>
      </p:pic>
      <p:sp>
        <p:nvSpPr>
          <p:cNvPr id="5" name="Rectangle 4"/>
          <p:cNvSpPr/>
          <p:nvPr/>
        </p:nvSpPr>
        <p:spPr>
          <a:xfrm>
            <a:off x="614080" y="107575"/>
            <a:ext cx="9323296" cy="400110"/>
          </a:xfrm>
          <a:prstGeom prst="rect">
            <a:avLst/>
          </a:prstGeom>
        </p:spPr>
        <p:txBody>
          <a:bodyPr wrap="square">
            <a:spAutoFit/>
          </a:bodyPr>
          <a:lstStyle/>
          <a:p>
            <a:r>
              <a:rPr lang="fr-FR" sz="2000" i="1" dirty="0">
                <a:latin typeface="Roboto"/>
              </a:rPr>
              <a:t>Source code -&gt; </a:t>
            </a:r>
            <a:r>
              <a:rPr lang="fr-FR" sz="2000" i="1" dirty="0" err="1">
                <a:latin typeface="Roboto"/>
              </a:rPr>
              <a:t>cmpiler</a:t>
            </a:r>
            <a:r>
              <a:rPr lang="fr-FR" sz="2000" i="1" dirty="0">
                <a:latin typeface="Roboto"/>
              </a:rPr>
              <a:t> -&gt; Assembler -&gt; Object code -&gt; Linker -&gt; </a:t>
            </a:r>
            <a:r>
              <a:rPr lang="fr-FR" sz="2000" i="1" dirty="0" err="1">
                <a:latin typeface="Roboto"/>
              </a:rPr>
              <a:t>Executable</a:t>
            </a:r>
            <a:r>
              <a:rPr lang="fr-FR" sz="2000" i="1" dirty="0">
                <a:latin typeface="Roboto"/>
              </a:rPr>
              <a:t> file </a:t>
            </a:r>
            <a:endParaRPr lang="en-US" sz="2000" dirty="0"/>
          </a:p>
        </p:txBody>
      </p:sp>
    </p:spTree>
    <p:extLst>
      <p:ext uri="{BB962C8B-B14F-4D97-AF65-F5344CB8AC3E}">
        <p14:creationId xmlns:p14="http://schemas.microsoft.com/office/powerpoint/2010/main" val="1650544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4" y="3375212"/>
            <a:ext cx="10425392" cy="31600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62" y="363071"/>
            <a:ext cx="8575103" cy="2810435"/>
          </a:xfrm>
          <a:prstGeom prst="rect">
            <a:avLst/>
          </a:prstGeom>
        </p:spPr>
      </p:pic>
    </p:spTree>
    <p:extLst>
      <p:ext uri="{BB962C8B-B14F-4D97-AF65-F5344CB8AC3E}">
        <p14:creationId xmlns:p14="http://schemas.microsoft.com/office/powerpoint/2010/main" val="3042021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4764" y="444677"/>
            <a:ext cx="9511553" cy="4955203"/>
          </a:xfrm>
          <a:prstGeom prst="rect">
            <a:avLst/>
          </a:prstGeom>
        </p:spPr>
        <p:txBody>
          <a:bodyPr wrap="square">
            <a:spAutoFit/>
          </a:bodyPr>
          <a:lstStyle/>
          <a:p>
            <a:pPr algn="just"/>
            <a:r>
              <a:rPr lang="en-US" sz="3200" b="1" dirty="0">
                <a:solidFill>
                  <a:srgbClr val="222222"/>
                </a:solidFill>
                <a:latin typeface="Times New Roman" panose="02020603050405020304" pitchFamily="18" charset="0"/>
                <a:cs typeface="Times New Roman" panose="02020603050405020304" pitchFamily="18" charset="0"/>
              </a:rPr>
              <a:t>Linker  : </a:t>
            </a:r>
            <a:r>
              <a:rPr lang="en-US" sz="2800" b="1" dirty="0">
                <a:solidFill>
                  <a:srgbClr val="222222"/>
                </a:solidFill>
                <a:latin typeface="Times New Roman" panose="02020603050405020304" pitchFamily="18" charset="0"/>
                <a:cs typeface="Times New Roman" panose="02020603050405020304" pitchFamily="18" charset="0"/>
              </a:rPr>
              <a:t>The linker is a program that makes executable files. </a:t>
            </a:r>
          </a:p>
          <a:p>
            <a:pPr algn="just"/>
            <a:r>
              <a:rPr lang="en-US" sz="3200" b="1" dirty="0">
                <a:solidFill>
                  <a:srgbClr val="222222"/>
                </a:solidFill>
                <a:latin typeface="Times New Roman" panose="02020603050405020304" pitchFamily="18" charset="0"/>
                <a:cs typeface="Times New Roman" panose="02020603050405020304" pitchFamily="18" charset="0"/>
              </a:rPr>
              <a:t> </a:t>
            </a:r>
            <a:r>
              <a:rPr lang="en-US" sz="2000" dirty="0">
                <a:solidFill>
                  <a:srgbClr val="222222"/>
                </a:solidFill>
                <a:latin typeface="Times New Roman" panose="02020603050405020304" pitchFamily="18" charset="0"/>
                <a:cs typeface="Times New Roman" panose="02020603050405020304" pitchFamily="18" charset="0"/>
              </a:rPr>
              <a:t> </a:t>
            </a:r>
            <a:r>
              <a:rPr lang="en-US" sz="2800" dirty="0">
                <a:solidFill>
                  <a:srgbClr val="222222"/>
                </a:solidFill>
                <a:latin typeface="Times New Roman" panose="02020603050405020304" pitchFamily="18" charset="0"/>
                <a:cs typeface="Times New Roman" panose="02020603050405020304" pitchFamily="18" charset="0"/>
              </a:rPr>
              <a:t>A </a:t>
            </a:r>
            <a:r>
              <a:rPr lang="en-US" sz="2800" b="1" dirty="0">
                <a:solidFill>
                  <a:srgbClr val="222222"/>
                </a:solidFill>
                <a:latin typeface="Times New Roman" panose="02020603050405020304" pitchFamily="18" charset="0"/>
                <a:cs typeface="Times New Roman" panose="02020603050405020304" pitchFamily="18" charset="0"/>
              </a:rPr>
              <a:t>linker</a:t>
            </a:r>
            <a:r>
              <a:rPr lang="en-US" sz="2800" dirty="0">
                <a:solidFill>
                  <a:srgbClr val="222222"/>
                </a:solidFill>
                <a:latin typeface="Times New Roman" panose="02020603050405020304" pitchFamily="18" charset="0"/>
                <a:cs typeface="Times New Roman" panose="02020603050405020304" pitchFamily="18" charset="0"/>
              </a:rPr>
              <a:t> is a computer </a:t>
            </a:r>
            <a:r>
              <a:rPr lang="en-US" sz="2800" dirty="0">
                <a:solidFill>
                  <a:srgbClr val="0B0080"/>
                </a:solidFill>
                <a:latin typeface="Times New Roman" panose="02020603050405020304" pitchFamily="18" charset="0"/>
                <a:cs typeface="Times New Roman" panose="02020603050405020304" pitchFamily="18" charset="0"/>
                <a:hlinkClick r:id="rId2" tooltip="System utility"/>
              </a:rPr>
              <a:t>utility</a:t>
            </a:r>
            <a:r>
              <a:rPr lang="en-US" sz="2800" dirty="0">
                <a:solidFill>
                  <a:srgbClr val="222222"/>
                </a:solidFill>
                <a:latin typeface="Times New Roman" panose="02020603050405020304" pitchFamily="18" charset="0"/>
                <a:cs typeface="Times New Roman" panose="02020603050405020304" pitchFamily="18" charset="0"/>
              </a:rPr>
              <a:t> program that takes one or more </a:t>
            </a:r>
            <a:r>
              <a:rPr lang="en-US" sz="2800" dirty="0">
                <a:solidFill>
                  <a:srgbClr val="0B0080"/>
                </a:solidFill>
                <a:latin typeface="Times New Roman" panose="02020603050405020304" pitchFamily="18" charset="0"/>
                <a:cs typeface="Times New Roman" panose="02020603050405020304" pitchFamily="18" charset="0"/>
                <a:hlinkClick r:id="rId3" tooltip="Object file"/>
              </a:rPr>
              <a:t>object files</a:t>
            </a:r>
            <a:r>
              <a:rPr lang="en-US" sz="2800" dirty="0">
                <a:solidFill>
                  <a:srgbClr val="222222"/>
                </a:solidFill>
                <a:latin typeface="Times New Roman" panose="02020603050405020304" pitchFamily="18" charset="0"/>
                <a:cs typeface="Times New Roman" panose="02020603050405020304" pitchFamily="18" charset="0"/>
              </a:rPr>
              <a:t> generated by a </a:t>
            </a:r>
            <a:r>
              <a:rPr lang="en-US" sz="2800" dirty="0">
                <a:solidFill>
                  <a:srgbClr val="0B0080"/>
                </a:solidFill>
                <a:latin typeface="Times New Roman" panose="02020603050405020304" pitchFamily="18" charset="0"/>
                <a:cs typeface="Times New Roman" panose="02020603050405020304" pitchFamily="18" charset="0"/>
                <a:hlinkClick r:id="rId4" tooltip="Compiler"/>
              </a:rPr>
              <a:t>compiler</a:t>
            </a:r>
            <a:r>
              <a:rPr lang="en-US" sz="2800" dirty="0">
                <a:solidFill>
                  <a:srgbClr val="222222"/>
                </a:solidFill>
                <a:latin typeface="Times New Roman" panose="02020603050405020304" pitchFamily="18" charset="0"/>
                <a:cs typeface="Times New Roman" panose="02020603050405020304" pitchFamily="18" charset="0"/>
              </a:rPr>
              <a:t> or  an </a:t>
            </a:r>
            <a:r>
              <a:rPr lang="en-US" sz="2800" dirty="0">
                <a:solidFill>
                  <a:srgbClr val="0B0080"/>
                </a:solidFill>
                <a:latin typeface="Times New Roman" panose="02020603050405020304" pitchFamily="18" charset="0"/>
                <a:cs typeface="Times New Roman" panose="02020603050405020304" pitchFamily="18" charset="0"/>
                <a:hlinkClick r:id="rId5" tooltip="Assembler (computing)"/>
              </a:rPr>
              <a:t>assembler</a:t>
            </a:r>
            <a:r>
              <a:rPr lang="en-US" sz="2800" dirty="0">
                <a:solidFill>
                  <a:srgbClr val="222222"/>
                </a:solidFill>
                <a:latin typeface="Times New Roman" panose="02020603050405020304" pitchFamily="18" charset="0"/>
                <a:cs typeface="Times New Roman" panose="02020603050405020304" pitchFamily="18" charset="0"/>
              </a:rPr>
              <a:t> and combines them into a single </a:t>
            </a:r>
            <a:r>
              <a:rPr lang="en-US" sz="2800" dirty="0">
                <a:solidFill>
                  <a:srgbClr val="0B0080"/>
                </a:solidFill>
                <a:latin typeface="Times New Roman" panose="02020603050405020304" pitchFamily="18" charset="0"/>
                <a:cs typeface="Times New Roman" panose="02020603050405020304" pitchFamily="18" charset="0"/>
                <a:hlinkClick r:id="rId6" tooltip="Executable"/>
              </a:rPr>
              <a:t>executable</a:t>
            </a:r>
            <a:r>
              <a:rPr lang="en-US" sz="2800" dirty="0">
                <a:solidFill>
                  <a:srgbClr val="222222"/>
                </a:solidFill>
                <a:latin typeface="Times New Roman" panose="02020603050405020304" pitchFamily="18" charset="0"/>
                <a:cs typeface="Times New Roman" panose="02020603050405020304" pitchFamily="18" charset="0"/>
              </a:rPr>
              <a:t> file.</a:t>
            </a:r>
          </a:p>
          <a:p>
            <a:pPr algn="just"/>
            <a:endParaRPr lang="en-US" sz="2800" dirty="0">
              <a:solidFill>
                <a:srgbClr val="222222"/>
              </a:solidFill>
              <a:latin typeface="Times New Roman" panose="02020603050405020304" pitchFamily="18" charset="0"/>
              <a:cs typeface="Times New Roman" panose="02020603050405020304" pitchFamily="18" charset="0"/>
            </a:endParaRPr>
          </a:p>
          <a:p>
            <a:pPr algn="just"/>
            <a:r>
              <a:rPr lang="en-US" sz="2800" dirty="0">
                <a:solidFill>
                  <a:srgbClr val="222222"/>
                </a:solidFill>
                <a:latin typeface="Times New Roman" panose="02020603050405020304" pitchFamily="18" charset="0"/>
                <a:cs typeface="Times New Roman" panose="02020603050405020304" pitchFamily="18" charset="0"/>
              </a:rPr>
              <a:t>Linking:</a:t>
            </a:r>
          </a:p>
          <a:p>
            <a:pPr algn="just"/>
            <a:endParaRPr lang="en-US" sz="2800" dirty="0">
              <a:solidFill>
                <a:srgbClr val="222222"/>
              </a:solidFill>
              <a:latin typeface="Times New Roman" panose="02020603050405020304" pitchFamily="18" charset="0"/>
              <a:cs typeface="Times New Roman" panose="02020603050405020304" pitchFamily="18" charset="0"/>
            </a:endParaRPr>
          </a:p>
          <a:p>
            <a:pPr algn="just"/>
            <a:r>
              <a:rPr lang="en-US" sz="2800" dirty="0">
                <a:solidFill>
                  <a:srgbClr val="222222"/>
                </a:solidFill>
                <a:latin typeface="Times New Roman" panose="02020603050405020304" pitchFamily="18" charset="0"/>
                <a:cs typeface="Times New Roman" panose="02020603050405020304" pitchFamily="18" charset="0"/>
              </a:rPr>
              <a:t>The process of connecting or combining object files produced by a compiler with the libraries necessary to make a working executable program is called </a:t>
            </a:r>
            <a:r>
              <a:rPr lang="en-US" sz="2800" b="1" dirty="0">
                <a:solidFill>
                  <a:srgbClr val="222222"/>
                </a:solidFill>
                <a:latin typeface="Times New Roman" panose="02020603050405020304" pitchFamily="18" charset="0"/>
                <a:cs typeface="Times New Roman" panose="02020603050405020304" pitchFamily="18" charset="0"/>
              </a:rPr>
              <a:t>linking.</a:t>
            </a:r>
          </a:p>
        </p:txBody>
      </p:sp>
    </p:spTree>
    <p:extLst>
      <p:ext uri="{BB962C8B-B14F-4D97-AF65-F5344CB8AC3E}">
        <p14:creationId xmlns:p14="http://schemas.microsoft.com/office/powerpoint/2010/main" val="1714841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Manipulators</a:t>
            </a:r>
          </a:p>
        </p:txBody>
      </p:sp>
      <p:sp>
        <p:nvSpPr>
          <p:cNvPr id="3" name="Content Placeholder 2"/>
          <p:cNvSpPr>
            <a:spLocks noGrp="1"/>
          </p:cNvSpPr>
          <p:nvPr>
            <p:ph idx="1"/>
          </p:nvPr>
        </p:nvSpPr>
        <p:spPr>
          <a:xfrm>
            <a:off x="549837" y="2299447"/>
            <a:ext cx="11310469" cy="4558553"/>
          </a:xfrm>
        </p:spPr>
        <p:txBody>
          <a:bodyPr>
            <a:normAutofit/>
          </a:bodyPr>
          <a:lstStyle/>
          <a:p>
            <a:r>
              <a:rPr lang="en-US" sz="2400" b="1" dirty="0"/>
              <a:t>Manipulators</a:t>
            </a:r>
            <a:r>
              <a:rPr lang="en-US" sz="2400" dirty="0"/>
              <a:t> are instructions to the out stream that modify the output in various ways.</a:t>
            </a:r>
          </a:p>
          <a:p>
            <a:r>
              <a:rPr lang="en-US" sz="2400" b="1" dirty="0" err="1"/>
              <a:t>endl</a:t>
            </a:r>
            <a:r>
              <a:rPr lang="en-US" sz="2400" b="1" dirty="0"/>
              <a:t> manipulator </a:t>
            </a:r>
            <a:r>
              <a:rPr lang="en-US" sz="2400" dirty="0"/>
              <a:t>causes a linefeed to be inserted into the stream, so that subsequent text will be displayed on the next line.</a:t>
            </a:r>
          </a:p>
          <a:p>
            <a:r>
              <a:rPr lang="en-US" sz="2400" b="1" dirty="0" err="1"/>
              <a:t>setw</a:t>
            </a:r>
            <a:r>
              <a:rPr lang="en-US" sz="2400" b="1" dirty="0"/>
              <a:t> manipulator: </a:t>
            </a:r>
            <a:r>
              <a:rPr lang="en-US" sz="2400" dirty="0"/>
              <a:t>changes the field width of the output. </a:t>
            </a:r>
            <a:r>
              <a:rPr lang="en-US" sz="2400" dirty="0" err="1"/>
              <a:t>i.e</a:t>
            </a:r>
            <a:r>
              <a:rPr lang="en-US" sz="2400" dirty="0"/>
              <a:t> each value displayed will occupy a field </a:t>
            </a:r>
            <a:r>
              <a:rPr lang="en-US" sz="2400" b="1" dirty="0"/>
              <a:t>(an imaginary box) </a:t>
            </a:r>
            <a:r>
              <a:rPr lang="en-US" sz="2400" dirty="0"/>
              <a:t>with a certain width</a:t>
            </a:r>
            <a:r>
              <a:rPr lang="en-US" sz="2400" b="1" dirty="0"/>
              <a:t>.</a:t>
            </a:r>
          </a:p>
          <a:p>
            <a:r>
              <a:rPr lang="en-US" sz="2400" b="1" dirty="0" err="1"/>
              <a:t>setw</a:t>
            </a:r>
            <a:r>
              <a:rPr lang="en-US" sz="2400" b="1" dirty="0"/>
              <a:t> syntax       </a:t>
            </a:r>
          </a:p>
          <a:p>
            <a:r>
              <a:rPr lang="en-US" sz="2400" b="1" dirty="0"/>
              <a:t> 					</a:t>
            </a:r>
            <a:r>
              <a:rPr lang="en-US" sz="2400" b="1" dirty="0" err="1"/>
              <a:t>cout</a:t>
            </a:r>
            <a:r>
              <a:rPr lang="en-US" sz="2400" b="1" dirty="0"/>
              <a:t>&lt;&lt;</a:t>
            </a:r>
            <a:r>
              <a:rPr lang="en-US" sz="2400" b="1" dirty="0" err="1"/>
              <a:t>setw</a:t>
            </a:r>
            <a:r>
              <a:rPr lang="en-US" sz="2400" b="1" dirty="0"/>
              <a:t>(8) &lt;&lt;“population”;</a:t>
            </a:r>
          </a:p>
        </p:txBody>
      </p:sp>
    </p:spTree>
    <p:extLst>
      <p:ext uri="{BB962C8B-B14F-4D97-AF65-F5344CB8AC3E}">
        <p14:creationId xmlns:p14="http://schemas.microsoft.com/office/powerpoint/2010/main" val="59029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a:t>
            </a:r>
          </a:p>
        </p:txBody>
      </p:sp>
      <p:sp>
        <p:nvSpPr>
          <p:cNvPr id="3" name="Content Placeholder 2"/>
          <p:cNvSpPr>
            <a:spLocks noGrp="1"/>
          </p:cNvSpPr>
          <p:nvPr>
            <p:ph idx="1"/>
          </p:nvPr>
        </p:nvSpPr>
        <p:spPr>
          <a:xfrm>
            <a:off x="549837" y="2299447"/>
            <a:ext cx="11310469" cy="4558553"/>
          </a:xfrm>
        </p:spPr>
        <p:txBody>
          <a:bodyPr>
            <a:normAutofit/>
          </a:bodyPr>
          <a:lstStyle/>
          <a:p>
            <a:r>
              <a:rPr lang="en-US" sz="2400" dirty="0"/>
              <a:t>Comments are important point of any program.</a:t>
            </a:r>
          </a:p>
          <a:p>
            <a:r>
              <a:rPr lang="en-US" sz="2400" dirty="0"/>
              <a:t>Programmers use comments to tell the purpose of the program and to improve the program’s readability.</a:t>
            </a:r>
          </a:p>
          <a:p>
            <a:r>
              <a:rPr lang="en-US" sz="2400" b="1" dirty="0"/>
              <a:t>Comment syntax</a:t>
            </a:r>
          </a:p>
          <a:p>
            <a:r>
              <a:rPr lang="en-US" sz="2400" dirty="0"/>
              <a:t>Comments start with a double slash   </a:t>
            </a:r>
            <a:r>
              <a:rPr lang="en-US" sz="3200" b="1" dirty="0"/>
              <a:t>//   </a:t>
            </a:r>
            <a:endParaRPr lang="en-US" sz="2400" b="1" dirty="0"/>
          </a:p>
          <a:p>
            <a:r>
              <a:rPr lang="en-US" sz="2400" b="1" dirty="0"/>
              <a:t>Examples:</a:t>
            </a:r>
          </a:p>
        </p:txBody>
      </p:sp>
    </p:spTree>
    <p:extLst>
      <p:ext uri="{BB962C8B-B14F-4D97-AF65-F5344CB8AC3E}">
        <p14:creationId xmlns:p14="http://schemas.microsoft.com/office/powerpoint/2010/main" val="671306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Escape Sequences</a:t>
            </a:r>
          </a:p>
        </p:txBody>
      </p:sp>
      <p:sp>
        <p:nvSpPr>
          <p:cNvPr id="3" name="Content Placeholder 2"/>
          <p:cNvSpPr>
            <a:spLocks noGrp="1"/>
          </p:cNvSpPr>
          <p:nvPr>
            <p:ph idx="1"/>
          </p:nvPr>
        </p:nvSpPr>
        <p:spPr>
          <a:xfrm>
            <a:off x="549837" y="2299447"/>
            <a:ext cx="11310469" cy="4558553"/>
          </a:xfrm>
        </p:spPr>
        <p:txBody>
          <a:bodyPr>
            <a:normAutofit/>
          </a:bodyPr>
          <a:lstStyle/>
          <a:p>
            <a:r>
              <a:rPr lang="en-US" dirty="0"/>
              <a:t>Are special characters , they don’t appear on the screen rather their effect can be seen.</a:t>
            </a:r>
          </a:p>
          <a:p>
            <a:r>
              <a:rPr lang="en-US" dirty="0"/>
              <a:t>Escape Sequence    		Description   </a:t>
            </a:r>
          </a:p>
          <a:p>
            <a:r>
              <a:rPr lang="en-US" b="1" dirty="0"/>
              <a:t>\n</a:t>
            </a:r>
            <a:r>
              <a:rPr lang="en-US" dirty="0"/>
              <a:t> 			</a:t>
            </a:r>
            <a:r>
              <a:rPr lang="en-US" b="1" dirty="0"/>
              <a:t>Newline</a:t>
            </a:r>
            <a:r>
              <a:rPr lang="en-US" dirty="0"/>
              <a:t>.  Position the screen cursor to the beginning  of the next line.</a:t>
            </a:r>
          </a:p>
          <a:p>
            <a:r>
              <a:rPr lang="en-US" b="1" dirty="0"/>
              <a:t>\t</a:t>
            </a:r>
            <a:r>
              <a:rPr lang="en-US" dirty="0"/>
              <a:t> 			</a:t>
            </a:r>
            <a:r>
              <a:rPr lang="en-US" b="1" dirty="0"/>
              <a:t>Horizontal tab</a:t>
            </a:r>
            <a:r>
              <a:rPr lang="en-US" dirty="0"/>
              <a:t>. Move the screen cursor to the next tab stop.</a:t>
            </a:r>
          </a:p>
          <a:p>
            <a:r>
              <a:rPr lang="en-US" b="1" dirty="0"/>
              <a:t>\r </a:t>
            </a:r>
            <a:r>
              <a:rPr lang="en-US" dirty="0"/>
              <a:t>			</a:t>
            </a:r>
            <a:r>
              <a:rPr lang="en-US" b="1" dirty="0"/>
              <a:t>Carriage return</a:t>
            </a:r>
            <a:r>
              <a:rPr lang="en-US" dirty="0"/>
              <a:t>. Position the screen cursor to the beginning of the current line; do 					not advance to the next line. Any characters output after the carriage return 						overwrite the characters previously output on that line.</a:t>
            </a:r>
          </a:p>
          <a:p>
            <a:r>
              <a:rPr lang="en-US" b="1" dirty="0"/>
              <a:t>\\ 			Backslash</a:t>
            </a:r>
            <a:r>
              <a:rPr lang="en-US" dirty="0"/>
              <a:t>.  Used to print a backslash character.</a:t>
            </a:r>
          </a:p>
          <a:p>
            <a:r>
              <a:rPr lang="en-US" b="1" dirty="0"/>
              <a:t>\’</a:t>
            </a:r>
            <a:r>
              <a:rPr lang="en-US" dirty="0"/>
              <a:t> 			</a:t>
            </a:r>
            <a:r>
              <a:rPr lang="en-US" b="1" dirty="0"/>
              <a:t>Single quote</a:t>
            </a:r>
            <a:r>
              <a:rPr lang="en-US" dirty="0"/>
              <a:t>. </a:t>
            </a:r>
          </a:p>
          <a:p>
            <a:r>
              <a:rPr lang="en-US" b="1" dirty="0"/>
              <a:t>\"</a:t>
            </a:r>
            <a:r>
              <a:rPr lang="en-US" dirty="0"/>
              <a:t> 			</a:t>
            </a:r>
            <a:r>
              <a:rPr lang="en-US" b="1" dirty="0"/>
              <a:t>Double quote</a:t>
            </a:r>
            <a:r>
              <a:rPr lang="en-US" dirty="0"/>
              <a:t>. Used to print a double-quote character. For example,</a:t>
            </a:r>
          </a:p>
          <a:p>
            <a:r>
              <a:rPr lang="en-US" dirty="0" err="1"/>
              <a:t>Cout</a:t>
            </a:r>
            <a:r>
              <a:rPr lang="en-US" dirty="0"/>
              <a:t>&lt;&lt;"\"in quotes\"" ;  //    displays</a:t>
            </a:r>
          </a:p>
          <a:p>
            <a:r>
              <a:rPr lang="en-US" b="1" dirty="0"/>
              <a:t>"in quotes"</a:t>
            </a:r>
          </a:p>
        </p:txBody>
      </p:sp>
    </p:spTree>
    <p:extLst>
      <p:ext uri="{BB962C8B-B14F-4D97-AF65-F5344CB8AC3E}">
        <p14:creationId xmlns:p14="http://schemas.microsoft.com/office/powerpoint/2010/main" val="2761771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8248"/>
            <a:ext cx="10820400" cy="6463308"/>
          </a:xfrm>
          <a:prstGeom prst="rect">
            <a:avLst/>
          </a:prstGeom>
        </p:spPr>
        <p:txBody>
          <a:bodyPr wrap="square">
            <a:spAutoFit/>
          </a:bodyPr>
          <a:lstStyle/>
          <a:p>
            <a:pPr fontAlgn="base"/>
            <a:r>
              <a:rPr lang="en-US" b="1" dirty="0"/>
              <a:t>Generation of Programming Languages</a:t>
            </a:r>
          </a:p>
          <a:p>
            <a:pPr fontAlgn="base"/>
            <a:r>
              <a:rPr lang="en-US" dirty="0">
                <a:latin typeface="Roboto"/>
              </a:rPr>
              <a:t>There are five generation of Programming languages. They are:</a:t>
            </a:r>
            <a:br>
              <a:rPr lang="en-US" dirty="0">
                <a:latin typeface="Roboto"/>
              </a:rPr>
            </a:br>
            <a:r>
              <a:rPr lang="en-US" b="1" dirty="0">
                <a:latin typeface="Roboto"/>
              </a:rPr>
              <a:t>First Generation Languages :</a:t>
            </a:r>
            <a:br>
              <a:rPr lang="en-US" dirty="0">
                <a:latin typeface="Roboto"/>
              </a:rPr>
            </a:br>
            <a:r>
              <a:rPr lang="en-US" dirty="0">
                <a:latin typeface="Roboto"/>
              </a:rPr>
              <a:t>These are low-level languages like machine language.</a:t>
            </a:r>
            <a:br>
              <a:rPr lang="en-US" dirty="0">
                <a:latin typeface="Roboto"/>
              </a:rPr>
            </a:br>
            <a:endParaRPr lang="en-US" dirty="0">
              <a:latin typeface="Roboto"/>
            </a:endParaRPr>
          </a:p>
          <a:p>
            <a:pPr fontAlgn="base"/>
            <a:r>
              <a:rPr lang="en-US" b="1" dirty="0">
                <a:latin typeface="Roboto"/>
              </a:rPr>
              <a:t>Second Generation Languages :</a:t>
            </a:r>
            <a:br>
              <a:rPr lang="en-US" dirty="0">
                <a:latin typeface="Roboto"/>
              </a:rPr>
            </a:br>
            <a:r>
              <a:rPr lang="en-US" dirty="0">
                <a:latin typeface="Roboto"/>
              </a:rPr>
              <a:t>These are low-level assembly languages used in kernels and hardware drives.</a:t>
            </a:r>
            <a:br>
              <a:rPr lang="en-US" dirty="0">
                <a:latin typeface="Roboto"/>
              </a:rPr>
            </a:br>
            <a:endParaRPr lang="en-US" dirty="0">
              <a:latin typeface="Roboto"/>
            </a:endParaRPr>
          </a:p>
          <a:p>
            <a:pPr fontAlgn="base"/>
            <a:r>
              <a:rPr lang="en-US" b="1" dirty="0">
                <a:latin typeface="Roboto"/>
              </a:rPr>
              <a:t>Third Generation Languages :</a:t>
            </a:r>
            <a:br>
              <a:rPr lang="en-US" dirty="0">
                <a:latin typeface="Roboto"/>
              </a:rPr>
            </a:br>
            <a:r>
              <a:rPr lang="en-US" dirty="0">
                <a:latin typeface="Roboto"/>
              </a:rPr>
              <a:t>These are high-level languages like C, C++, Java, Visual Basic and JavaScript.</a:t>
            </a:r>
            <a:br>
              <a:rPr lang="en-US" dirty="0">
                <a:latin typeface="Roboto"/>
              </a:rPr>
            </a:br>
            <a:endParaRPr lang="en-US" dirty="0">
              <a:latin typeface="Roboto"/>
            </a:endParaRPr>
          </a:p>
          <a:p>
            <a:pPr fontAlgn="base"/>
            <a:r>
              <a:rPr lang="en-US" b="1" dirty="0">
                <a:latin typeface="Roboto"/>
              </a:rPr>
              <a:t>Fourth Generation Languages :</a:t>
            </a:r>
            <a:br>
              <a:rPr lang="en-US" dirty="0">
                <a:latin typeface="Roboto"/>
              </a:rPr>
            </a:br>
            <a:r>
              <a:rPr lang="en-US" dirty="0">
                <a:latin typeface="Roboto"/>
              </a:rPr>
              <a:t>These are languages that consist of statements that are similar to statements in the human language. These are used mainly in database programming and scripting. Example of these languages include Perl, Python, Ruby, SQL, </a:t>
            </a:r>
            <a:r>
              <a:rPr lang="en-US" dirty="0" err="1">
                <a:latin typeface="Roboto"/>
              </a:rPr>
              <a:t>MatLab</a:t>
            </a:r>
            <a:r>
              <a:rPr lang="en-US" dirty="0">
                <a:latin typeface="Roboto"/>
              </a:rPr>
              <a:t> (Matrix Laboratory).</a:t>
            </a:r>
            <a:br>
              <a:rPr lang="en-US" dirty="0">
                <a:latin typeface="Roboto"/>
              </a:rPr>
            </a:br>
            <a:endParaRPr lang="en-US" dirty="0">
              <a:latin typeface="Roboto"/>
            </a:endParaRPr>
          </a:p>
          <a:p>
            <a:pPr fontAlgn="base"/>
            <a:r>
              <a:rPr lang="en-US" b="1" dirty="0">
                <a:latin typeface="Roboto"/>
              </a:rPr>
              <a:t>Fifth Generation Languages :</a:t>
            </a:r>
            <a:br>
              <a:rPr lang="en-US" dirty="0">
                <a:latin typeface="Roboto"/>
              </a:rPr>
            </a:br>
            <a:r>
              <a:rPr lang="en-US" dirty="0">
                <a:latin typeface="Roboto"/>
              </a:rPr>
              <a:t>These are the programming languages that have visual tools to develop a program. Examples of fifth generation language include Mercury, OPS5, and Prolog.</a:t>
            </a:r>
          </a:p>
          <a:p>
            <a:pPr fontAlgn="base"/>
            <a:r>
              <a:rPr lang="en-US" dirty="0">
                <a:latin typeface="Roboto"/>
              </a:rPr>
              <a:t>The first two generations are called low level languages. The next three generations are called high level languages.</a:t>
            </a:r>
          </a:p>
          <a:p>
            <a:br>
              <a:rPr lang="en-US" dirty="0"/>
            </a:br>
            <a:endParaRPr lang="en-US" dirty="0"/>
          </a:p>
        </p:txBody>
      </p:sp>
    </p:spTree>
    <p:extLst>
      <p:ext uri="{BB962C8B-B14F-4D97-AF65-F5344CB8AC3E}">
        <p14:creationId xmlns:p14="http://schemas.microsoft.com/office/powerpoint/2010/main" val="1812761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105" y="355504"/>
            <a:ext cx="10441059" cy="5878532"/>
          </a:xfrm>
          <a:prstGeom prst="rect">
            <a:avLst/>
          </a:prstGeom>
        </p:spPr>
        <p:txBody>
          <a:bodyPr wrap="square">
            <a:spAutoFit/>
          </a:bodyPr>
          <a:lstStyle/>
          <a:p>
            <a:pPr marL="457200" indent="-457200" algn="just">
              <a:buFont typeface="Wingdings" panose="05000000000000000000" pitchFamily="2" charset="2"/>
              <a:buChar char="Ø"/>
            </a:pPr>
            <a:r>
              <a:rPr lang="en-US" sz="2800" b="1" dirty="0">
                <a:solidFill>
                  <a:srgbClr val="0B0080"/>
                </a:solidFill>
                <a:latin typeface="Times New Roman" panose="02020603050405020304" pitchFamily="18" charset="0"/>
                <a:cs typeface="Times New Roman" panose="02020603050405020304" pitchFamily="18" charset="0"/>
              </a:rPr>
              <a:t>Software compatibility</a:t>
            </a:r>
            <a:r>
              <a:rPr lang="en-US" sz="2400" dirty="0">
                <a:solidFill>
                  <a:srgbClr val="222222"/>
                </a:solidFill>
                <a:latin typeface="Times New Roman" panose="02020603050405020304" pitchFamily="18" charset="0"/>
                <a:cs typeface="Times New Roman" panose="02020603050405020304" pitchFamily="18" charset="0"/>
              </a:rPr>
              <a:t> is a characteristic of software components or systems which can operate satisfactorily (properly,  all right) on a computer.</a:t>
            </a:r>
          </a:p>
          <a:p>
            <a:r>
              <a:rPr lang="en-US" sz="2400" dirty="0">
                <a:solidFill>
                  <a:srgbClr val="222222"/>
                </a:solidFill>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Compatible software</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software that can run on different computers </a:t>
            </a:r>
            <a:r>
              <a:rPr lang="en-US" sz="2400" u="sng" dirty="0">
                <a:solidFill>
                  <a:srgbClr val="1D4994"/>
                </a:solidFill>
                <a:latin typeface="Times New Roman" panose="02020603050405020304" pitchFamily="18" charset="0"/>
                <a:cs typeface="Times New Roman" panose="02020603050405020304" pitchFamily="18" charset="0"/>
              </a:rPr>
              <a:t>without</a:t>
            </a:r>
            <a:r>
              <a:rPr lang="en-US" sz="2400" dirty="0">
                <a:latin typeface="Times New Roman" panose="02020603050405020304" pitchFamily="18" charset="0"/>
                <a:cs typeface="Times New Roman" panose="02020603050405020304" pitchFamily="18" charset="0"/>
              </a:rPr>
              <a:t> modification.</a:t>
            </a:r>
          </a:p>
          <a:p>
            <a:endParaRPr lang="en-US" sz="2400" b="1" dirty="0">
              <a:solidFill>
                <a:srgbClr val="222222"/>
              </a:solidFill>
              <a:latin typeface="Times New Roman" panose="02020603050405020304" pitchFamily="18" charset="0"/>
              <a:cs typeface="Times New Roman" panose="02020603050405020304" pitchFamily="18" charset="0"/>
            </a:endParaRPr>
          </a:p>
          <a:p>
            <a:endParaRPr lang="en-US" sz="2400" b="1"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800" b="1" dirty="0">
                <a:solidFill>
                  <a:srgbClr val="222222"/>
                </a:solidFill>
                <a:latin typeface="Times New Roman" panose="02020603050405020304" pitchFamily="18" charset="0"/>
                <a:cs typeface="Times New Roman" panose="02020603050405020304" pitchFamily="18" charset="0"/>
              </a:rPr>
              <a:t>Software incompatibility</a:t>
            </a:r>
            <a:r>
              <a:rPr lang="en-US" sz="2800" dirty="0">
                <a:solidFill>
                  <a:srgbClr val="222222"/>
                </a:solidFill>
                <a:latin typeface="Times New Roman" panose="02020603050405020304" pitchFamily="18" charset="0"/>
                <a:cs typeface="Times New Roman" panose="02020603050405020304" pitchFamily="18" charset="0"/>
              </a:rPr>
              <a:t> is a characteristic of </a:t>
            </a:r>
            <a:r>
              <a:rPr lang="en-US" sz="2800" dirty="0">
                <a:solidFill>
                  <a:srgbClr val="0B0080"/>
                </a:solidFill>
                <a:latin typeface="Times New Roman" panose="02020603050405020304" pitchFamily="18" charset="0"/>
                <a:cs typeface="Times New Roman" panose="02020603050405020304" pitchFamily="18" charset="0"/>
                <a:hlinkClick r:id="rId2" tooltip="Software"/>
              </a:rPr>
              <a:t>software</a:t>
            </a:r>
            <a:r>
              <a:rPr lang="en-US" sz="2800" dirty="0">
                <a:solidFill>
                  <a:srgbClr val="222222"/>
                </a:solidFill>
                <a:latin typeface="Times New Roman" panose="02020603050405020304" pitchFamily="18" charset="0"/>
                <a:cs typeface="Times New Roman" panose="02020603050405020304" pitchFamily="18" charset="0"/>
              </a:rPr>
              <a:t> components or </a:t>
            </a:r>
            <a:r>
              <a:rPr lang="en-US" sz="2800" dirty="0">
                <a:solidFill>
                  <a:srgbClr val="0B0080"/>
                </a:solidFill>
                <a:latin typeface="Times New Roman" panose="02020603050405020304" pitchFamily="18" charset="0"/>
                <a:cs typeface="Times New Roman" panose="02020603050405020304" pitchFamily="18" charset="0"/>
                <a:hlinkClick r:id="rId3" tooltip="Software system"/>
              </a:rPr>
              <a:t>systems</a:t>
            </a:r>
            <a:r>
              <a:rPr lang="en-US" sz="2800" dirty="0">
                <a:solidFill>
                  <a:srgbClr val="222222"/>
                </a:solidFill>
                <a:latin typeface="Times New Roman" panose="02020603050405020304" pitchFamily="18" charset="0"/>
                <a:cs typeface="Times New Roman" panose="02020603050405020304" pitchFamily="18" charset="0"/>
              </a:rPr>
              <a:t> which cannot operate satisfactorily (properly,  all right) on a  </a:t>
            </a:r>
            <a:r>
              <a:rPr lang="en-US" sz="2800" dirty="0">
                <a:solidFill>
                  <a:srgbClr val="0B0080"/>
                </a:solidFill>
                <a:latin typeface="Times New Roman" panose="02020603050405020304" pitchFamily="18" charset="0"/>
                <a:cs typeface="Times New Roman" panose="02020603050405020304" pitchFamily="18" charset="0"/>
              </a:rPr>
              <a:t>computer</a:t>
            </a:r>
            <a:r>
              <a:rPr lang="en-US" sz="2800" dirty="0">
                <a:solidFill>
                  <a:srgbClr val="222222"/>
                </a:solidFill>
                <a:latin typeface="Times New Roman" panose="02020603050405020304" pitchFamily="18" charset="0"/>
                <a:cs typeface="Times New Roman" panose="02020603050405020304" pitchFamily="18" charset="0"/>
              </a:rPr>
              <a:t>.</a:t>
            </a:r>
          </a:p>
          <a:p>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3200" dirty="0">
                <a:solidFill>
                  <a:srgbClr val="222222"/>
                </a:solidFill>
                <a:latin typeface="Times New Roman" panose="02020603050405020304" pitchFamily="18" charset="0"/>
                <a:cs typeface="Times New Roman" panose="02020603050405020304" pitchFamily="18" charset="0"/>
              </a:rPr>
              <a:t>It is possible that some software components or systems may be compatible in one environment and incompatible in another.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37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03394" y="348814"/>
            <a:ext cx="10018261" cy="6252401"/>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2800" b="1" dirty="0">
                <a:solidFill>
                  <a:schemeClr val="tx1"/>
                </a:solidFill>
                <a:latin typeface="Times New Roman" panose="02020603050405020304" pitchFamily="18" charset="0"/>
                <a:cs typeface="Times New Roman" panose="02020603050405020304" pitchFamily="18" charset="0"/>
              </a:rPr>
              <a:t>Computer programming: </a:t>
            </a:r>
            <a:r>
              <a:rPr lang="en-US" sz="3000" dirty="0">
                <a:solidFill>
                  <a:schemeClr val="tx1"/>
                </a:solidFill>
                <a:latin typeface="Times New Roman" panose="02020603050405020304" pitchFamily="18" charset="0"/>
                <a:cs typeface="Times New Roman" panose="02020603050405020304" pitchFamily="18" charset="0"/>
              </a:rPr>
              <a:t>Is a way of giving computers instructions about what they should do next. These instructions are known as </a:t>
            </a:r>
            <a:r>
              <a:rPr lang="en-US" sz="4800" b="1" dirty="0">
                <a:solidFill>
                  <a:schemeClr val="tx1"/>
                </a:solidFill>
                <a:latin typeface="Times New Roman" panose="02020603050405020304" pitchFamily="18" charset="0"/>
                <a:cs typeface="Times New Roman" panose="02020603050405020304" pitchFamily="18" charset="0"/>
              </a:rPr>
              <a:t>code</a:t>
            </a:r>
            <a:r>
              <a:rPr lang="en-US" sz="3000" dirty="0">
                <a:solidFill>
                  <a:schemeClr val="tx1"/>
                </a:solidFill>
                <a:latin typeface="Times New Roman" panose="02020603050405020304" pitchFamily="18" charset="0"/>
                <a:cs typeface="Times New Roman" panose="02020603050405020304" pitchFamily="18" charset="0"/>
              </a:rPr>
              <a:t>, and computer programmers write </a:t>
            </a:r>
            <a:r>
              <a:rPr lang="en-US" sz="3600" b="1" dirty="0">
                <a:solidFill>
                  <a:schemeClr val="tx1"/>
                </a:solidFill>
                <a:latin typeface="Times New Roman" panose="02020603050405020304" pitchFamily="18" charset="0"/>
                <a:cs typeface="Times New Roman" panose="02020603050405020304" pitchFamily="18" charset="0"/>
              </a:rPr>
              <a:t>code</a:t>
            </a:r>
            <a:r>
              <a:rPr lang="en-US" sz="3000" dirty="0">
                <a:solidFill>
                  <a:schemeClr val="tx1"/>
                </a:solidFill>
                <a:latin typeface="Times New Roman" panose="02020603050405020304" pitchFamily="18" charset="0"/>
                <a:cs typeface="Times New Roman" panose="02020603050405020304" pitchFamily="18" charset="0"/>
              </a:rPr>
              <a:t> to solve </a:t>
            </a:r>
            <a:r>
              <a:rPr lang="en-US" sz="3600" b="1" dirty="0">
                <a:solidFill>
                  <a:schemeClr val="tx1"/>
                </a:solidFill>
                <a:latin typeface="Times New Roman" panose="02020603050405020304" pitchFamily="18" charset="0"/>
                <a:cs typeface="Times New Roman" panose="02020603050405020304" pitchFamily="18" charset="0"/>
              </a:rPr>
              <a:t>problems</a:t>
            </a:r>
            <a:r>
              <a:rPr lang="en-US" sz="3000" dirty="0">
                <a:solidFill>
                  <a:schemeClr val="tx1"/>
                </a:solidFill>
                <a:latin typeface="Times New Roman" panose="02020603050405020304" pitchFamily="18" charset="0"/>
                <a:cs typeface="Times New Roman" panose="02020603050405020304" pitchFamily="18" charset="0"/>
              </a:rPr>
              <a:t> or perform a task.</a:t>
            </a:r>
          </a:p>
          <a:p>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2800" dirty="0">
                <a:solidFill>
                  <a:schemeClr val="tx1"/>
                </a:solidFill>
                <a:latin typeface="Times New Roman" panose="02020603050405020304" pitchFamily="18" charset="0"/>
                <a:cs typeface="Times New Roman" panose="02020603050405020304" pitchFamily="18" charset="0"/>
              </a:rPr>
              <a:t>Computer programming is the process of designing and building </a:t>
            </a:r>
            <a:r>
              <a:rPr lang="en-US" sz="2800" b="1" dirty="0">
                <a:solidFill>
                  <a:schemeClr val="tx1"/>
                </a:solidFill>
                <a:latin typeface="Times New Roman" panose="02020603050405020304" pitchFamily="18" charset="0"/>
                <a:cs typeface="Times New Roman" panose="02020603050405020304" pitchFamily="18" charset="0"/>
              </a:rPr>
              <a:t>an executable computer program </a:t>
            </a:r>
            <a:r>
              <a:rPr lang="en-US" sz="2800" dirty="0">
                <a:solidFill>
                  <a:schemeClr val="tx1"/>
                </a:solidFill>
                <a:latin typeface="Times New Roman" panose="02020603050405020304" pitchFamily="18" charset="0"/>
                <a:cs typeface="Times New Roman" panose="02020603050405020304" pitchFamily="18" charset="0"/>
              </a:rPr>
              <a:t>for accomplishing a specific computing  task.</a:t>
            </a: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2800" b="1" dirty="0">
                <a:solidFill>
                  <a:schemeClr val="tx1"/>
                </a:solidFill>
                <a:latin typeface="Times New Roman" panose="02020603050405020304" pitchFamily="18" charset="0"/>
                <a:cs typeface="Times New Roman" panose="02020603050405020304" pitchFamily="18" charset="0"/>
              </a:rPr>
              <a:t>Computer programming</a:t>
            </a:r>
            <a:r>
              <a:rPr lang="en-US" sz="2800" dirty="0">
                <a:solidFill>
                  <a:schemeClr val="tx1"/>
                </a:solidFill>
                <a:latin typeface="Times New Roman" panose="02020603050405020304" pitchFamily="18" charset="0"/>
                <a:cs typeface="Times New Roman" panose="02020603050405020304" pitchFamily="18" charset="0"/>
              </a:rPr>
              <a:t> is the skill of writing useful, source code which can be interpreted or compiled by a computing system to perform a meaningful task.</a:t>
            </a:r>
          </a:p>
        </p:txBody>
      </p:sp>
    </p:spTree>
    <p:extLst>
      <p:ext uri="{BB962C8B-B14F-4D97-AF65-F5344CB8AC3E}">
        <p14:creationId xmlns:p14="http://schemas.microsoft.com/office/powerpoint/2010/main" val="3655213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return statement  </a:t>
            </a:r>
          </a:p>
        </p:txBody>
      </p:sp>
      <p:sp>
        <p:nvSpPr>
          <p:cNvPr id="3" name="Content Placeholder 2"/>
          <p:cNvSpPr>
            <a:spLocks noGrp="1"/>
          </p:cNvSpPr>
          <p:nvPr>
            <p:ph idx="1"/>
          </p:nvPr>
        </p:nvSpPr>
        <p:spPr>
          <a:xfrm>
            <a:off x="1154954" y="2298703"/>
            <a:ext cx="9764837" cy="4777957"/>
          </a:xfrm>
        </p:spPr>
        <p:txBody>
          <a:bodyPr>
            <a:normAutofit/>
          </a:bodyPr>
          <a:lstStyle/>
          <a:p>
            <a:r>
              <a:rPr lang="en-US" sz="2800" dirty="0">
                <a:latin typeface="Times New Roman" panose="02020603050405020304" pitchFamily="18" charset="0"/>
                <a:cs typeface="Times New Roman" panose="02020603050405020304" pitchFamily="18" charset="0"/>
              </a:rPr>
              <a:t>The return statement is used to return the control to another portion in the program or to the operating  system.</a:t>
            </a:r>
          </a:p>
          <a:p>
            <a:r>
              <a:rPr lang="en-US" sz="2800" dirty="0">
                <a:latin typeface="Times New Roman" panose="02020603050405020304" pitchFamily="18" charset="0"/>
                <a:cs typeface="Times New Roman" panose="02020603050405020304" pitchFamily="18" charset="0"/>
              </a:rPr>
              <a:t>In this program, the return statement returns the value from the main function to the operating  system.</a:t>
            </a:r>
          </a:p>
          <a:p>
            <a:r>
              <a:rPr lang="en-US" sz="2800" dirty="0">
                <a:latin typeface="Times New Roman" panose="02020603050405020304" pitchFamily="18" charset="0"/>
                <a:cs typeface="Times New Roman" panose="02020603050405020304" pitchFamily="18" charset="0"/>
              </a:rPr>
              <a:t>When a Zero is returned to the operating system, it assumes that the program has executed Normally(Successfully). </a:t>
            </a:r>
          </a:p>
          <a:p>
            <a:endParaRPr lang="en-US" sz="2800" dirty="0"/>
          </a:p>
          <a:p>
            <a:endParaRPr lang="en-US" dirty="0"/>
          </a:p>
          <a:p>
            <a:pPr marL="342900" lvl="1" indent="-342900"/>
            <a:endParaRPr lang="en-US" sz="2200" dirty="0"/>
          </a:p>
          <a:p>
            <a:pPr marL="1200150" lvl="3" indent="-342900"/>
            <a:endParaRPr lang="en-US" sz="2200" dirty="0"/>
          </a:p>
          <a:p>
            <a:pPr marL="0" indent="0">
              <a:buNone/>
            </a:pPr>
            <a:endParaRPr lang="en-US" sz="1800" b="1" dirty="0"/>
          </a:p>
          <a:p>
            <a:pPr marL="342900" lvl="1" indent="-342900"/>
            <a:endParaRPr lang="en-US" b="1" dirty="0"/>
          </a:p>
          <a:p>
            <a:pPr marL="0" lvl="1" indent="0">
              <a:buNone/>
            </a:pPr>
            <a:endParaRPr lang="en-US" sz="1800" b="1" u="sng" dirty="0"/>
          </a:p>
        </p:txBody>
      </p:sp>
    </p:spTree>
    <p:extLst>
      <p:ext uri="{BB962C8B-B14F-4D97-AF65-F5344CB8AC3E}">
        <p14:creationId xmlns:p14="http://schemas.microsoft.com/office/powerpoint/2010/main" val="200322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6802" y="1390370"/>
            <a:ext cx="9271186" cy="4647359"/>
          </a:xfrm>
          <a:prstGeom prst="rect">
            <a:avLst/>
          </a:prstGeom>
        </p:spPr>
      </p:pic>
    </p:spTree>
    <p:extLst>
      <p:ext uri="{BB962C8B-B14F-4D97-AF65-F5344CB8AC3E}">
        <p14:creationId xmlns:p14="http://schemas.microsoft.com/office/powerpoint/2010/main" val="93061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425" y="369640"/>
            <a:ext cx="10141908" cy="5909310"/>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Computer Programming and Computer Program</a:t>
            </a:r>
          </a:p>
          <a:p>
            <a:endParaRPr lang="en-US"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process of developing and implementing various sets of instructions to enable a computer to do a certain task </a:t>
            </a:r>
            <a:r>
              <a:rPr lang="en-US" sz="3600" b="1" dirty="0">
                <a:latin typeface="Times New Roman" panose="02020603050405020304" pitchFamily="18" charset="0"/>
                <a:cs typeface="Times New Roman" panose="02020603050405020304" pitchFamily="18" charset="0"/>
              </a:rPr>
              <a:t>(Computer Programming)  </a:t>
            </a:r>
          </a:p>
          <a:p>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These instructions are considered </a:t>
            </a:r>
            <a:r>
              <a:rPr lang="en-US" sz="4800" b="1" dirty="0">
                <a:latin typeface="Times New Roman" panose="02020603050405020304" pitchFamily="18" charset="0"/>
                <a:cs typeface="Times New Roman" panose="02020603050405020304" pitchFamily="18" charset="0"/>
              </a:rPr>
              <a:t>computer programs.</a:t>
            </a:r>
          </a:p>
          <a:p>
            <a:br>
              <a:rPr lang="en-US" sz="4800" b="1" dirty="0"/>
            </a:br>
            <a:endParaRPr lang="en-US" sz="3600" b="1" dirty="0"/>
          </a:p>
        </p:txBody>
      </p:sp>
    </p:spTree>
    <p:extLst>
      <p:ext uri="{BB962C8B-B14F-4D97-AF65-F5344CB8AC3E}">
        <p14:creationId xmlns:p14="http://schemas.microsoft.com/office/powerpoint/2010/main" val="419435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36" y="10482"/>
            <a:ext cx="11031254" cy="7232749"/>
          </a:xfrm>
          <a:prstGeom prst="rect">
            <a:avLst/>
          </a:prstGeom>
        </p:spPr>
        <p:txBody>
          <a:bodyPr wrap="square">
            <a:spAutoFit/>
          </a:bodyPr>
          <a:lstStyle/>
          <a:p>
            <a:pPr marL="571500" indent="-571500">
              <a:buFont typeface="Wingdings" panose="05000000000000000000" pitchFamily="2" charset="2"/>
              <a:buChar char="Ø"/>
            </a:pPr>
            <a:r>
              <a:rPr lang="en-US" sz="4000" dirty="0">
                <a:solidFill>
                  <a:srgbClr val="222222"/>
                </a:solidFill>
                <a:latin typeface="Times New Roman" panose="02020603050405020304" pitchFamily="18" charset="0"/>
                <a:cs typeface="Times New Roman" panose="02020603050405020304" pitchFamily="18" charset="0"/>
              </a:rPr>
              <a:t>A </a:t>
            </a:r>
            <a:r>
              <a:rPr lang="en-US" sz="4000" b="1" dirty="0">
                <a:solidFill>
                  <a:srgbClr val="222222"/>
                </a:solidFill>
                <a:latin typeface="Times New Roman" panose="02020603050405020304" pitchFamily="18" charset="0"/>
                <a:cs typeface="Times New Roman" panose="02020603050405020304" pitchFamily="18" charset="0"/>
              </a:rPr>
              <a:t>computer program</a:t>
            </a:r>
            <a:r>
              <a:rPr lang="en-US" sz="4000" dirty="0">
                <a:solidFill>
                  <a:srgbClr val="222222"/>
                </a:solidFill>
                <a:latin typeface="Times New Roman" panose="02020603050405020304" pitchFamily="18" charset="0"/>
                <a:cs typeface="Times New Roman" panose="02020603050405020304" pitchFamily="18" charset="0"/>
              </a:rPr>
              <a:t> is a list of instructions </a:t>
            </a:r>
          </a:p>
          <a:p>
            <a:r>
              <a:rPr lang="en-US" sz="4000" dirty="0">
                <a:solidFill>
                  <a:srgbClr val="222222"/>
                </a:solidFill>
                <a:latin typeface="Times New Roman" panose="02020603050405020304" pitchFamily="18" charset="0"/>
                <a:cs typeface="Times New Roman" panose="02020603050405020304" pitchFamily="18" charset="0"/>
              </a:rPr>
              <a:t>    that tell a computer what to do. </a:t>
            </a:r>
          </a:p>
          <a:p>
            <a:endParaRPr lang="en-US" sz="4000" dirty="0">
              <a:solidFill>
                <a:srgbClr val="222222"/>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4000" dirty="0">
                <a:solidFill>
                  <a:srgbClr val="222222"/>
                </a:solidFill>
                <a:latin typeface="Times New Roman" panose="02020603050405020304" pitchFamily="18" charset="0"/>
                <a:cs typeface="Times New Roman" panose="02020603050405020304" pitchFamily="18" charset="0"/>
              </a:rPr>
              <a:t>Everything a computer does is done by using a computer program. </a:t>
            </a:r>
          </a:p>
          <a:p>
            <a:pPr marL="571500" indent="-571500">
              <a:buFont typeface="Wingdings" panose="05000000000000000000" pitchFamily="2" charset="2"/>
              <a:buChar char="Ø"/>
            </a:pPr>
            <a:endParaRPr lang="en-US" sz="4000" dirty="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Some examples of computer programs are: </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 </a:t>
            </a:r>
            <a:r>
              <a:rPr lang="en-US" sz="3200" b="1" dirty="0">
                <a:latin typeface="Times New Roman" panose="02020603050405020304" pitchFamily="18" charset="0"/>
                <a:cs typeface="Times New Roman" panose="02020603050405020304" pitchFamily="18" charset="0"/>
              </a:rPr>
              <a:t>web Browser</a:t>
            </a:r>
            <a:r>
              <a:rPr lang="en-US" sz="3200" dirty="0">
                <a:latin typeface="Times New Roman" panose="02020603050405020304" pitchFamily="18" charset="0"/>
                <a:cs typeface="Times New Roman" panose="02020603050405020304" pitchFamily="18" charset="0"/>
              </a:rPr>
              <a:t> like </a:t>
            </a:r>
            <a:r>
              <a:rPr lang="en-US" sz="3200" b="1" dirty="0">
                <a:latin typeface="Times New Roman" panose="02020603050405020304" pitchFamily="18" charset="0"/>
                <a:cs typeface="Times New Roman" panose="02020603050405020304" pitchFamily="18" charset="0"/>
              </a:rPr>
              <a:t>Mozilla Firefox </a:t>
            </a:r>
            <a:r>
              <a:rPr lang="en-US" sz="3200" dirty="0">
                <a:latin typeface="Times New Roman" panose="02020603050405020304" pitchFamily="18" charset="0"/>
                <a:cs typeface="Times New Roman" panose="02020603050405020304" pitchFamily="18" charset="0"/>
              </a:rPr>
              <a:t>and </a:t>
            </a:r>
            <a:r>
              <a:rPr lang="en-US" sz="3200" b="1" dirty="0">
                <a:latin typeface="Times New Roman" panose="02020603050405020304" pitchFamily="18" charset="0"/>
                <a:cs typeface="Times New Roman" panose="02020603050405020304" pitchFamily="18" charset="0"/>
              </a:rPr>
              <a:t>Google Chrome</a:t>
            </a:r>
            <a:r>
              <a:rPr lang="en-US" sz="3200" dirty="0">
                <a:latin typeface="Times New Roman" panose="02020603050405020304" pitchFamily="18" charset="0"/>
                <a:cs typeface="Times New Roman" panose="02020603050405020304" pitchFamily="18" charset="0"/>
              </a:rPr>
              <a:t> can be used to view </a:t>
            </a:r>
            <a:r>
              <a:rPr lang="en-US" sz="3200" b="1" dirty="0">
                <a:latin typeface="Times New Roman" panose="02020603050405020304" pitchFamily="18" charset="0"/>
                <a:cs typeface="Times New Roman" panose="02020603050405020304" pitchFamily="18" charset="0"/>
              </a:rPr>
              <a:t>web pages</a:t>
            </a:r>
            <a:r>
              <a:rPr lang="en-US" sz="3200" dirty="0">
                <a:latin typeface="Times New Roman" panose="02020603050405020304" pitchFamily="18" charset="0"/>
                <a:cs typeface="Times New Roman" panose="02020603050405020304" pitchFamily="18" charset="0"/>
              </a:rPr>
              <a:t> on the </a:t>
            </a:r>
            <a:r>
              <a:rPr lang="en-US" sz="3200" b="1" dirty="0">
                <a:latin typeface="Times New Roman" panose="02020603050405020304" pitchFamily="18" charset="0"/>
                <a:cs typeface="Times New Roman" panose="02020603050405020304" pitchFamily="18" charset="0"/>
              </a:rPr>
              <a:t>Internet.   and</a:t>
            </a:r>
          </a:p>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Office suite</a:t>
            </a:r>
            <a:r>
              <a:rPr lang="en-US" sz="3200" dirty="0">
                <a:latin typeface="Times New Roman" panose="02020603050405020304" pitchFamily="18" charset="0"/>
                <a:cs typeface="Times New Roman" panose="02020603050405020304" pitchFamily="18" charset="0"/>
              </a:rPr>
              <a:t> can be used to write documents or spreadsheets.</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Video games are computer programs.</a:t>
            </a:r>
          </a:p>
          <a:p>
            <a:pPr marL="571500" indent="-571500">
              <a:buFont typeface="Wingdings" panose="05000000000000000000" pitchFamily="2" charset="2"/>
              <a:buChar char="Ø"/>
            </a:pPr>
            <a:endParaRPr lang="en-US" sz="40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73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690" y="148268"/>
            <a:ext cx="11699310" cy="5755422"/>
          </a:xfrm>
          <a:prstGeom prst="rect">
            <a:avLst/>
          </a:prstGeom>
        </p:spPr>
        <p:txBody>
          <a:bodyPr wrap="square">
            <a:spAutoFit/>
          </a:bodyPr>
          <a:lstStyle/>
          <a:p>
            <a:pPr marL="571500" indent="-571500">
              <a:buFont typeface="Wingdings" panose="05000000000000000000" pitchFamily="2" charset="2"/>
              <a:buChar char="Ø"/>
            </a:pPr>
            <a:r>
              <a:rPr lang="en-US" sz="4000" dirty="0">
                <a:solidFill>
                  <a:srgbClr val="222222"/>
                </a:solidFill>
                <a:latin typeface="Times New Roman" panose="02020603050405020304" pitchFamily="18" charset="0"/>
                <a:cs typeface="Times New Roman" panose="02020603050405020304" pitchFamily="18" charset="0"/>
              </a:rPr>
              <a:t>A computer program is written in a</a:t>
            </a:r>
          </a:p>
          <a:p>
            <a:r>
              <a:rPr lang="en-US" sz="4000" dirty="0">
                <a:solidFill>
                  <a:srgbClr val="222222"/>
                </a:solidFill>
                <a:latin typeface="Times New Roman" panose="02020603050405020304" pitchFamily="18" charset="0"/>
                <a:cs typeface="Times New Roman" panose="02020603050405020304" pitchFamily="18" charset="0"/>
              </a:rPr>
              <a:t>    </a:t>
            </a:r>
            <a:r>
              <a:rPr lang="en-US" sz="4000" b="1" dirty="0">
                <a:solidFill>
                  <a:srgbClr val="222222"/>
                </a:solidFill>
                <a:latin typeface="Times New Roman" panose="02020603050405020304" pitchFamily="18" charset="0"/>
                <a:cs typeface="Times New Roman" panose="02020603050405020304" pitchFamily="18" charset="0"/>
              </a:rPr>
              <a:t>Programming Language</a:t>
            </a:r>
            <a:r>
              <a:rPr lang="en-US" sz="4000" dirty="0">
                <a:solidFill>
                  <a:srgbClr val="222222"/>
                </a:solidFill>
                <a:latin typeface="Times New Roman" panose="02020603050405020304" pitchFamily="18" charset="0"/>
                <a:cs typeface="Times New Roman" panose="02020603050405020304" pitchFamily="18" charset="0"/>
              </a:rPr>
              <a:t>. </a:t>
            </a:r>
          </a:p>
          <a:p>
            <a:pPr marL="571500" indent="-571500">
              <a:buFont typeface="Wingdings" panose="05000000000000000000" pitchFamily="2" charset="2"/>
              <a:buChar char="Ø"/>
            </a:pPr>
            <a:r>
              <a:rPr lang="en-US" sz="3600" dirty="0">
                <a:solidFill>
                  <a:srgbClr val="222222"/>
                </a:solidFill>
                <a:latin typeface="Times New Roman" panose="02020603050405020304" pitchFamily="18" charset="0"/>
                <a:cs typeface="Times New Roman" panose="02020603050405020304" pitchFamily="18" charset="0"/>
              </a:rPr>
              <a:t>Computer Programming can be performed in one of numerous languages, ranging from</a:t>
            </a:r>
          </a:p>
          <a:p>
            <a:pPr marL="571500" indent="-571500">
              <a:buFont typeface="Wingdings" panose="05000000000000000000" pitchFamily="2" charset="2"/>
              <a:buChar char="Ø"/>
            </a:pPr>
            <a:r>
              <a:rPr lang="en-US" sz="3600" b="1" dirty="0">
                <a:solidFill>
                  <a:srgbClr val="222222"/>
                </a:solidFill>
                <a:latin typeface="Times New Roman" panose="02020603050405020304" pitchFamily="18" charset="0"/>
                <a:cs typeface="Times New Roman" panose="02020603050405020304" pitchFamily="18" charset="0"/>
              </a:rPr>
              <a:t>Machine Language</a:t>
            </a:r>
            <a:r>
              <a:rPr lang="en-US" sz="3600" dirty="0">
                <a:solidFill>
                  <a:srgbClr val="222222"/>
                </a:solidFill>
                <a:latin typeface="Times New Roman" panose="02020603050405020304" pitchFamily="18" charset="0"/>
                <a:cs typeface="Times New Roman" panose="02020603050405020304" pitchFamily="18" charset="0"/>
              </a:rPr>
              <a:t> for machines</a:t>
            </a:r>
            <a:r>
              <a:rPr lang="en-US" sz="3600" b="1" dirty="0">
                <a:solidFill>
                  <a:srgbClr val="222222"/>
                </a:solidFill>
                <a:latin typeface="Times New Roman" panose="02020603050405020304" pitchFamily="18" charset="0"/>
                <a:cs typeface="Times New Roman" panose="02020603050405020304" pitchFamily="18" charset="0"/>
              </a:rPr>
              <a:t> (i.e. computers)</a:t>
            </a:r>
          </a:p>
          <a:p>
            <a:pPr marL="571500" indent="-571500">
              <a:buFont typeface="Wingdings" panose="05000000000000000000" pitchFamily="2" charset="2"/>
              <a:buChar char="Ø"/>
            </a:pPr>
            <a:r>
              <a:rPr lang="en-US" sz="3600" dirty="0">
                <a:solidFill>
                  <a:srgbClr val="222222"/>
                </a:solidFill>
                <a:latin typeface="Times New Roman" panose="02020603050405020304" pitchFamily="18" charset="0"/>
                <a:cs typeface="Times New Roman" panose="02020603050405020304" pitchFamily="18" charset="0"/>
              </a:rPr>
              <a:t>to writing directly in </a:t>
            </a:r>
            <a:r>
              <a:rPr lang="en-US" sz="3600" b="1" dirty="0">
                <a:solidFill>
                  <a:srgbClr val="222222"/>
                </a:solidFill>
                <a:latin typeface="Times New Roman" panose="02020603050405020304" pitchFamily="18" charset="0"/>
                <a:cs typeface="Times New Roman" panose="02020603050405020304" pitchFamily="18" charset="0"/>
              </a:rPr>
              <a:t>Low-level</a:t>
            </a:r>
            <a:r>
              <a:rPr lang="en-US" sz="3600" dirty="0">
                <a:solidFill>
                  <a:srgbClr val="222222"/>
                </a:solidFill>
                <a:latin typeface="Times New Roman" panose="02020603050405020304" pitchFamily="18" charset="0"/>
                <a:cs typeface="Times New Roman" panose="02020603050405020304" pitchFamily="18" charset="0"/>
              </a:rPr>
              <a:t> </a:t>
            </a:r>
            <a:r>
              <a:rPr lang="en-US" sz="3600" b="1" dirty="0">
                <a:solidFill>
                  <a:srgbClr val="222222"/>
                </a:solidFill>
                <a:latin typeface="Times New Roman" panose="02020603050405020304" pitchFamily="18" charset="0"/>
                <a:cs typeface="Times New Roman" panose="02020603050405020304" pitchFamily="18" charset="0"/>
              </a:rPr>
              <a:t>machine code </a:t>
            </a:r>
            <a:r>
              <a:rPr lang="en-US" sz="3600" dirty="0">
                <a:solidFill>
                  <a:srgbClr val="222222"/>
                </a:solidFill>
                <a:latin typeface="Times New Roman" panose="02020603050405020304" pitchFamily="18" charset="0"/>
                <a:cs typeface="Times New Roman" panose="02020603050405020304" pitchFamily="18" charset="0"/>
              </a:rPr>
              <a:t>(that is, code that more directly controls the specifics of the computer's hardware).  </a:t>
            </a:r>
          </a:p>
          <a:p>
            <a:pPr marL="571500" indent="-571500">
              <a:buFont typeface="Wingdings" panose="05000000000000000000" pitchFamily="2" charset="2"/>
              <a:buChar char="Ø"/>
            </a:pPr>
            <a:r>
              <a:rPr lang="en-US" sz="3600" dirty="0">
                <a:solidFill>
                  <a:srgbClr val="222222"/>
                </a:solidFill>
                <a:latin typeface="Times New Roman" panose="02020603050405020304" pitchFamily="18" charset="0"/>
                <a:cs typeface="Times New Roman" panose="02020603050405020304" pitchFamily="18" charset="0"/>
              </a:rPr>
              <a:t>a </a:t>
            </a:r>
            <a:r>
              <a:rPr lang="en-US" sz="3600" b="1" dirty="0">
                <a:solidFill>
                  <a:srgbClr val="222222"/>
                </a:solidFill>
                <a:latin typeface="Times New Roman" panose="02020603050405020304" pitchFamily="18" charset="0"/>
                <a:cs typeface="Times New Roman" panose="02020603050405020304" pitchFamily="18" charset="0"/>
              </a:rPr>
              <a:t>Higher-level language </a:t>
            </a:r>
          </a:p>
          <a:p>
            <a:pPr marL="571500" indent="-571500">
              <a:buFont typeface="Wingdings" panose="05000000000000000000" pitchFamily="2" charset="2"/>
              <a:buChar char="Ø"/>
            </a:pPr>
            <a:endParaRPr lang="en-US" sz="3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135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2948</Words>
  <Application>Microsoft Office PowerPoint</Application>
  <PresentationFormat>Widescreen</PresentationFormat>
  <Paragraphs>404</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-apple-system</vt:lpstr>
      <vt:lpstr>Arial</vt:lpstr>
      <vt:lpstr>Calibri</vt:lpstr>
      <vt:lpstr>Century Gothic</vt:lpstr>
      <vt:lpstr>Open-sans</vt:lpstr>
      <vt:lpstr>Roboto</vt:lpstr>
      <vt:lpstr>Times New Roman</vt:lpstr>
      <vt:lpstr>Wingdings</vt:lpstr>
      <vt:lpstr>Wingdings 3</vt:lpstr>
      <vt:lpstr>Ion Boardroom</vt:lpstr>
      <vt:lpstr>Programming Fundamentals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vt:lpstr>
      <vt:lpstr>Introduction to C++</vt:lpstr>
      <vt:lpstr>PowerPoint Presentation</vt:lpstr>
      <vt:lpstr>PowerPoint Presentation</vt:lpstr>
      <vt:lpstr>PowerPoint Presentation</vt:lpstr>
      <vt:lpstr> main() function </vt:lpstr>
      <vt:lpstr> Outputting with cout (console out)</vt:lpstr>
      <vt:lpstr> Outputting with cout</vt:lpstr>
      <vt:lpstr> getch() function </vt:lpstr>
      <vt:lpstr>PowerPoint Presentation</vt:lpstr>
      <vt:lpstr>Introduction to C++</vt:lpstr>
      <vt:lpstr>Introduction to C++</vt:lpstr>
      <vt:lpstr>Introduction to C++</vt:lpstr>
      <vt:lpstr>Introduction to C++</vt:lpstr>
      <vt:lpstr> Anatomy of C++ basic program</vt:lpstr>
      <vt:lpstr> Anatomy of C++ basic program</vt:lpstr>
      <vt:lpstr>PowerPoint Presentation</vt:lpstr>
      <vt:lpstr>Machine Language</vt:lpstr>
      <vt:lpstr>Source code and object code   </vt:lpstr>
      <vt:lpstr>Source code and object code   </vt:lpstr>
      <vt:lpstr>Language Translators</vt:lpstr>
      <vt:lpstr>Language Translators</vt:lpstr>
      <vt:lpstr>Language Translators (Compiler)</vt:lpstr>
      <vt:lpstr>Compiler </vt:lpstr>
      <vt:lpstr>PowerPoint Presentation</vt:lpstr>
      <vt:lpstr>PowerPoint Presentation</vt:lpstr>
      <vt:lpstr>PowerPoint Presentation</vt:lpstr>
      <vt:lpstr>Source file and object file in C++   </vt:lpstr>
      <vt:lpstr>PowerPoint Presentation</vt:lpstr>
      <vt:lpstr>PowerPoint Presentation</vt:lpstr>
      <vt:lpstr>PowerPoint Presentation</vt:lpstr>
      <vt:lpstr>PowerPoint Presentation</vt:lpstr>
      <vt:lpstr>PowerPoint Presentation</vt:lpstr>
      <vt:lpstr>Manipulators</vt:lpstr>
      <vt:lpstr>Comments</vt:lpstr>
      <vt:lpstr>Escape Sequences</vt:lpstr>
      <vt:lpstr>PowerPoint Presentation</vt:lpstr>
      <vt:lpstr>PowerPoint Presentation</vt:lpstr>
      <vt:lpstr>return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FAHAMA BARAKZAI</cp:lastModifiedBy>
  <cp:revision>627</cp:revision>
  <dcterms:created xsi:type="dcterms:W3CDTF">2014-09-12T02:08:24Z</dcterms:created>
  <dcterms:modified xsi:type="dcterms:W3CDTF">2024-09-09T07:56:04Z</dcterms:modified>
</cp:coreProperties>
</file>