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2"/>
  </p:notesMasterIdLst>
  <p:sldIdLst>
    <p:sldId id="294" r:id="rId2"/>
    <p:sldId id="262" r:id="rId3"/>
    <p:sldId id="278" r:id="rId4"/>
    <p:sldId id="361" r:id="rId5"/>
    <p:sldId id="279" r:id="rId6"/>
    <p:sldId id="315" r:id="rId7"/>
    <p:sldId id="363" r:id="rId8"/>
    <p:sldId id="364" r:id="rId9"/>
    <p:sldId id="368" r:id="rId10"/>
    <p:sldId id="369" r:id="rId11"/>
    <p:sldId id="280" r:id="rId12"/>
    <p:sldId id="281" r:id="rId13"/>
    <p:sldId id="367" r:id="rId14"/>
    <p:sldId id="282" r:id="rId15"/>
    <p:sldId id="283" r:id="rId16"/>
    <p:sldId id="284" r:id="rId17"/>
    <p:sldId id="365" r:id="rId18"/>
    <p:sldId id="366" r:id="rId19"/>
    <p:sldId id="28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7673F5-7DB5-4E55-8D11-86A7031A0DBB}">
          <p14:sldIdLst>
            <p14:sldId id="294"/>
            <p14:sldId id="262"/>
          </p14:sldIdLst>
        </p14:section>
        <p14:section name="Untitled Section" id="{4FF17333-1C8C-47A3-8731-955B9A8B2DCD}">
          <p14:sldIdLst>
            <p14:sldId id="278"/>
            <p14:sldId id="361"/>
            <p14:sldId id="279"/>
            <p14:sldId id="315"/>
            <p14:sldId id="363"/>
            <p14:sldId id="364"/>
            <p14:sldId id="368"/>
            <p14:sldId id="369"/>
            <p14:sldId id="280"/>
            <p14:sldId id="281"/>
            <p14:sldId id="367"/>
            <p14:sldId id="282"/>
            <p14:sldId id="283"/>
            <p14:sldId id="284"/>
            <p14:sldId id="365"/>
            <p14:sldId id="366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1577" autoAdjust="0"/>
  </p:normalViewPr>
  <p:slideViewPr>
    <p:cSldViewPr snapToGrid="0">
      <p:cViewPr varScale="1">
        <p:scale>
          <a:sx n="59" d="100"/>
          <a:sy n="59" d="100"/>
        </p:scale>
        <p:origin x="756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7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ity_bit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2643813"/>
            <a:ext cx="9222603" cy="1371600"/>
          </a:xfrm>
        </p:spPr>
        <p:txBody>
          <a:bodyPr/>
          <a:lstStyle/>
          <a:p>
            <a:pPr algn="ctr"/>
            <a:r>
              <a:rPr lang="en-US" sz="4800" dirty="0"/>
              <a:t>Programming Fundamentals </a:t>
            </a:r>
            <a:br>
              <a:rPr lang="en-US" dirty="0"/>
            </a:b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465983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 (Practical#02)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6308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rules for Naming Variables: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244" y="2205990"/>
            <a:ext cx="10186968" cy="4652010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can contain letters, digits and underscores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must begin with a letter or an underscore (_)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are case-sensitive (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myVar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and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myvar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are different variables)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Names cannot contain whitespaces or special characters like !, #, %, etc.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Reserved words (like C++ keywords, such as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cannot be used as names</a:t>
            </a:r>
          </a:p>
        </p:txBody>
      </p:sp>
    </p:spTree>
    <p:extLst>
      <p:ext uri="{BB962C8B-B14F-4D97-AF65-F5344CB8AC3E}">
        <p14:creationId xmlns:p14="http://schemas.microsoft.com/office/powerpoint/2010/main" val="114385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244" y="2205990"/>
            <a:ext cx="10186968" cy="465201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</a:rPr>
              <a:t>short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:   short is a  16-bit type. It has a range from –32,768 to 32,767.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alibri"/>
              </a:rPr>
              <a:t>examples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of short variable declarations: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short s;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alibri"/>
              </a:rPr>
              <a:t>short t;</a:t>
            </a: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/>
            </a:endParaRPr>
          </a:p>
          <a:p>
            <a:endParaRPr lang="en-US" sz="25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814" y="2283460"/>
            <a:ext cx="10507680" cy="457454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Calibri"/>
              </a:rPr>
              <a:t>Long :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is a signed 32-bit type and is useful for those occasions where an int type is not large enough to hold the desired value. The range of a long is quite large. 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</a:rPr>
              <a:t>This makes it useful when big, whole numbers are needed.  </a:t>
            </a:r>
          </a:p>
          <a:p>
            <a:r>
              <a:rPr lang="en-US" sz="2800" b="1" dirty="0"/>
              <a:t>long milliseconds;</a:t>
            </a:r>
          </a:p>
          <a:p>
            <a:r>
              <a:rPr lang="en-US" sz="2800" b="1" dirty="0"/>
              <a:t>long population;</a:t>
            </a:r>
            <a:endParaRPr lang="en-US" sz="2800" b="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5888" y="410549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Explanation-</a:t>
            </a:r>
            <a:b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changes did I do? Dev C++ supports newer ANSI C++.  That has gone through many changes. In older style compiler IDE like Borland Turbo C++, you could use the &lt;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iostream.h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header file, now you've to use the ANSI C++ version-  &lt;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only. And another is </a:t>
            </a:r>
            <a:r>
              <a:rPr lang="en-US" alt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altLang="en-US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alt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. 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using &amp; namespace are the two keywords of ANSI C++ and </a:t>
            </a:r>
            <a:r>
              <a:rPr lang="en-US" alt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namespace where ANSI C++ standard class libraries are defined.</a:t>
            </a:r>
            <a:b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8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short, you have to write </a:t>
            </a:r>
            <a:r>
              <a:rPr lang="en-US" alt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#include&lt;</a:t>
            </a:r>
            <a:r>
              <a:rPr lang="en-US" altLang="en-US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alt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alt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namespace </a:t>
            </a:r>
            <a:r>
              <a:rPr lang="en-US" altLang="en-US" b="1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alt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at the beginning of every program in Dev C++. That's it! Now you can make programs of your choice! I hope you've liked my article!</a:t>
            </a:r>
            <a:endParaRPr lang="en-US" altLang="en-US" sz="28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4000" dirty="0">
                <a:latin typeface="Arial" panose="020B0604020202020204" pitchFamily="34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7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Data Types </a:t>
            </a:r>
            <a:r>
              <a:rPr lang="en-US" b="1" dirty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32212"/>
            <a:ext cx="9091705" cy="4450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</a:t>
            </a:r>
            <a:r>
              <a:rPr lang="en-US" dirty="0" err="1"/>
              <a:t>numberOfClasses</a:t>
            </a:r>
            <a:r>
              <a:rPr lang="en-US" dirty="0"/>
              <a:t>, </a:t>
            </a:r>
            <a:r>
              <a:rPr lang="en-US" dirty="0" err="1"/>
              <a:t>studsPerClass</a:t>
            </a:r>
            <a:r>
              <a:rPr lang="en-US" dirty="0"/>
              <a:t>, </a:t>
            </a:r>
            <a:r>
              <a:rPr lang="en-US" dirty="0" err="1"/>
              <a:t>totalStudents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numberOfClasses</a:t>
            </a:r>
            <a:r>
              <a:rPr lang="en-US" dirty="0"/>
              <a:t> = 10;</a:t>
            </a:r>
          </a:p>
          <a:p>
            <a:r>
              <a:rPr lang="en-US" dirty="0"/>
              <a:t>    </a:t>
            </a:r>
            <a:r>
              <a:rPr lang="en-US" dirty="0" err="1"/>
              <a:t>studsPerClass</a:t>
            </a:r>
            <a:r>
              <a:rPr lang="en-US" dirty="0"/>
              <a:t> = 6;</a:t>
            </a:r>
          </a:p>
          <a:p>
            <a:r>
              <a:rPr lang="en-US" dirty="0"/>
              <a:t>    </a:t>
            </a:r>
            <a:r>
              <a:rPr lang="en-US" dirty="0" err="1"/>
              <a:t>totalStudents</a:t>
            </a:r>
            <a:r>
              <a:rPr lang="en-US" dirty="0"/>
              <a:t> = </a:t>
            </a:r>
            <a:r>
              <a:rPr lang="en-US" dirty="0" err="1"/>
              <a:t>numberOfClasses</a:t>
            </a:r>
            <a:r>
              <a:rPr lang="en-US" dirty="0"/>
              <a:t> * </a:t>
            </a:r>
            <a:r>
              <a:rPr lang="en-US" dirty="0" err="1"/>
              <a:t>studsPerClass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studsPerClass</a:t>
            </a:r>
            <a:r>
              <a:rPr lang="en-US" dirty="0"/>
              <a:t> &lt;&lt;" students Per Class and"&lt;&lt;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numberOfClasses</a:t>
            </a:r>
            <a:r>
              <a:rPr lang="en-US" dirty="0"/>
              <a:t>&lt;&lt; " Classes, then"&lt;&lt;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&lt;&lt;"the total number of students: "&lt;&lt;</a:t>
            </a:r>
            <a:r>
              <a:rPr lang="en-US" dirty="0" err="1"/>
              <a:t>totalStudents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18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Data Types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54954" y="2272553"/>
            <a:ext cx="10248152" cy="4491318"/>
          </a:xfrm>
        </p:spPr>
        <p:txBody>
          <a:bodyPr>
            <a:normAutofit/>
          </a:bodyPr>
          <a:lstStyle/>
          <a:p>
            <a:r>
              <a:rPr lang="en-US" sz="2000" dirty="0"/>
              <a:t>Float: variables represent numbers with a decimal places.</a:t>
            </a:r>
          </a:p>
          <a:p>
            <a:r>
              <a:rPr lang="en-US" sz="2000" dirty="0"/>
              <a:t>Double: They are similar to float except they require more memory space and provide wide range of 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309658"/>
              </p:ext>
            </p:extLst>
          </p:nvPr>
        </p:nvGraphicFramePr>
        <p:xfrm>
          <a:off x="1346199" y="3482787"/>
          <a:ext cx="9895541" cy="3173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223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56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Variables of this type can have values from -3.4E38 to +3.4E38 and occupy 4 bytes in memory.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564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Variables of this type can have values from -1.7E308 to +1.7E308 and occupy 8 bytes in memory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Data Types </a:t>
            </a:r>
            <a:r>
              <a:rPr lang="en-US" b="1" dirty="0"/>
              <a:t>Example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814" y="2283459"/>
            <a:ext cx="8825659" cy="4408653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// Compute the area of a circle.</a:t>
            </a:r>
          </a:p>
          <a:p>
            <a:r>
              <a:rPr lang="en-US" sz="2800" dirty="0"/>
              <a:t>int main()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double pi, r, a;</a:t>
            </a:r>
          </a:p>
          <a:p>
            <a:r>
              <a:rPr lang="en-US" sz="2800" dirty="0"/>
              <a:t>    r = 10.8; // radius of circle</a:t>
            </a:r>
          </a:p>
          <a:p>
            <a:r>
              <a:rPr lang="en-US" sz="2800" dirty="0"/>
              <a:t>    pi = 3.1416; // pi, approximately</a:t>
            </a:r>
          </a:p>
          <a:p>
            <a:r>
              <a:rPr lang="en-US" sz="2800" dirty="0"/>
              <a:t>    a = pi * r * r; // compute area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cout</a:t>
            </a:r>
            <a:r>
              <a:rPr lang="en-US" sz="2800" dirty="0"/>
              <a:t>&lt;&lt;"Radius: "&lt;&lt;r&lt;&lt;</a:t>
            </a:r>
            <a:r>
              <a:rPr lang="en-US" sz="2800" dirty="0" err="1"/>
              <a:t>endl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cout</a:t>
            </a:r>
            <a:r>
              <a:rPr lang="en-US" sz="2800" dirty="0"/>
              <a:t>&lt;&lt;"Area of circle is: "&lt;&lt; a;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getch</a:t>
            </a:r>
            <a:r>
              <a:rPr lang="en-US" sz="2800" dirty="0"/>
              <a:t>();</a:t>
            </a:r>
          </a:p>
          <a:p>
            <a:r>
              <a:rPr lang="en-US" sz="2800" dirty="0"/>
              <a:t>    return 0;</a:t>
            </a:r>
          </a:p>
          <a:p>
            <a:r>
              <a:rPr lang="en-US" sz="2800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783815" y="1303841"/>
            <a:ext cx="10861338" cy="530663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rgbClr val="000000"/>
                </a:solidFill>
                <a:latin typeface="Calibri"/>
              </a:rPr>
              <a:t>char is a 8-bit type. The range of a char is -128 to 127.</a:t>
            </a:r>
          </a:p>
          <a:p>
            <a:r>
              <a:rPr lang="en-US" sz="2600" dirty="0">
                <a:solidFill>
                  <a:srgbClr val="000000"/>
                </a:solidFill>
                <a:latin typeface="Calibri"/>
              </a:rPr>
              <a:t>Internally characters are stored as numbers. There are commonly used to store ASCII characters. </a:t>
            </a:r>
          </a:p>
          <a:p>
            <a:r>
              <a:rPr lang="en-US" sz="2600" dirty="0">
                <a:solidFill>
                  <a:srgbClr val="000000"/>
                </a:solidFill>
                <a:latin typeface="Calibri"/>
              </a:rPr>
              <a:t>An ASCII character  set is a way of representing characters such as ‘a’, ‘B’;</a:t>
            </a:r>
          </a:p>
          <a:p>
            <a:r>
              <a:rPr lang="en-US" dirty="0" err="1"/>
              <a:t>Character</a:t>
            </a:r>
            <a:r>
              <a:rPr lang="en-US" b="1" dirty="0" err="1"/>
              <a:t>Example</a:t>
            </a:r>
            <a:r>
              <a:rPr lang="en-US" b="1" dirty="0"/>
              <a:t> Program</a:t>
            </a:r>
            <a:endParaRPr lang="en-US" dirty="0"/>
          </a:p>
          <a:p>
            <a:r>
              <a:rPr lang="en-US" dirty="0"/>
              <a:t>// Demonstrate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ch1, ch2;</a:t>
            </a:r>
          </a:p>
          <a:p>
            <a:r>
              <a:rPr lang="en-US" dirty="0"/>
              <a:t>    ch1 = 65; // code for A</a:t>
            </a:r>
          </a:p>
          <a:p>
            <a:r>
              <a:rPr lang="en-US" dirty="0"/>
              <a:t>    ch2 = 'Y';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&lt;&lt;"ch1 and ch2: ";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&lt;&lt;ch1 &lt;&lt;" and "&lt;&lt; ch2;</a:t>
            </a:r>
          </a:p>
          <a:p>
            <a:r>
              <a:rPr lang="en-US" dirty="0"/>
              <a:t>   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7719" y="247528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Characters</a:t>
            </a:r>
          </a:p>
        </p:txBody>
      </p:sp>
    </p:spTree>
    <p:extLst>
      <p:ext uri="{BB962C8B-B14F-4D97-AF65-F5344CB8AC3E}">
        <p14:creationId xmlns:p14="http://schemas.microsoft.com/office/powerpoint/2010/main" val="90610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143" y="846914"/>
            <a:ext cx="107755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Standard Code for Information Interchange (ASCII)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character-encoding scheme and it was the first character encoding standard. It is a code for representing English characters as numbers, with each letter assigned a number from 0 to 127. Most modern character-encoding schemes are based on ASCII, though they support many additional characters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2427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 defines 128 characters, which map to the numbers 0–127.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 uses 7 bits to represent a character. For example, the number 65 means  “Latin capital 'A‘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7 bits, we can have a maximum of 2^7 (= 128) distinct combinations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means that we can represent 128 characters maximum.</a:t>
            </a:r>
          </a:p>
          <a:p>
            <a:pPr fontAlgn="base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Wait, 7 bits? But why not 1 byte (8 bits)?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bit (8th) is used for avoiding errors as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parity bit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05330" y="139950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ASCII and Unicode </a:t>
            </a:r>
          </a:p>
        </p:txBody>
      </p:sp>
    </p:spTree>
    <p:extLst>
      <p:ext uri="{BB962C8B-B14F-4D97-AF65-F5344CB8AC3E}">
        <p14:creationId xmlns:p14="http://schemas.microsoft.com/office/powerpoint/2010/main" val="321777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674" y="2272030"/>
            <a:ext cx="8825659" cy="4357370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>
                <a:solidFill>
                  <a:srgbClr val="000000"/>
                </a:solidFill>
                <a:latin typeface="Calibri"/>
              </a:rPr>
              <a:t>C++ has a primitive type, called </a:t>
            </a:r>
            <a:r>
              <a:rPr lang="en-US" sz="2600" b="1" dirty="0">
                <a:solidFill>
                  <a:srgbClr val="000000"/>
                </a:solidFill>
                <a:latin typeface="Calibri"/>
              </a:rPr>
              <a:t>bool</a:t>
            </a:r>
            <a:r>
              <a:rPr lang="en-US" sz="2600" dirty="0">
                <a:solidFill>
                  <a:srgbClr val="000000"/>
                </a:solidFill>
                <a:latin typeface="Calibri"/>
              </a:rPr>
              <a:t>, for logical values. </a:t>
            </a:r>
          </a:p>
          <a:p>
            <a:r>
              <a:rPr lang="en-US" sz="2600" dirty="0">
                <a:solidFill>
                  <a:srgbClr val="000000"/>
                </a:solidFill>
                <a:latin typeface="Calibri"/>
              </a:rPr>
              <a:t>It can have only one of two possible values, true or false. </a:t>
            </a:r>
          </a:p>
          <a:p>
            <a:r>
              <a:rPr lang="en-US" sz="2600" dirty="0">
                <a:solidFill>
                  <a:srgbClr val="000000"/>
                </a:solidFill>
                <a:latin typeface="Calibri"/>
              </a:rPr>
              <a:t>It takes only one bit.</a:t>
            </a:r>
          </a:p>
          <a:p>
            <a:r>
              <a:rPr lang="en-US" sz="2600" b="1" dirty="0"/>
              <a:t>bool Example Program</a:t>
            </a:r>
          </a:p>
          <a:p>
            <a:r>
              <a:rPr lang="en-US" sz="2600" dirty="0"/>
              <a:t>int main()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  bool b=true, c=false;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cout</a:t>
            </a:r>
            <a:r>
              <a:rPr lang="en-US" sz="2600" dirty="0"/>
              <a:t>&lt;&lt;"b = "&lt;&lt;b&lt;&lt;</a:t>
            </a:r>
            <a:r>
              <a:rPr lang="en-US" sz="2600" dirty="0" err="1"/>
              <a:t>endl</a:t>
            </a:r>
            <a:r>
              <a:rPr lang="en-US" sz="2600" dirty="0"/>
              <a:t>;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cout</a:t>
            </a:r>
            <a:r>
              <a:rPr lang="en-US" sz="2600" dirty="0"/>
              <a:t>&lt;&lt;"c = "&lt;&lt;c&lt;&lt;</a:t>
            </a:r>
            <a:r>
              <a:rPr lang="en-US" sz="2600" dirty="0" err="1"/>
              <a:t>endl</a:t>
            </a:r>
            <a:r>
              <a:rPr lang="en-US" sz="2600" dirty="0"/>
              <a:t>;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cout</a:t>
            </a:r>
            <a:r>
              <a:rPr lang="en-US" sz="2600" dirty="0"/>
              <a:t>&lt;&lt;"b is equal to c: "&lt;&lt; (b==c)&lt;&lt;</a:t>
            </a:r>
            <a:r>
              <a:rPr lang="en-US" sz="2600" dirty="0" err="1"/>
              <a:t>endl</a:t>
            </a:r>
            <a:r>
              <a:rPr lang="en-US" sz="2600" dirty="0"/>
              <a:t> ;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cout</a:t>
            </a:r>
            <a:r>
              <a:rPr lang="en-US" sz="2600" dirty="0"/>
              <a:t>&lt;&lt;"b is NOT equal to c: "&lt;&lt; (b!=c);</a:t>
            </a:r>
          </a:p>
          <a:p>
            <a:r>
              <a:rPr lang="en-US" sz="260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20" y="2219116"/>
            <a:ext cx="10606986" cy="472865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Objective: To become familiar with C++ Primitive datatypes. Variables, constants and Identifiers.</a:t>
            </a:r>
          </a:p>
          <a:p>
            <a:pPr marL="342900" lvl="1" indent="-342900"/>
            <a:endParaRPr lang="en-US" sz="2400" b="1" dirty="0"/>
          </a:p>
          <a:p>
            <a:r>
              <a:rPr lang="en-US" sz="2400" b="1" dirty="0"/>
              <a:t>C++ Primitive data types, such as </a:t>
            </a:r>
            <a:r>
              <a:rPr lang="en-US" sz="2400" b="1" dirty="0" err="1"/>
              <a:t>int</a:t>
            </a:r>
            <a:r>
              <a:rPr lang="en-US" sz="2400" b="1" dirty="0"/>
              <a:t>, char, float etc. </a:t>
            </a:r>
          </a:p>
          <a:p>
            <a:r>
              <a:rPr lang="en-US" sz="2400" b="1" dirty="0"/>
              <a:t>Variable declaration, definition and initialization. </a:t>
            </a:r>
          </a:p>
          <a:p>
            <a:r>
              <a:rPr lang="en-US" sz="2400" b="1" dirty="0"/>
              <a:t>Variable names / Identifiers.</a:t>
            </a:r>
          </a:p>
          <a:p>
            <a:r>
              <a:rPr lang="en-US" sz="2400" b="1" dirty="0"/>
              <a:t>Output with </a:t>
            </a:r>
            <a:r>
              <a:rPr lang="en-US" sz="2400" b="1" dirty="0" err="1"/>
              <a:t>cout</a:t>
            </a:r>
            <a:r>
              <a:rPr lang="en-US" sz="2400" b="1" dirty="0"/>
              <a:t> : single character and other data types. </a:t>
            </a:r>
          </a:p>
          <a:p>
            <a:r>
              <a:rPr lang="en-US" sz="2400" b="1" dirty="0"/>
              <a:t>Input with </a:t>
            </a:r>
            <a:r>
              <a:rPr lang="en-US" sz="2400" b="1" dirty="0" err="1"/>
              <a:t>cin</a:t>
            </a:r>
            <a:r>
              <a:rPr lang="en-US" sz="2400" b="1"/>
              <a:t>:</a:t>
            </a:r>
            <a:endParaRPr lang="en-US" sz="2400" b="1" dirty="0"/>
          </a:p>
          <a:p>
            <a:r>
              <a:rPr lang="en-US" sz="2400" b="1" dirty="0"/>
              <a:t>Escape Sequences.</a:t>
            </a:r>
          </a:p>
          <a:p>
            <a:pPr marL="342900" lvl="1" indent="-342900"/>
            <a:endParaRPr lang="en-US" b="1" dirty="0"/>
          </a:p>
          <a:p>
            <a:pPr marL="342900" lvl="1" indent="-342900"/>
            <a:endParaRPr lang="en-US" sz="1800" b="1" u="sng" dirty="0"/>
          </a:p>
          <a:p>
            <a:pPr marL="342900" lvl="1" indent="-342900"/>
            <a:endParaRPr lang="en-US" sz="1800" b="1" u="sng" dirty="0"/>
          </a:p>
          <a:p>
            <a:pPr marL="342900" lvl="1" indent="-342900"/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Input with </a:t>
            </a:r>
            <a:r>
              <a:rPr lang="en-US" b="1" dirty="0" err="1"/>
              <a:t>cin</a:t>
            </a:r>
            <a:r>
              <a:rPr lang="en-US" b="1" dirty="0"/>
              <a:t>&gt;&gt;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674" y="2260600"/>
            <a:ext cx="10202432" cy="43573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 err="1"/>
              <a:t>cin</a:t>
            </a:r>
            <a:r>
              <a:rPr lang="en-US" sz="2800" dirty="0"/>
              <a:t>  is a predefined  object in </a:t>
            </a:r>
            <a:r>
              <a:rPr lang="en-US" sz="2800" dirty="0" err="1"/>
              <a:t>c++</a:t>
            </a:r>
            <a:r>
              <a:rPr lang="en-US" sz="2800" dirty="0"/>
              <a:t>. Corresponds to the standard input stream.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 can take input from the user at run-time.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 can obtain input from the user while your program is running.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Cin</a:t>
            </a:r>
            <a:r>
              <a:rPr lang="en-US" sz="2800" dirty="0"/>
              <a:t> in is in conjunction with the &gt;&gt; extraction operator</a:t>
            </a:r>
          </a:p>
          <a:p>
            <a:r>
              <a:rPr lang="en-US" sz="2800" dirty="0"/>
              <a:t>&gt;&gt; is extraction or get from operator it takes value on its left and places it in the variable on its right 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0210"/>
            <a:ext cx="65" cy="353919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0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Data </a:t>
            </a:r>
            <a:r>
              <a:rPr lang="en-US" sz="2800" b="1"/>
              <a:t>Types 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573" y="2218766"/>
            <a:ext cx="9968827" cy="446913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 Refer to the types of  values, a variable in program may hold or store.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							</a:t>
            </a:r>
            <a:r>
              <a:rPr lang="en-US" sz="4000" dirty="0">
                <a:solidFill>
                  <a:srgbClr val="000000"/>
                </a:solidFill>
                <a:latin typeface="Calibri"/>
              </a:rPr>
              <a:t>Data Types </a:t>
            </a: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Primitive  data types 		Non-primitive  data types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Calibri"/>
              </a:rPr>
              <a:t>	or Value types 				     or Reference Types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				</a:t>
            </a:r>
          </a:p>
          <a:p>
            <a:endParaRPr lang="en-US" sz="1600" b="1" dirty="0"/>
          </a:p>
          <a:p>
            <a:endParaRPr lang="en-US" sz="1600" b="1" u="sng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49271" y="3778624"/>
            <a:ext cx="1062317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351929" y="3805518"/>
            <a:ext cx="1990165" cy="73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38718" y="2523583"/>
            <a:ext cx="8718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Files\Dev-</a:t>
            </a:r>
            <a:r>
              <a:rPr lang="en-US" dirty="0" err="1"/>
              <a:t>Cpp</a:t>
            </a:r>
            <a:r>
              <a:rPr lang="en-US" dirty="0"/>
              <a:t>\MinGW64\lib\</a:t>
            </a:r>
            <a:r>
              <a:rPr lang="en-US" dirty="0" err="1"/>
              <a:t>gcc</a:t>
            </a:r>
            <a:r>
              <a:rPr lang="en-US" dirty="0"/>
              <a:t>\x86_64-w64-mingw32\4.9.2\include\</a:t>
            </a:r>
            <a:r>
              <a:rPr lang="en-US" dirty="0" err="1"/>
              <a:t>c++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Data </a:t>
            </a:r>
            <a:r>
              <a:rPr lang="en-US" sz="2800" b="1"/>
              <a:t>Types </a:t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573" y="2218766"/>
            <a:ext cx="8086791" cy="446913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Calibri"/>
              </a:rPr>
              <a:t> Primitive data types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		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4800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</a:rPr>
              <a:t>short 								</a:t>
            </a:r>
            <a:endParaRPr lang="en-US" sz="36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</a:rPr>
              <a:t>long</a:t>
            </a:r>
            <a:endParaRPr lang="en-US" sz="3600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</a:rPr>
              <a:t>char</a:t>
            </a:r>
            <a:endParaRPr lang="en-US" sz="3600" dirty="0"/>
          </a:p>
          <a:p>
            <a:endParaRPr lang="en-US" sz="1400" dirty="0"/>
          </a:p>
          <a:p>
            <a:pPr>
              <a:buNone/>
            </a:pPr>
            <a:endParaRPr lang="en-US" sz="1600" b="1" dirty="0"/>
          </a:p>
          <a:p>
            <a:endParaRPr lang="en-US" sz="1600" b="1" dirty="0"/>
          </a:p>
          <a:p>
            <a:endParaRPr lang="en-US" sz="1600" b="1" u="sn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35660" y="3022788"/>
            <a:ext cx="5623036" cy="2861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/>
              <a:buChar char="•"/>
            </a:pPr>
            <a:r>
              <a:rPr lang="en-US" sz="5400" dirty="0">
                <a:solidFill>
                  <a:srgbClr val="000000"/>
                </a:solidFill>
                <a:latin typeface="Calibri"/>
              </a:rPr>
              <a:t>float</a:t>
            </a:r>
            <a:endParaRPr lang="en-US" sz="5400" dirty="0"/>
          </a:p>
          <a:p>
            <a:pPr lvl="1">
              <a:buFont typeface="Arial"/>
              <a:buChar char="•"/>
            </a:pPr>
            <a:r>
              <a:rPr lang="en-US" sz="5400" dirty="0">
                <a:solidFill>
                  <a:srgbClr val="000000"/>
                </a:solidFill>
                <a:latin typeface="Calibri"/>
              </a:rPr>
              <a:t>double</a:t>
            </a:r>
            <a:endParaRPr lang="en-US" sz="5400" dirty="0"/>
          </a:p>
          <a:p>
            <a:pPr lvl="1">
              <a:buFont typeface="Arial"/>
              <a:buChar char="•"/>
            </a:pPr>
            <a:r>
              <a:rPr lang="en-US" sz="5400">
                <a:solidFill>
                  <a:srgbClr val="000000"/>
                </a:solidFill>
                <a:latin typeface="Calibri"/>
              </a:rPr>
              <a:t>bool</a:t>
            </a:r>
            <a:endParaRPr lang="en-US" sz="5400" dirty="0"/>
          </a:p>
          <a:p>
            <a:pPr lvl="1">
              <a:buFont typeface="Arial"/>
              <a:buChar char="•"/>
            </a:pPr>
            <a:endParaRPr lang="en-US" dirty="0"/>
          </a:p>
          <a:p>
            <a:endParaRPr lang="en-US" sz="1400" dirty="0"/>
          </a:p>
          <a:p>
            <a:pPr>
              <a:buFont typeface="Wingdings 3" charset="2"/>
              <a:buNone/>
            </a:pPr>
            <a:endParaRPr lang="en-US" sz="1600" b="1" dirty="0"/>
          </a:p>
          <a:p>
            <a:endParaRPr lang="en-US" sz="1600" b="1" dirty="0"/>
          </a:p>
          <a:p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55992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970" y="2218765"/>
            <a:ext cx="10501629" cy="463923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</a:rPr>
              <a:t>Variable: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A variable is a space in the computer’s memory set a side for a  certain kind of data and gives it a name for easy reference.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/>
              </a:rPr>
              <a:t>Integers : 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store whole number, integers have no fractional part. </a:t>
            </a:r>
            <a:r>
              <a:rPr lang="en-US" dirty="0"/>
              <a:t>The value can be –ve or +ve.</a:t>
            </a:r>
          </a:p>
          <a:p>
            <a:pPr marL="457200" lvl="1" indent="0">
              <a:buNone/>
            </a:pPr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49781"/>
              </p:ext>
            </p:extLst>
          </p:nvPr>
        </p:nvGraphicFramePr>
        <p:xfrm>
          <a:off x="1154954" y="3740341"/>
          <a:ext cx="9114537" cy="297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Type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142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Variables of this type occupy 4 bytes (32 bits) in memory and  can have values from     -2147483648 to 2147483647 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132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Variables of this type occupy 2 bytes (16 bits) in memory and  can have values from -32768 to 32767 and 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Variables of this type occupy4 bytes (32 bits) in memory and  can have values from    -2147483648 to 2147483647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same as </a:t>
                      </a:r>
                      <a:r>
                        <a:rPr lang="en-US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970" y="2218765"/>
            <a:ext cx="10380606" cy="46392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Declaration</a:t>
            </a:r>
          </a:p>
          <a:p>
            <a:pPr algn="just"/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variable’s declaration introduces a 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variable’s name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a program and specifies its 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 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var1;</a:t>
            </a:r>
          </a:p>
          <a:p>
            <a:pPr marL="1828800" lvl="4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var2;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0427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Declaration and 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970" y="2326341"/>
            <a:ext cx="11035030" cy="463923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Definition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declaration also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aside, memory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variable, it is called variable definition.</a:t>
            </a: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 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var1;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var2;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  <a:p>
            <a:pPr lvl="1"/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7133177" y="3050441"/>
            <a:ext cx="1896036" cy="416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Memory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39624" y="3960032"/>
            <a:ext cx="1896036" cy="416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var1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43346"/>
              </p:ext>
            </p:extLst>
          </p:nvPr>
        </p:nvGraphicFramePr>
        <p:xfrm>
          <a:off x="6120035" y="3550787"/>
          <a:ext cx="3922320" cy="231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2320">
                  <a:extLst>
                    <a:ext uri="{9D8B030D-6E8A-4147-A177-3AD203B41FA5}">
                      <a16:colId xmlns:a16="http://schemas.microsoft.com/office/drawing/2014/main" val="3871409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156644"/>
                  </a:ext>
                </a:extLst>
              </a:tr>
              <a:tr h="580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43653"/>
                  </a:ext>
                </a:extLst>
              </a:tr>
              <a:tr h="6185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9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1232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606682" y="4706594"/>
            <a:ext cx="1896036" cy="416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var1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35660" y="4083824"/>
            <a:ext cx="676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</p:cNvCxnSpPr>
          <p:nvPr/>
        </p:nvCxnSpPr>
        <p:spPr>
          <a:xfrm flipV="1">
            <a:off x="5502718" y="4915023"/>
            <a:ext cx="6173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311034" y="3960031"/>
            <a:ext cx="1896036" cy="416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 bytes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0312645" y="4645958"/>
            <a:ext cx="1896036" cy="4168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 bytes</a:t>
            </a:r>
            <a:endParaRPr lang="en-US" b="1" dirty="0"/>
          </a:p>
        </p:txBody>
      </p:sp>
      <p:cxnSp>
        <p:nvCxnSpPr>
          <p:cNvPr id="21" name="Straight Arrow Connector 20"/>
          <p:cNvCxnSpPr>
            <a:stCxn id="18" idx="1"/>
          </p:cNvCxnSpPr>
          <p:nvPr/>
        </p:nvCxnSpPr>
        <p:spPr>
          <a:xfrm flipH="1" flipV="1">
            <a:off x="10042355" y="4168460"/>
            <a:ext cx="2686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9916367" y="4746811"/>
            <a:ext cx="326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32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91342" y="1119467"/>
            <a:ext cx="11308452" cy="207084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0000"/>
                </a:solidFill>
                <a:latin typeface="Calibri"/>
              </a:rPr>
              <a:t>variable Initialization: 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To combine a variable declaration with an assignment operator so that a variable is given a value at the same time. </a:t>
            </a:r>
          </a:p>
          <a:p>
            <a:r>
              <a:rPr lang="en-US" sz="2400" b="1" dirty="0">
                <a:solidFill>
                  <a:srgbClr val="000000"/>
                </a:solidFill>
                <a:latin typeface="Calibri"/>
              </a:rPr>
              <a:t>Example   Assignment statement       </a:t>
            </a: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 var1  =  5 ;</a:t>
            </a:r>
          </a:p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Identifiers  :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the names given to variables are called</a:t>
            </a:r>
            <a:r>
              <a:rPr lang="en-US" sz="2400" b="1" dirty="0">
                <a:solidFill>
                  <a:srgbClr val="000000"/>
                </a:solidFill>
                <a:latin typeface="Calibri"/>
              </a:rPr>
              <a:t> identifiers. 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457200" lvl="1" indent="0">
              <a:buNone/>
            </a:pP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2" y="3536575"/>
            <a:ext cx="10582834" cy="258183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91342" y="66243"/>
            <a:ext cx="10004088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Variable Declaration Definition and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89406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Identifiers: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244" y="2205990"/>
            <a:ext cx="10186968" cy="465201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C++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must be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identified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with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unique names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These unique names are called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identifiers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Identifiers can be short names (like x and y) or more descriptive names (age, sum,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totalVolume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It is recommended to use descriptive names to create understandable and maintainable code.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pPr algn="l"/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Good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minutesPerHour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OK, but not so easy to understand what </a:t>
            </a:r>
            <a:r>
              <a:rPr lang="en-US" sz="2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actually is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 =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33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5224</TotalTime>
  <Words>1493</Words>
  <Application>Microsoft Office PowerPoint</Application>
  <PresentationFormat>Widescreen</PresentationFormat>
  <Paragraphs>189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Times New Roman</vt:lpstr>
      <vt:lpstr>Verdana</vt:lpstr>
      <vt:lpstr>Wingdings</vt:lpstr>
      <vt:lpstr>Wingdings 3</vt:lpstr>
      <vt:lpstr>Ion Boardroom</vt:lpstr>
      <vt:lpstr>Programming Fundamentals  in  C++</vt:lpstr>
      <vt:lpstr>PowerPoint Presentation</vt:lpstr>
      <vt:lpstr>Data Types  </vt:lpstr>
      <vt:lpstr>Data Types  </vt:lpstr>
      <vt:lpstr>Integer data Types</vt:lpstr>
      <vt:lpstr>Variable Declaration</vt:lpstr>
      <vt:lpstr>Variable Declaration and  Definition</vt:lpstr>
      <vt:lpstr>PowerPoint Presentation</vt:lpstr>
      <vt:lpstr>C++ Identifiers:</vt:lpstr>
      <vt:lpstr>General rules for Naming Variables:</vt:lpstr>
      <vt:lpstr> Short</vt:lpstr>
      <vt:lpstr>long</vt:lpstr>
      <vt:lpstr>PowerPoint Presentation</vt:lpstr>
      <vt:lpstr>Integer Data Types Example Program</vt:lpstr>
      <vt:lpstr>Floating Point Data Types</vt:lpstr>
      <vt:lpstr>Floating-point Data Types Example Program</vt:lpstr>
      <vt:lpstr>PowerPoint Presentation</vt:lpstr>
      <vt:lpstr>PowerPoint Presentation</vt:lpstr>
      <vt:lpstr>bool</vt:lpstr>
      <vt:lpstr>Input with cin&gt;&gt;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FAHAMA BARAKZAI</cp:lastModifiedBy>
  <cp:revision>542</cp:revision>
  <dcterms:created xsi:type="dcterms:W3CDTF">2014-09-12T02:08:24Z</dcterms:created>
  <dcterms:modified xsi:type="dcterms:W3CDTF">2024-09-24T06:45:34Z</dcterms:modified>
</cp:coreProperties>
</file>