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2"/>
  </p:notesMasterIdLst>
  <p:sldIdLst>
    <p:sldId id="320" r:id="rId2"/>
    <p:sldId id="324" r:id="rId3"/>
    <p:sldId id="325" r:id="rId4"/>
    <p:sldId id="333" r:id="rId5"/>
    <p:sldId id="334" r:id="rId6"/>
    <p:sldId id="311" r:id="rId7"/>
    <p:sldId id="296" r:id="rId8"/>
    <p:sldId id="313" r:id="rId9"/>
    <p:sldId id="297" r:id="rId10"/>
    <p:sldId id="314" r:id="rId11"/>
    <p:sldId id="315" r:id="rId12"/>
    <p:sldId id="335" r:id="rId13"/>
    <p:sldId id="336" r:id="rId14"/>
    <p:sldId id="339" r:id="rId15"/>
    <p:sldId id="337" r:id="rId16"/>
    <p:sldId id="340" r:id="rId17"/>
    <p:sldId id="328" r:id="rId18"/>
    <p:sldId id="318" r:id="rId19"/>
    <p:sldId id="300" r:id="rId20"/>
    <p:sldId id="326" r:id="rId21"/>
    <p:sldId id="327" r:id="rId22"/>
    <p:sldId id="301" r:id="rId23"/>
    <p:sldId id="319" r:id="rId24"/>
    <p:sldId id="303" r:id="rId25"/>
    <p:sldId id="304" r:id="rId26"/>
    <p:sldId id="305" r:id="rId27"/>
    <p:sldId id="306" r:id="rId28"/>
    <p:sldId id="307" r:id="rId29"/>
    <p:sldId id="332" r:id="rId30"/>
    <p:sldId id="33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0B5679-3361-4E66-AA74-BCC11570E3D4}">
          <p14:sldIdLst>
            <p14:sldId id="320"/>
            <p14:sldId id="324"/>
          </p14:sldIdLst>
        </p14:section>
        <p14:section name="Untitled Section" id="{A0A7A3B5-8FE6-48EB-94A5-60B28A3EDD24}">
          <p14:sldIdLst>
            <p14:sldId id="325"/>
            <p14:sldId id="333"/>
            <p14:sldId id="334"/>
            <p14:sldId id="311"/>
            <p14:sldId id="296"/>
            <p14:sldId id="313"/>
            <p14:sldId id="297"/>
            <p14:sldId id="314"/>
            <p14:sldId id="315"/>
            <p14:sldId id="335"/>
            <p14:sldId id="336"/>
            <p14:sldId id="339"/>
            <p14:sldId id="337"/>
            <p14:sldId id="340"/>
            <p14:sldId id="328"/>
            <p14:sldId id="318"/>
            <p14:sldId id="300"/>
            <p14:sldId id="326"/>
            <p14:sldId id="327"/>
            <p14:sldId id="301"/>
            <p14:sldId id="319"/>
            <p14:sldId id="303"/>
            <p14:sldId id="304"/>
            <p14:sldId id="305"/>
            <p14:sldId id="306"/>
            <p14:sldId id="307"/>
            <p14:sldId id="332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1577" autoAdjust="0"/>
  </p:normalViewPr>
  <p:slideViewPr>
    <p:cSldViewPr snapToGrid="0">
      <p:cViewPr varScale="1">
        <p:scale>
          <a:sx n="59" d="100"/>
          <a:sy n="59" d="100"/>
        </p:scale>
        <p:origin x="756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D1F9-9F4C-496C-BDCC-4A9FDD68C92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C7602-6E33-407F-94B3-377BE62CD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89" y="2643813"/>
            <a:ext cx="9222603" cy="1371600"/>
          </a:xfrm>
        </p:spPr>
        <p:txBody>
          <a:bodyPr/>
          <a:lstStyle/>
          <a:p>
            <a:pPr algn="ctr"/>
            <a:r>
              <a:rPr lang="en-US" sz="4800" b="1" dirty="0"/>
              <a:t>Programming Fundamentals</a:t>
            </a:r>
            <a:br>
              <a:rPr lang="en-US" sz="4800" b="1" dirty="0"/>
            </a:b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1" y="4465983"/>
            <a:ext cx="9756141" cy="1295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 (Practical#03)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366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dirty="0"/>
              <a:t>Increment &amp; Decrement Operators</a:t>
            </a:r>
            <a:br>
              <a:rPr lang="en-US" sz="4400" dirty="0"/>
            </a:b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5704789"/>
          </a:xfrm>
          <a:prstGeom prst="rect">
            <a:avLst/>
          </a:prstGeom>
        </p:spPr>
        <p:txBody>
          <a:bodyPr/>
          <a:lstStyle/>
          <a:p>
            <a:endParaRPr lang="en-US" sz="2400" dirty="0"/>
          </a:p>
          <a:p>
            <a:pPr>
              <a:buNone/>
            </a:pPr>
            <a:r>
              <a:rPr lang="en-US" sz="3600" b="1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84756"/>
              </p:ext>
            </p:extLst>
          </p:nvPr>
        </p:nvGraphicFramePr>
        <p:xfrm>
          <a:off x="346776" y="1045694"/>
          <a:ext cx="10827729" cy="2853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0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735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96">
                <a:tc>
                  <a:txBody>
                    <a:bodyPr/>
                    <a:lstStyle/>
                    <a:p>
                      <a:r>
                        <a:rPr lang="en-US" sz="2000" b="1" dirty="0"/>
                        <a:t>++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var1=++var2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r>
                        <a:rPr lang="en-US" baseline="0" dirty="0"/>
                        <a:t>1 is assigned the value </a:t>
                      </a:r>
                      <a:r>
                        <a:rPr lang="en-US" b="0" baseline="0" dirty="0"/>
                        <a:t>of</a:t>
                      </a:r>
                      <a:r>
                        <a:rPr lang="en-US" baseline="0" dirty="0"/>
                        <a:t> var2+1.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90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++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 </a:t>
                      </a:r>
                      <a:r>
                        <a:rPr lang="en-US" dirty="0"/>
                        <a:t>var1=var2++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</a:t>
                      </a:r>
                      <a:r>
                        <a:rPr lang="en-US" baseline="0" dirty="0"/>
                        <a:t>1 is assigned the value </a:t>
                      </a:r>
                      <a:r>
                        <a:rPr lang="en-US" b="0" baseline="0" dirty="0"/>
                        <a:t>of</a:t>
                      </a:r>
                      <a:r>
                        <a:rPr lang="en-US" baseline="0" dirty="0"/>
                        <a:t> var2. var2 is incremented by 1.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092">
                <a:tc>
                  <a:txBody>
                    <a:bodyPr/>
                    <a:lstStyle/>
                    <a:p>
                      <a:r>
                        <a:rPr lang="en-US" sz="2000" b="1" dirty="0"/>
                        <a:t>--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var1= --var2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r>
                        <a:rPr lang="en-US" b="1" dirty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var1=var2--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b="1" dirty="0"/>
              <a:t>Pre-incrementing and post-incrementing Example</a:t>
            </a:r>
            <a:endParaRPr lang="en-US" sz="4000" dirty="0"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5704789"/>
          </a:xfrm>
          <a:prstGeom prst="rect">
            <a:avLst/>
          </a:prstGeom>
        </p:spPr>
        <p:txBody>
          <a:bodyPr/>
          <a:lstStyle/>
          <a:p>
            <a:endParaRPr lang="en-US" sz="2400" dirty="0"/>
          </a:p>
          <a:p>
            <a:pPr>
              <a:buNone/>
            </a:pPr>
            <a:r>
              <a:rPr lang="en-US" sz="3600" b="1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5469" y="593093"/>
            <a:ext cx="8565776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// main method begins execution of C++ program</a:t>
            </a:r>
          </a:p>
          <a:p>
            <a:r>
              <a:rPr lang="en-US" sz="2800" dirty="0"/>
              <a:t>#include&lt;</a:t>
            </a:r>
            <a:r>
              <a:rPr lang="en-US" sz="2800" dirty="0" err="1"/>
              <a:t>iostream</a:t>
            </a:r>
            <a:r>
              <a:rPr lang="en-US" sz="2800" dirty="0"/>
              <a:t>&gt;</a:t>
            </a:r>
          </a:p>
          <a:p>
            <a:r>
              <a:rPr lang="en-US" sz="2800" dirty="0"/>
              <a:t>using namespace </a:t>
            </a:r>
            <a:r>
              <a:rPr lang="en-US" sz="2800" dirty="0" err="1"/>
              <a:t>std</a:t>
            </a:r>
            <a:r>
              <a:rPr lang="en-US" sz="2800" dirty="0"/>
              <a:t>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main() {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c; </a:t>
            </a:r>
          </a:p>
          <a:p>
            <a:r>
              <a:rPr lang="en-US" sz="2800" dirty="0"/>
              <a:t> c = 5;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cout</a:t>
            </a:r>
            <a:r>
              <a:rPr lang="en-US" sz="2800" dirty="0"/>
              <a:t>&lt;&lt;c&lt;&lt;</a:t>
            </a:r>
            <a:r>
              <a:rPr lang="en-US" sz="2800" dirty="0" err="1"/>
              <a:t>endl</a:t>
            </a:r>
            <a:r>
              <a:rPr lang="en-US" sz="2800" dirty="0"/>
              <a:t>; 	// print 5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cout</a:t>
            </a:r>
            <a:r>
              <a:rPr lang="en-US" sz="2800" dirty="0"/>
              <a:t>&lt;&lt;</a:t>
            </a:r>
            <a:r>
              <a:rPr lang="en-US" sz="2800" dirty="0" err="1"/>
              <a:t>c++</a:t>
            </a:r>
            <a:r>
              <a:rPr lang="en-US" sz="2800" dirty="0"/>
              <a:t>&lt;&lt;</a:t>
            </a:r>
            <a:r>
              <a:rPr lang="en-US" sz="2800" dirty="0" err="1"/>
              <a:t>endl</a:t>
            </a:r>
            <a:r>
              <a:rPr lang="en-US" sz="2800" dirty="0"/>
              <a:t>; 	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cout</a:t>
            </a:r>
            <a:r>
              <a:rPr lang="en-US" sz="2800" dirty="0"/>
              <a:t>&lt;&lt;c&lt;&lt;</a:t>
            </a:r>
            <a:r>
              <a:rPr lang="en-US" sz="2800" dirty="0" err="1"/>
              <a:t>endl</a:t>
            </a:r>
            <a:r>
              <a:rPr lang="en-US" sz="2800" dirty="0"/>
              <a:t>;	</a:t>
            </a:r>
          </a:p>
          <a:p>
            <a:r>
              <a:rPr lang="en-US" sz="2800" dirty="0"/>
              <a:t> c = 5;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cout</a:t>
            </a:r>
            <a:r>
              <a:rPr lang="en-US" sz="2800" dirty="0"/>
              <a:t>&lt;&lt;c&lt;&lt;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cout</a:t>
            </a:r>
            <a:r>
              <a:rPr lang="en-US" sz="2800" dirty="0"/>
              <a:t>&lt;&lt; ++c&lt;&lt;</a:t>
            </a:r>
            <a:r>
              <a:rPr lang="en-US" sz="2800" dirty="0" err="1"/>
              <a:t>endl</a:t>
            </a:r>
            <a:r>
              <a:rPr lang="en-US" sz="2800" dirty="0"/>
              <a:t>; 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cout</a:t>
            </a:r>
            <a:r>
              <a:rPr lang="en-US" sz="2800" dirty="0"/>
              <a:t>&lt;&lt;c; </a:t>
            </a:r>
          </a:p>
          <a:p>
            <a:r>
              <a:rPr lang="en-US" sz="2800" dirty="0"/>
              <a:t> }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8792" y="272534"/>
            <a:ext cx="5625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Precedence </a:t>
            </a:r>
            <a:r>
              <a:rPr lang="en-US" sz="2400" b="1" dirty="0"/>
              <a:t>and associativity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22805" y="1103531"/>
            <a:ext cx="114450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The order in which operators are evaluated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operator precedence determines which operator is to be first evaluated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term which is related to expression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associativity.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associativity determines the direction of operator evaluation of the same operator precedence, associativity can be left to right or right to left.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Operators Precedence and operator Associativity are two characteristics of operators that specify the order of evaluation in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51032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3804" y="205299"/>
            <a:ext cx="5625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Precedence </a:t>
            </a:r>
            <a:r>
              <a:rPr lang="en-US" sz="2400" b="1" dirty="0"/>
              <a:t>and associativity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4388" y="1147954"/>
            <a:ext cx="9525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Example 4 + 2 * 3</a:t>
            </a:r>
            <a:r>
              <a:rPr lang="en-US" sz="2400" b="1" dirty="0"/>
              <a:t> =</a:t>
            </a:r>
          </a:p>
          <a:p>
            <a:endParaRPr lang="en-US" sz="2400" b="1" dirty="0">
              <a:solidFill>
                <a:srgbClr val="4D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 </a:t>
            </a:r>
            <a:r>
              <a:rPr lang="en-US" sz="32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10 + 22 / 2.</a:t>
            </a:r>
          </a:p>
          <a:p>
            <a:endParaRPr lang="en-US" sz="3200" b="1" dirty="0">
              <a:solidFill>
                <a:srgbClr val="4D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example, the result is 21, not 16 because the</a:t>
            </a:r>
          </a:p>
          <a:p>
            <a:endParaRPr lang="en-US" sz="3200" dirty="0">
              <a:solidFill>
                <a:srgbClr val="4D59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‘/’ operator has higher precedence than the ‘+’ operator.</a:t>
            </a:r>
          </a:p>
          <a:p>
            <a:endParaRPr lang="en-US" sz="3200" b="0" i="0" dirty="0">
              <a:solidFill>
                <a:srgbClr val="4D596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6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3804" y="205299"/>
            <a:ext cx="56253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Precedence </a:t>
            </a:r>
            <a:r>
              <a:rPr lang="en-US" sz="2400" b="1" dirty="0"/>
              <a:t>and associativity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5069" y="1036296"/>
            <a:ext cx="10399059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example: </a:t>
            </a:r>
            <a:r>
              <a:rPr lang="en-US" sz="3200" b="1" dirty="0">
                <a:solidFill>
                  <a:srgbClr val="4D59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10 -20+ 22 / 2.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In the above example, the result is 1, not 19 because the same as above ‘/’ operator has higher precedence than the ‘+’ operator and  ‘+’ and ‘-‘ operator is of the same precedence and their associativity is left to right so the expression evaluates as –</a:t>
            </a:r>
          </a:p>
          <a:p>
            <a:r>
              <a:rPr lang="en-US" sz="2800" dirty="0"/>
              <a:t>x = 10 – 20+ 22 / 2</a:t>
            </a:r>
          </a:p>
          <a:p>
            <a:r>
              <a:rPr lang="en-US" sz="2800" dirty="0"/>
              <a:t>x=10 – 20+11</a:t>
            </a:r>
          </a:p>
          <a:p>
            <a:r>
              <a:rPr lang="en-US" sz="2800" dirty="0"/>
              <a:t>x=-10+11</a:t>
            </a:r>
          </a:p>
          <a:p>
            <a:r>
              <a:rPr lang="en-US" sz="2800" dirty="0"/>
              <a:t>x=1</a:t>
            </a:r>
          </a:p>
          <a:p>
            <a:endParaRPr lang="en-US" sz="3200" b="0" i="0" dirty="0">
              <a:solidFill>
                <a:srgbClr val="4D596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7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7529" y="58846"/>
            <a:ext cx="97267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u="sng" dirty="0">
                <a:solidFill>
                  <a:srgbClr val="40424E"/>
                </a:solidFill>
                <a:latin typeface="urw-din"/>
              </a:rPr>
              <a:t>Operators Associativity</a:t>
            </a:r>
            <a:r>
              <a:rPr lang="en-US" sz="2400" dirty="0">
                <a:solidFill>
                  <a:srgbClr val="40424E"/>
                </a:solidFill>
                <a:latin typeface="urw-din"/>
              </a:rPr>
              <a:t> is used when two operators of same precedence appear in an expression. Associativity can be either </a:t>
            </a:r>
            <a:r>
              <a:rPr lang="en-US" sz="2400" b="1" dirty="0">
                <a:solidFill>
                  <a:srgbClr val="40424E"/>
                </a:solidFill>
                <a:latin typeface="urw-din"/>
              </a:rPr>
              <a:t>L</a:t>
            </a:r>
            <a:r>
              <a:rPr lang="en-US" sz="2400" dirty="0">
                <a:solidFill>
                  <a:srgbClr val="40424E"/>
                </a:solidFill>
                <a:latin typeface="urw-din"/>
              </a:rPr>
              <a:t>eft</a:t>
            </a:r>
            <a:r>
              <a:rPr lang="en-US" sz="2400" b="1" dirty="0">
                <a:solidFill>
                  <a:srgbClr val="40424E"/>
                </a:solidFill>
                <a:latin typeface="urw-din"/>
              </a:rPr>
              <a:t> t</a:t>
            </a:r>
            <a:r>
              <a:rPr lang="en-US" sz="2400" dirty="0">
                <a:solidFill>
                  <a:srgbClr val="40424E"/>
                </a:solidFill>
                <a:latin typeface="urw-din"/>
              </a:rPr>
              <a:t>o </a:t>
            </a:r>
            <a:r>
              <a:rPr lang="en-US" sz="2400" b="1" dirty="0">
                <a:solidFill>
                  <a:srgbClr val="40424E"/>
                </a:solidFill>
                <a:latin typeface="urw-din"/>
              </a:rPr>
              <a:t>R</a:t>
            </a:r>
            <a:r>
              <a:rPr lang="en-US" sz="2400" dirty="0">
                <a:solidFill>
                  <a:srgbClr val="40424E"/>
                </a:solidFill>
                <a:latin typeface="urw-din"/>
              </a:rPr>
              <a:t>ight or</a:t>
            </a:r>
            <a:r>
              <a:rPr lang="en-US" sz="2400" b="1" dirty="0">
                <a:solidFill>
                  <a:srgbClr val="40424E"/>
                </a:solidFill>
                <a:latin typeface="urw-din"/>
              </a:rPr>
              <a:t> R</a:t>
            </a:r>
            <a:r>
              <a:rPr lang="en-US" sz="2400" dirty="0">
                <a:solidFill>
                  <a:srgbClr val="40424E"/>
                </a:solidFill>
                <a:latin typeface="urw-din"/>
              </a:rPr>
              <a:t>ight</a:t>
            </a:r>
            <a:r>
              <a:rPr lang="en-US" sz="2400" b="1" dirty="0">
                <a:solidFill>
                  <a:srgbClr val="40424E"/>
                </a:solidFill>
                <a:latin typeface="urw-din"/>
              </a:rPr>
              <a:t> t</a:t>
            </a:r>
            <a:r>
              <a:rPr lang="en-US" sz="2400" dirty="0">
                <a:solidFill>
                  <a:srgbClr val="40424E"/>
                </a:solidFill>
                <a:latin typeface="urw-din"/>
              </a:rPr>
              <a:t>o </a:t>
            </a:r>
            <a:r>
              <a:rPr lang="en-US" sz="2400" b="1" dirty="0">
                <a:solidFill>
                  <a:srgbClr val="40424E"/>
                </a:solidFill>
                <a:latin typeface="urw-din"/>
              </a:rPr>
              <a:t>L</a:t>
            </a:r>
            <a:r>
              <a:rPr lang="en-US" sz="2400" dirty="0">
                <a:solidFill>
                  <a:srgbClr val="40424E"/>
                </a:solidFill>
                <a:latin typeface="urw-din"/>
              </a:rPr>
              <a:t>eft.</a:t>
            </a:r>
          </a:p>
          <a:p>
            <a:pPr fontAlgn="base"/>
            <a:endParaRPr lang="en-US" sz="2400" dirty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en-US" sz="2400" b="1" dirty="0">
                <a:solidFill>
                  <a:srgbClr val="40424E"/>
                </a:solidFill>
                <a:latin typeface="urw-din"/>
              </a:rPr>
              <a:t>For example:</a:t>
            </a:r>
            <a:r>
              <a:rPr lang="en-US" sz="2400" dirty="0">
                <a:solidFill>
                  <a:srgbClr val="40424E"/>
                </a:solidFill>
                <a:latin typeface="urw-din"/>
              </a:rPr>
              <a:t> ‘*’ and ‘/’ have same precedence and their associativity is </a:t>
            </a:r>
            <a:r>
              <a:rPr lang="en-US" sz="2400" b="1" dirty="0">
                <a:solidFill>
                  <a:srgbClr val="40424E"/>
                </a:solidFill>
                <a:latin typeface="urw-din"/>
              </a:rPr>
              <a:t>L</a:t>
            </a:r>
            <a:r>
              <a:rPr lang="en-US" sz="2400" dirty="0">
                <a:solidFill>
                  <a:srgbClr val="40424E"/>
                </a:solidFill>
                <a:latin typeface="urw-din"/>
              </a:rPr>
              <a:t>eft</a:t>
            </a:r>
            <a:r>
              <a:rPr lang="en-US" sz="2400" b="1" dirty="0">
                <a:solidFill>
                  <a:srgbClr val="40424E"/>
                </a:solidFill>
                <a:latin typeface="urw-din"/>
              </a:rPr>
              <a:t> t</a:t>
            </a:r>
            <a:r>
              <a:rPr lang="en-US" sz="2400" dirty="0">
                <a:solidFill>
                  <a:srgbClr val="40424E"/>
                </a:solidFill>
                <a:latin typeface="urw-din"/>
              </a:rPr>
              <a:t>o </a:t>
            </a:r>
            <a:r>
              <a:rPr lang="en-US" sz="2400" b="1" dirty="0">
                <a:solidFill>
                  <a:srgbClr val="40424E"/>
                </a:solidFill>
                <a:latin typeface="urw-din"/>
              </a:rPr>
              <a:t>R</a:t>
            </a:r>
            <a:r>
              <a:rPr lang="en-US" sz="2400" dirty="0">
                <a:solidFill>
                  <a:srgbClr val="40424E"/>
                </a:solidFill>
                <a:latin typeface="urw-din"/>
              </a:rPr>
              <a:t>ight, so the </a:t>
            </a:r>
          </a:p>
          <a:p>
            <a:pPr fontAlgn="base"/>
            <a:endParaRPr lang="en-US" sz="2400" dirty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en-US" sz="2400" dirty="0">
                <a:solidFill>
                  <a:srgbClr val="40424E"/>
                </a:solidFill>
                <a:latin typeface="urw-din"/>
              </a:rPr>
              <a:t>expression “100 / 10 * 10” is treated as “(100 / 10) * 10”.</a:t>
            </a:r>
          </a:p>
          <a:p>
            <a:pPr fontAlgn="base"/>
            <a:endParaRPr lang="en-US" sz="2400" b="0" i="0" dirty="0">
              <a:solidFill>
                <a:srgbClr val="40424E"/>
              </a:solidFill>
              <a:effectLst/>
              <a:latin typeface="urw-din"/>
            </a:endParaRPr>
          </a:p>
          <a:p>
            <a:pPr fontAlgn="base"/>
            <a:endParaRPr lang="en-US" sz="2400" dirty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en-US" sz="2400" dirty="0">
                <a:solidFill>
                  <a:srgbClr val="40424E"/>
                </a:solidFill>
                <a:latin typeface="urw-din"/>
              </a:rPr>
              <a:t>Example</a:t>
            </a:r>
          </a:p>
          <a:p>
            <a:pPr fontAlgn="base"/>
            <a:endParaRPr lang="en-US" sz="2400" dirty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en-US" sz="2400" dirty="0">
                <a:solidFill>
                  <a:srgbClr val="40424E"/>
                </a:solidFill>
                <a:latin typeface="urw-din"/>
              </a:rPr>
              <a:t>100+20/10 -30 *10;=</a:t>
            </a:r>
          </a:p>
          <a:p>
            <a:pPr fontAlgn="base"/>
            <a:endParaRPr lang="en-US" sz="2400" dirty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en-US" sz="2400" dirty="0">
                <a:solidFill>
                  <a:srgbClr val="40424E"/>
                </a:solidFill>
                <a:latin typeface="urw-din"/>
              </a:rPr>
              <a:t>Example</a:t>
            </a:r>
          </a:p>
          <a:p>
            <a:pPr fontAlgn="base"/>
            <a:endParaRPr lang="en-US" sz="2400" dirty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en-US" sz="2400" b="0" i="0" dirty="0">
                <a:solidFill>
                  <a:srgbClr val="40424E"/>
                </a:solidFill>
                <a:effectLst/>
                <a:latin typeface="urw-din"/>
              </a:rPr>
              <a:t>int x=7, y=2;</a:t>
            </a:r>
          </a:p>
          <a:p>
            <a:pPr fontAlgn="base"/>
            <a:r>
              <a:rPr lang="en-US" sz="2400" dirty="0">
                <a:solidFill>
                  <a:srgbClr val="40424E"/>
                </a:solidFill>
                <a:latin typeface="urw-din"/>
              </a:rPr>
              <a:t>int result= ++x + --y;</a:t>
            </a:r>
          </a:p>
        </p:txBody>
      </p:sp>
    </p:spTree>
    <p:extLst>
      <p:ext uri="{BB962C8B-B14F-4D97-AF65-F5344CB8AC3E}">
        <p14:creationId xmlns:p14="http://schemas.microsoft.com/office/powerpoint/2010/main" val="2215579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5" y="94129"/>
            <a:ext cx="10676966" cy="676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73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72566" y="914149"/>
            <a:ext cx="10207810" cy="582282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9600" dirty="0"/>
              <a:t>C++ has six relational operators that compare two  variables or numbers and return a </a:t>
            </a:r>
            <a:r>
              <a:rPr lang="en-US" sz="9600" b="1" dirty="0"/>
              <a:t>Boolean value</a:t>
            </a:r>
            <a:r>
              <a:rPr lang="en-US" sz="9600" dirty="0"/>
              <a:t>. </a:t>
            </a:r>
            <a:r>
              <a:rPr lang="en-US" sz="12800" b="1" dirty="0" err="1"/>
              <a:t>i.e</a:t>
            </a:r>
            <a:r>
              <a:rPr lang="en-US" sz="12800" b="1" dirty="0"/>
              <a:t> true(1) or false(0)</a:t>
            </a:r>
            <a:r>
              <a:rPr lang="en-US" sz="9600" b="1" dirty="0"/>
              <a:t> </a:t>
            </a:r>
            <a:r>
              <a:rPr lang="en-US" sz="9600" dirty="0"/>
              <a:t>  </a:t>
            </a:r>
          </a:p>
          <a:p>
            <a:r>
              <a:rPr lang="en-US" sz="9600" b="1" dirty="0"/>
              <a:t>The outcome of these operators  is a Boolean value.</a:t>
            </a:r>
          </a:p>
          <a:p>
            <a:r>
              <a:rPr lang="en-US" sz="9600" b="1" dirty="0"/>
              <a:t>Boolean Expression : </a:t>
            </a:r>
            <a:r>
              <a:rPr lang="en-US" sz="9600" dirty="0"/>
              <a:t>which involves </a:t>
            </a:r>
            <a:r>
              <a:rPr lang="en-US" sz="9600" b="1" dirty="0"/>
              <a:t>a relational operator </a:t>
            </a:r>
            <a:r>
              <a:rPr lang="en-US" sz="9600" dirty="0"/>
              <a:t>and returns  a Boolean value  </a:t>
            </a:r>
            <a:r>
              <a:rPr lang="en-US" sz="9600" dirty="0" err="1"/>
              <a:t>ie</a:t>
            </a:r>
            <a:r>
              <a:rPr lang="en-US" sz="9600" dirty="0"/>
              <a:t>. </a:t>
            </a:r>
            <a:r>
              <a:rPr lang="en-US" sz="9600" b="1" dirty="0"/>
              <a:t>either true(1) or false (0)</a:t>
            </a:r>
          </a:p>
          <a:p>
            <a:endParaRPr lang="en-US" sz="9600" b="1" dirty="0"/>
          </a:p>
          <a:p>
            <a:pPr>
              <a:buFont typeface="Wingdings 3" charset="2"/>
              <a:buNone/>
            </a:pPr>
            <a:r>
              <a:rPr lang="en-US" sz="9600" b="1" dirty="0"/>
              <a:t>	Operator 	   		 Meaning</a:t>
            </a:r>
          </a:p>
          <a:p>
            <a:r>
              <a:rPr lang="en-US" sz="9600" b="1" dirty="0"/>
              <a:t> 	</a:t>
            </a:r>
            <a:r>
              <a:rPr lang="en-US" sz="9600" dirty="0"/>
              <a:t>==</a:t>
            </a:r>
            <a:r>
              <a:rPr lang="en-US" sz="9600" b="1" dirty="0"/>
              <a:t>					</a:t>
            </a:r>
            <a:r>
              <a:rPr lang="en-US" sz="9600" dirty="0"/>
              <a:t>Equal to</a:t>
            </a:r>
          </a:p>
          <a:p>
            <a:r>
              <a:rPr lang="en-US" sz="9600" dirty="0"/>
              <a:t>	&gt; 					Greater than</a:t>
            </a:r>
          </a:p>
          <a:p>
            <a:r>
              <a:rPr lang="en-US" sz="9600" dirty="0"/>
              <a:t>	&gt;=					Greater than or equal to</a:t>
            </a:r>
          </a:p>
          <a:p>
            <a:r>
              <a:rPr lang="en-US" sz="9600" dirty="0"/>
              <a:t>	&lt;					Less than</a:t>
            </a:r>
          </a:p>
          <a:p>
            <a:r>
              <a:rPr lang="en-US" sz="9600" dirty="0"/>
              <a:t>	&lt;=					Less than or equal to </a:t>
            </a:r>
          </a:p>
          <a:p>
            <a:r>
              <a:rPr lang="en-US" sz="9600" dirty="0"/>
              <a:t>	!=					not equal to</a:t>
            </a:r>
          </a:p>
          <a:p>
            <a:pPr>
              <a:buFont typeface="Wingdings 3" charset="2"/>
              <a:buNone/>
            </a:pPr>
            <a:endParaRPr lang="en-US" sz="3200" b="1" dirty="0"/>
          </a:p>
          <a:p>
            <a:pPr>
              <a:buFont typeface="Wingdings 3" charset="2"/>
              <a:buNone/>
            </a:pPr>
            <a:r>
              <a:rPr lang="en-US" sz="3200" b="1" dirty="0"/>
              <a:t>	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54954" y="193739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Relational Operators </a:t>
            </a:r>
          </a:p>
        </p:txBody>
      </p:sp>
    </p:spTree>
    <p:extLst>
      <p:ext uri="{BB962C8B-B14F-4D97-AF65-F5344CB8AC3E}">
        <p14:creationId xmlns:p14="http://schemas.microsoft.com/office/powerpoint/2010/main" val="3544839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/>
              <a:t>Relational Operators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5704789"/>
          </a:xfrm>
          <a:prstGeom prst="rect">
            <a:avLst/>
          </a:prstGeom>
        </p:spPr>
        <p:txBody>
          <a:bodyPr/>
          <a:lstStyle/>
          <a:p>
            <a:endParaRPr lang="en-US" sz="2400" dirty="0"/>
          </a:p>
          <a:p>
            <a:pPr>
              <a:buNone/>
            </a:pPr>
            <a:r>
              <a:rPr lang="en-US" sz="3600" b="1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71533"/>
              </p:ext>
            </p:extLst>
          </p:nvPr>
        </p:nvGraphicFramePr>
        <p:xfrm>
          <a:off x="346776" y="1045694"/>
          <a:ext cx="10827729" cy="4329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0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735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96">
                <a:tc>
                  <a:txBody>
                    <a:bodyPr/>
                    <a:lstStyle/>
                    <a:p>
                      <a:r>
                        <a:rPr lang="en-US" sz="2000" b="1" dirty="0"/>
                        <a:t>==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var1=var2==var3;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r>
                        <a:rPr lang="en-US" baseline="0" dirty="0"/>
                        <a:t>1 is assigned the value </a:t>
                      </a:r>
                      <a:r>
                        <a:rPr lang="en-US" b="1" baseline="0" dirty="0"/>
                        <a:t>true(1)</a:t>
                      </a:r>
                      <a:r>
                        <a:rPr lang="en-US" baseline="0" dirty="0"/>
                        <a:t> i</a:t>
                      </a:r>
                      <a:r>
                        <a:rPr lang="en-US" b="0" baseline="0" dirty="0"/>
                        <a:t>f</a:t>
                      </a:r>
                      <a:r>
                        <a:rPr lang="en-US" baseline="0" dirty="0"/>
                        <a:t> var2 is </a:t>
                      </a:r>
                      <a:r>
                        <a:rPr lang="en-US" b="1" baseline="0" dirty="0"/>
                        <a:t>equal to</a:t>
                      </a:r>
                      <a:r>
                        <a:rPr lang="en-US" baseline="0" dirty="0"/>
                        <a:t> var3, or </a:t>
                      </a:r>
                      <a:r>
                        <a:rPr lang="en-US" b="1" baseline="0" dirty="0"/>
                        <a:t>false</a:t>
                      </a:r>
                      <a:r>
                        <a:rPr lang="en-US" baseline="0" dirty="0"/>
                        <a:t> (0)otherwise.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90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!=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 </a:t>
                      </a:r>
                      <a:r>
                        <a:rPr lang="en-US" dirty="0"/>
                        <a:t>var1= var2 !=var3;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r>
                        <a:rPr lang="en-US" baseline="0" dirty="0"/>
                        <a:t>1 is assigned the value </a:t>
                      </a:r>
                      <a:r>
                        <a:rPr lang="en-US" b="1" baseline="0" dirty="0"/>
                        <a:t>true(1)</a:t>
                      </a:r>
                      <a:r>
                        <a:rPr lang="en-US" baseline="0" dirty="0"/>
                        <a:t> i</a:t>
                      </a:r>
                      <a:r>
                        <a:rPr lang="en-US" b="0" baseline="0" dirty="0"/>
                        <a:t>f</a:t>
                      </a:r>
                      <a:r>
                        <a:rPr lang="en-US" baseline="0" dirty="0"/>
                        <a:t> var2 is  </a:t>
                      </a:r>
                      <a:r>
                        <a:rPr lang="en-US" b="1" baseline="0" dirty="0"/>
                        <a:t>not equal to </a:t>
                      </a:r>
                      <a:r>
                        <a:rPr lang="en-US" baseline="0" dirty="0"/>
                        <a:t>var3, or </a:t>
                      </a:r>
                      <a:r>
                        <a:rPr lang="en-US" b="1" baseline="0" dirty="0"/>
                        <a:t>false</a:t>
                      </a:r>
                      <a:r>
                        <a:rPr lang="en-US" baseline="0" dirty="0"/>
                        <a:t> (0) otherwise.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092"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Var1=  var2 &lt; var3;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r>
                        <a:rPr lang="en-US" b="1" dirty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Var1=var2&lt;=var3;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Var1=var2 &gt; var3;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r>
                        <a:rPr lang="en-US" b="1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Var1=var2&gt;=var3;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962" y="2005107"/>
            <a:ext cx="6708885" cy="4597400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int a = 10; int b = 20;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err="1">
                <a:solidFill>
                  <a:srgbClr val="000088"/>
                </a:solidFill>
                <a:latin typeface="Menlo"/>
              </a:rPr>
              <a:t>cout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&lt;&lt; "a == b = " &lt;&lt; (a == b)&lt;&lt;</a:t>
            </a:r>
            <a:r>
              <a:rPr lang="en-US" altLang="en-US" sz="2400" dirty="0" err="1">
                <a:solidFill>
                  <a:srgbClr val="000088"/>
                </a:solidFill>
                <a:latin typeface="Menlo"/>
              </a:rPr>
              <a:t>endl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rgbClr val="000088"/>
              </a:solidFill>
              <a:latin typeface="Menl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err="1">
                <a:solidFill>
                  <a:srgbClr val="000088"/>
                </a:solidFill>
                <a:latin typeface="Menlo"/>
              </a:rPr>
              <a:t>cout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&lt;&lt; "a != b = " &lt;&lt; (a != b)&lt;&lt;</a:t>
            </a:r>
            <a:r>
              <a:rPr lang="en-US" altLang="en-US" sz="2400" dirty="0" err="1">
                <a:solidFill>
                  <a:srgbClr val="000088"/>
                </a:solidFill>
                <a:latin typeface="Menlo"/>
              </a:rPr>
              <a:t>endl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err="1">
                <a:solidFill>
                  <a:srgbClr val="000088"/>
                </a:solidFill>
                <a:latin typeface="Menlo"/>
              </a:rPr>
              <a:t>cout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&lt;&lt; "a &gt; b = " &lt;&lt; (a &gt; b)&lt;&lt;</a:t>
            </a:r>
            <a:r>
              <a:rPr lang="en-US" altLang="en-US" sz="2400" dirty="0" err="1">
                <a:solidFill>
                  <a:srgbClr val="000088"/>
                </a:solidFill>
                <a:latin typeface="Menlo"/>
              </a:rPr>
              <a:t>endl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solidFill>
                <a:srgbClr val="000088"/>
              </a:solidFill>
              <a:latin typeface="Menl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 err="1">
                <a:solidFill>
                  <a:srgbClr val="000088"/>
                </a:solidFill>
                <a:latin typeface="Menlo"/>
              </a:rPr>
              <a:t>cout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&lt;&lt; "a &lt; b = " &lt;&lt; (a &lt; b)&lt;&lt;</a:t>
            </a:r>
            <a:r>
              <a:rPr lang="en-US" altLang="en-US" sz="2400" dirty="0" err="1">
                <a:solidFill>
                  <a:srgbClr val="000088"/>
                </a:solidFill>
                <a:latin typeface="Menlo"/>
              </a:rPr>
              <a:t>endl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Menlo"/>
              </a:rPr>
              <a:t>cout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&lt;&lt; "b &gt;= a = " &lt;&lt; (b &gt;= a)&lt;&lt;</a:t>
            </a:r>
            <a:r>
              <a:rPr lang="en-US" altLang="en-US" sz="2400" dirty="0" err="1">
                <a:solidFill>
                  <a:srgbClr val="000088"/>
                </a:solidFill>
                <a:latin typeface="Menlo"/>
              </a:rPr>
              <a:t>endl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 </a:t>
            </a:r>
            <a:r>
              <a:rPr lang="en-US" altLang="en-US" sz="2400" dirty="0" err="1">
                <a:solidFill>
                  <a:srgbClr val="000088"/>
                </a:solidFill>
                <a:latin typeface="Menlo"/>
              </a:rPr>
              <a:t>cout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&lt;&lt; "b &lt;= a = " &lt;&lt;(b &lt;= a)&lt;&lt;</a:t>
            </a:r>
            <a:r>
              <a:rPr lang="en-US" altLang="en-US" sz="2400" dirty="0" err="1">
                <a:solidFill>
                  <a:srgbClr val="000088"/>
                </a:solidFill>
                <a:latin typeface="Menlo"/>
              </a:rPr>
              <a:t>endl</a:t>
            </a:r>
            <a:r>
              <a:rPr lang="en-US" altLang="en-US" sz="2400" dirty="0">
                <a:solidFill>
                  <a:srgbClr val="000088"/>
                </a:solidFill>
                <a:latin typeface="Menlo"/>
              </a:rPr>
              <a:t>;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75746" y="2005107"/>
            <a:ext cx="3871107" cy="42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dirty="0">
                <a:solidFill>
                  <a:srgbClr val="313131"/>
                </a:solidFill>
                <a:latin typeface="Menlo"/>
              </a:rPr>
              <a:t>output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rgbClr val="313131"/>
              </a:solidFill>
              <a:latin typeface="Menlo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9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1" y="2413896"/>
            <a:ext cx="10522322" cy="4551680"/>
          </a:xfrm>
        </p:spPr>
        <p:txBody>
          <a:bodyPr>
            <a:normAutofit fontScale="40000" lnSpcReduction="20000"/>
          </a:bodyPr>
          <a:lstStyle/>
          <a:p>
            <a:r>
              <a:rPr lang="en-US" sz="5800" b="1" u="sng" dirty="0"/>
              <a:t>Object : To become familiar with Operators in C++</a:t>
            </a:r>
          </a:p>
          <a:p>
            <a:r>
              <a:rPr lang="en-US" sz="5100" b="1" dirty="0"/>
              <a:t>Operators</a:t>
            </a:r>
            <a:r>
              <a:rPr lang="en-US" sz="5100" dirty="0"/>
              <a:t>  :</a:t>
            </a:r>
            <a:r>
              <a:rPr lang="en-US" sz="5800" dirty="0"/>
              <a:t> Are the  symbols that perform </a:t>
            </a:r>
            <a:r>
              <a:rPr lang="en-US" sz="5800" b="1" dirty="0"/>
              <a:t>operations </a:t>
            </a:r>
            <a:r>
              <a:rPr lang="en-US" sz="5800" dirty="0"/>
              <a:t>/ </a:t>
            </a:r>
            <a:r>
              <a:rPr lang="en-US" sz="5800" b="1" dirty="0"/>
              <a:t>calculations</a:t>
            </a:r>
            <a:r>
              <a:rPr lang="en-US" sz="5800" dirty="0"/>
              <a:t> on operands.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5100" b="1" dirty="0"/>
              <a:t>Three categories of operators :</a:t>
            </a:r>
            <a:endParaRPr lang="en-US" sz="2900" b="1" dirty="0"/>
          </a:p>
          <a:p>
            <a:pPr lvl="1"/>
            <a:r>
              <a:rPr lang="en-US" sz="5900" b="1" dirty="0"/>
              <a:t>Binary Operators :  </a:t>
            </a:r>
            <a:r>
              <a:rPr lang="en-US" sz="5900" dirty="0"/>
              <a:t>act or operate on</a:t>
            </a:r>
            <a:r>
              <a:rPr lang="en-US" sz="5900" b="1" dirty="0"/>
              <a:t> two operands.</a:t>
            </a:r>
          </a:p>
          <a:p>
            <a:pPr lvl="1"/>
            <a:endParaRPr lang="en-US" sz="4200" b="1" dirty="0"/>
          </a:p>
          <a:p>
            <a:pPr lvl="1"/>
            <a:r>
              <a:rPr lang="en-US" sz="7000" b="1" dirty="0"/>
              <a:t>Unary Operators    </a:t>
            </a:r>
            <a:r>
              <a:rPr lang="en-US" sz="7000" dirty="0"/>
              <a:t>act or operate</a:t>
            </a:r>
            <a:r>
              <a:rPr lang="en-US" sz="7000" b="1" dirty="0"/>
              <a:t> on one operand</a:t>
            </a:r>
          </a:p>
          <a:p>
            <a:pPr lvl="1"/>
            <a:endParaRPr lang="en-US" sz="4200" b="1" dirty="0"/>
          </a:p>
          <a:p>
            <a:pPr lvl="1"/>
            <a:r>
              <a:rPr lang="en-US" sz="7000" b="1" dirty="0"/>
              <a:t>Ternary Operators  </a:t>
            </a:r>
            <a:r>
              <a:rPr lang="en-US" sz="7000" dirty="0"/>
              <a:t>act  or operate </a:t>
            </a:r>
            <a:r>
              <a:rPr lang="en-US" sz="7000" b="1" dirty="0"/>
              <a:t>on three operands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	           </a:t>
            </a:r>
          </a:p>
          <a:p>
            <a:pPr marL="457200" lvl="1" indent="0">
              <a:buNone/>
            </a:pPr>
            <a:r>
              <a:rPr lang="en-US" b="1" dirty="0"/>
              <a:t>		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Logical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424" y="2294890"/>
            <a:ext cx="10059893" cy="3416300"/>
          </a:xfrm>
        </p:spPr>
        <p:txBody>
          <a:bodyPr>
            <a:normAutofit/>
          </a:bodyPr>
          <a:lstStyle/>
          <a:p>
            <a:r>
              <a:rPr lang="en-US" sz="2400" b="1" dirty="0"/>
              <a:t>Are used to combine two or more Boolean expression. </a:t>
            </a:r>
          </a:p>
          <a:p>
            <a:r>
              <a:rPr lang="en-US" sz="2400" dirty="0"/>
              <a:t>C++ provides </a:t>
            </a:r>
            <a:r>
              <a:rPr lang="en-US" sz="2400" i="1" dirty="0"/>
              <a:t>logical operators </a:t>
            </a:r>
            <a:r>
              <a:rPr lang="en-US" sz="2400" dirty="0"/>
              <a:t>to enable programmers to form more complex conditions by combining simple conditions. The logical operators are </a:t>
            </a:r>
          </a:p>
          <a:p>
            <a:r>
              <a:rPr lang="en-US" b="1" dirty="0"/>
              <a:t>&amp;&amp; </a:t>
            </a:r>
            <a:r>
              <a:rPr lang="en-US" dirty="0"/>
              <a:t>(</a:t>
            </a:r>
            <a:r>
              <a:rPr lang="en-US" i="1" dirty="0"/>
              <a:t> AND</a:t>
            </a:r>
            <a:r>
              <a:rPr lang="en-US" dirty="0"/>
              <a:t>), </a:t>
            </a:r>
          </a:p>
          <a:p>
            <a:r>
              <a:rPr lang="en-US" b="1" dirty="0"/>
              <a:t>|| </a:t>
            </a:r>
            <a:r>
              <a:rPr lang="en-US" dirty="0"/>
              <a:t>(</a:t>
            </a:r>
            <a:r>
              <a:rPr lang="en-US" i="1" dirty="0"/>
              <a:t>logical OR</a:t>
            </a:r>
            <a:r>
              <a:rPr lang="en-US" dirty="0"/>
              <a:t>), </a:t>
            </a:r>
          </a:p>
          <a:p>
            <a:r>
              <a:rPr lang="en-US" b="1" dirty="0"/>
              <a:t>! </a:t>
            </a:r>
            <a:r>
              <a:rPr lang="en-US" dirty="0"/>
              <a:t>(</a:t>
            </a:r>
            <a:r>
              <a:rPr lang="en-US" i="1" dirty="0"/>
              <a:t>logical NOT</a:t>
            </a:r>
            <a:r>
              <a:rPr lang="en-US" dirty="0"/>
              <a:t>, also called </a:t>
            </a:r>
            <a:r>
              <a:rPr lang="en-US" i="1" dirty="0"/>
              <a:t>logical negation</a:t>
            </a:r>
            <a:r>
              <a:rPr lang="en-US" dirty="0"/>
              <a:t>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4385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Logical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27654"/>
            <a:ext cx="10328833" cy="4630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#include&lt;</a:t>
            </a:r>
            <a:r>
              <a:rPr lang="en-US" sz="3600" dirty="0" err="1"/>
              <a:t>iostream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r>
              <a:rPr lang="en-US" sz="3600" dirty="0"/>
              <a:t>using namespace </a:t>
            </a:r>
            <a:r>
              <a:rPr lang="en-US" sz="3600" dirty="0" err="1"/>
              <a:t>std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 err="1"/>
              <a:t>int</a:t>
            </a:r>
            <a:r>
              <a:rPr lang="en-US" sz="3600" dirty="0"/>
              <a:t> main() { </a:t>
            </a:r>
          </a:p>
          <a:p>
            <a:pPr marL="0" indent="0">
              <a:buNone/>
            </a:pPr>
            <a:r>
              <a:rPr lang="en-US" sz="3600" dirty="0" err="1"/>
              <a:t>int</a:t>
            </a:r>
            <a:r>
              <a:rPr lang="en-US" sz="3600" dirty="0"/>
              <a:t> a = 20; </a:t>
            </a:r>
            <a:r>
              <a:rPr lang="en-US" sz="3600" dirty="0" err="1"/>
              <a:t>int</a:t>
            </a:r>
            <a:r>
              <a:rPr lang="en-US" sz="3600" dirty="0"/>
              <a:t> b = 20;</a:t>
            </a:r>
          </a:p>
          <a:p>
            <a:pPr marL="0" indent="0">
              <a:buNone/>
            </a:pPr>
            <a:r>
              <a:rPr lang="en-US" sz="3600" dirty="0" err="1"/>
              <a:t>cout</a:t>
            </a:r>
            <a:r>
              <a:rPr lang="en-US" sz="3600" dirty="0"/>
              <a:t>&lt;&lt; "output=" &lt;&lt; (a  &gt; 10|| a&lt; 20)&lt;&lt;</a:t>
            </a:r>
            <a:r>
              <a:rPr lang="en-US" sz="3600" dirty="0" err="1"/>
              <a:t>endl</a:t>
            </a:r>
            <a:r>
              <a:rPr lang="en-US" sz="3600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6301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157730"/>
            <a:ext cx="8825659" cy="4826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There are also the bitwise operators in </a:t>
            </a:r>
            <a:r>
              <a:rPr lang="en-US" dirty="0" err="1"/>
              <a:t>c++</a:t>
            </a:r>
            <a:r>
              <a:rPr lang="en-US" dirty="0"/>
              <a:t> which are used to perform bitwise operations on bit patterns or binary numerals that involve the manipulation of individual bits.</a:t>
            </a:r>
          </a:p>
          <a:p>
            <a:r>
              <a:rPr lang="en-US" dirty="0"/>
              <a:t>Bitwise operators can be applied to the integer types, long, int, short, char, and byte.</a:t>
            </a:r>
          </a:p>
          <a:p>
            <a:r>
              <a:rPr lang="en-US" dirty="0"/>
              <a:t>Bitwise operator works on bits and performs bit-by-bit operation. </a:t>
            </a:r>
          </a:p>
          <a:p>
            <a:r>
              <a:rPr lang="en-US" b="1" dirty="0"/>
              <a:t>Example</a:t>
            </a:r>
            <a:r>
              <a:rPr lang="en-US" dirty="0"/>
              <a:t>  if a = 60 and b = 13; now in binary format they will be as follows −</a:t>
            </a:r>
          </a:p>
          <a:p>
            <a:r>
              <a:rPr lang="en-US" dirty="0"/>
              <a:t>a = 0011 1100</a:t>
            </a:r>
          </a:p>
          <a:p>
            <a:r>
              <a:rPr lang="en-US" dirty="0"/>
              <a:t>b = 0000 1101</a:t>
            </a:r>
          </a:p>
          <a:p>
            <a:endParaRPr lang="en-US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2"/>
          <p:cNvSpPr txBox="1"/>
          <p:nvPr/>
        </p:nvSpPr>
        <p:spPr>
          <a:xfrm>
            <a:off x="878421" y="790140"/>
            <a:ext cx="10515240" cy="5704789"/>
          </a:xfrm>
          <a:prstGeom prst="rect">
            <a:avLst/>
          </a:prstGeom>
        </p:spPr>
        <p:txBody>
          <a:bodyPr/>
          <a:lstStyle/>
          <a:p>
            <a:endParaRPr lang="en-US" sz="2400" dirty="0"/>
          </a:p>
          <a:p>
            <a:pPr>
              <a:buNone/>
            </a:pPr>
            <a:r>
              <a:rPr lang="en-US" sz="3600" b="1" dirty="0"/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86377"/>
              </p:ext>
            </p:extLst>
          </p:nvPr>
        </p:nvGraphicFramePr>
        <p:xfrm>
          <a:off x="564778" y="-22856"/>
          <a:ext cx="10542494" cy="6633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800" dirty="0">
                          <a:effectLst/>
                        </a:rPr>
                        <a:t>Operator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2400" dirty="0">
                          <a:effectLst/>
                        </a:rPr>
                        <a:t>Description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&amp; (bitwise and)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AND Operator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| (bitwise or)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OR Operator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^ (bitwise XOR)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XOR Operator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7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~ (bitwise compliment)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Ones Complement Operator is unary and has the effect of 'flipping' bits.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&lt;&lt; (left shift)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Left Shift Operator. The left operands value is moved left by the number of bits specified by the right operand.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&gt;&gt; (right shift)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Right Shift Operator. The left operands value is moved right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&amp; =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AND assignment Operator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|=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OR assignment Operator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^=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XOR assignment Operator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&lt;&lt;=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Left Shift assignment Operator.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0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400" dirty="0">
                          <a:effectLst/>
                        </a:rPr>
                        <a:t>&gt;&gt; =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600" dirty="0">
                          <a:effectLst/>
                        </a:rPr>
                        <a:t>Binary Right Shift assignment Operator.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836" marR="54836" marT="54836" marB="54836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890"/>
            <a:ext cx="8825659" cy="3416300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The Bitwise NOT</a:t>
            </a:r>
          </a:p>
          <a:p>
            <a:r>
              <a:rPr lang="en-US" dirty="0"/>
              <a:t>Example Number 42 in binary is 00101010</a:t>
            </a:r>
          </a:p>
          <a:p>
            <a:r>
              <a:rPr lang="en-US" dirty="0"/>
              <a:t>After Bitwise NOT operation the value is 11010101</a:t>
            </a:r>
          </a:p>
          <a:p>
            <a:r>
              <a:rPr lang="en-US" b="1" dirty="0"/>
              <a:t>The Bitwise AND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90" y="4608360"/>
            <a:ext cx="3360420" cy="11028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890"/>
            <a:ext cx="8825659" cy="3416300"/>
          </a:xfrm>
        </p:spPr>
        <p:txBody>
          <a:bodyPr/>
          <a:lstStyle/>
          <a:p>
            <a:r>
              <a:rPr lang="en-US" b="1" dirty="0"/>
              <a:t>The Bitwise 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The Bitwise XOR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20" y="2910390"/>
            <a:ext cx="3154680" cy="1135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770" y="5040630"/>
            <a:ext cx="2072220" cy="9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5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890"/>
            <a:ext cx="8825659" cy="3416300"/>
          </a:xfrm>
        </p:spPr>
        <p:txBody>
          <a:bodyPr>
            <a:normAutofit/>
          </a:bodyPr>
          <a:lstStyle/>
          <a:p>
            <a:r>
              <a:rPr lang="en-US" b="1" dirty="0"/>
              <a:t> Binary Left Shift Operator</a:t>
            </a:r>
            <a:r>
              <a:rPr lang="en-US" dirty="0"/>
              <a:t>. The left operands value is moved left by the number of bits specified by the right operand.</a:t>
            </a:r>
          </a:p>
          <a:p>
            <a:r>
              <a:rPr lang="en-US" dirty="0"/>
              <a:t>value &lt;&lt; num</a:t>
            </a:r>
          </a:p>
          <a:p>
            <a:r>
              <a:rPr lang="en-US" b="1" dirty="0"/>
              <a:t>Example </a:t>
            </a:r>
          </a:p>
          <a:p>
            <a:r>
              <a:rPr lang="en-US" dirty="0"/>
              <a:t>13&lt;&lt;2 = 52 </a:t>
            </a:r>
          </a:p>
          <a:p>
            <a:r>
              <a:rPr lang="en-US" b="1" dirty="0"/>
              <a:t>13 </a:t>
            </a:r>
            <a:r>
              <a:rPr lang="en-US" dirty="0"/>
              <a:t>in binary is </a:t>
            </a:r>
            <a:r>
              <a:rPr lang="en-US" b="1" dirty="0"/>
              <a:t>00000000000000000000000000001101 </a:t>
            </a:r>
            <a:endParaRPr lang="en-US" dirty="0"/>
          </a:p>
          <a:p>
            <a:r>
              <a:rPr lang="en-US" dirty="0"/>
              <a:t>shift left 2 positions and fill right bits with 0,s </a:t>
            </a:r>
          </a:p>
          <a:p>
            <a:r>
              <a:rPr lang="en-US" dirty="0"/>
              <a:t>you obtain : </a:t>
            </a:r>
            <a:r>
              <a:rPr lang="en-US" b="1" dirty="0"/>
              <a:t>00000000000000000000000000110100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2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890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cout</a:t>
            </a:r>
            <a:r>
              <a:rPr lang="en-US" sz="2400" b="1" dirty="0"/>
              <a:t>&lt;&lt;"&lt;&lt; Operator"&lt;&lt;</a:t>
            </a:r>
            <a:r>
              <a:rPr lang="en-US" sz="2400" b="1" dirty="0" err="1"/>
              <a:t>endl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    // shift all the bits to the left by 2</a:t>
            </a:r>
          </a:p>
          <a:p>
            <a:r>
              <a:rPr lang="en-US" sz="2400" b="1" dirty="0"/>
              <a:t>    int y = 13&lt;&lt;2;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cout</a:t>
            </a:r>
            <a:r>
              <a:rPr lang="en-US" sz="2400" b="1" dirty="0"/>
              <a:t>&lt;&lt;"13&lt;&lt;2 = "&lt;&lt;y&lt;&lt;</a:t>
            </a:r>
            <a:r>
              <a:rPr lang="en-US" sz="2400" b="1" dirty="0" err="1"/>
              <a:t>endl</a:t>
            </a:r>
            <a:r>
              <a:rPr lang="en-US" sz="2400" b="1" dirty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518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Bitwise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890"/>
            <a:ext cx="8825659" cy="3416300"/>
          </a:xfrm>
        </p:spPr>
        <p:txBody>
          <a:bodyPr>
            <a:normAutofit/>
          </a:bodyPr>
          <a:lstStyle/>
          <a:p>
            <a:r>
              <a:rPr lang="en-US" b="1" dirty="0"/>
              <a:t> The Right Shift : </a:t>
            </a:r>
            <a:r>
              <a:rPr lang="en-US" dirty="0"/>
              <a:t> The left operands value is moved right by the number of bits specified by the right operand.</a:t>
            </a:r>
          </a:p>
          <a:p>
            <a:r>
              <a:rPr lang="en-US" dirty="0"/>
              <a:t>value &gt;&gt; num</a:t>
            </a:r>
          </a:p>
          <a:p>
            <a:r>
              <a:rPr lang="en-US" dirty="0"/>
              <a:t>Explanation of </a:t>
            </a:r>
            <a:r>
              <a:rPr lang="en-US" b="1" dirty="0"/>
              <a:t>20&gt;&gt;2 = 5 </a:t>
            </a:r>
            <a:endParaRPr lang="en-US" dirty="0"/>
          </a:p>
          <a:p>
            <a:r>
              <a:rPr lang="en-US" dirty="0"/>
              <a:t>20 in binary is: </a:t>
            </a:r>
            <a:r>
              <a:rPr lang="en-US" b="1" dirty="0"/>
              <a:t>00000000000000000000000000010100 </a:t>
            </a:r>
            <a:endParaRPr lang="en-US" dirty="0"/>
          </a:p>
          <a:p>
            <a:r>
              <a:rPr lang="en-US" dirty="0"/>
              <a:t>shift all bits 2 positions to right </a:t>
            </a:r>
            <a:r>
              <a:rPr lang="en-US" b="1" dirty="0"/>
              <a:t>00000000000000000000000000000101 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9450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with </a:t>
            </a:r>
            <a:r>
              <a:rPr lang="en-US" b="1" dirty="0" err="1"/>
              <a:t>cin</a:t>
            </a:r>
            <a:r>
              <a:rPr lang="en-US" b="1" dirty="0"/>
              <a:t>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674" y="2260600"/>
            <a:ext cx="10202432" cy="43573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 err="1"/>
              <a:t>cin</a:t>
            </a:r>
            <a:r>
              <a:rPr lang="en-US" sz="2800" dirty="0"/>
              <a:t>  is a predefined  object in </a:t>
            </a:r>
            <a:r>
              <a:rPr lang="en-US" sz="2800" dirty="0" err="1"/>
              <a:t>c++</a:t>
            </a:r>
            <a:r>
              <a:rPr lang="en-US" sz="2800" dirty="0"/>
              <a:t>. Corresponds to the standard input stream.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 can take input from the user at run-time.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 can obtain input from the user while your program is running.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Cin</a:t>
            </a:r>
            <a:r>
              <a:rPr lang="en-US" sz="2800" dirty="0"/>
              <a:t> in is in conjunction with the &gt;&gt; extraction operator</a:t>
            </a:r>
          </a:p>
          <a:p>
            <a:r>
              <a:rPr lang="en-US" sz="2800" dirty="0"/>
              <a:t>&gt;&gt; is extraction or get from operator it takes value on its left and places it in the variable on its right 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0210"/>
            <a:ext cx="65" cy="353919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3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78224" y="521148"/>
            <a:ext cx="11365004" cy="53316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Expression :</a:t>
            </a:r>
            <a:r>
              <a:rPr lang="en-US" sz="3200" dirty="0"/>
              <a:t> any arrangement of variables, </a:t>
            </a:r>
          </a:p>
          <a:p>
            <a:pPr marL="0" indent="0">
              <a:buNone/>
            </a:pPr>
            <a:r>
              <a:rPr lang="en-US" sz="3200" dirty="0"/>
              <a:t>  constants and operators that specifies a computation.</a:t>
            </a:r>
            <a:r>
              <a:rPr lang="en-US" dirty="0"/>
              <a:t>             </a:t>
            </a:r>
          </a:p>
          <a:p>
            <a:pPr lvl="1"/>
            <a:r>
              <a:rPr lang="en-US" sz="2700" b="1" dirty="0"/>
              <a:t>Example :       </a:t>
            </a:r>
          </a:p>
          <a:p>
            <a:pPr marL="457200" lvl="1" indent="0">
              <a:buNone/>
            </a:pPr>
            <a:r>
              <a:rPr lang="en-US" sz="2700" b="1" dirty="0"/>
              <a:t>             </a:t>
            </a:r>
            <a:r>
              <a:rPr lang="en-US" sz="5400" b="1" dirty="0"/>
              <a:t>sum = num1+num2;</a:t>
            </a:r>
            <a:r>
              <a:rPr lang="en-US" sz="2000" dirty="0"/>
              <a:t>              </a:t>
            </a:r>
          </a:p>
          <a:p>
            <a:pPr marL="0" indent="0">
              <a:buFont typeface="Wingdings 3" charset="2"/>
              <a:buNone/>
            </a:pPr>
            <a:r>
              <a:rPr lang="en-US" sz="2300" dirty="0"/>
              <a:t> </a:t>
            </a:r>
            <a:endParaRPr lang="en-US" dirty="0"/>
          </a:p>
          <a:p>
            <a:pPr marL="0" indent="0">
              <a:buFont typeface="Wingdings 3" charset="2"/>
              <a:buNone/>
            </a:pPr>
            <a:r>
              <a:rPr lang="en-US" b="1" dirty="0"/>
              <a:t>	           </a:t>
            </a:r>
          </a:p>
          <a:p>
            <a:pPr marL="457200" lvl="1" indent="0">
              <a:buFont typeface="Wingdings 3" charset="2"/>
              <a:buNone/>
            </a:pPr>
            <a:r>
              <a:rPr lang="en-US" b="1" dirty="0"/>
              <a:t>		</a:t>
            </a:r>
          </a:p>
          <a:p>
            <a:pPr lvl="1">
              <a:buFont typeface="Wingdings 3" charset="2"/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4886" y="4901451"/>
            <a:ext cx="1680882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404412" y="4847662"/>
            <a:ext cx="1183341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Variable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31124" y="4847663"/>
            <a:ext cx="1134033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Variable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20857" y="3052482"/>
            <a:ext cx="1249456" cy="180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84694" y="3307976"/>
            <a:ext cx="13447" cy="153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592670" y="3307976"/>
            <a:ext cx="147917" cy="146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956113" y="4861110"/>
            <a:ext cx="1499346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Assignment Operator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55141" y="3186953"/>
            <a:ext cx="0" cy="143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60726" y="4861110"/>
            <a:ext cx="1336862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Arithmetic Operator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615953" y="3186953"/>
            <a:ext cx="40341" cy="166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904316" y="2622176"/>
            <a:ext cx="1735792" cy="618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Expression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8861612" y="2931459"/>
            <a:ext cx="1143000" cy="2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856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890"/>
            <a:ext cx="10557434" cy="4186592"/>
          </a:xfrm>
        </p:spPr>
        <p:txBody>
          <a:bodyPr>
            <a:normAutofit/>
          </a:bodyPr>
          <a:lstStyle/>
          <a:p>
            <a:r>
              <a:rPr lang="en-US" sz="2400" b="1" dirty="0"/>
              <a:t> The casting applies to data conversions specified by the programmer.</a:t>
            </a:r>
          </a:p>
          <a:p>
            <a:r>
              <a:rPr lang="en-US" sz="2400" dirty="0"/>
              <a:t>Casting also called </a:t>
            </a:r>
            <a:r>
              <a:rPr lang="en-US" sz="2400" b="1" dirty="0"/>
              <a:t>type casts or Type Conversion. </a:t>
            </a:r>
          </a:p>
          <a:p>
            <a:r>
              <a:rPr lang="en-US" b="1" dirty="0"/>
              <a:t>Two Types of Casting  Implicit and Explicit</a:t>
            </a:r>
            <a:endParaRPr lang="en-US" sz="2400" b="1" dirty="0"/>
          </a:p>
          <a:p>
            <a:r>
              <a:rPr lang="en-US" sz="2400" b="1" dirty="0"/>
              <a:t>Implicit conversions: </a:t>
            </a:r>
            <a:r>
              <a:rPr lang="en-US" dirty="0"/>
              <a:t>do not require any code from the programmer . They are automatically performed  by the complier</a:t>
            </a:r>
            <a:br>
              <a:rPr lang="en-US" dirty="0"/>
            </a:br>
            <a:endParaRPr lang="en-US" dirty="0"/>
          </a:p>
          <a:p>
            <a:r>
              <a:rPr lang="en-US" sz="3200" b="1" dirty="0"/>
              <a:t>Example char c=‘A’;</a:t>
            </a:r>
          </a:p>
          <a:p>
            <a:r>
              <a:rPr lang="en-US" sz="3200" b="1" dirty="0" err="1"/>
              <a:t>int</a:t>
            </a:r>
            <a:r>
              <a:rPr lang="en-US" sz="3200" b="1" dirty="0"/>
              <a:t>  a=c;  // implicit casting </a:t>
            </a:r>
          </a:p>
        </p:txBody>
      </p:sp>
    </p:spTree>
    <p:extLst>
      <p:ext uri="{BB962C8B-B14F-4D97-AF65-F5344CB8AC3E}">
        <p14:creationId xmlns:p14="http://schemas.microsoft.com/office/powerpoint/2010/main" val="400199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0477" y="1230555"/>
            <a:ext cx="11571194" cy="595017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Three categories of operators </a:t>
            </a:r>
            <a:endParaRPr lang="en-US" sz="2000" b="1" dirty="0"/>
          </a:p>
          <a:p>
            <a:pPr marL="457200" lvl="1" indent="0">
              <a:buFont typeface="Wingdings 3" charset="2"/>
              <a:buNone/>
            </a:pP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Binary Operators :  </a:t>
            </a:r>
            <a:r>
              <a:rPr lang="en-US" sz="3200" dirty="0"/>
              <a:t>act or operate on</a:t>
            </a:r>
            <a:r>
              <a:rPr lang="en-US" sz="3200" b="1" dirty="0"/>
              <a:t> two operands.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Unary Operators :  </a:t>
            </a:r>
            <a:r>
              <a:rPr lang="en-US" sz="3200" dirty="0"/>
              <a:t>act or operate on</a:t>
            </a:r>
            <a:r>
              <a:rPr lang="en-US" sz="3200" b="1" dirty="0"/>
              <a:t> one operand.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Ternary Operators :  </a:t>
            </a:r>
            <a:r>
              <a:rPr lang="en-US" sz="3200" dirty="0"/>
              <a:t>act or operate on</a:t>
            </a:r>
            <a:r>
              <a:rPr lang="en-US" sz="3200" b="1" dirty="0"/>
              <a:t> three operands.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0" indent="0">
              <a:buFont typeface="Wingdings 3" charset="2"/>
              <a:buNone/>
            </a:pPr>
            <a:r>
              <a:rPr lang="en-US" sz="2400" b="1" dirty="0"/>
              <a:t>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7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37030" y="652332"/>
            <a:ext cx="10428194" cy="595017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Three categories of operators : (Binary, Unary, Ternary)</a:t>
            </a:r>
            <a:endParaRPr lang="en-US" sz="1400" b="1" dirty="0"/>
          </a:p>
          <a:p>
            <a:pPr marL="457200" lvl="1" indent="0">
              <a:buFont typeface="Wingdings 3" charset="2"/>
              <a:buNone/>
            </a:pPr>
            <a:r>
              <a:rPr lang="en-US" sz="2800" b="1" dirty="0"/>
              <a:t>Binary Operators :  </a:t>
            </a:r>
            <a:r>
              <a:rPr lang="en-US" sz="2800" dirty="0"/>
              <a:t>act or operate on</a:t>
            </a:r>
            <a:r>
              <a:rPr lang="en-US" sz="2800" b="1" dirty="0"/>
              <a:t> two operands.</a:t>
            </a:r>
          </a:p>
          <a:p>
            <a:pPr marL="0" indent="0">
              <a:buFont typeface="Wingdings 3" charset="2"/>
              <a:buNone/>
            </a:pPr>
            <a:r>
              <a:rPr lang="en-US" sz="2400" b="1" dirty="0"/>
              <a:t>						Arithmetic Operators           </a:t>
            </a:r>
          </a:p>
          <a:p>
            <a:pPr marL="457200" lvl="1" indent="0">
              <a:buFont typeface="Wingdings 3" charset="2"/>
              <a:buNone/>
            </a:pPr>
            <a:r>
              <a:rPr lang="en-US" b="1" dirty="0"/>
              <a:t>		</a:t>
            </a:r>
          </a:p>
          <a:p>
            <a:pPr lvl="1">
              <a:buFont typeface="Wingdings 3" charset="2"/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8083" y="2514601"/>
          <a:ext cx="7342094" cy="355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1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060">
                <a:tc>
                  <a:txBody>
                    <a:bodyPr/>
                    <a:lstStyle/>
                    <a:p>
                      <a:r>
                        <a:rPr lang="en-US" dirty="0"/>
                        <a:t>Operators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810">
                <a:tc>
                  <a:txBody>
                    <a:bodyPr/>
                    <a:lstStyle/>
                    <a:p>
                      <a:r>
                        <a:rPr lang="en-US" sz="2800" b="1" dirty="0"/>
                        <a:t>+</a:t>
                      </a:r>
                      <a:r>
                        <a:rPr lang="en-US" sz="2000" b="1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Addition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275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/>
                        <a:t>__</a:t>
                      </a:r>
                      <a:endParaRPr lang="en-US" sz="2000" b="1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Subtraction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707">
                <a:tc>
                  <a:txBody>
                    <a:bodyPr/>
                    <a:lstStyle/>
                    <a:p>
                      <a:r>
                        <a:rPr lang="en-US" sz="3200" b="1" dirty="0"/>
                        <a:t>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Multiplication		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362">
                <a:tc>
                  <a:txBody>
                    <a:bodyPr/>
                    <a:lstStyle/>
                    <a:p>
                      <a:r>
                        <a:rPr lang="en-US" sz="2400" b="1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Division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810">
                <a:tc>
                  <a:txBody>
                    <a:bodyPr/>
                    <a:lstStyle/>
                    <a:p>
                      <a:r>
                        <a:rPr lang="en-US" sz="2800" b="1" dirty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Remainder or Modulus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4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/>
              <a:t>Arithmetic Operator Example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1819714" y="790140"/>
            <a:ext cx="5038290" cy="606786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#include&lt;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r>
              <a:rPr lang="en-US" sz="2400" dirty="0"/>
              <a:t>using namespace </a:t>
            </a:r>
            <a:r>
              <a:rPr lang="en-US" sz="2400" dirty="0" err="1"/>
              <a:t>std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main() {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a = 4,  b = 2, c;</a:t>
            </a:r>
          </a:p>
          <a:p>
            <a:r>
              <a:rPr lang="en-US" sz="2400" dirty="0"/>
              <a:t>c = a + b;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&lt;&lt;"Addition: "&lt;&lt;c;</a:t>
            </a:r>
          </a:p>
          <a:p>
            <a:r>
              <a:rPr lang="en-US" sz="2400" dirty="0"/>
              <a:t>c=a-b;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&lt;&lt;"\</a:t>
            </a:r>
            <a:r>
              <a:rPr lang="en-US" sz="2400" dirty="0" err="1"/>
              <a:t>nSubtraction</a:t>
            </a:r>
            <a:r>
              <a:rPr lang="en-US" sz="2400" dirty="0"/>
              <a:t>: "&lt;&lt;c;</a:t>
            </a:r>
          </a:p>
          <a:p>
            <a:r>
              <a:rPr lang="en-US" sz="2400" dirty="0"/>
              <a:t>c = a * b;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&lt;&lt;"\</a:t>
            </a:r>
            <a:r>
              <a:rPr lang="en-US" sz="2400" dirty="0" err="1"/>
              <a:t>nMultiplication</a:t>
            </a:r>
            <a:r>
              <a:rPr lang="en-US" sz="2400" dirty="0"/>
              <a:t>: "&lt;&lt;c;</a:t>
            </a:r>
          </a:p>
          <a:p>
            <a:r>
              <a:rPr lang="en-US" sz="2400" dirty="0"/>
              <a:t>c = a / b; 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&lt;&lt;"\</a:t>
            </a:r>
            <a:r>
              <a:rPr lang="en-US" sz="2400" dirty="0" err="1"/>
              <a:t>nDivision</a:t>
            </a:r>
            <a:r>
              <a:rPr lang="en-US" sz="2400" dirty="0"/>
              <a:t>:"&lt;&lt;c; </a:t>
            </a:r>
          </a:p>
          <a:p>
            <a:r>
              <a:rPr lang="en-US" sz="2400" dirty="0"/>
              <a:t>c = a % b;</a:t>
            </a:r>
          </a:p>
          <a:p>
            <a:r>
              <a:rPr lang="en-US" sz="2400" dirty="0" err="1"/>
              <a:t>cout</a:t>
            </a:r>
            <a:r>
              <a:rPr lang="en-US" sz="2400" dirty="0"/>
              <a:t>&lt;&lt;"\</a:t>
            </a:r>
            <a:r>
              <a:rPr lang="en-US" sz="2400" dirty="0" err="1"/>
              <a:t>nModulus</a:t>
            </a:r>
            <a:r>
              <a:rPr lang="en-US" sz="2400" dirty="0"/>
              <a:t>: "&lt;&lt;c; </a:t>
            </a:r>
          </a:p>
          <a:p>
            <a:r>
              <a:rPr lang="en-US" sz="2400" dirty="0"/>
              <a:t>}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36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 Assignment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810" y="2249170"/>
            <a:ext cx="10184802" cy="4391660"/>
          </a:xfrm>
        </p:spPr>
        <p:txBody>
          <a:bodyPr/>
          <a:lstStyle/>
          <a:p>
            <a:r>
              <a:rPr lang="en-US" sz="2400" dirty="0"/>
              <a:t>C++ provides several assignment operators for abbreviating assignment expressions. </a:t>
            </a:r>
          </a:p>
          <a:p>
            <a:r>
              <a:rPr lang="en-US" sz="2400" dirty="0"/>
              <a:t>For example, you can abbreviate the statement      </a:t>
            </a:r>
          </a:p>
          <a:p>
            <a:pPr lvl="1">
              <a:buNone/>
            </a:pPr>
            <a:r>
              <a:rPr lang="en-US" sz="2000" dirty="0"/>
              <a:t>		     </a:t>
            </a:r>
            <a:r>
              <a:rPr lang="en-US" sz="2000" b="1" dirty="0"/>
              <a:t>c = c + 3;</a:t>
            </a:r>
          </a:p>
          <a:p>
            <a:r>
              <a:rPr lang="en-US" sz="2400" dirty="0"/>
              <a:t>with the </a:t>
            </a:r>
            <a:r>
              <a:rPr lang="en-US" sz="2400" i="1" dirty="0"/>
              <a:t>addition assignment operator</a:t>
            </a:r>
            <a:r>
              <a:rPr lang="en-US" sz="2400" dirty="0"/>
              <a:t>, </a:t>
            </a:r>
            <a:r>
              <a:rPr lang="en-US" sz="2400" b="1" i="1" dirty="0"/>
              <a:t>+=</a:t>
            </a:r>
            <a:r>
              <a:rPr lang="en-US" sz="2400" dirty="0"/>
              <a:t>, as</a:t>
            </a:r>
          </a:p>
          <a:p>
            <a:pPr>
              <a:buNone/>
            </a:pPr>
            <a:r>
              <a:rPr lang="en-US" sz="2400" dirty="0"/>
              <a:t>               </a:t>
            </a:r>
            <a:r>
              <a:rPr lang="en-US" sz="2400" b="1" dirty="0"/>
              <a:t>c += 3;		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5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/>
              <a:t>Compound Assignment Operators</a:t>
            </a:r>
            <a:br>
              <a:rPr lang="en-US" sz="4400" dirty="0"/>
            </a:b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5704789"/>
          </a:xfrm>
          <a:prstGeom prst="rect">
            <a:avLst/>
          </a:prstGeom>
        </p:spPr>
        <p:txBody>
          <a:bodyPr/>
          <a:lstStyle/>
          <a:p>
            <a:endParaRPr lang="en-US" sz="2400" dirty="0"/>
          </a:p>
          <a:p>
            <a:pPr>
              <a:buNone/>
            </a:pPr>
            <a:r>
              <a:rPr lang="en-US" sz="3600" b="1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84756"/>
              </p:ext>
            </p:extLst>
          </p:nvPr>
        </p:nvGraphicFramePr>
        <p:xfrm>
          <a:off x="346776" y="1045694"/>
          <a:ext cx="10327053" cy="493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1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735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96">
                <a:tc>
                  <a:txBody>
                    <a:bodyPr/>
                    <a:lstStyle/>
                    <a:p>
                      <a:r>
                        <a:rPr lang="en-US" sz="2000" b="1" dirty="0"/>
                        <a:t>+=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var1+=var2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r>
                        <a:rPr lang="en-US" baseline="0" dirty="0"/>
                        <a:t>1 is assigned the value </a:t>
                      </a:r>
                      <a:r>
                        <a:rPr lang="en-US" b="1" baseline="0" dirty="0"/>
                        <a:t>that is</a:t>
                      </a:r>
                      <a:r>
                        <a:rPr lang="en-US" baseline="0" dirty="0"/>
                        <a:t> the sum of var1 and var2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901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_=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 </a:t>
                      </a:r>
                      <a:r>
                        <a:rPr lang="en-US" dirty="0"/>
                        <a:t>var1-=var2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</a:t>
                      </a:r>
                      <a:r>
                        <a:rPr lang="en-US" baseline="0" dirty="0"/>
                        <a:t>1 is assigned the value </a:t>
                      </a:r>
                      <a:r>
                        <a:rPr lang="en-US" b="1" baseline="0" dirty="0"/>
                        <a:t>that is</a:t>
                      </a:r>
                      <a:r>
                        <a:rPr lang="en-US" baseline="0" dirty="0"/>
                        <a:t> the value of var2 subtracted from the value of var1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683">
                <a:tc>
                  <a:txBody>
                    <a:bodyPr/>
                    <a:lstStyle/>
                    <a:p>
                      <a:r>
                        <a:rPr lang="en-US" sz="2000" b="1" dirty="0"/>
                        <a:t>*=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var1*=var2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6503">
                <a:tc>
                  <a:txBody>
                    <a:bodyPr/>
                    <a:lstStyle/>
                    <a:p>
                      <a:r>
                        <a:rPr lang="en-US" b="1" dirty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671">
                <a:tc>
                  <a:txBody>
                    <a:bodyPr/>
                    <a:lstStyle/>
                    <a:p>
                      <a:r>
                        <a:rPr lang="en-US" b="1" dirty="0"/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22964" cy="706964"/>
          </a:xfrm>
        </p:spPr>
        <p:txBody>
          <a:bodyPr/>
          <a:lstStyle/>
          <a:p>
            <a:pPr lvl="1"/>
            <a:r>
              <a:rPr lang="en-US" sz="3600" b="1" dirty="0">
                <a:solidFill>
                  <a:schemeClr val="bg1"/>
                </a:solidFill>
              </a:rPr>
              <a:t>Unary Operators </a:t>
            </a:r>
            <a:r>
              <a:rPr lang="en-US" sz="3600" dirty="0">
                <a:solidFill>
                  <a:schemeClr val="bg1"/>
                </a:solidFill>
              </a:rPr>
              <a:t>act or operate</a:t>
            </a:r>
            <a:r>
              <a:rPr lang="en-US" sz="3600" b="1" dirty="0">
                <a:solidFill>
                  <a:schemeClr val="bg1"/>
                </a:solidFill>
              </a:rPr>
              <a:t> on one operand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934" y="2241102"/>
            <a:ext cx="10018207" cy="3968750"/>
          </a:xfrm>
        </p:spPr>
        <p:txBody>
          <a:bodyPr/>
          <a:lstStyle/>
          <a:p>
            <a:r>
              <a:rPr lang="en-US" sz="2000" b="1" dirty="0"/>
              <a:t>Increment &amp; Decrement Operators :  </a:t>
            </a:r>
            <a:r>
              <a:rPr lang="en-US" sz="2000" dirty="0"/>
              <a:t>C++ provides two unary operators for adding 1 to or subtracting 1 from the value of a numeric variable.</a:t>
            </a:r>
            <a:endParaRPr lang="en-US" sz="2000" b="1" dirty="0"/>
          </a:p>
          <a:p>
            <a:pPr marL="457200" lvl="1" indent="0">
              <a:buNone/>
            </a:pPr>
            <a:r>
              <a:rPr lang="en-US" b="1" dirty="0"/>
              <a:t>		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69" y="2877671"/>
            <a:ext cx="10822865" cy="39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24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3225</TotalTime>
  <Words>1868</Words>
  <Application>Microsoft Office PowerPoint</Application>
  <PresentationFormat>Widescreen</PresentationFormat>
  <Paragraphs>310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Century Gothic</vt:lpstr>
      <vt:lpstr>Menlo</vt:lpstr>
      <vt:lpstr>Times New Roman</vt:lpstr>
      <vt:lpstr>urw-din</vt:lpstr>
      <vt:lpstr>Wingdings</vt:lpstr>
      <vt:lpstr>Wingdings 3</vt:lpstr>
      <vt:lpstr>Ion Boardroom</vt:lpstr>
      <vt:lpstr>Programming Fundamentals in 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 Assignment Operators </vt:lpstr>
      <vt:lpstr>PowerPoint Presentation</vt:lpstr>
      <vt:lpstr>Unary Operators act or operate on one operand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Operators Example</vt:lpstr>
      <vt:lpstr>The  Logical Operators </vt:lpstr>
      <vt:lpstr>The Logical Operators </vt:lpstr>
      <vt:lpstr>The Bitwise Operators</vt:lpstr>
      <vt:lpstr>PowerPoint Presentation</vt:lpstr>
      <vt:lpstr>The Bitwise Operators </vt:lpstr>
      <vt:lpstr>The Bitwise Operators </vt:lpstr>
      <vt:lpstr>The Bitwise Operators </vt:lpstr>
      <vt:lpstr>The Bitwise Operators </vt:lpstr>
      <vt:lpstr>The Bitwise Operators </vt:lpstr>
      <vt:lpstr>Input with cin&gt;&gt;</vt:lpstr>
      <vt:lpstr>Casting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FAHAMA BARAKZAI</cp:lastModifiedBy>
  <cp:revision>454</cp:revision>
  <dcterms:created xsi:type="dcterms:W3CDTF">2014-09-12T02:08:24Z</dcterms:created>
  <dcterms:modified xsi:type="dcterms:W3CDTF">2024-09-30T05:09:54Z</dcterms:modified>
</cp:coreProperties>
</file>