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6"/>
  </p:notesMasterIdLst>
  <p:sldIdLst>
    <p:sldId id="323" r:id="rId2"/>
    <p:sldId id="356" r:id="rId3"/>
    <p:sldId id="335" r:id="rId4"/>
    <p:sldId id="365" r:id="rId5"/>
    <p:sldId id="366" r:id="rId6"/>
    <p:sldId id="349" r:id="rId7"/>
    <p:sldId id="336" r:id="rId8"/>
    <p:sldId id="350" r:id="rId9"/>
    <p:sldId id="351" r:id="rId10"/>
    <p:sldId id="352" r:id="rId11"/>
    <p:sldId id="337" r:id="rId12"/>
    <p:sldId id="353" r:id="rId13"/>
    <p:sldId id="338" r:id="rId14"/>
    <p:sldId id="346" r:id="rId15"/>
    <p:sldId id="360" r:id="rId16"/>
    <p:sldId id="339" r:id="rId17"/>
    <p:sldId id="359" r:id="rId18"/>
    <p:sldId id="340" r:id="rId19"/>
    <p:sldId id="361" r:id="rId20"/>
    <p:sldId id="344" r:id="rId21"/>
    <p:sldId id="357" r:id="rId22"/>
    <p:sldId id="358" r:id="rId23"/>
    <p:sldId id="363" r:id="rId24"/>
    <p:sldId id="36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1577" autoAdjust="0"/>
  </p:normalViewPr>
  <p:slideViewPr>
    <p:cSldViewPr snapToGrid="0">
      <p:cViewPr varScale="1">
        <p:scale>
          <a:sx n="59" d="100"/>
          <a:sy n="59" d="100"/>
        </p:scale>
        <p:origin x="756" y="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6D1F9-9F4C-496C-BDCC-4A9FDD68C929}" type="datetimeFigureOut">
              <a:rPr lang="en-US"/>
              <a:pPr/>
              <a:t>10/14/2024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C7602-6E33-407F-94B3-377BE62CDA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7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2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7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4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35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92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21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25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42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0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2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1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3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6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1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6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6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6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62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589" y="3200400"/>
            <a:ext cx="9222603" cy="1371600"/>
          </a:xfrm>
        </p:spPr>
        <p:txBody>
          <a:bodyPr/>
          <a:lstStyle/>
          <a:p>
            <a:pPr algn="ctr"/>
            <a:r>
              <a:rPr lang="en-US" sz="4800" dirty="0"/>
              <a:t>Programming Fundamentals </a:t>
            </a:r>
            <a:br>
              <a:rPr lang="en-US" sz="4800" dirty="0"/>
            </a:br>
            <a:r>
              <a:rPr lang="en-US" sz="4800" dirty="0"/>
              <a:t>in </a:t>
            </a:r>
            <a:r>
              <a:rPr lang="en-US" dirty="0"/>
              <a:t>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051" y="4876800"/>
            <a:ext cx="9756141" cy="12954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 (Practical#05)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474" y="962238"/>
            <a:ext cx="9417796" cy="706964"/>
          </a:xfrm>
        </p:spPr>
        <p:txBody>
          <a:bodyPr/>
          <a:lstStyle/>
          <a:p>
            <a:r>
              <a:rPr lang="en-US" sz="4800" dirty="0"/>
              <a:t>Nested for Loop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259106"/>
            <a:ext cx="10639481" cy="4289612"/>
          </a:xfrm>
        </p:spPr>
        <p:txBody>
          <a:bodyPr>
            <a:noAutofit/>
          </a:bodyPr>
          <a:lstStyle/>
          <a:p>
            <a:r>
              <a:rPr lang="en-US" sz="2800" dirty="0"/>
              <a:t>Nested: one for loop inside the other for loop.</a:t>
            </a:r>
          </a:p>
          <a:p>
            <a:r>
              <a:rPr lang="en-US" sz="2800" dirty="0"/>
              <a:t>One for loop can be nested inside the other one.</a:t>
            </a:r>
          </a:p>
          <a:p>
            <a:r>
              <a:rPr lang="en-US" sz="2800" dirty="0"/>
              <a:t>For each single step of the outer loop, inner for loop will complete its all iterations.</a:t>
            </a:r>
          </a:p>
          <a:p>
            <a:endParaRPr lang="en-US" sz="2800" dirty="0"/>
          </a:p>
          <a:p>
            <a:r>
              <a:rPr lang="en-US" sz="2800" dirty="0"/>
              <a:t>Nested for loops have a lot of applications, they are mostly used to access elements in multi dimensional arrays. </a:t>
            </a:r>
          </a:p>
        </p:txBody>
      </p:sp>
    </p:spTree>
    <p:extLst>
      <p:ext uri="{BB962C8B-B14F-4D97-AF65-F5344CB8AC3E}">
        <p14:creationId xmlns:p14="http://schemas.microsoft.com/office/powerpoint/2010/main" val="684854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Statements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22830" y="2223830"/>
            <a:ext cx="10804127" cy="4634169"/>
          </a:xfrm>
        </p:spPr>
        <p:txBody>
          <a:bodyPr>
            <a:normAutofit/>
          </a:bodyPr>
          <a:lstStyle/>
          <a:p>
            <a:r>
              <a:rPr lang="en-US" b="1" dirty="0"/>
              <a:t>While :</a:t>
            </a:r>
            <a:r>
              <a:rPr lang="en-US" dirty="0"/>
              <a:t>A </a:t>
            </a:r>
            <a:r>
              <a:rPr lang="en-US" b="1" dirty="0"/>
              <a:t>while</a:t>
            </a:r>
            <a:r>
              <a:rPr lang="en-US" dirty="0"/>
              <a:t> statement repeats an  action again and again as long as a controlling Boolean expression is true.</a:t>
            </a:r>
          </a:p>
          <a:p>
            <a:r>
              <a:rPr lang="en-US" dirty="0"/>
              <a:t>When condition becomes </a:t>
            </a:r>
            <a:r>
              <a:rPr lang="en-US" b="1" dirty="0"/>
              <a:t>false, control passes to the next line of code immediately following the loop.</a:t>
            </a:r>
            <a:endParaRPr lang="en-US" dirty="0"/>
          </a:p>
          <a:p>
            <a:r>
              <a:rPr lang="en-US" dirty="0"/>
              <a:t>Used when we don’t know the exact number of repetitions to be performed in our program.</a:t>
            </a:r>
          </a:p>
          <a:p>
            <a:r>
              <a:rPr lang="en-US" dirty="0"/>
              <a:t>It uses “while” (without quotes) as a </a:t>
            </a:r>
            <a:r>
              <a:rPr lang="en-US" dirty="0" err="1"/>
              <a:t>c++</a:t>
            </a:r>
            <a:r>
              <a:rPr lang="en-US" dirty="0"/>
              <a:t> keyword for looping.</a:t>
            </a:r>
          </a:p>
          <a:p>
            <a:pPr>
              <a:buNone/>
            </a:pPr>
            <a:r>
              <a:rPr lang="en-US" b="1" dirty="0"/>
              <a:t>	Syntax</a:t>
            </a:r>
          </a:p>
          <a:p>
            <a:pPr>
              <a:buNone/>
            </a:pPr>
            <a:r>
              <a:rPr lang="en-US" b="1" dirty="0"/>
              <a:t>	while(test expression)</a:t>
            </a:r>
          </a:p>
          <a:p>
            <a:pPr>
              <a:buNone/>
            </a:pPr>
            <a:r>
              <a:rPr lang="en-US" b="1" dirty="0"/>
              <a:t>  {</a:t>
            </a:r>
          </a:p>
          <a:p>
            <a:pPr>
              <a:buNone/>
            </a:pPr>
            <a:r>
              <a:rPr lang="en-US" b="1" dirty="0"/>
              <a:t>	// body of loop</a:t>
            </a:r>
          </a:p>
          <a:p>
            <a:pPr>
              <a:buNone/>
            </a:pPr>
            <a:r>
              <a:rPr lang="en-US" b="1" dirty="0"/>
              <a:t>	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Statements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22830" y="2223830"/>
            <a:ext cx="10804127" cy="4634169"/>
          </a:xfrm>
        </p:spPr>
        <p:txBody>
          <a:bodyPr>
            <a:normAutofit/>
          </a:bodyPr>
          <a:lstStyle/>
          <a:p>
            <a:r>
              <a:rPr lang="en-US" sz="2800" b="1" dirty="0"/>
              <a:t>While : Syntax</a:t>
            </a:r>
            <a:endParaRPr lang="en-US" dirty="0"/>
          </a:p>
          <a:p>
            <a:r>
              <a:rPr lang="en-US" dirty="0"/>
              <a:t>When condition becomes </a:t>
            </a:r>
            <a:r>
              <a:rPr lang="en-US" b="1" dirty="0"/>
              <a:t>false, control passes to the next line of code immediately following the loop.</a:t>
            </a:r>
            <a:endParaRPr lang="en-US" dirty="0"/>
          </a:p>
          <a:p>
            <a:r>
              <a:rPr lang="en-US" dirty="0"/>
              <a:t>Used when we don’t know the exact number of repetitions to be performed in our program.</a:t>
            </a:r>
          </a:p>
          <a:p>
            <a:r>
              <a:rPr lang="en-US" dirty="0"/>
              <a:t>It uses “while” (without quotes) as a </a:t>
            </a:r>
            <a:r>
              <a:rPr lang="en-US" dirty="0" err="1"/>
              <a:t>c++</a:t>
            </a:r>
            <a:r>
              <a:rPr lang="en-US" dirty="0"/>
              <a:t> keyword for looping.</a:t>
            </a:r>
          </a:p>
          <a:p>
            <a:pPr>
              <a:buNone/>
            </a:pPr>
            <a:r>
              <a:rPr lang="en-US" b="1" dirty="0"/>
              <a:t>	Syntax</a:t>
            </a:r>
          </a:p>
          <a:p>
            <a:pPr>
              <a:buNone/>
            </a:pPr>
            <a:r>
              <a:rPr lang="en-US" b="1" dirty="0"/>
              <a:t>	while(test expression)</a:t>
            </a:r>
          </a:p>
          <a:p>
            <a:pPr>
              <a:buNone/>
            </a:pPr>
            <a:r>
              <a:rPr lang="en-US" b="1" dirty="0"/>
              <a:t>  {</a:t>
            </a:r>
          </a:p>
          <a:p>
            <a:pPr>
              <a:buNone/>
            </a:pPr>
            <a:r>
              <a:rPr lang="en-US" b="1" dirty="0"/>
              <a:t>	// body of loop</a:t>
            </a:r>
          </a:p>
          <a:p>
            <a:pPr>
              <a:buNone/>
            </a:pPr>
            <a:r>
              <a:rPr lang="en-US" b="1" dirty="0"/>
              <a:t>	}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78" y="2747831"/>
            <a:ext cx="11648661" cy="374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62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counter-controlled repetition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99440" y="2259106"/>
            <a:ext cx="8825659" cy="459889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700" b="1" dirty="0"/>
              <a:t> int count = 0;</a:t>
            </a:r>
          </a:p>
          <a:p>
            <a:pPr>
              <a:buNone/>
            </a:pPr>
            <a:endParaRPr lang="en-US" sz="3700" b="1" dirty="0"/>
          </a:p>
          <a:p>
            <a:pPr>
              <a:buNone/>
            </a:pPr>
            <a:r>
              <a:rPr lang="en-US" sz="3700" b="1" dirty="0"/>
              <a:t>    while(count &lt; 50)</a:t>
            </a:r>
          </a:p>
          <a:p>
            <a:pPr>
              <a:buNone/>
            </a:pPr>
            <a:r>
              <a:rPr lang="en-US" sz="3700" b="1" dirty="0"/>
              <a:t>    {</a:t>
            </a:r>
          </a:p>
          <a:p>
            <a:pPr>
              <a:buNone/>
            </a:pPr>
            <a:r>
              <a:rPr lang="en-US" sz="3700" b="1" dirty="0"/>
              <a:t>        </a:t>
            </a:r>
            <a:r>
              <a:rPr lang="en-US" sz="3700" b="1" dirty="0" err="1"/>
              <a:t>cout</a:t>
            </a:r>
            <a:r>
              <a:rPr lang="en-US" sz="3700" b="1" dirty="0"/>
              <a:t>&lt;&lt;count&lt;&lt;</a:t>
            </a:r>
            <a:r>
              <a:rPr lang="en-US" sz="3700" b="1" dirty="0" err="1"/>
              <a:t>endl</a:t>
            </a:r>
            <a:r>
              <a:rPr lang="en-US" sz="3700" b="1" dirty="0"/>
              <a:t>;</a:t>
            </a:r>
          </a:p>
          <a:p>
            <a:pPr>
              <a:buNone/>
            </a:pPr>
            <a:r>
              <a:rPr lang="en-US" sz="3700" b="1" dirty="0"/>
              <a:t>        count++;</a:t>
            </a:r>
          </a:p>
          <a:p>
            <a:pPr>
              <a:buNone/>
            </a:pPr>
            <a:r>
              <a:rPr lang="en-US" sz="3700" b="1" dirty="0"/>
              <a:t>    }</a:t>
            </a:r>
          </a:p>
          <a:p>
            <a:pPr>
              <a:buNone/>
            </a:pPr>
            <a:r>
              <a:rPr lang="en-US" sz="3700" b="1" dirty="0"/>
              <a:t>    </a:t>
            </a:r>
            <a:r>
              <a:rPr lang="en-US" sz="3700" b="1" dirty="0" err="1"/>
              <a:t>cout</a:t>
            </a:r>
            <a:r>
              <a:rPr lang="en-US" sz="3700" b="1" dirty="0"/>
              <a:t>&lt;&lt;"End of loop";</a:t>
            </a:r>
            <a:endParaRPr lang="en-US" sz="51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Sentinel-controlled repetition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28450" y="2087745"/>
            <a:ext cx="8825659" cy="462864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b="1" dirty="0"/>
              <a:t>int num1, num2;</a:t>
            </a:r>
          </a:p>
          <a:p>
            <a:pPr>
              <a:buNone/>
            </a:pPr>
            <a:r>
              <a:rPr lang="en-US" sz="1600" b="1" dirty="0"/>
              <a:t>    char </a:t>
            </a:r>
            <a:r>
              <a:rPr lang="en-US" sz="1600" b="1" dirty="0" err="1"/>
              <a:t>ch</a:t>
            </a:r>
            <a:r>
              <a:rPr lang="en-US" sz="1600" b="1" dirty="0"/>
              <a:t>;</a:t>
            </a:r>
          </a:p>
          <a:p>
            <a:pPr>
              <a:buNone/>
            </a:pPr>
            <a:r>
              <a:rPr lang="en-US" sz="1600" b="1" dirty="0"/>
              <a:t>    while(</a:t>
            </a:r>
            <a:r>
              <a:rPr lang="en-US" sz="1600" b="1" dirty="0" err="1"/>
              <a:t>ch</a:t>
            </a:r>
            <a:r>
              <a:rPr lang="en-US" sz="1600" b="1" dirty="0"/>
              <a:t> != 'n')</a:t>
            </a:r>
          </a:p>
          <a:p>
            <a:pPr>
              <a:buNone/>
            </a:pPr>
            <a:r>
              <a:rPr lang="en-US" sz="1600" b="1" dirty="0"/>
              <a:t>   {</a:t>
            </a:r>
          </a:p>
          <a:p>
            <a:pPr>
              <a:buNone/>
            </a:pPr>
            <a:r>
              <a:rPr lang="en-US" sz="1600" b="1" dirty="0"/>
              <a:t>       </a:t>
            </a:r>
            <a:r>
              <a:rPr lang="en-US" sz="1600" b="1" dirty="0" err="1"/>
              <a:t>cout</a:t>
            </a:r>
            <a:r>
              <a:rPr lang="en-US" sz="1600" b="1" dirty="0"/>
              <a:t>&lt;&lt;"Enter first number: ";</a:t>
            </a:r>
          </a:p>
          <a:p>
            <a:pPr>
              <a:buNone/>
            </a:pPr>
            <a:r>
              <a:rPr lang="en-US" sz="1600" b="1" dirty="0"/>
              <a:t>       </a:t>
            </a:r>
            <a:r>
              <a:rPr lang="en-US" sz="1600" b="1" dirty="0" err="1"/>
              <a:t>cin</a:t>
            </a:r>
            <a:r>
              <a:rPr lang="en-US" sz="1600" b="1" dirty="0"/>
              <a:t>&gt;&gt;num1;</a:t>
            </a:r>
          </a:p>
          <a:p>
            <a:pPr>
              <a:buNone/>
            </a:pPr>
            <a:r>
              <a:rPr lang="en-US" sz="1600" b="1" dirty="0"/>
              <a:t>       </a:t>
            </a:r>
            <a:r>
              <a:rPr lang="en-US" sz="1600" b="1" dirty="0" err="1"/>
              <a:t>cout</a:t>
            </a:r>
            <a:r>
              <a:rPr lang="en-US" sz="1600" b="1" dirty="0"/>
              <a:t>&lt;&lt;"Enter second number: ";</a:t>
            </a:r>
          </a:p>
          <a:p>
            <a:pPr>
              <a:buNone/>
            </a:pPr>
            <a:r>
              <a:rPr lang="en-US" sz="1600" b="1" dirty="0"/>
              <a:t>       </a:t>
            </a:r>
            <a:r>
              <a:rPr lang="en-US" sz="1600" b="1" dirty="0" err="1"/>
              <a:t>cin</a:t>
            </a:r>
            <a:r>
              <a:rPr lang="en-US" sz="1600" b="1" dirty="0"/>
              <a:t>&gt;&gt;num2;</a:t>
            </a:r>
          </a:p>
          <a:p>
            <a:pPr>
              <a:buNone/>
            </a:pPr>
            <a:r>
              <a:rPr lang="en-US" sz="1600" b="1" dirty="0"/>
              <a:t>       </a:t>
            </a:r>
            <a:r>
              <a:rPr lang="en-US" sz="1600" b="1" dirty="0" err="1"/>
              <a:t>cout</a:t>
            </a:r>
            <a:r>
              <a:rPr lang="en-US" sz="1600" b="1" dirty="0"/>
              <a:t>&lt;&lt;"Sum = "&lt;&lt;num1+num2&lt;&lt;</a:t>
            </a:r>
            <a:r>
              <a:rPr lang="en-US" sz="1600" b="1" dirty="0" err="1"/>
              <a:t>endl</a:t>
            </a:r>
            <a:r>
              <a:rPr lang="en-US" sz="1600" b="1" dirty="0"/>
              <a:t>;</a:t>
            </a:r>
          </a:p>
          <a:p>
            <a:pPr>
              <a:buNone/>
            </a:pPr>
            <a:r>
              <a:rPr lang="en-US" sz="1600" b="1" dirty="0"/>
              <a:t>       </a:t>
            </a:r>
            <a:r>
              <a:rPr lang="en-US" sz="1600" b="1" dirty="0" err="1"/>
              <a:t>cout</a:t>
            </a:r>
            <a:r>
              <a:rPr lang="en-US" sz="1600" b="1" dirty="0"/>
              <a:t>&lt;&lt;"Do you want to continue (y/n)";</a:t>
            </a:r>
          </a:p>
          <a:p>
            <a:pPr>
              <a:buNone/>
            </a:pPr>
            <a:r>
              <a:rPr lang="en-US" sz="1600" b="1" dirty="0"/>
              <a:t>       </a:t>
            </a:r>
            <a:r>
              <a:rPr lang="en-US" sz="1600" b="1" dirty="0" err="1"/>
              <a:t>cin</a:t>
            </a:r>
            <a:r>
              <a:rPr lang="en-US" sz="1600" b="1" dirty="0"/>
              <a:t>&gt;&gt;</a:t>
            </a:r>
            <a:r>
              <a:rPr lang="en-US" sz="1600" b="1" dirty="0" err="1"/>
              <a:t>ch</a:t>
            </a:r>
            <a:r>
              <a:rPr lang="en-US" sz="1600" b="1" dirty="0"/>
              <a:t>;</a:t>
            </a:r>
          </a:p>
          <a:p>
            <a:pPr>
              <a:buNone/>
            </a:pPr>
            <a:r>
              <a:rPr lang="en-US" sz="1600" b="1" dirty="0"/>
              <a:t>       </a:t>
            </a:r>
            <a:r>
              <a:rPr lang="en-US" sz="1600" b="1" dirty="0" err="1"/>
              <a:t>cout</a:t>
            </a:r>
            <a:r>
              <a:rPr lang="en-US" sz="1600" b="1" dirty="0"/>
              <a:t>&lt;&lt;</a:t>
            </a:r>
            <a:r>
              <a:rPr lang="en-US" sz="1600" b="1" dirty="0" err="1"/>
              <a:t>endl</a:t>
            </a:r>
            <a:r>
              <a:rPr lang="en-US" sz="1600" b="1" dirty="0"/>
              <a:t>;</a:t>
            </a:r>
          </a:p>
          <a:p>
            <a:pPr>
              <a:buNone/>
            </a:pPr>
            <a:r>
              <a:rPr lang="en-US" sz="1600" b="1" dirty="0"/>
              <a:t>   }</a:t>
            </a:r>
          </a:p>
          <a:p>
            <a:pPr>
              <a:buNone/>
            </a:pPr>
            <a:r>
              <a:rPr lang="en-US" sz="1600" b="1" dirty="0"/>
              <a:t>   </a:t>
            </a:r>
            <a:r>
              <a:rPr lang="en-US" sz="1600" b="1" dirty="0" err="1"/>
              <a:t>cout</a:t>
            </a:r>
            <a:r>
              <a:rPr lang="en-US" sz="1600" b="1" dirty="0"/>
              <a:t>&lt;&lt;"End of loop";</a:t>
            </a:r>
          </a:p>
        </p:txBody>
      </p:sp>
    </p:spTree>
    <p:extLst>
      <p:ext uri="{BB962C8B-B14F-4D97-AF65-F5344CB8AC3E}">
        <p14:creationId xmlns:p14="http://schemas.microsoft.com/office/powerpoint/2010/main" val="261993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000000"/>
                </a:solidFill>
                <a:latin typeface="Calibri Light"/>
              </a:rPr>
              <a:t>Nested while loop  </a:t>
            </a:r>
            <a:endParaRPr dirty="0"/>
          </a:p>
        </p:txBody>
      </p:sp>
      <p:sp>
        <p:nvSpPr>
          <p:cNvPr id="124" name="TextShape 2"/>
          <p:cNvSpPr txBox="1"/>
          <p:nvPr/>
        </p:nvSpPr>
        <p:spPr>
          <a:xfrm>
            <a:off x="838080" y="1570066"/>
            <a:ext cx="11003400" cy="5719733"/>
          </a:xfrm>
          <a:prstGeom prst="rect">
            <a:avLst/>
          </a:prstGeom>
        </p:spPr>
        <p:txBody>
          <a:bodyPr/>
          <a:lstStyle/>
          <a:p>
            <a:endParaRPr lang="en-US" sz="1600" dirty="0"/>
          </a:p>
          <a:p>
            <a:r>
              <a:rPr lang="en-US" sz="2400" b="1" dirty="0"/>
              <a:t>Allow the flow of execution to jump to a different part of the program.</a:t>
            </a:r>
          </a:p>
          <a:p>
            <a:endParaRPr lang="en-US" sz="1600" dirty="0"/>
          </a:p>
          <a:p>
            <a:r>
              <a:rPr lang="en-US" sz="2800" b="1" dirty="0"/>
              <a:t>Break:</a:t>
            </a:r>
            <a:r>
              <a:rPr lang="en-US" sz="2800" dirty="0"/>
              <a:t>  terminates the existing structure.</a:t>
            </a:r>
          </a:p>
          <a:p>
            <a:endParaRPr lang="en-US" sz="2800" dirty="0"/>
          </a:p>
          <a:p>
            <a:r>
              <a:rPr lang="en-US" sz="2800" b="1" dirty="0"/>
              <a:t>continue : </a:t>
            </a:r>
            <a:r>
              <a:rPr lang="en-US" sz="2800" dirty="0"/>
              <a:t>causes a loop to stop its current iteration and begin the next one.</a:t>
            </a:r>
          </a:p>
          <a:p>
            <a:endParaRPr lang="en-US" sz="2800" dirty="0"/>
          </a:p>
          <a:p>
            <a:r>
              <a:rPr lang="en-US" sz="2800" b="1" dirty="0" err="1"/>
              <a:t>goto</a:t>
            </a:r>
            <a:r>
              <a:rPr lang="en-US" sz="2800" dirty="0"/>
              <a:t>: causes the logic to jump to a different place in the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	</a:t>
            </a:r>
          </a:p>
          <a:p>
            <a:endParaRPr lang="en-US" sz="11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24" y="1690200"/>
            <a:ext cx="11339551" cy="46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854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Statements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259106"/>
            <a:ext cx="8825659" cy="4289612"/>
          </a:xfrm>
        </p:spPr>
        <p:txBody>
          <a:bodyPr>
            <a:normAutofit/>
          </a:bodyPr>
          <a:lstStyle/>
          <a:p>
            <a:r>
              <a:rPr lang="en-US" b="1" dirty="0"/>
              <a:t>Do . . . While</a:t>
            </a:r>
          </a:p>
          <a:p>
            <a:r>
              <a:rPr lang="en-US" dirty="0"/>
              <a:t>the body of a do-while loop is always executed at least once, no matter what the initial state of test expression.</a:t>
            </a:r>
          </a:p>
          <a:p>
            <a:pPr>
              <a:buNone/>
            </a:pPr>
            <a:r>
              <a:rPr lang="en-US" dirty="0"/>
              <a:t>	Syntax</a:t>
            </a:r>
          </a:p>
          <a:p>
            <a:pPr>
              <a:buNone/>
            </a:pPr>
            <a:r>
              <a:rPr lang="en-US" dirty="0"/>
              <a:t>	do 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First_Statement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Second_Statement</a:t>
            </a:r>
            <a:endParaRPr lang="en-US" dirty="0"/>
          </a:p>
          <a:p>
            <a:pPr>
              <a:buNone/>
            </a:pPr>
            <a:r>
              <a:rPr lang="en-US" dirty="0"/>
              <a:t>	. . 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Last_Statement</a:t>
            </a:r>
            <a:endParaRPr lang="en-US" dirty="0"/>
          </a:p>
          <a:p>
            <a:pPr>
              <a:buNone/>
            </a:pPr>
            <a:r>
              <a:rPr lang="en-US" dirty="0"/>
              <a:t>	} </a:t>
            </a:r>
          </a:p>
          <a:p>
            <a:pPr>
              <a:buNone/>
            </a:pPr>
            <a:r>
              <a:rPr lang="en-US" dirty="0"/>
              <a:t>	while(</a:t>
            </a:r>
            <a:r>
              <a:rPr lang="en-US" dirty="0" err="1"/>
              <a:t>Boolean_Expression</a:t>
            </a:r>
            <a:r>
              <a:rPr lang="en-US" dirty="0"/>
              <a:t>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000000"/>
                </a:solidFill>
                <a:latin typeface="Calibri Light"/>
              </a:rPr>
              <a:t>do-while loop  </a:t>
            </a:r>
            <a:endParaRPr dirty="0"/>
          </a:p>
        </p:txBody>
      </p:sp>
      <p:sp>
        <p:nvSpPr>
          <p:cNvPr id="124" name="TextShape 2"/>
          <p:cNvSpPr txBox="1"/>
          <p:nvPr/>
        </p:nvSpPr>
        <p:spPr>
          <a:xfrm>
            <a:off x="838080" y="1570066"/>
            <a:ext cx="11003400" cy="5719733"/>
          </a:xfrm>
          <a:prstGeom prst="rect">
            <a:avLst/>
          </a:prstGeom>
        </p:spPr>
        <p:txBody>
          <a:bodyPr/>
          <a:lstStyle/>
          <a:p>
            <a:endParaRPr lang="en-US" sz="1600" dirty="0"/>
          </a:p>
          <a:p>
            <a:r>
              <a:rPr lang="en-US" sz="2400" b="1" dirty="0"/>
              <a:t>Allow the flow of execution to jump to a different part of the program.</a:t>
            </a:r>
          </a:p>
          <a:p>
            <a:endParaRPr lang="en-US" sz="1600" dirty="0"/>
          </a:p>
          <a:p>
            <a:r>
              <a:rPr lang="en-US" sz="2800" b="1" dirty="0"/>
              <a:t>Break:</a:t>
            </a:r>
            <a:r>
              <a:rPr lang="en-US" sz="2800" dirty="0"/>
              <a:t>  terminates the existing structure.</a:t>
            </a:r>
          </a:p>
          <a:p>
            <a:endParaRPr lang="en-US" sz="2800" dirty="0"/>
          </a:p>
          <a:p>
            <a:r>
              <a:rPr lang="en-US" sz="2800" b="1" dirty="0"/>
              <a:t>continue : </a:t>
            </a:r>
            <a:r>
              <a:rPr lang="en-US" sz="2800" dirty="0"/>
              <a:t>causes a loop to stop its current iteration and begin the next one.</a:t>
            </a:r>
          </a:p>
          <a:p>
            <a:endParaRPr lang="en-US" sz="2800" dirty="0"/>
          </a:p>
          <a:p>
            <a:r>
              <a:rPr lang="en-US" sz="2800" b="1" dirty="0" err="1"/>
              <a:t>goto</a:t>
            </a:r>
            <a:r>
              <a:rPr lang="en-US" sz="2800" dirty="0"/>
              <a:t>: causes the logic to jump to a different place in the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	</a:t>
            </a:r>
          </a:p>
          <a:p>
            <a:endParaRPr lang="en-US" sz="11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276" y="1646054"/>
            <a:ext cx="12356551" cy="429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630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Statements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259106"/>
            <a:ext cx="8825659" cy="42896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int count=0;</a:t>
            </a:r>
          </a:p>
          <a:p>
            <a:pPr>
              <a:buNone/>
            </a:pPr>
            <a:r>
              <a:rPr lang="en-US" sz="2400" b="1" dirty="0"/>
              <a:t>   do</a:t>
            </a:r>
          </a:p>
          <a:p>
            <a:pPr>
              <a:buNone/>
            </a:pPr>
            <a:r>
              <a:rPr lang="en-US" sz="2400" b="1" dirty="0"/>
              <a:t>   {</a:t>
            </a:r>
          </a:p>
          <a:p>
            <a:pPr>
              <a:buNone/>
            </a:pPr>
            <a:r>
              <a:rPr lang="en-US" sz="2400" b="1" dirty="0"/>
              <a:t>       </a:t>
            </a:r>
            <a:r>
              <a:rPr lang="en-US" sz="2400" b="1" dirty="0" err="1"/>
              <a:t>cout</a:t>
            </a:r>
            <a:r>
              <a:rPr lang="en-US" sz="2400" b="1" dirty="0"/>
              <a:t>&lt;&lt;count&lt;&lt;</a:t>
            </a:r>
            <a:r>
              <a:rPr lang="en-US" sz="2400" b="1" dirty="0" err="1"/>
              <a:t>endl</a:t>
            </a:r>
            <a:r>
              <a:rPr lang="en-US" sz="2400" b="1" dirty="0"/>
              <a:t>;</a:t>
            </a:r>
          </a:p>
          <a:p>
            <a:pPr>
              <a:buNone/>
            </a:pPr>
            <a:r>
              <a:rPr lang="en-US" sz="2400" b="1" dirty="0"/>
              <a:t>       count++;</a:t>
            </a:r>
          </a:p>
          <a:p>
            <a:pPr>
              <a:buNone/>
            </a:pPr>
            <a:r>
              <a:rPr lang="en-US" sz="2400" b="1" dirty="0"/>
              <a:t>   }</a:t>
            </a:r>
          </a:p>
          <a:p>
            <a:pPr>
              <a:buNone/>
            </a:pPr>
            <a:r>
              <a:rPr lang="en-US" sz="2400" b="1" dirty="0"/>
              <a:t>   while (count &lt;= 10);</a:t>
            </a:r>
          </a:p>
          <a:p>
            <a:pPr>
              <a:buNone/>
            </a:pPr>
            <a:r>
              <a:rPr lang="en-US" sz="2400" b="1" dirty="0"/>
              <a:t>   </a:t>
            </a:r>
            <a:r>
              <a:rPr lang="en-US" sz="2400" b="1" dirty="0" err="1"/>
              <a:t>cout</a:t>
            </a:r>
            <a:r>
              <a:rPr lang="en-US" sz="2400" b="1" dirty="0"/>
              <a:t>&lt;&lt;"End of loop";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000000"/>
                </a:solidFill>
                <a:latin typeface="Calibri Light"/>
              </a:rPr>
              <a:t>Nested do-while loop  </a:t>
            </a:r>
            <a:endParaRPr dirty="0"/>
          </a:p>
        </p:txBody>
      </p:sp>
      <p:sp>
        <p:nvSpPr>
          <p:cNvPr id="124" name="TextShape 2"/>
          <p:cNvSpPr txBox="1"/>
          <p:nvPr/>
        </p:nvSpPr>
        <p:spPr>
          <a:xfrm>
            <a:off x="838080" y="1570066"/>
            <a:ext cx="11003400" cy="5719733"/>
          </a:xfrm>
          <a:prstGeom prst="rect">
            <a:avLst/>
          </a:prstGeom>
        </p:spPr>
        <p:txBody>
          <a:bodyPr/>
          <a:lstStyle/>
          <a:p>
            <a:endParaRPr lang="en-US" sz="1600" dirty="0"/>
          </a:p>
          <a:p>
            <a:r>
              <a:rPr lang="en-US" sz="2400" b="1" dirty="0"/>
              <a:t>Allow the flow of execution to jump to a different part of the program.</a:t>
            </a:r>
          </a:p>
          <a:p>
            <a:endParaRPr lang="en-US" sz="1600" dirty="0"/>
          </a:p>
          <a:p>
            <a:r>
              <a:rPr lang="en-US" sz="2800" b="1" dirty="0"/>
              <a:t>Break:</a:t>
            </a:r>
            <a:r>
              <a:rPr lang="en-US" sz="2800" dirty="0"/>
              <a:t>  terminates the existing structure.</a:t>
            </a:r>
          </a:p>
          <a:p>
            <a:endParaRPr lang="en-US" sz="2800" dirty="0"/>
          </a:p>
          <a:p>
            <a:r>
              <a:rPr lang="en-US" sz="2800" b="1" dirty="0"/>
              <a:t>continue : </a:t>
            </a:r>
            <a:r>
              <a:rPr lang="en-US" sz="2800" dirty="0"/>
              <a:t>causes a loop to stop its current iteration and begin the next one.</a:t>
            </a:r>
          </a:p>
          <a:p>
            <a:endParaRPr lang="en-US" sz="2800" dirty="0"/>
          </a:p>
          <a:p>
            <a:r>
              <a:rPr lang="en-US" sz="2800" b="1" dirty="0" err="1"/>
              <a:t>goto</a:t>
            </a:r>
            <a:r>
              <a:rPr lang="en-US" sz="2800" dirty="0"/>
              <a:t>: causes the logic to jump to a different place in the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	</a:t>
            </a:r>
          </a:p>
          <a:p>
            <a:endParaRPr lang="en-US" sz="11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9" y="1232452"/>
            <a:ext cx="10983601" cy="530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919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2"/>
          <p:cNvSpPr txBox="1"/>
          <p:nvPr/>
        </p:nvSpPr>
        <p:spPr>
          <a:xfrm>
            <a:off x="0" y="867700"/>
            <a:ext cx="12192000" cy="5950544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/>
              <a:t>Objective: To become familiar with Control Structures (Iteration statements/ Loops)</a:t>
            </a:r>
          </a:p>
          <a:p>
            <a:endParaRPr lang="en-US" sz="16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The execution of the program is linear.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Control Structures are used to alter/change the flow of program.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Controls which statement(s) should be executed next.</a:t>
            </a:r>
          </a:p>
          <a:p>
            <a:pPr>
              <a:buNone/>
            </a:pPr>
            <a:r>
              <a:rPr lang="en-US" sz="1600" dirty="0"/>
              <a:t> 			    		                             	  	    </a:t>
            </a:r>
          </a:p>
          <a:p>
            <a:pPr>
              <a:buNone/>
            </a:pPr>
            <a:r>
              <a:rPr lang="en-US" sz="2800" dirty="0"/>
              <a:t>							   			</a:t>
            </a:r>
            <a:r>
              <a:rPr lang="en-US" sz="2800" b="1" dirty="0"/>
              <a:t>Control Structures</a:t>
            </a:r>
            <a:r>
              <a:rPr lang="en-US" sz="2800" dirty="0"/>
              <a:t> </a:t>
            </a:r>
          </a:p>
          <a:p>
            <a:pPr>
              <a:buNone/>
            </a:pPr>
            <a:r>
              <a:rPr lang="en-US" sz="1600" dirty="0"/>
              <a:t>     					</a:t>
            </a:r>
          </a:p>
          <a:p>
            <a:pPr>
              <a:buNone/>
            </a:pPr>
            <a:r>
              <a:rPr lang="en-US" sz="1600" dirty="0"/>
              <a:t>				</a:t>
            </a:r>
          </a:p>
          <a:p>
            <a:pPr>
              <a:buNone/>
            </a:pPr>
            <a:r>
              <a:rPr lang="en-US" sz="1600" dirty="0"/>
              <a:t>						</a:t>
            </a:r>
          </a:p>
          <a:p>
            <a:pPr>
              <a:buNone/>
            </a:pPr>
            <a:r>
              <a:rPr lang="en-US" sz="2400" b="1" dirty="0"/>
              <a:t>  </a:t>
            </a:r>
            <a:r>
              <a:rPr lang="en-US" sz="3200" b="1" dirty="0"/>
              <a:t>Selection / 						       Iterative/			         Conditional/ Branching		   Loops            (</a:t>
            </a:r>
            <a:r>
              <a:rPr lang="en-US" sz="2400" b="1" dirty="0"/>
              <a:t>Jump Statements)</a:t>
            </a:r>
            <a:r>
              <a:rPr lang="en-US" sz="3200" b="1" dirty="0"/>
              <a:t> 			  		         					  	  	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	</a:t>
            </a:r>
          </a:p>
          <a:p>
            <a:endParaRPr lang="en-US" sz="1100" b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440557" y="412142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440557" y="4187687"/>
            <a:ext cx="26504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955235" y="4187687"/>
            <a:ext cx="3485322" cy="108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1097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73039" y="113252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000000"/>
                </a:solidFill>
                <a:latin typeface="Calibri Light"/>
              </a:rPr>
              <a:t>(Jump Statements) </a:t>
            </a:r>
            <a:endParaRPr dirty="0"/>
          </a:p>
        </p:txBody>
      </p:sp>
      <p:sp>
        <p:nvSpPr>
          <p:cNvPr id="124" name="TextShape 2"/>
          <p:cNvSpPr txBox="1"/>
          <p:nvPr/>
        </p:nvSpPr>
        <p:spPr>
          <a:xfrm>
            <a:off x="864585" y="1052679"/>
            <a:ext cx="11003400" cy="5719733"/>
          </a:xfrm>
          <a:prstGeom prst="rect">
            <a:avLst/>
          </a:prstGeom>
        </p:spPr>
        <p:txBody>
          <a:bodyPr/>
          <a:lstStyle/>
          <a:p>
            <a:endParaRPr lang="en-US" sz="1600" dirty="0"/>
          </a:p>
          <a:p>
            <a:r>
              <a:rPr lang="en-US" sz="2400" b="1" dirty="0"/>
              <a:t>Allow the flow of execution to jump to a different part of the program.</a:t>
            </a:r>
          </a:p>
          <a:p>
            <a:endParaRPr lang="en-US" sz="1600" dirty="0"/>
          </a:p>
          <a:p>
            <a:r>
              <a:rPr lang="en-US" sz="2800" b="1" dirty="0"/>
              <a:t>Break:</a:t>
            </a:r>
            <a:r>
              <a:rPr lang="en-US" sz="2800" dirty="0"/>
              <a:t>  terminates the existing structure.</a:t>
            </a:r>
          </a:p>
          <a:p>
            <a:endParaRPr lang="en-US" sz="2800" dirty="0"/>
          </a:p>
          <a:p>
            <a:r>
              <a:rPr lang="en-US" sz="2800" b="1" dirty="0"/>
              <a:t>continue : </a:t>
            </a:r>
            <a:r>
              <a:rPr lang="en-US" sz="2800" dirty="0"/>
              <a:t>causes a loop to stop its current iteration and begin the next one.</a:t>
            </a:r>
          </a:p>
          <a:p>
            <a:endParaRPr lang="en-US" sz="2800" dirty="0"/>
          </a:p>
          <a:p>
            <a:r>
              <a:rPr lang="en-US" sz="2800" b="1" dirty="0" err="1"/>
              <a:t>goto</a:t>
            </a:r>
            <a:r>
              <a:rPr lang="en-US" sz="2800" dirty="0"/>
              <a:t>: causes the logic to jump to a different place in the program.</a:t>
            </a:r>
          </a:p>
          <a:p>
            <a:endParaRPr lang="en-US" sz="2800" dirty="0"/>
          </a:p>
          <a:p>
            <a:r>
              <a:rPr lang="en-US" sz="2800" b="1" dirty="0"/>
              <a:t>return: </a:t>
            </a:r>
            <a:r>
              <a:rPr lang="en-US" sz="2800" dirty="0"/>
              <a:t> causes a function to jump back to the function that called it.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	</a:t>
            </a:r>
          </a:p>
          <a:p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1837300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statement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259106"/>
            <a:ext cx="8825659" cy="4289612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 terminates the existing structure</a:t>
            </a:r>
          </a:p>
          <a:p>
            <a:r>
              <a:rPr lang="en-US" sz="3200" dirty="0"/>
              <a:t>break statement is used  to terminate the for loop or to take exit from the for loop.</a:t>
            </a:r>
          </a:p>
          <a:p>
            <a:pPr>
              <a:buNone/>
            </a:pPr>
            <a:r>
              <a:rPr lang="en-US" sz="3200" dirty="0"/>
              <a:t>	</a:t>
            </a:r>
            <a:r>
              <a:rPr lang="en-US" sz="3200" b="1" dirty="0"/>
              <a:t>for (int </a:t>
            </a:r>
            <a:r>
              <a:rPr lang="en-US" sz="3200" b="1" dirty="0" err="1"/>
              <a:t>i</a:t>
            </a:r>
            <a:r>
              <a:rPr lang="en-US" sz="3200" b="1" dirty="0"/>
              <a:t>=1; </a:t>
            </a:r>
            <a:r>
              <a:rPr lang="en-US" sz="3200" b="1" dirty="0" err="1"/>
              <a:t>i</a:t>
            </a:r>
            <a:r>
              <a:rPr lang="en-US" sz="3200" b="1" dirty="0"/>
              <a:t>&lt;=100; </a:t>
            </a:r>
            <a:r>
              <a:rPr lang="en-US" sz="3200" b="1" dirty="0" err="1"/>
              <a:t>i</a:t>
            </a:r>
            <a:r>
              <a:rPr lang="en-US" sz="3200" b="1" dirty="0"/>
              <a:t>++)</a:t>
            </a:r>
          </a:p>
          <a:p>
            <a:pPr>
              <a:buNone/>
            </a:pPr>
            <a:r>
              <a:rPr lang="en-US" sz="3200" b="1" dirty="0"/>
              <a:t>    {</a:t>
            </a:r>
          </a:p>
          <a:p>
            <a:pPr>
              <a:buNone/>
            </a:pPr>
            <a:r>
              <a:rPr lang="en-US" sz="3200" b="1" dirty="0"/>
              <a:t>        if (</a:t>
            </a:r>
            <a:r>
              <a:rPr lang="en-US" sz="3200" b="1" dirty="0" err="1"/>
              <a:t>i</a:t>
            </a:r>
            <a:r>
              <a:rPr lang="en-US" sz="3200" b="1" dirty="0"/>
              <a:t> == 20)</a:t>
            </a:r>
          </a:p>
          <a:p>
            <a:pPr>
              <a:buNone/>
            </a:pPr>
            <a:r>
              <a:rPr lang="en-US" sz="3200" b="1" dirty="0"/>
              <a:t>            break;</a:t>
            </a:r>
          </a:p>
          <a:p>
            <a:pPr>
              <a:buNone/>
            </a:pPr>
            <a:r>
              <a:rPr lang="en-US" sz="3200" b="1" dirty="0"/>
              <a:t>        </a:t>
            </a:r>
            <a:r>
              <a:rPr lang="en-US" sz="3200" b="1" dirty="0" err="1"/>
              <a:t>cout</a:t>
            </a:r>
            <a:r>
              <a:rPr lang="en-US" sz="3200" b="1" dirty="0"/>
              <a:t>&lt;&lt;"Number: "&lt;&lt;</a:t>
            </a:r>
            <a:r>
              <a:rPr lang="en-US" sz="3200" b="1" dirty="0" err="1"/>
              <a:t>i</a:t>
            </a:r>
            <a:r>
              <a:rPr lang="en-US" sz="3200" b="1" dirty="0"/>
              <a:t>&lt;&lt;</a:t>
            </a:r>
            <a:r>
              <a:rPr lang="en-US" sz="3200" b="1" dirty="0" err="1"/>
              <a:t>endl</a:t>
            </a:r>
            <a:r>
              <a:rPr lang="en-US" sz="3200" b="1" dirty="0"/>
              <a:t>;</a:t>
            </a:r>
          </a:p>
          <a:p>
            <a:pPr>
              <a:buNone/>
            </a:pPr>
            <a:r>
              <a:rPr lang="en-US" sz="3200" b="1" dirty="0"/>
              <a:t>    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1301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statement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285610"/>
            <a:ext cx="9619063" cy="4289612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Continue statement causes the current loop cycle to terminate, the execution continues with the next loop cycle 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dirty="0"/>
              <a:t> </a:t>
            </a:r>
            <a:r>
              <a:rPr lang="en-US" sz="3600" b="1" dirty="0"/>
              <a:t>for (int </a:t>
            </a:r>
            <a:r>
              <a:rPr lang="en-US" sz="3600" b="1" dirty="0" err="1"/>
              <a:t>i</a:t>
            </a:r>
            <a:r>
              <a:rPr lang="en-US" sz="3600" b="1" dirty="0"/>
              <a:t>=1; </a:t>
            </a:r>
            <a:r>
              <a:rPr lang="en-US" sz="3600" b="1" dirty="0" err="1"/>
              <a:t>i</a:t>
            </a:r>
            <a:r>
              <a:rPr lang="en-US" sz="3600" b="1" dirty="0"/>
              <a:t>&lt;=10; </a:t>
            </a:r>
            <a:r>
              <a:rPr lang="en-US" sz="3600" b="1" dirty="0" err="1"/>
              <a:t>i</a:t>
            </a:r>
            <a:r>
              <a:rPr lang="en-US" sz="3600" b="1" dirty="0"/>
              <a:t>++)</a:t>
            </a:r>
          </a:p>
          <a:p>
            <a:pPr>
              <a:buNone/>
            </a:pPr>
            <a:r>
              <a:rPr lang="en-US" sz="3600" b="1" dirty="0"/>
              <a:t>    {</a:t>
            </a:r>
          </a:p>
          <a:p>
            <a:pPr>
              <a:buNone/>
            </a:pPr>
            <a:r>
              <a:rPr lang="en-US" sz="3600" b="1" dirty="0"/>
              <a:t>        if (i%2 != 0)</a:t>
            </a:r>
          </a:p>
          <a:p>
            <a:pPr>
              <a:buNone/>
            </a:pPr>
            <a:r>
              <a:rPr lang="en-US" sz="3600" b="1" dirty="0"/>
              <a:t>            {continue;}</a:t>
            </a:r>
          </a:p>
          <a:p>
            <a:pPr>
              <a:buNone/>
            </a:pPr>
            <a:r>
              <a:rPr lang="en-US" sz="3600" b="1" dirty="0"/>
              <a:t>        </a:t>
            </a:r>
            <a:r>
              <a:rPr lang="en-US" sz="3600" b="1" dirty="0" err="1"/>
              <a:t>cout</a:t>
            </a:r>
            <a:r>
              <a:rPr lang="en-US" sz="3600" b="1" dirty="0"/>
              <a:t>&lt;&lt;"Number: "&lt;&lt;</a:t>
            </a:r>
            <a:r>
              <a:rPr lang="en-US" sz="3600" b="1" dirty="0" err="1"/>
              <a:t>i</a:t>
            </a:r>
            <a:r>
              <a:rPr lang="en-US" sz="3600" b="1" dirty="0"/>
              <a:t>&lt;&lt;</a:t>
            </a:r>
            <a:r>
              <a:rPr lang="en-US" sz="3600" b="1" dirty="0" err="1"/>
              <a:t>endl</a:t>
            </a:r>
            <a:r>
              <a:rPr lang="en-US" sz="3600" b="1" dirty="0"/>
              <a:t>;</a:t>
            </a:r>
          </a:p>
          <a:p>
            <a:pPr>
              <a:buNone/>
            </a:pPr>
            <a:r>
              <a:rPr lang="en-US" sz="3600" b="1" dirty="0"/>
              <a:t>    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2230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2"/>
          <p:cNvSpPr txBox="1"/>
          <p:nvPr/>
        </p:nvSpPr>
        <p:spPr>
          <a:xfrm>
            <a:off x="692308" y="416579"/>
            <a:ext cx="11003400" cy="5719733"/>
          </a:xfrm>
          <a:prstGeom prst="rect">
            <a:avLst/>
          </a:prstGeom>
        </p:spPr>
        <p:txBody>
          <a:bodyPr/>
          <a:lstStyle/>
          <a:p>
            <a:endParaRPr lang="en-US" sz="1600" dirty="0"/>
          </a:p>
          <a:p>
            <a:r>
              <a:rPr lang="en-US" sz="2400" b="1" dirty="0" err="1"/>
              <a:t>goto</a:t>
            </a:r>
            <a:r>
              <a:rPr lang="en-US" sz="2400" dirty="0"/>
              <a:t>:  Labels lines of code and jump straight through to that code.    		  causes the logic to jump to a different place in the program.</a:t>
            </a:r>
          </a:p>
          <a:p>
            <a:pPr lvl="1">
              <a:buNone/>
            </a:pPr>
            <a:endParaRPr lang="en-US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	</a:t>
            </a:r>
          </a:p>
          <a:p>
            <a:endParaRPr lang="en-US" sz="1100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392327" y="1858570"/>
            <a:ext cx="9687267" cy="483209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num;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"Enter a number: "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&gt;&gt;num;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(num %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r>
              <a:rPr kumimoji="0" lang="en-US" altLang="en-US" sz="4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kumimoji="0" lang="en-US" altLang="en-US" sz="4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"Odd Number"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"Even Number"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7620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AE4BE-6453-E5AD-81C9-A00DA5CBE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7BE6-D8FD-A173-6806-D79AFD0C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B5DC5C-E130-4CA4-F0F5-6328BE2FA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85610"/>
            <a:ext cx="9619063" cy="4289612"/>
          </a:xfrm>
        </p:spPr>
        <p:txBody>
          <a:bodyPr>
            <a:normAutofit/>
          </a:bodyPr>
          <a:lstStyle/>
          <a:p>
            <a:r>
              <a:rPr lang="en-US" sz="2600" dirty="0"/>
              <a:t>Predict the output: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b="1" dirty="0"/>
              <a:t>int j, num, sum = 0;</a:t>
            </a:r>
          </a:p>
          <a:p>
            <a:pPr>
              <a:buNone/>
            </a:pPr>
            <a:r>
              <a:rPr lang="en-US" b="1" dirty="0"/>
              <a:t>   </a:t>
            </a:r>
            <a:r>
              <a:rPr lang="en-US" b="1" dirty="0" err="1"/>
              <a:t>cout</a:t>
            </a:r>
            <a:r>
              <a:rPr lang="en-US" b="1" dirty="0"/>
              <a:t>&lt;&lt;"Enter a number: ";</a:t>
            </a:r>
          </a:p>
          <a:p>
            <a:pPr>
              <a:buNone/>
            </a:pPr>
            <a:r>
              <a:rPr lang="en-US" b="1" dirty="0"/>
              <a:t>   </a:t>
            </a:r>
            <a:r>
              <a:rPr lang="en-US" b="1" dirty="0" err="1"/>
              <a:t>cin</a:t>
            </a:r>
            <a:r>
              <a:rPr lang="en-US" b="1" dirty="0"/>
              <a:t>&gt;&gt;num;</a:t>
            </a:r>
          </a:p>
          <a:p>
            <a:pPr>
              <a:buNone/>
            </a:pPr>
            <a:r>
              <a:rPr lang="en-US" b="1" dirty="0"/>
              <a:t>   </a:t>
            </a:r>
            <a:r>
              <a:rPr lang="en-US" b="1" dirty="0" err="1"/>
              <a:t>cout</a:t>
            </a:r>
            <a:r>
              <a:rPr lang="en-US" b="1" dirty="0"/>
              <a:t>&lt;&lt;"The sum from 1 to "&lt;&lt;num&lt;&lt;" is: ";</a:t>
            </a:r>
          </a:p>
          <a:p>
            <a:pPr>
              <a:buNone/>
            </a:pPr>
            <a:r>
              <a:rPr lang="en-US" b="1" dirty="0"/>
              <a:t>   for (j = 1; j &lt;= num; </a:t>
            </a:r>
            <a:r>
              <a:rPr lang="en-US" b="1" dirty="0" err="1"/>
              <a:t>j++</a:t>
            </a:r>
            <a:r>
              <a:rPr lang="en-US" b="1" dirty="0"/>
              <a:t>)</a:t>
            </a:r>
          </a:p>
          <a:p>
            <a:pPr>
              <a:buNone/>
            </a:pPr>
            <a:r>
              <a:rPr lang="en-US" b="1" dirty="0"/>
              <a:t>    {</a:t>
            </a:r>
          </a:p>
          <a:p>
            <a:pPr>
              <a:buNone/>
            </a:pPr>
            <a:r>
              <a:rPr lang="en-US" b="1" dirty="0"/>
              <a:t>        sum = sum + j;</a:t>
            </a:r>
          </a:p>
          <a:p>
            <a:pPr>
              <a:buNone/>
            </a:pPr>
            <a:r>
              <a:rPr lang="en-US" b="1" dirty="0"/>
              <a:t>    }</a:t>
            </a:r>
          </a:p>
          <a:p>
            <a:pPr>
              <a:buNone/>
            </a:pPr>
            <a:r>
              <a:rPr lang="en-US" b="1" dirty="0"/>
              <a:t>    </a:t>
            </a:r>
            <a:r>
              <a:rPr lang="en-US" b="1" dirty="0" err="1"/>
              <a:t>cout</a:t>
            </a:r>
            <a:r>
              <a:rPr lang="en-US" b="1" dirty="0"/>
              <a:t>&lt;&lt;sum&lt;&lt;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5830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64777" y="2259106"/>
            <a:ext cx="11627224" cy="4598894"/>
          </a:xfrm>
        </p:spPr>
        <p:txBody>
          <a:bodyPr>
            <a:normAutofit/>
          </a:bodyPr>
          <a:lstStyle/>
          <a:p>
            <a:r>
              <a:rPr lang="en-US" sz="3600" b="1" dirty="0"/>
              <a:t>Loops Definition :</a:t>
            </a:r>
            <a:r>
              <a:rPr lang="en-US" sz="3600" dirty="0"/>
              <a:t> </a:t>
            </a:r>
            <a:r>
              <a:rPr lang="en-US" sz="4000" dirty="0"/>
              <a:t>cause a section of your code to repeated a certain number of times,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/>
              <a:t>The repetition continues while a condition remains true,  when the condition becomes false the loop terminates and the control transferred to the statements following the loop.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259106"/>
            <a:ext cx="10211546" cy="4598894"/>
          </a:xfrm>
        </p:spPr>
        <p:txBody>
          <a:bodyPr>
            <a:normAutofit/>
          </a:bodyPr>
          <a:lstStyle/>
          <a:p>
            <a:r>
              <a:rPr lang="en-US" sz="3200" b="1" dirty="0"/>
              <a:t>for Loop</a:t>
            </a:r>
          </a:p>
          <a:p>
            <a:r>
              <a:rPr lang="en-US" sz="3200" b="1" dirty="0"/>
              <a:t>while Loop</a:t>
            </a:r>
          </a:p>
          <a:p>
            <a:r>
              <a:rPr lang="en-US" sz="3200" b="1" dirty="0"/>
              <a:t>do-while Loop</a:t>
            </a:r>
          </a:p>
          <a:p>
            <a:endParaRPr lang="en-US" sz="3200" b="1" dirty="0"/>
          </a:p>
          <a:p>
            <a:r>
              <a:rPr lang="en-US" sz="3200" b="1" dirty="0"/>
              <a:t>Jump Statements (Break, Continue, </a:t>
            </a:r>
            <a:r>
              <a:rPr lang="en-US" sz="3200" b="1" dirty="0" err="1"/>
              <a:t>goto</a:t>
            </a:r>
            <a:r>
              <a:rPr lang="en-US" sz="3200" b="1" dirty="0"/>
              <a:t> , return)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2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39308" y="7501"/>
            <a:ext cx="9417796" cy="7069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tx1"/>
                </a:solidFill>
              </a:rPr>
              <a:t>(Iteration statements) Loops</a:t>
            </a:r>
          </a:p>
        </p:txBody>
      </p:sp>
      <p:sp>
        <p:nvSpPr>
          <p:cNvPr id="3" name="Content Placeholder 6"/>
          <p:cNvSpPr txBox="1">
            <a:spLocks/>
          </p:cNvSpPr>
          <p:nvPr/>
        </p:nvSpPr>
        <p:spPr>
          <a:xfrm>
            <a:off x="684307" y="1102658"/>
            <a:ext cx="10639481" cy="544605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for Loop :  </a:t>
            </a:r>
            <a:r>
              <a:rPr lang="en-US" sz="2800" dirty="0"/>
              <a:t>Executes a section of your program a fixed number of times.</a:t>
            </a:r>
          </a:p>
          <a:p>
            <a:r>
              <a:rPr lang="en-US" sz="2800" b="1" dirty="0"/>
              <a:t>The for loop is used when you know before entering the loop, how many times the loop body will execute.</a:t>
            </a:r>
          </a:p>
          <a:p>
            <a:r>
              <a:rPr lang="en-US" sz="2000" b="1" dirty="0"/>
              <a:t>Syntax</a:t>
            </a:r>
          </a:p>
          <a:p>
            <a:pPr>
              <a:buFont typeface="Wingdings 3" charset="2"/>
              <a:buNone/>
            </a:pPr>
            <a:r>
              <a:rPr lang="en-US" sz="2800" dirty="0"/>
              <a:t>	</a:t>
            </a:r>
            <a:r>
              <a:rPr lang="en-US" sz="2400" dirty="0"/>
              <a:t>for (</a:t>
            </a:r>
            <a:r>
              <a:rPr lang="en-US" sz="2400" i="1" dirty="0"/>
              <a:t>initialization;  test expression/condition;  increment</a:t>
            </a:r>
            <a:r>
              <a:rPr lang="en-US" sz="2400" dirty="0"/>
              <a:t>) </a:t>
            </a:r>
          </a:p>
          <a:p>
            <a:pPr>
              <a:buFont typeface="Wingdings 3" charset="2"/>
              <a:buNone/>
            </a:pPr>
            <a:r>
              <a:rPr lang="en-US" dirty="0"/>
              <a:t>	   {</a:t>
            </a:r>
          </a:p>
          <a:p>
            <a:pPr>
              <a:buFont typeface="Wingdings 3" charset="2"/>
              <a:buNone/>
            </a:pPr>
            <a:r>
              <a:rPr lang="en-US" dirty="0"/>
              <a:t>			</a:t>
            </a:r>
            <a:r>
              <a:rPr lang="en-US" b="1" i="1" dirty="0"/>
              <a:t>// body of for loop</a:t>
            </a:r>
          </a:p>
          <a:p>
            <a:pPr>
              <a:buFont typeface="Wingdings 3" charset="2"/>
              <a:buNone/>
            </a:pPr>
            <a:r>
              <a:rPr lang="en-US" dirty="0"/>
              <a:t>		 }</a:t>
            </a:r>
          </a:p>
          <a:p>
            <a:r>
              <a:rPr lang="en-US" sz="2400" b="1" dirty="0"/>
              <a:t>The loop first starts, the initialization portion of the loop is executed</a:t>
            </a:r>
            <a:r>
              <a:rPr lang="en-US" sz="2400" dirty="0"/>
              <a:t> and sets the value of the loop control variable.</a:t>
            </a:r>
          </a:p>
          <a:p>
            <a:r>
              <a:rPr lang="en-US" sz="2400" b="1" dirty="0"/>
              <a:t>The condition is evaluated </a:t>
            </a:r>
            <a:r>
              <a:rPr lang="en-US" sz="2400" dirty="0"/>
              <a:t>and this must be a Boolean expression.</a:t>
            </a:r>
            <a:endParaRPr lang="en-US" sz="2400" b="1" dirty="0"/>
          </a:p>
          <a:p>
            <a:r>
              <a:rPr lang="en-US" sz="2400" b="1" dirty="0"/>
              <a:t>Increment expression</a:t>
            </a:r>
            <a:r>
              <a:rPr lang="en-US" sz="2400" dirty="0"/>
              <a:t> is an expression that increments or decrements the loop control variable.</a:t>
            </a:r>
          </a:p>
        </p:txBody>
      </p:sp>
    </p:spTree>
    <p:extLst>
      <p:ext uri="{BB962C8B-B14F-4D97-AF65-F5344CB8AC3E}">
        <p14:creationId xmlns:p14="http://schemas.microsoft.com/office/powerpoint/2010/main" val="194694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474" y="962238"/>
            <a:ext cx="9417796" cy="706964"/>
          </a:xfrm>
        </p:spPr>
        <p:txBody>
          <a:bodyPr/>
          <a:lstStyle/>
          <a:p>
            <a:r>
              <a:rPr lang="en-US" sz="3200" b="1" dirty="0"/>
              <a:t>for Loop :  </a:t>
            </a:r>
            <a:r>
              <a:rPr lang="en-US" dirty="0"/>
              <a:t>Syntax</a:t>
            </a:r>
            <a:r>
              <a:rPr lang="en-US" dirty="0"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25" y="2261675"/>
            <a:ext cx="10858628" cy="334957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6219" y="5253566"/>
            <a:ext cx="11611663" cy="1485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</a:rPr>
              <a:t>In case of  </a:t>
            </a:r>
            <a:r>
              <a:rPr lang="en-US" sz="4000" b="1" dirty="0">
                <a:latin typeface="Arial" panose="020B0604020202020204" pitchFamily="34" charset="0"/>
              </a:rPr>
              <a:t>Multiple Statements</a:t>
            </a:r>
            <a:r>
              <a:rPr lang="en-US" sz="4000" dirty="0">
                <a:latin typeface="Arial" panose="020B0604020202020204" pitchFamily="34" charset="0"/>
              </a:rPr>
              <a:t>, enclose them into pair of braces to form a code block.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1723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Statements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259106"/>
            <a:ext cx="8825659" cy="428961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600" b="1" dirty="0"/>
              <a:t>int main()</a:t>
            </a:r>
          </a:p>
          <a:p>
            <a:pPr>
              <a:buNone/>
            </a:pPr>
            <a:r>
              <a:rPr lang="en-US" sz="3600" b="1" dirty="0"/>
              <a:t>{</a:t>
            </a:r>
          </a:p>
          <a:p>
            <a:pPr>
              <a:buNone/>
            </a:pPr>
            <a:r>
              <a:rPr lang="en-US" sz="3600" b="1" dirty="0"/>
              <a:t>    int n;</a:t>
            </a:r>
          </a:p>
          <a:p>
            <a:pPr>
              <a:buNone/>
            </a:pPr>
            <a:r>
              <a:rPr lang="en-US" sz="3600" b="1" dirty="0"/>
              <a:t>    for (n=1; n&lt;=10; n++)</a:t>
            </a:r>
          </a:p>
          <a:p>
            <a:pPr>
              <a:buNone/>
            </a:pPr>
            <a:r>
              <a:rPr lang="en-US" sz="3600" b="1" dirty="0"/>
              <a:t>    {</a:t>
            </a:r>
          </a:p>
          <a:p>
            <a:pPr>
              <a:buNone/>
            </a:pPr>
            <a:r>
              <a:rPr lang="en-US" sz="3600" b="1" dirty="0"/>
              <a:t>        </a:t>
            </a:r>
            <a:r>
              <a:rPr lang="en-US" sz="3600" b="1" dirty="0" err="1"/>
              <a:t>cout</a:t>
            </a:r>
            <a:r>
              <a:rPr lang="en-US" sz="3600" b="1" dirty="0"/>
              <a:t>&lt;&lt;"Loop Cycle: "&lt;&lt;n&lt;&lt;</a:t>
            </a:r>
            <a:r>
              <a:rPr lang="en-US" sz="3600" b="1" dirty="0" err="1"/>
              <a:t>endl</a:t>
            </a:r>
            <a:r>
              <a:rPr lang="en-US" sz="3600" b="1" dirty="0"/>
              <a:t>;</a:t>
            </a:r>
          </a:p>
          <a:p>
            <a:pPr>
              <a:buNone/>
            </a:pPr>
            <a:r>
              <a:rPr lang="en-US" sz="3600" b="1" dirty="0"/>
              <a:t>    }</a:t>
            </a:r>
          </a:p>
          <a:p>
            <a:pPr>
              <a:buNone/>
            </a:pPr>
            <a:endParaRPr lang="en-US" sz="3600" b="1" dirty="0"/>
          </a:p>
          <a:p>
            <a:pPr>
              <a:buNone/>
            </a:pPr>
            <a:r>
              <a:rPr lang="en-US" sz="3600" b="1" dirty="0"/>
              <a:t>    return 0;</a:t>
            </a:r>
          </a:p>
          <a:p>
            <a:pPr>
              <a:buNone/>
            </a:pPr>
            <a:r>
              <a:rPr lang="en-US" sz="3600" b="1" dirty="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Statements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259106"/>
            <a:ext cx="8825659" cy="42896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/>
              <a:t>	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86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/>
              <a:t> loop </a:t>
            </a:r>
            <a:r>
              <a:rPr lang="en-US" sz="5400" b="1" dirty="0"/>
              <a:t>variations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259106"/>
            <a:ext cx="9009463" cy="4598894"/>
          </a:xfrm>
        </p:spPr>
        <p:txBody>
          <a:bodyPr>
            <a:normAutofit/>
          </a:bodyPr>
          <a:lstStyle/>
          <a:p>
            <a:r>
              <a:rPr lang="en-US" sz="3600" b="1" dirty="0"/>
              <a:t>for</a:t>
            </a:r>
            <a:r>
              <a:rPr lang="en-US" sz="3600" dirty="0"/>
              <a:t>(</a:t>
            </a:r>
            <a:r>
              <a:rPr lang="en-US" sz="3600" b="1" dirty="0" err="1"/>
              <a:t>int</a:t>
            </a:r>
            <a:r>
              <a:rPr lang="en-US" sz="3600" b="1" dirty="0"/>
              <a:t> z = 100; z&gt;=1; z--</a:t>
            </a:r>
            <a:r>
              <a:rPr lang="en-US" sz="3600" dirty="0"/>
              <a:t>); </a:t>
            </a:r>
          </a:p>
          <a:p>
            <a:r>
              <a:rPr lang="en-US" sz="3600" dirty="0"/>
              <a:t>//loops from 100 to 1 with step of -1.</a:t>
            </a:r>
          </a:p>
          <a:p>
            <a:endParaRPr lang="en-US" sz="3600" dirty="0"/>
          </a:p>
          <a:p>
            <a:r>
              <a:rPr lang="en-US" sz="3600" dirty="0"/>
              <a:t>•</a:t>
            </a:r>
            <a:r>
              <a:rPr lang="en-US" sz="3600" b="1" dirty="0"/>
              <a:t>for(</a:t>
            </a:r>
            <a:r>
              <a:rPr lang="en-US" sz="3600" b="1" dirty="0" err="1"/>
              <a:t>int</a:t>
            </a:r>
            <a:r>
              <a:rPr lang="en-US" sz="3600" b="1" dirty="0"/>
              <a:t> </a:t>
            </a:r>
            <a:r>
              <a:rPr lang="en-US" sz="3600" b="1" dirty="0" err="1"/>
              <a:t>i</a:t>
            </a:r>
            <a:r>
              <a:rPr lang="en-US" sz="3600" b="1" dirty="0"/>
              <a:t> = 5; </a:t>
            </a:r>
            <a:r>
              <a:rPr lang="en-US" sz="3600" b="1" dirty="0" err="1"/>
              <a:t>i</a:t>
            </a:r>
            <a:r>
              <a:rPr lang="en-US" sz="3600" b="1" dirty="0"/>
              <a:t>&lt;=100; </a:t>
            </a:r>
            <a:r>
              <a:rPr lang="en-US" sz="3600" b="1" dirty="0" err="1"/>
              <a:t>i</a:t>
            </a:r>
            <a:r>
              <a:rPr lang="en-US" sz="3600" b="1" dirty="0"/>
              <a:t>+=5); </a:t>
            </a:r>
            <a:endParaRPr lang="en-US" sz="3600" dirty="0"/>
          </a:p>
          <a:p>
            <a:r>
              <a:rPr lang="en-US" sz="3600" dirty="0"/>
              <a:t>//loop from 5 to 100 with step of +5.</a:t>
            </a:r>
          </a:p>
          <a:p>
            <a:endParaRPr lang="en-US" sz="3600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00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3732</TotalTime>
  <Words>1418</Words>
  <Application>Microsoft Office PowerPoint</Application>
  <PresentationFormat>Widescreen</PresentationFormat>
  <Paragraphs>226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Century Gothic</vt:lpstr>
      <vt:lpstr>Times New Roman</vt:lpstr>
      <vt:lpstr>Wingdings</vt:lpstr>
      <vt:lpstr>Wingdings 3</vt:lpstr>
      <vt:lpstr>Ion Boardroom</vt:lpstr>
      <vt:lpstr>Programming Fundamentals  in C++</vt:lpstr>
      <vt:lpstr>PowerPoint Presentation</vt:lpstr>
      <vt:lpstr>PowerPoint Presentation</vt:lpstr>
      <vt:lpstr>PowerPoint Presentation</vt:lpstr>
      <vt:lpstr>PowerPoint Presentation</vt:lpstr>
      <vt:lpstr>for Loop :  Syntax </vt:lpstr>
      <vt:lpstr>Iteration Statements</vt:lpstr>
      <vt:lpstr>Iteration Statements</vt:lpstr>
      <vt:lpstr> loop variations</vt:lpstr>
      <vt:lpstr>Nested for Loop</vt:lpstr>
      <vt:lpstr>Iteration Statements</vt:lpstr>
      <vt:lpstr>Iteration Statements</vt:lpstr>
      <vt:lpstr>While counter-controlled repetition</vt:lpstr>
      <vt:lpstr>While Sentinel-controlled repetition</vt:lpstr>
      <vt:lpstr>PowerPoint Presentation</vt:lpstr>
      <vt:lpstr>Iteration Statements</vt:lpstr>
      <vt:lpstr>PowerPoint Presentation</vt:lpstr>
      <vt:lpstr>Iteration Statements</vt:lpstr>
      <vt:lpstr>PowerPoint Presentation</vt:lpstr>
      <vt:lpstr>PowerPoint Presentation</vt:lpstr>
      <vt:lpstr>break statement</vt:lpstr>
      <vt:lpstr>Continue statement</vt:lpstr>
      <vt:lpstr>PowerPoint Presentation</vt:lpstr>
      <vt:lpstr>Exercise: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Sharmeen</dc:creator>
  <cp:lastModifiedBy>FAHAMA BARAKZAI</cp:lastModifiedBy>
  <cp:revision>542</cp:revision>
  <dcterms:created xsi:type="dcterms:W3CDTF">2014-09-12T02:08:24Z</dcterms:created>
  <dcterms:modified xsi:type="dcterms:W3CDTF">2024-10-14T11:17:45Z</dcterms:modified>
</cp:coreProperties>
</file>