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4"/>
  </p:sldMasterIdLst>
  <p:notesMasterIdLst>
    <p:notesMasterId r:id="rId37"/>
  </p:notesMasterIdLst>
  <p:sldIdLst>
    <p:sldId id="323" r:id="rId5"/>
    <p:sldId id="345" r:id="rId6"/>
    <p:sldId id="368" r:id="rId7"/>
    <p:sldId id="371" r:id="rId8"/>
    <p:sldId id="325" r:id="rId9"/>
    <p:sldId id="349" r:id="rId10"/>
    <p:sldId id="348" r:id="rId11"/>
    <p:sldId id="351" r:id="rId12"/>
    <p:sldId id="357" r:id="rId13"/>
    <p:sldId id="352" r:id="rId14"/>
    <p:sldId id="353" r:id="rId15"/>
    <p:sldId id="372" r:id="rId16"/>
    <p:sldId id="358" r:id="rId17"/>
    <p:sldId id="355" r:id="rId18"/>
    <p:sldId id="373" r:id="rId19"/>
    <p:sldId id="343" r:id="rId20"/>
    <p:sldId id="359" r:id="rId21"/>
    <p:sldId id="370" r:id="rId22"/>
    <p:sldId id="360" r:id="rId23"/>
    <p:sldId id="374" r:id="rId24"/>
    <p:sldId id="369" r:id="rId25"/>
    <p:sldId id="365" r:id="rId26"/>
    <p:sldId id="364" r:id="rId27"/>
    <p:sldId id="361" r:id="rId28"/>
    <p:sldId id="344" r:id="rId29"/>
    <p:sldId id="363" r:id="rId30"/>
    <p:sldId id="366" r:id="rId31"/>
    <p:sldId id="367" r:id="rId32"/>
    <p:sldId id="375" r:id="rId33"/>
    <p:sldId id="376" r:id="rId34"/>
    <p:sldId id="378" r:id="rId35"/>
    <p:sldId id="37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B84CC-E6BF-4B3B-9A5D-98355A3D84E0}" v="13" dt="2021-07-27T18:18:01.985"/>
    <p1510:client id="{7195656A-EFD4-49C5-98D8-4B2F1DB34647}" v="1" dt="2021-08-27T18:31:47.144"/>
    <p1510:client id="{CDB5C503-8B93-4EAF-AA66-2ECD1E9726A2}" v="1" dt="2021-07-12T19:19:2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SW040" userId="S::20sw040@students.muet.edu.pk::5839fbbe-2d0e-4156-bbf1-359abce52c1a" providerId="AD" clId="Web-{18EB84CC-E6BF-4B3B-9A5D-98355A3D84E0}"/>
    <pc:docChg chg="modSld">
      <pc:chgData name="20SW040" userId="S::20sw040@students.muet.edu.pk::5839fbbe-2d0e-4156-bbf1-359abce52c1a" providerId="AD" clId="Web-{18EB84CC-E6BF-4B3B-9A5D-98355A3D84E0}" dt="2021-07-27T18:18:01.985" v="12" actId="20577"/>
      <pc:docMkLst>
        <pc:docMk/>
      </pc:docMkLst>
      <pc:sldChg chg="modSp">
        <pc:chgData name="20SW040" userId="S::20sw040@students.muet.edu.pk::5839fbbe-2d0e-4156-bbf1-359abce52c1a" providerId="AD" clId="Web-{18EB84CC-E6BF-4B3B-9A5D-98355A3D84E0}" dt="2021-07-27T18:18:01.985" v="12" actId="20577"/>
        <pc:sldMkLst>
          <pc:docMk/>
          <pc:sldMk cId="659771630" sldId="345"/>
        </pc:sldMkLst>
        <pc:spChg chg="mod">
          <ac:chgData name="20SW040" userId="S::20sw040@students.muet.edu.pk::5839fbbe-2d0e-4156-bbf1-359abce52c1a" providerId="AD" clId="Web-{18EB84CC-E6BF-4B3B-9A5D-98355A3D84E0}" dt="2021-07-27T18:18:01.985" v="12" actId="20577"/>
          <ac:spMkLst>
            <pc:docMk/>
            <pc:sldMk cId="659771630" sldId="345"/>
            <ac:spMk id="124" creationId="{00000000-0000-0000-0000-000000000000}"/>
          </ac:spMkLst>
        </pc:spChg>
      </pc:sldChg>
    </pc:docChg>
  </pc:docChgLst>
  <pc:docChgLst>
    <pc:chgData name="20SW116" userId="S::20sw116@students.muet.edu.pk::21e50bf7-218b-43aa-adca-8775afe44567" providerId="AD" clId="Web-{7195656A-EFD4-49C5-98D8-4B2F1DB34647}"/>
    <pc:docChg chg="modSld">
      <pc:chgData name="20SW116" userId="S::20sw116@students.muet.edu.pk::21e50bf7-218b-43aa-adca-8775afe44567" providerId="AD" clId="Web-{7195656A-EFD4-49C5-98D8-4B2F1DB34647}" dt="2021-08-27T18:31:47.144" v="0"/>
      <pc:docMkLst>
        <pc:docMk/>
      </pc:docMkLst>
      <pc:sldChg chg="addSp">
        <pc:chgData name="20SW116" userId="S::20sw116@students.muet.edu.pk::21e50bf7-218b-43aa-adca-8775afe44567" providerId="AD" clId="Web-{7195656A-EFD4-49C5-98D8-4B2F1DB34647}" dt="2021-08-27T18:31:47.144" v="0"/>
        <pc:sldMkLst>
          <pc:docMk/>
          <pc:sldMk cId="314738564" sldId="348"/>
        </pc:sldMkLst>
        <pc:spChg chg="add">
          <ac:chgData name="20SW116" userId="S::20sw116@students.muet.edu.pk::21e50bf7-218b-43aa-adca-8775afe44567" providerId="AD" clId="Web-{7195656A-EFD4-49C5-98D8-4B2F1DB34647}" dt="2021-08-27T18:31:47.144" v="0"/>
          <ac:spMkLst>
            <pc:docMk/>
            <pc:sldMk cId="314738564" sldId="348"/>
            <ac:spMk id="4" creationId="{BEF2C834-E173-4BA1-A14B-671C1C8A85EB}"/>
          </ac:spMkLst>
        </pc:spChg>
      </pc:sldChg>
    </pc:docChg>
  </pc:docChgLst>
  <pc:docChgLst>
    <pc:chgData clId="Web-{CDB5C503-8B93-4EAF-AA66-2ECD1E9726A2}"/>
    <pc:docChg chg="sldOrd">
      <pc:chgData name="" userId="" providerId="" clId="Web-{CDB5C503-8B93-4EAF-AA66-2ECD1E9726A2}" dt="2021-07-12T19:19:20.613" v="0"/>
      <pc:docMkLst>
        <pc:docMk/>
      </pc:docMkLst>
      <pc:sldChg chg="ord">
        <pc:chgData name="" userId="" providerId="" clId="Web-{CDB5C503-8B93-4EAF-AA66-2ECD1E9726A2}" dt="2021-07-12T19:19:20.613" v="0"/>
        <pc:sldMkLst>
          <pc:docMk/>
          <pc:sldMk cId="1626635552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fun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gramiz.com/cpp-programming/if-else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/>
              <a:t>Programming Fundamentals </a:t>
            </a:r>
            <a:br>
              <a:rPr lang="en-US" dirty="0"/>
            </a:br>
            <a:r>
              <a:rPr lang="en-US" dirty="0"/>
              <a:t>  in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 (Practical#07)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59024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Creating User-Defined Functions in C++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221" y="1385646"/>
            <a:ext cx="112009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Function Declaration : </a:t>
            </a:r>
            <a:r>
              <a:rPr lang="en-US" sz="2800" dirty="0"/>
              <a:t>are also called Function </a:t>
            </a:r>
            <a:r>
              <a:rPr lang="en-US" sz="2800" b="1" dirty="0"/>
              <a:t>prototype.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Specifies the </a:t>
            </a:r>
            <a:r>
              <a:rPr lang="en-US" sz="2800" b="1" dirty="0"/>
              <a:t>function name,</a:t>
            </a:r>
            <a:r>
              <a:rPr lang="en-US" sz="2800" dirty="0"/>
              <a:t> </a:t>
            </a:r>
            <a:r>
              <a:rPr lang="en-US" sz="2800" b="1" dirty="0"/>
              <a:t>arguments/parameter types </a:t>
            </a:r>
            <a:r>
              <a:rPr lang="en-US" sz="2800" dirty="0"/>
              <a:t>and </a:t>
            </a:r>
            <a:r>
              <a:rPr lang="en-US" sz="2800" b="1" dirty="0"/>
              <a:t>return Type.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function declaration is terminated by a </a:t>
            </a:r>
            <a:r>
              <a:rPr lang="en-US" sz="2800" b="1" dirty="0"/>
              <a:t>semicolon</a:t>
            </a:r>
            <a:r>
              <a:rPr lang="en-US" sz="2800" dirty="0"/>
              <a:t>  </a:t>
            </a:r>
          </a:p>
          <a:p>
            <a:endParaRPr lang="en-US" sz="2800" dirty="0"/>
          </a:p>
          <a:p>
            <a:r>
              <a:rPr lang="en-US" sz="2800" dirty="0"/>
              <a:t>Function declaration                   </a:t>
            </a:r>
            <a:r>
              <a:rPr lang="en-US" sz="2800" b="1" dirty="0"/>
              <a:t>Name     </a:t>
            </a:r>
          </a:p>
          <a:p>
            <a:r>
              <a:rPr lang="en-US" sz="2800" dirty="0"/>
              <a:t>                                                                                     </a:t>
            </a:r>
            <a:r>
              <a:rPr lang="en-US" sz="2800" b="1" dirty="0"/>
              <a:t>Parameter</a:t>
            </a:r>
            <a:r>
              <a:rPr lang="en-US" sz="2800" dirty="0"/>
              <a:t> List    </a:t>
            </a:r>
          </a:p>
          <a:p>
            <a:r>
              <a:rPr lang="en-US" sz="2800" dirty="0"/>
              <a:t>   </a:t>
            </a:r>
            <a:r>
              <a:rPr lang="en-US" sz="2800" b="1" dirty="0"/>
              <a:t>Return Type</a:t>
            </a:r>
            <a:r>
              <a:rPr lang="en-US" sz="2800" dirty="0"/>
              <a:t>                       void  display( );             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b="1" dirty="0"/>
              <a:t>Return Type</a:t>
            </a:r>
            <a:r>
              <a:rPr lang="en-US" sz="2800" dirty="0"/>
              <a:t>                           void  showdata ( string, string );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88973" y="5512899"/>
            <a:ext cx="2093844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46574" y="4850291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61249" y="6370978"/>
            <a:ext cx="2093844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683489" y="5353881"/>
            <a:ext cx="808382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2" y="5784574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20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The Function Definition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/>
              <a:t>The function itself</a:t>
            </a:r>
            <a:r>
              <a:rPr lang="en-US" sz="3600" dirty="0"/>
              <a:t>, which is referred to as the function definition.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The definition contains the actual code for the function.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Contains line of code that constitute the function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3523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The Function Definition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The definition consists of a line called the declarator </a:t>
            </a:r>
            <a:r>
              <a:rPr lang="en-US" sz="3600" b="1" dirty="0"/>
              <a:t>(first line of function definition),</a:t>
            </a:r>
            <a:r>
              <a:rPr lang="en-US" sz="3600" dirty="0"/>
              <a:t> followed by the function body</a:t>
            </a:r>
            <a:r>
              <a:rPr lang="en-US" sz="32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/>
              <a:t>The function body is composed of the statements that make up the function , </a:t>
            </a:r>
            <a:r>
              <a:rPr lang="en-US" sz="4000" b="1" dirty="0"/>
              <a:t>delimited by braces.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65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The Function Definition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Examples:					Name</a:t>
            </a:r>
          </a:p>
          <a:p>
            <a:r>
              <a:rPr lang="en-US" sz="3200" dirty="0"/>
              <a:t>											</a:t>
            </a:r>
          </a:p>
          <a:p>
            <a:r>
              <a:rPr lang="en-US" sz="3200" dirty="0"/>
              <a:t>  </a:t>
            </a:r>
            <a:r>
              <a:rPr lang="en-US" sz="3200" b="1" dirty="0"/>
              <a:t>Return Type</a:t>
            </a:r>
            <a:r>
              <a:rPr lang="en-US" sz="3200" dirty="0"/>
              <a:t>         void display ( )</a:t>
            </a:r>
          </a:p>
          <a:p>
            <a:r>
              <a:rPr lang="en-US" sz="3200" dirty="0"/>
              <a:t> 		 				    		{ </a:t>
            </a:r>
          </a:p>
          <a:p>
            <a:r>
              <a:rPr lang="en-US" sz="3200" dirty="0"/>
              <a:t> </a:t>
            </a:r>
            <a:r>
              <a:rPr lang="en-US" sz="3200" b="1" dirty="0"/>
              <a:t>Function Body</a:t>
            </a:r>
            <a:r>
              <a:rPr lang="en-US" sz="3200" dirty="0"/>
              <a:t>      		</a:t>
            </a:r>
            <a:r>
              <a:rPr lang="en-US" sz="3200" dirty="0" err="1"/>
              <a:t>cout</a:t>
            </a:r>
            <a:r>
              <a:rPr lang="en-US" sz="3200" dirty="0"/>
              <a:t>&lt;&lt;“C++ Programming”; </a:t>
            </a:r>
          </a:p>
          <a:p>
            <a:r>
              <a:rPr lang="en-US" sz="3200" dirty="0"/>
              <a:t>								}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3200" dirty="0"/>
              <a:t>  		void showdata (string </a:t>
            </a:r>
            <a:r>
              <a:rPr lang="en-US" sz="3200" dirty="0" err="1"/>
              <a:t>firstName</a:t>
            </a:r>
            <a:r>
              <a:rPr lang="en-US" sz="3200" dirty="0"/>
              <a:t>, string </a:t>
            </a:r>
            <a:r>
              <a:rPr lang="en-US" sz="3200" dirty="0" err="1"/>
              <a:t>lastName</a:t>
            </a:r>
            <a:r>
              <a:rPr lang="en-US" sz="3200" dirty="0"/>
              <a:t> )</a:t>
            </a:r>
          </a:p>
          <a:p>
            <a:r>
              <a:rPr lang="en-US" sz="3200" dirty="0"/>
              <a:t> 	{ </a:t>
            </a:r>
          </a:p>
          <a:p>
            <a:r>
              <a:rPr lang="en-US" sz="3200" dirty="0"/>
              <a:t>			string  </a:t>
            </a:r>
            <a:r>
              <a:rPr lang="en-US" sz="3200" dirty="0" err="1"/>
              <a:t>str</a:t>
            </a:r>
            <a:r>
              <a:rPr lang="en-US" sz="3200" dirty="0"/>
              <a:t>= </a:t>
            </a:r>
            <a:r>
              <a:rPr lang="en-US" sz="3200" dirty="0" err="1"/>
              <a:t>firstName</a:t>
            </a:r>
            <a:r>
              <a:rPr lang="en-US" sz="3200" dirty="0"/>
              <a:t> + ”  ” + </a:t>
            </a:r>
            <a:r>
              <a:rPr lang="en-US" sz="3200" dirty="0" err="1"/>
              <a:t>lastName</a:t>
            </a:r>
            <a:r>
              <a:rPr lang="en-US" sz="3200" dirty="0"/>
              <a:t>;</a:t>
            </a:r>
          </a:p>
          <a:p>
            <a:r>
              <a:rPr lang="en-US" sz="3200" dirty="0"/>
              <a:t>      		</a:t>
            </a: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str</a:t>
            </a:r>
            <a:r>
              <a:rPr lang="en-US" sz="3200" dirty="0"/>
              <a:t>;</a:t>
            </a:r>
          </a:p>
          <a:p>
            <a:r>
              <a:rPr lang="en-US" sz="3200" dirty="0"/>
              <a:t>   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74504" y="2080591"/>
            <a:ext cx="808383" cy="2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92417" y="1285461"/>
            <a:ext cx="26505" cy="5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3790122" y="2544417"/>
            <a:ext cx="225287" cy="10469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79304" y="3087757"/>
            <a:ext cx="410818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20069" y="3824070"/>
            <a:ext cx="821635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77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Calling the Function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2" y="790140"/>
            <a:ext cx="11817157" cy="6067860"/>
          </a:xfrm>
          <a:prstGeom prst="rect">
            <a:avLst/>
          </a:prstGeo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the function to be executed.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4400" dirty="0"/>
              <a:t>The function is called(or invoked, or executed) by specifying the function name &amp; argument list enclosed in parenthesis </a:t>
            </a:r>
            <a:r>
              <a:rPr lang="en-US" sz="4400" b="1" dirty="0"/>
              <a:t>if required.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000" b="1" dirty="0"/>
              <a:t>Call is terminated by a semicolon.</a:t>
            </a:r>
          </a:p>
          <a:p>
            <a:endParaRPr lang="en-US" sz="3200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59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Calling the Function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2" y="790140"/>
            <a:ext cx="11817157" cy="6067860"/>
          </a:xfrm>
          <a:prstGeom prst="rect">
            <a:avLst/>
          </a:prstGeo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the function to be executed.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4000" dirty="0"/>
              <a:t>Executing the call statement causes the function to execute; that is, control is transferred to the function , and then control returns to the statement following the function call. </a:t>
            </a:r>
            <a:endParaRPr lang="en-US" sz="4000" b="1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98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Calling the Function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1341846" cy="4022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b="1" dirty="0"/>
              <a:t>Function Name</a:t>
            </a:r>
            <a:r>
              <a:rPr lang="en-US" sz="3600" dirty="0"/>
              <a:t>            display();				</a:t>
            </a:r>
          </a:p>
          <a:p>
            <a:pPr marL="0" indent="0">
              <a:buNone/>
            </a:pPr>
            <a:r>
              <a:rPr lang="en-US" sz="3200" dirty="0"/>
              <a:t>																	               					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82035" y="3832411"/>
            <a:ext cx="1059200" cy="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2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Eliminating the Declaration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1341846" cy="4022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There are two ways to define/ use  functions in a program. </a:t>
            </a:r>
            <a:r>
              <a:rPr lang="en-US" sz="3200" b="1" dirty="0"/>
              <a:t>First approach</a:t>
            </a:r>
            <a:r>
              <a:rPr lang="en-US" sz="3200" dirty="0"/>
              <a:t> is to declare the function before it is called.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The second approach</a:t>
            </a:r>
            <a:r>
              <a:rPr lang="en-US" sz="3200" dirty="0"/>
              <a:t> is to eliminate the </a:t>
            </a:r>
            <a:r>
              <a:rPr lang="en-US" sz="3200" b="1" dirty="0"/>
              <a:t>function declaration </a:t>
            </a:r>
            <a:r>
              <a:rPr lang="en-US" sz="3200" dirty="0"/>
              <a:t>and place the function definition before the first call to the function.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349621" y="161239"/>
            <a:ext cx="11847443" cy="6573397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reason to use functions is to aid in the conceptual organization of a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reduce program size.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make the program more comprehensible.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function’s code is stored in only one place in memory, even though the function is executed many times in the course of the program.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save memory space b/c all calls to the function cause the same code to be executed.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42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Passing arguments to functions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1341846" cy="461230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An </a:t>
            </a:r>
            <a:r>
              <a:rPr lang="en-US" sz="3200" b="1" dirty="0"/>
              <a:t>argument</a:t>
            </a:r>
            <a:r>
              <a:rPr lang="en-US" sz="3200" dirty="0"/>
              <a:t> is a piece of data passed from a program to the function. 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OR</a:t>
            </a:r>
            <a:r>
              <a:rPr lang="en-US" sz="3200" dirty="0"/>
              <a:t>  an </a:t>
            </a:r>
            <a:r>
              <a:rPr lang="en-US" sz="3200" b="1" dirty="0"/>
              <a:t>argument</a:t>
            </a:r>
            <a:r>
              <a:rPr lang="en-US" sz="3200" dirty="0"/>
              <a:t> is an input to a function. 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OR arguments </a:t>
            </a:r>
            <a:r>
              <a:rPr lang="en-US" sz="3200" dirty="0"/>
              <a:t>are the</a:t>
            </a:r>
            <a:r>
              <a:rPr lang="en-US" sz="3200" b="1" dirty="0"/>
              <a:t> values </a:t>
            </a:r>
            <a:r>
              <a:rPr lang="en-US" sz="3200" dirty="0"/>
              <a:t>that are passed from the </a:t>
            </a:r>
            <a:r>
              <a:rPr lang="en-US" sz="3200" b="1" dirty="0"/>
              <a:t>calling program/code </a:t>
            </a:r>
            <a:r>
              <a:rPr lang="en-US" sz="3200" dirty="0"/>
              <a:t>to the function.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284602"/>
            <a:ext cx="10448365" cy="657339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become familiar with Functions in C++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function is a subprogram or part of a program that is called many times throughout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 function groups a number of program statements </a:t>
            </a:r>
            <a:r>
              <a:rPr lang="en-US" sz="2800" b="1" dirty="0">
                <a:latin typeface="Times New Roman"/>
                <a:cs typeface="Times New Roman"/>
              </a:rPr>
              <a:t>into a unit and gives it a name</a:t>
            </a:r>
            <a:r>
              <a:rPr lang="en-US" sz="2800" dirty="0">
                <a:latin typeface="Times New Roman"/>
                <a:cs typeface="Times New Roman"/>
              </a:rPr>
              <a:t>. This unit can then be </a:t>
            </a:r>
            <a:r>
              <a:rPr lang="en-US" sz="2800" b="1" dirty="0">
                <a:latin typeface="Times New Roman"/>
                <a:cs typeface="Times New Roman"/>
              </a:rPr>
              <a:t>called/invoked</a:t>
            </a:r>
            <a:r>
              <a:rPr lang="en-US" sz="2800" dirty="0">
                <a:latin typeface="Times New Roman"/>
                <a:cs typeface="Times New Roman"/>
              </a:rPr>
              <a:t> from other </a:t>
            </a:r>
            <a:r>
              <a:rPr lang="en-US" sz="2800">
                <a:latin typeface="Times New Roman"/>
                <a:cs typeface="Times New Roman"/>
              </a:rPr>
              <a:t>parts of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 function is a piece of code that is called by name. It can be passed to operate on (i.e. the parameters) and optionally return data (the return type)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languages, the  same concept may be referred to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or subroutine.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71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Arguments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an input to the function,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passed from the calling program to the function are called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	sum(5, 10);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90565" y="3591534"/>
            <a:ext cx="989627" cy="2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14261" y="3180522"/>
            <a:ext cx="1040880" cy="14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6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59024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Passing arguments to functions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221" y="1385646"/>
            <a:ext cx="11200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Declaring a function with a Parameter</a:t>
            </a:r>
            <a:r>
              <a:rPr lang="en-US" sz="2800" dirty="0"/>
              <a:t>    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												 Name			Parameter List</a:t>
            </a:r>
          </a:p>
          <a:p>
            <a:r>
              <a:rPr lang="en-US" sz="2800" dirty="0"/>
              <a:t>						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en-US" sz="2800" b="1" dirty="0"/>
              <a:t>Return Type</a:t>
            </a:r>
            <a:r>
              <a:rPr lang="en-US" sz="2800" dirty="0"/>
              <a:t>                           void  sum(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15868" y="3824070"/>
            <a:ext cx="2093844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782536" y="2830682"/>
            <a:ext cx="808382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93543" y="298308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2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Arguments and Parameters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an input to the function,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passed form the calling program to the function are called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	sum(5, 10);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used within the function to load the argument values are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dirty="0"/>
          </a:p>
          <a:p>
            <a:r>
              <a:rPr lang="en-US" sz="2800" dirty="0"/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showdata(string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	Function definition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{ 	  	//code goes here 		}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90565" y="3591534"/>
            <a:ext cx="989627" cy="2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189843" y="5698435"/>
            <a:ext cx="410818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14261" y="3180522"/>
            <a:ext cx="1040880" cy="14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26157" y="5088835"/>
            <a:ext cx="87464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34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Returning values from functions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221398" cy="4075359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the return value to the calling code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completes its execution, it can return a value to the calling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returns a value we specify the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in the definition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keyword to end the function execution.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84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Passing arguments to functions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1341846" cy="4022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a function the arguments can be passed “</a:t>
            </a:r>
            <a:r>
              <a:rPr lang="en-US" sz="3200" b="1" dirty="0"/>
              <a:t>By Value</a:t>
            </a:r>
            <a:r>
              <a:rPr lang="en-US" sz="3200" dirty="0"/>
              <a:t>” or “</a:t>
            </a:r>
            <a:r>
              <a:rPr lang="en-US" sz="3200" b="1" dirty="0"/>
              <a:t>By Reference</a:t>
            </a:r>
            <a:r>
              <a:rPr lang="en-US" sz="3200" dirty="0"/>
              <a:t>”.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1" y="3424598"/>
            <a:ext cx="8507896" cy="34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Passing Arguments to a Function By Value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arguments are passed by value, the called function creates new variables of the same type as the arguments and copies the argument’s values into.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pass by value, the actual variables are not affected.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pass by value the function creates copies of the arguments passed to it.</a:t>
            </a:r>
          </a:p>
          <a:p>
            <a:endParaRPr lang="en-US" sz="2800" dirty="0"/>
          </a:p>
          <a:p>
            <a:r>
              <a:rPr lang="en-US" sz="2800" dirty="0"/>
              <a:t>By default, C++ uses call by value to pass arguments.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4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2361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Passing Arguments to a Function By Reference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provides an Alias i.e. a  different name for the variable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pass by reference a reference to the original variable in the calling program is passed.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Actually the memory address of the variable that is passed.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pass by reference the function can access the original variable in the calling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04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Overloaded Functions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1341846" cy="4612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Multiple Functions</a:t>
            </a:r>
            <a:r>
              <a:rPr lang="en-US" sz="3200" dirty="0"/>
              <a:t> with same name but having different </a:t>
            </a:r>
            <a:r>
              <a:rPr lang="en-US" sz="3200"/>
              <a:t>number of arguments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	</a:t>
            </a:r>
            <a:r>
              <a:rPr lang="en-US" sz="2400" b="1" dirty="0"/>
              <a:t>Examples</a:t>
            </a:r>
            <a:r>
              <a:rPr lang="en-US" sz="2400" dirty="0"/>
              <a:t>		void display ( )</a:t>
            </a:r>
          </a:p>
          <a:p>
            <a:pPr marL="0" indent="0">
              <a:buNone/>
            </a:pPr>
            <a:r>
              <a:rPr lang="en-US" sz="2400" dirty="0"/>
              <a:t> 		 					{	</a:t>
            </a:r>
            <a:r>
              <a:rPr lang="en-US" sz="2400" dirty="0" err="1"/>
              <a:t>cout</a:t>
            </a:r>
            <a:r>
              <a:rPr lang="en-US" sz="2400" dirty="0"/>
              <a:t>&lt;&lt;“C++ Programming”;      }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						void display (string </a:t>
            </a:r>
            <a:r>
              <a:rPr lang="en-US" sz="2400" dirty="0" err="1"/>
              <a:t>firstName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							{ string  </a:t>
            </a:r>
            <a:r>
              <a:rPr lang="en-US" sz="2400" dirty="0" err="1"/>
              <a:t>str</a:t>
            </a:r>
            <a:r>
              <a:rPr lang="en-US" sz="2400" dirty="0"/>
              <a:t>= </a:t>
            </a:r>
            <a:r>
              <a:rPr lang="en-US" sz="2400" dirty="0" err="1"/>
              <a:t>firstName</a:t>
            </a:r>
            <a:r>
              <a:rPr lang="en-US" sz="2400" dirty="0"/>
              <a:t>; 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str</a:t>
            </a:r>
            <a:r>
              <a:rPr lang="en-US" sz="2400" dirty="0"/>
              <a:t>;    }</a:t>
            </a:r>
          </a:p>
          <a:p>
            <a:pPr marL="0" indent="0">
              <a:buNone/>
            </a:pPr>
            <a:r>
              <a:rPr lang="en-US" dirty="0"/>
              <a:t>						void display (string </a:t>
            </a:r>
            <a:r>
              <a:rPr lang="en-US" dirty="0" err="1"/>
              <a:t>Rollno</a:t>
            </a:r>
            <a:r>
              <a:rPr lang="en-US" dirty="0"/>
              <a:t>, string </a:t>
            </a:r>
            <a:r>
              <a:rPr lang="en-US" dirty="0" err="1"/>
              <a:t>distt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						{  //  code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5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Returning by Reference</a:t>
            </a:r>
            <a:endParaRPr sz="1600" b="1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221398" cy="5028909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passing by reference, you can also return a value by reference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//returning by reference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modifyStr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&amp;str)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str = str + " World!"; }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string greeting = "Hello";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modifyStr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(greeting);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greeting;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8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6922"/>
            <a:ext cx="111402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function is called within the same function, it is known as recursion in C++.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which calls the same function, is known as recursive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function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calls itself is known as a recursive function.  And, this technique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function is called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recursionfunction</a:t>
            </a:r>
            <a:r>
              <a:rPr lang="en-US" sz="2400" dirty="0"/>
              <a:t>(){    </a:t>
            </a:r>
          </a:p>
          <a:p>
            <a:endParaRPr lang="en-US" sz="2400" dirty="0"/>
          </a:p>
          <a:p>
            <a:r>
              <a:rPr lang="en-US" sz="2400" b="1" dirty="0"/>
              <a:t>	</a:t>
            </a:r>
            <a:r>
              <a:rPr lang="en-US" sz="2400" b="1" dirty="0" err="1"/>
              <a:t>recursionfunction</a:t>
            </a:r>
            <a:r>
              <a:rPr lang="en-US" sz="2400" b="1" dirty="0"/>
              <a:t>(); </a:t>
            </a:r>
            <a:r>
              <a:rPr lang="en-US" sz="2400" dirty="0"/>
              <a:t>//calling self function    </a:t>
            </a:r>
          </a:p>
          <a:p>
            <a:r>
              <a:rPr lang="en-US" sz="2400" dirty="0"/>
              <a:t>	}   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285" y="185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44542"/>
                </a:solidFill>
                <a:latin typeface="PT Sans"/>
              </a:rPr>
              <a:t>C++ Recursion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6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94129" y="-212937"/>
            <a:ext cx="10448365" cy="6573397"/>
          </a:xfrm>
          <a:prstGeom prst="rect">
            <a:avLst/>
          </a:prstGeom>
        </p:spPr>
        <p:txBody>
          <a:bodyPr/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function you define some functionality and give it a name, that functionality can  be </a:t>
            </a:r>
          </a:p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display a message on the monitor’s screen, or </a:t>
            </a:r>
          </a:p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 the sum or product of two numbers.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call that functionality by it’s name anywhere in the program.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5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1437"/>
            <a:ext cx="1114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528" y="584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44542"/>
                </a:solidFill>
                <a:latin typeface="PT Sans"/>
              </a:rPr>
              <a:t>C++ Recursion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"/>
            <a:ext cx="4713668" cy="498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68" y="-6436"/>
            <a:ext cx="7147909" cy="635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668" y="631474"/>
            <a:ext cx="7147909" cy="4358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250" y="5066747"/>
            <a:ext cx="11490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continues until some condition is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infinite recursion, </a:t>
            </a:r>
            <a:r>
              <a:rPr lang="en-US" sz="2400" dirty="0">
                <a:solidFill>
                  <a:srgbClr val="0556F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if...else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 similar approach) can be used where one branch makes the recursive call and the other doesn't</a:t>
            </a:r>
            <a:r>
              <a:rPr lang="en-US" dirty="0">
                <a:latin typeface="euclid_circular_a"/>
              </a:rPr>
              <a:t>.</a:t>
            </a:r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37420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F5E55-ABC0-5E74-FD2F-5689C262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>
            <a:extLst>
              <a:ext uri="{FF2B5EF4-FFF2-40B4-BE49-F238E27FC236}">
                <a16:creationId xmlns:a16="http://schemas.microsoft.com/office/drawing/2014/main" id="{407B8FDB-65C0-5909-F2CD-E58D0180AF33}"/>
              </a:ext>
            </a:extLst>
          </p:cNvPr>
          <p:cNvSpPr txBox="1"/>
          <p:nvPr/>
        </p:nvSpPr>
        <p:spPr>
          <a:xfrm>
            <a:off x="175471" y="259024"/>
            <a:ext cx="10515240" cy="801150"/>
          </a:xfrm>
          <a:prstGeom prst="rect">
            <a:avLst/>
          </a:prstGeom>
        </p:spPr>
        <p:txBody>
          <a:bodyPr anchor="ctr"/>
          <a:lstStyle/>
          <a:p>
            <a:r>
              <a:rPr lang="en-US" sz="4000" b="1" dirty="0"/>
              <a:t>Example of Recursion:</a:t>
            </a:r>
            <a:endParaRPr sz="1600" b="1" dirty="0"/>
          </a:p>
        </p:txBody>
      </p:sp>
      <p:sp>
        <p:nvSpPr>
          <p:cNvPr id="124" name="TextShape 2">
            <a:extLst>
              <a:ext uri="{FF2B5EF4-FFF2-40B4-BE49-F238E27FC236}">
                <a16:creationId xmlns:a16="http://schemas.microsoft.com/office/drawing/2014/main" id="{608EEB5B-5A7D-7F13-1F66-5EBE84E66175}"/>
              </a:ext>
            </a:extLst>
          </p:cNvPr>
          <p:cNvSpPr txBox="1"/>
          <p:nvPr/>
        </p:nvSpPr>
        <p:spPr>
          <a:xfrm>
            <a:off x="838080" y="1570067"/>
            <a:ext cx="11221398" cy="5028909"/>
          </a:xfrm>
          <a:prstGeom prst="rect">
            <a:avLst/>
          </a:prstGeom>
        </p:spPr>
        <p:txBody>
          <a:bodyPr numCol="2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k)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(k &gt; 0)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 + sum(k - 1);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result = sum(10);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result;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412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81" y="825053"/>
            <a:ext cx="9430957" cy="54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283" y="2101251"/>
            <a:ext cx="10533463" cy="4909148"/>
          </a:xfrm>
        </p:spPr>
        <p:txBody>
          <a:bodyPr>
            <a:noAutofit/>
          </a:bodyPr>
          <a:lstStyle/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C++ program has at least one function,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                     	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/>
            </a:br>
            <a:r>
              <a:rPr lang="en-US" sz="4800" dirty="0"/>
              <a:t> Types of Functions </a:t>
            </a:r>
            <a:br>
              <a:rPr lang="en-US" sz="4800" dirty="0"/>
            </a:br>
            <a:endParaRPr lang="en-US" sz="4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283" y="2101251"/>
            <a:ext cx="10533463" cy="4909148"/>
          </a:xfrm>
        </p:spPr>
        <p:txBody>
          <a:bodyPr>
            <a:noAutofit/>
          </a:bodyPr>
          <a:lstStyle/>
          <a:p>
            <a:r>
              <a:rPr lang="en-US" sz="4400" dirty="0"/>
              <a:t>There are two types of functions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                     	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9" y="2822714"/>
            <a:ext cx="10043133" cy="4028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50" y="973668"/>
            <a:ext cx="8761413" cy="706964"/>
          </a:xfrm>
        </p:spPr>
        <p:txBody>
          <a:bodyPr/>
          <a:lstStyle/>
          <a:p>
            <a:r>
              <a:rPr lang="en-US" sz="5400" dirty="0"/>
              <a:t>Pre-Defined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554" y="2286780"/>
            <a:ext cx="11514128" cy="4289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  Also called as built-in functions.</a:t>
            </a:r>
          </a:p>
          <a:p>
            <a:r>
              <a:rPr lang="en-US" sz="3200" dirty="0"/>
              <a:t>The functions which are already built inside the C++ standard library, are called as </a:t>
            </a:r>
            <a:r>
              <a:rPr lang="en-US" sz="3200" b="1" dirty="0"/>
              <a:t>pre-defined functions.</a:t>
            </a:r>
          </a:p>
          <a:p>
            <a:r>
              <a:rPr lang="en-US" sz="3200" dirty="0"/>
              <a:t>You do not need to create them, just call them whenever you want to use them.</a:t>
            </a:r>
          </a:p>
          <a:p>
            <a:r>
              <a:rPr lang="en-US" sz="3200" dirty="0"/>
              <a:t>Example :	</a:t>
            </a:r>
          </a:p>
          <a:p>
            <a:pPr lvl="5"/>
            <a:r>
              <a:rPr lang="en-US" sz="2600" dirty="0" err="1"/>
              <a:t>getch</a:t>
            </a:r>
            <a:r>
              <a:rPr lang="en-US" sz="2600" dirty="0"/>
              <a:t>(),  </a:t>
            </a:r>
            <a:r>
              <a:rPr lang="en-US" sz="2600" dirty="0" err="1"/>
              <a:t>getche</a:t>
            </a:r>
            <a:r>
              <a:rPr lang="en-US" sz="2600" dirty="0"/>
              <a:t>(),   </a:t>
            </a:r>
            <a:r>
              <a:rPr lang="en-US" sz="2600" dirty="0" err="1"/>
              <a:t>getline</a:t>
            </a:r>
            <a:r>
              <a:rPr lang="en-US" sz="2600" dirty="0"/>
              <a:t>(),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6" y="967449"/>
            <a:ext cx="9966601" cy="58500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8876" y="195524"/>
            <a:ext cx="8917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Few of the examples of pre-defined functions are: </a:t>
            </a:r>
          </a:p>
        </p:txBody>
      </p:sp>
    </p:spTree>
    <p:extLst>
      <p:ext uri="{BB962C8B-B14F-4D97-AF65-F5344CB8AC3E}">
        <p14:creationId xmlns:p14="http://schemas.microsoft.com/office/powerpoint/2010/main" val="314738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User-Defined</a:t>
            </a:r>
            <a:r>
              <a:rPr lang="en-US" sz="4400" dirty="0"/>
              <a:t> </a:t>
            </a:r>
            <a:r>
              <a:rPr lang="en-US" sz="4400" b="1" dirty="0"/>
              <a:t>Functions</a:t>
            </a:r>
            <a:endParaRPr b="1" dirty="0"/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Also called as </a:t>
            </a:r>
            <a:r>
              <a:rPr lang="en-US" sz="3200" b="1" dirty="0"/>
              <a:t>Programmer-Defined functions.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programmers define the functionality of the </a:t>
            </a:r>
          </a:p>
          <a:p>
            <a:endParaRPr lang="en-US" sz="3200" dirty="0"/>
          </a:p>
          <a:p>
            <a:r>
              <a:rPr lang="en-US" sz="3200" dirty="0"/>
              <a:t>    functions by themselves.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572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50" y="973667"/>
            <a:ext cx="9950367" cy="1199689"/>
          </a:xfrm>
        </p:spPr>
        <p:txBody>
          <a:bodyPr/>
          <a:lstStyle/>
          <a:p>
            <a:r>
              <a:rPr lang="en-US" sz="4000" b="1" dirty="0"/>
              <a:t>Creating User-Defined Functions in C++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6568" y="2286780"/>
            <a:ext cx="11514128" cy="4289612"/>
          </a:xfrm>
        </p:spPr>
        <p:txBody>
          <a:bodyPr>
            <a:noAutofit/>
          </a:bodyPr>
          <a:lstStyle/>
          <a:p>
            <a:r>
              <a:rPr lang="en-US" sz="3200" dirty="0"/>
              <a:t>In order to create a user-defined function in C++ you need to provide:  </a:t>
            </a:r>
          </a:p>
          <a:p>
            <a:r>
              <a:rPr lang="en-US" sz="3200" dirty="0"/>
              <a:t>Three main components of a function</a:t>
            </a:r>
          </a:p>
          <a:p>
            <a:r>
              <a:rPr lang="en-US" sz="3200" b="1" dirty="0"/>
              <a:t> Function Declaration</a:t>
            </a:r>
          </a:p>
          <a:p>
            <a:r>
              <a:rPr lang="en-US" sz="3200" b="1" dirty="0"/>
              <a:t> Function Definition</a:t>
            </a:r>
            <a:endParaRPr lang="en-US" sz="3200" dirty="0"/>
          </a:p>
          <a:p>
            <a:r>
              <a:rPr lang="en-US" sz="3200" b="1" dirty="0"/>
              <a:t> Function Calling </a:t>
            </a: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4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626BFFED08C4EB13D9FDB7D5A23B0" ma:contentTypeVersion="2" ma:contentTypeDescription="Create a new document." ma:contentTypeScope="" ma:versionID="12133cc635b72610110b719d26a2b235">
  <xsd:schema xmlns:xsd="http://www.w3.org/2001/XMLSchema" xmlns:xs="http://www.w3.org/2001/XMLSchema" xmlns:p="http://schemas.microsoft.com/office/2006/metadata/properties" xmlns:ns2="35497fc1-fb00-40d6-955a-5a506728a408" targetNamespace="http://schemas.microsoft.com/office/2006/metadata/properties" ma:root="true" ma:fieldsID="de4f2e58446cd45c19d0503e50b8b9d9" ns2:_="">
    <xsd:import namespace="35497fc1-fb00-40d6-955a-5a506728a4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97fc1-fb00-40d6-955a-5a506728a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0908DD-E5CD-42AD-9DC9-E8C99F2D5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97fc1-fb00-40d6-955a-5a506728a4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092671-23F5-4594-A831-0232B5633A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B4F1D1-B1B3-4C49-BD13-2614631DE0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1628</Words>
  <Application>Microsoft Office PowerPoint</Application>
  <PresentationFormat>Widescreen</PresentationFormat>
  <Paragraphs>281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Century Gothic</vt:lpstr>
      <vt:lpstr>euclid_circular_a</vt:lpstr>
      <vt:lpstr>PT Sans</vt:lpstr>
      <vt:lpstr>Times New Roman</vt:lpstr>
      <vt:lpstr>Wingdings</vt:lpstr>
      <vt:lpstr>Wingdings 3</vt:lpstr>
      <vt:lpstr>Ion Boardroom</vt:lpstr>
      <vt:lpstr>Programming Fundamentals    in C++</vt:lpstr>
      <vt:lpstr>PowerPoint Presentation</vt:lpstr>
      <vt:lpstr>PowerPoint Presentation</vt:lpstr>
      <vt:lpstr>PowerPoint Presentation</vt:lpstr>
      <vt:lpstr>  Types of Functions  </vt:lpstr>
      <vt:lpstr>Pre-Defined Functions</vt:lpstr>
      <vt:lpstr>PowerPoint Presentation</vt:lpstr>
      <vt:lpstr>PowerPoint Presentation</vt:lpstr>
      <vt:lpstr>Creating User-Defined Functions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the Function</vt:lpstr>
      <vt:lpstr>Eliminating the Declaration</vt:lpstr>
      <vt:lpstr>PowerPoint Presentation</vt:lpstr>
      <vt:lpstr>Passing arguments to functions </vt:lpstr>
      <vt:lpstr>PowerPoint Presentation</vt:lpstr>
      <vt:lpstr>PowerPoint Presentation</vt:lpstr>
      <vt:lpstr>PowerPoint Presentation</vt:lpstr>
      <vt:lpstr>PowerPoint Presentation</vt:lpstr>
      <vt:lpstr>Passing arguments to functions 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785</cp:revision>
  <dcterms:created xsi:type="dcterms:W3CDTF">2014-09-12T02:08:24Z</dcterms:created>
  <dcterms:modified xsi:type="dcterms:W3CDTF">2024-11-07T03:28:27Z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0x010100DE1626BFFED08C4EB13D9FDB7D5A23B0</vt:lpwstr>
  </property>
</Properties>
</file>