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sldIdLst>
    <p:sldId id="256" r:id="rId2"/>
    <p:sldId id="264" r:id="rId3"/>
    <p:sldId id="257" r:id="rId4"/>
    <p:sldId id="268" r:id="rId5"/>
    <p:sldId id="269" r:id="rId6"/>
    <p:sldId id="277" r:id="rId7"/>
    <p:sldId id="270" r:id="rId8"/>
    <p:sldId id="271" r:id="rId9"/>
    <p:sldId id="274" r:id="rId10"/>
    <p:sldId id="272" r:id="rId11"/>
    <p:sldId id="275" r:id="rId12"/>
    <p:sldId id="273" r:id="rId13"/>
    <p:sldId id="276" r:id="rId14"/>
    <p:sldId id="278" r:id="rId15"/>
    <p:sldId id="267" r:id="rId16"/>
    <p:sldId id="266"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F37931-8AA9-00A1-D47D-1C73629828BB}" v="671" dt="2020-05-30T08:14:40.417"/>
    <p1510:client id="{D92B0498-761C-3E44-591D-D3291D72A93E}" v="536" dt="2020-05-28T20:02:35.4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D54044-33C1-4287-A331-F7687F8A6355}" type="datetimeFigureOut">
              <a:rPr lang="en-US" smtClean="0"/>
              <a:t>16-Jun-21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B6CF39-411E-4564-9B48-52D347439126}" type="slidenum">
              <a:rPr lang="en-US" smtClean="0"/>
              <a:t>‹#›</a:t>
            </a:fld>
            <a:endParaRPr lang="en-US"/>
          </a:p>
        </p:txBody>
      </p:sp>
    </p:spTree>
    <p:extLst>
      <p:ext uri="{BB962C8B-B14F-4D97-AF65-F5344CB8AC3E}">
        <p14:creationId xmlns:p14="http://schemas.microsoft.com/office/powerpoint/2010/main" val="298228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719104-4B76-47B9-9F9C-C1955C60E0E0}" type="datetime1">
              <a:rPr lang="en-US" smtClean="0"/>
              <a:t>16-Jun-21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157144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9785CEC-FC7A-4E5F-9BD4-04504D416DC6}" type="datetime1">
              <a:rPr lang="en-US" smtClean="0"/>
              <a:t>16-Jun-21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567721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935B782-970E-4D3F-B890-777659C74A99}" type="datetime1">
              <a:rPr lang="en-US" smtClean="0"/>
              <a:t>16-Jun-21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814095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F0F95F2-1990-4C69-BF3D-DD92CD4971E5}" type="datetime1">
              <a:rPr lang="en-US" smtClean="0"/>
              <a:t>16-Jun-21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060745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F85834-1786-4856-94BE-00E0AF5174B3}" type="datetime1">
              <a:rPr lang="en-US" smtClean="0"/>
              <a:t>16-Jun-21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9841735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FE135D6-46F5-448C-B677-74CBEFA7C920}" type="datetime1">
              <a:rPr lang="en-US" smtClean="0"/>
              <a:t>16-Jun-21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877413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BAA0595-12F1-4220-8D23-16E77BC94F7F}" type="datetime1">
              <a:rPr lang="en-US" smtClean="0"/>
              <a:t>16-Jun-21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0551537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BDF074-ED48-4E8F-B44C-89E3E2576668}" type="datetime1">
              <a:rPr lang="en-US" smtClean="0"/>
              <a:t>16-Jun-21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590475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911B59-1E7E-4974-9944-59C580CEA3AD}" type="datetime1">
              <a:rPr lang="en-US" smtClean="0"/>
              <a:t>16-Jun-21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95345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9B1668C6-955A-410E-B419-9D6CE2A5A632}" type="datetime1">
              <a:rPr lang="en-US" smtClean="0"/>
              <a:t>16-Jun-21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83338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6DD24B-B3DC-4178-BD9A-3E0DBD7F3E18}" type="datetime1">
              <a:rPr lang="en-US" smtClean="0"/>
              <a:t>16-Jun-21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80485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E2F3F2-3ECE-4ACF-AAA9-77ADB292A943}" type="datetime1">
              <a:rPr lang="en-US" smtClean="0"/>
              <a:t>16-Jun-21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03457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0CFCF7-63F4-44E7-8C28-3D8E506F5B26}" type="datetime1">
              <a:rPr lang="en-US" smtClean="0"/>
              <a:t>16-Jun-21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567455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E9232DB-4DA8-479D-9D61-75483335E982}" type="datetime1">
              <a:rPr lang="en-US" smtClean="0"/>
              <a:t>16-Jun-21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25361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709797-3C78-447F-935D-2A344910EB10}" type="datetime1">
              <a:rPr lang="en-US" smtClean="0"/>
              <a:t>16-Jun-21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3919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CBCFD26-213E-4AE9-84DA-B8C6A1787DD7}" type="datetime1">
              <a:rPr lang="en-US" smtClean="0"/>
              <a:t>16-Jun-21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684927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7044AD-58FE-46E3-998E-0EB92181D87F}" type="datetime1">
              <a:rPr lang="en-US" smtClean="0"/>
              <a:t>16-Jun-21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95232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DE88633-576F-4147-8B4D-D5DE0D467E61}" type="datetime1">
              <a:rPr lang="en-US" smtClean="0"/>
              <a:t>16-Jun-21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864494365"/>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6825" y="893763"/>
            <a:ext cx="9144000" cy="1187450"/>
          </a:xfrm>
        </p:spPr>
        <p:txBody>
          <a:bodyPr>
            <a:normAutofit fontScale="90000"/>
          </a:bodyPr>
          <a:lstStyle/>
          <a:p>
            <a:r>
              <a:rPr lang="en-US" sz="6700" dirty="0">
                <a:cs typeface="Calibri Light"/>
              </a:rPr>
              <a:t>Ethical Issues In business</a:t>
            </a:r>
            <a:br>
              <a:rPr lang="en-US" dirty="0">
                <a:cs typeface="Calibri Light"/>
              </a:rPr>
            </a:br>
            <a:r>
              <a:rPr lang="en-US" sz="2700" dirty="0">
                <a:ea typeface="+mj-lt"/>
                <a:cs typeface="+mj-lt"/>
              </a:rPr>
              <a:t>LECTURE # 3</a:t>
            </a:r>
            <a:endParaRPr lang="en-US" sz="2700" dirty="0">
              <a:cs typeface="Calibri Light" panose="020F0302020204030204"/>
            </a:endParaRPr>
          </a:p>
        </p:txBody>
      </p:sp>
      <p:sp>
        <p:nvSpPr>
          <p:cNvPr id="5" name="Slide Number Placeholder 4">
            <a:extLst>
              <a:ext uri="{FF2B5EF4-FFF2-40B4-BE49-F238E27FC236}">
                <a16:creationId xmlns:a16="http://schemas.microsoft.com/office/drawing/2014/main" id="{3691348B-68BE-4A40-AE95-9B47A33375D1}"/>
              </a:ext>
            </a:extLst>
          </p:cNvPr>
          <p:cNvSpPr>
            <a:spLocks noGrp="1"/>
          </p:cNvSpPr>
          <p:nvPr>
            <p:ph type="sldNum" sz="quarter" idx="12"/>
          </p:nvPr>
        </p:nvSpPr>
        <p:spPr/>
        <p:txBody>
          <a:bodyPr/>
          <a:lstStyle/>
          <a:p>
            <a:fld id="{330EA680-D336-4FF7-8B7A-9848BB0A1C32}" type="slidenum">
              <a:rPr lang="en-US" smtClean="0"/>
              <a:t>1</a:t>
            </a:fld>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56A62-B76B-4B65-B397-180C7BD47165}"/>
              </a:ext>
            </a:extLst>
          </p:cNvPr>
          <p:cNvSpPr>
            <a:spLocks noGrp="1"/>
          </p:cNvSpPr>
          <p:nvPr>
            <p:ph type="title"/>
          </p:nvPr>
        </p:nvSpPr>
        <p:spPr>
          <a:xfrm>
            <a:off x="648930" y="629266"/>
            <a:ext cx="9252154" cy="1223983"/>
          </a:xfrm>
        </p:spPr>
        <p:txBody>
          <a:bodyPr>
            <a:normAutofit/>
          </a:bodyPr>
          <a:lstStyle/>
          <a:p>
            <a:r>
              <a:rPr lang="en-US" b="1"/>
              <a:t>Technology and Privacy Practices</a:t>
            </a:r>
            <a:endParaRPr lang="en-US" b="1" dirty="0"/>
          </a:p>
        </p:txBody>
      </p:sp>
      <p:sp>
        <p:nvSpPr>
          <p:cNvPr id="4" name="Slide Number Placeholder 3">
            <a:extLst>
              <a:ext uri="{FF2B5EF4-FFF2-40B4-BE49-F238E27FC236}">
                <a16:creationId xmlns:a16="http://schemas.microsoft.com/office/drawing/2014/main" id="{4A3ECAF5-939F-457B-9354-3029B72C124C}"/>
              </a:ext>
            </a:extLst>
          </p:cNvPr>
          <p:cNvSpPr>
            <a:spLocks noGrp="1"/>
          </p:cNvSpPr>
          <p:nvPr>
            <p:ph type="sldNum" sz="quarter" idx="12"/>
          </p:nvPr>
        </p:nvSpPr>
        <p:spPr>
          <a:xfrm>
            <a:off x="10352540" y="295729"/>
            <a:ext cx="838199" cy="767687"/>
          </a:xfrm>
        </p:spPr>
        <p:txBody>
          <a:bodyPr>
            <a:normAutofit/>
          </a:bodyPr>
          <a:lstStyle/>
          <a:p>
            <a:pPr>
              <a:spcAft>
                <a:spcPts val="600"/>
              </a:spcAft>
            </a:pPr>
            <a:fld id="{330EA680-D336-4FF7-8B7A-9848BB0A1C32}" type="slidenum">
              <a:rPr lang="en-US" smtClean="0"/>
              <a:pPr>
                <a:spcAft>
                  <a:spcPts val="600"/>
                </a:spcAft>
              </a:pPr>
              <a:t>10</a:t>
            </a:fld>
            <a:endParaRPr lang="en-US"/>
          </a:p>
        </p:txBody>
      </p:sp>
      <p:sp>
        <p:nvSpPr>
          <p:cNvPr id="3" name="Content Placeholder 2">
            <a:extLst>
              <a:ext uri="{FF2B5EF4-FFF2-40B4-BE49-F238E27FC236}">
                <a16:creationId xmlns:a16="http://schemas.microsoft.com/office/drawing/2014/main" id="{DEEB043A-0C1E-4C21-B30C-228ED031F83E}"/>
              </a:ext>
            </a:extLst>
          </p:cNvPr>
          <p:cNvSpPr>
            <a:spLocks noGrp="1"/>
          </p:cNvSpPr>
          <p:nvPr>
            <p:ph idx="1"/>
          </p:nvPr>
        </p:nvSpPr>
        <p:spPr>
          <a:xfrm>
            <a:off x="369651" y="1721796"/>
            <a:ext cx="6699054" cy="4526603"/>
          </a:xfrm>
        </p:spPr>
        <p:txBody>
          <a:bodyPr>
            <a:normAutofit/>
          </a:bodyPr>
          <a:lstStyle/>
          <a:p>
            <a:pPr algn="just">
              <a:lnSpc>
                <a:spcPct val="90000"/>
              </a:lnSpc>
            </a:pPr>
            <a:r>
              <a:rPr lang="en-US" sz="1400" dirty="0"/>
              <a:t>The developments in technological security capability pose privacy concerns for clients and employees alike. Employers now have the ability to monitor employee activity on their computers and other company-provided devices, and while electronic surveillance is meant to ensure efficiency and productivity, it often comes dangerously close to privacy violation. Because when does it cross the line and it become spying.</a:t>
            </a:r>
          </a:p>
          <a:p>
            <a:pPr algn="just">
              <a:lnSpc>
                <a:spcPct val="90000"/>
              </a:lnSpc>
            </a:pPr>
            <a:r>
              <a:rPr lang="en-US" sz="1400" dirty="0"/>
              <a:t>According to a 2019 survey conducted by the American Management Association, 66% of organizations were found to monitor internet connections, with 45% tracking content, keystrokes, and time spent on the keyboard, and 43% storing and reviewing computer files as well as monitoring employee emails. The key to using technological surveillance in an ethical manner is transparency. According to the same survey, 84% of those companies tell their employees that they are reviewing computer activity. In order to ensure employee surveillance does not turn into an ethical issue for your business, both employees and employers should remain conscious of the actual benefits of being monitored, and whether it is a useful way of developing a record of their job performance.</a:t>
            </a:r>
          </a:p>
        </p:txBody>
      </p:sp>
      <p:pic>
        <p:nvPicPr>
          <p:cNvPr id="5122" name="Picture 2" descr="Privacy Employees Images, Stock Photos &amp; Vectors | Shutterstock">
            <a:extLst>
              <a:ext uri="{FF2B5EF4-FFF2-40B4-BE49-F238E27FC236}">
                <a16:creationId xmlns:a16="http://schemas.microsoft.com/office/drawing/2014/main" id="{BF3BCF35-8322-438D-9278-5A052C10B23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534655" y="2479935"/>
            <a:ext cx="4008888" cy="3340740"/>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9107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F216A-86FB-433B-8E54-119DC84098CF}"/>
              </a:ext>
            </a:extLst>
          </p:cNvPr>
          <p:cNvSpPr>
            <a:spLocks noGrp="1"/>
          </p:cNvSpPr>
          <p:nvPr>
            <p:ph type="title"/>
          </p:nvPr>
        </p:nvSpPr>
        <p:spPr>
          <a:xfrm>
            <a:off x="648930" y="629266"/>
            <a:ext cx="9252154" cy="1223983"/>
          </a:xfrm>
        </p:spPr>
        <p:txBody>
          <a:bodyPr>
            <a:normAutofit/>
          </a:bodyPr>
          <a:lstStyle/>
          <a:p>
            <a:pPr>
              <a:lnSpc>
                <a:spcPct val="90000"/>
              </a:lnSpc>
            </a:pPr>
            <a:r>
              <a:rPr lang="en-US" sz="3900" b="1"/>
              <a:t>Technology and Privacy Practices </a:t>
            </a:r>
            <a:r>
              <a:rPr lang="en-US" sz="3900"/>
              <a:t>(</a:t>
            </a:r>
            <a:r>
              <a:rPr lang="en-US" sz="3900" err="1"/>
              <a:t>Contiue</a:t>
            </a:r>
            <a:r>
              <a:rPr lang="en-US" sz="3900"/>
              <a:t>…)</a:t>
            </a:r>
          </a:p>
        </p:txBody>
      </p:sp>
      <p:sp>
        <p:nvSpPr>
          <p:cNvPr id="4" name="Slide Number Placeholder 3">
            <a:extLst>
              <a:ext uri="{FF2B5EF4-FFF2-40B4-BE49-F238E27FC236}">
                <a16:creationId xmlns:a16="http://schemas.microsoft.com/office/drawing/2014/main" id="{A61FA1E1-A2EC-49D7-9754-3E25E17931B9}"/>
              </a:ext>
            </a:extLst>
          </p:cNvPr>
          <p:cNvSpPr>
            <a:spLocks noGrp="1"/>
          </p:cNvSpPr>
          <p:nvPr>
            <p:ph type="sldNum" sz="quarter" idx="12"/>
          </p:nvPr>
        </p:nvSpPr>
        <p:spPr>
          <a:xfrm>
            <a:off x="10352540" y="295729"/>
            <a:ext cx="838199" cy="767687"/>
          </a:xfrm>
        </p:spPr>
        <p:txBody>
          <a:bodyPr>
            <a:normAutofit/>
          </a:bodyPr>
          <a:lstStyle/>
          <a:p>
            <a:pPr>
              <a:spcAft>
                <a:spcPts val="600"/>
              </a:spcAft>
            </a:pPr>
            <a:fld id="{330EA680-D336-4FF7-8B7A-9848BB0A1C32}" type="slidenum">
              <a:rPr lang="en-US" smtClean="0"/>
              <a:pPr>
                <a:spcAft>
                  <a:spcPts val="600"/>
                </a:spcAft>
              </a:pPr>
              <a:t>11</a:t>
            </a:fld>
            <a:endParaRPr lang="en-US"/>
          </a:p>
        </p:txBody>
      </p:sp>
      <p:sp>
        <p:nvSpPr>
          <p:cNvPr id="3" name="Content Placeholder 2">
            <a:extLst>
              <a:ext uri="{FF2B5EF4-FFF2-40B4-BE49-F238E27FC236}">
                <a16:creationId xmlns:a16="http://schemas.microsoft.com/office/drawing/2014/main" id="{5DBD8348-9769-40E2-92E9-BD60B939F31C}"/>
              </a:ext>
            </a:extLst>
          </p:cNvPr>
          <p:cNvSpPr>
            <a:spLocks noGrp="1"/>
          </p:cNvSpPr>
          <p:nvPr>
            <p:ph idx="1"/>
          </p:nvPr>
        </p:nvSpPr>
        <p:spPr>
          <a:xfrm>
            <a:off x="226243" y="2052214"/>
            <a:ext cx="6842462" cy="4196185"/>
          </a:xfrm>
        </p:spPr>
        <p:txBody>
          <a:bodyPr>
            <a:normAutofit/>
          </a:bodyPr>
          <a:lstStyle/>
          <a:p>
            <a:pPr algn="just">
              <a:lnSpc>
                <a:spcPct val="90000"/>
              </a:lnSpc>
            </a:pPr>
            <a:r>
              <a:rPr lang="en-US" sz="1700" dirty="0"/>
              <a:t>Companies also monitor employees through video cameras, which allows them to observe visually and record employee behavior and keep their work environment safe. According to some data  , the majority of respondents (54%) found installing surveillance cameras that have facial recognition technology acceptable, where as, some participants stating, “It would keep the workplace safe and may also get the employees to perform their best.” Some employees were unsure and said it depended on how the footage is used while others completely disagreed: “Monitoring work by camera is insane,” and thought it would hinder rather than help work performance.</a:t>
            </a:r>
          </a:p>
        </p:txBody>
      </p:sp>
      <p:pic>
        <p:nvPicPr>
          <p:cNvPr id="6146" name="Picture 2">
            <a:extLst>
              <a:ext uri="{FF2B5EF4-FFF2-40B4-BE49-F238E27FC236}">
                <a16:creationId xmlns:a16="http://schemas.microsoft.com/office/drawing/2014/main" id="{A9003777-D8FA-4103-A0FF-5E4905C87E8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534655" y="2774562"/>
            <a:ext cx="4008888" cy="2751487"/>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8534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FD66B-6EE4-494C-B354-81F95A0E18DF}"/>
              </a:ext>
            </a:extLst>
          </p:cNvPr>
          <p:cNvSpPr>
            <a:spLocks noGrp="1"/>
          </p:cNvSpPr>
          <p:nvPr>
            <p:ph type="title"/>
          </p:nvPr>
        </p:nvSpPr>
        <p:spPr>
          <a:xfrm>
            <a:off x="648930" y="629266"/>
            <a:ext cx="9252154" cy="1223983"/>
          </a:xfrm>
        </p:spPr>
        <p:txBody>
          <a:bodyPr>
            <a:normAutofit/>
          </a:bodyPr>
          <a:lstStyle/>
          <a:p>
            <a:pPr>
              <a:lnSpc>
                <a:spcPct val="90000"/>
              </a:lnSpc>
            </a:pPr>
            <a:r>
              <a:rPr lang="en-US" sz="3900" b="1"/>
              <a:t>Nondisclosure and Corporate Espionage</a:t>
            </a:r>
          </a:p>
        </p:txBody>
      </p:sp>
      <p:sp>
        <p:nvSpPr>
          <p:cNvPr id="4" name="Slide Number Placeholder 3">
            <a:extLst>
              <a:ext uri="{FF2B5EF4-FFF2-40B4-BE49-F238E27FC236}">
                <a16:creationId xmlns:a16="http://schemas.microsoft.com/office/drawing/2014/main" id="{D7958E8C-E744-44AF-899F-F16172E0BE96}"/>
              </a:ext>
            </a:extLst>
          </p:cNvPr>
          <p:cNvSpPr>
            <a:spLocks noGrp="1"/>
          </p:cNvSpPr>
          <p:nvPr>
            <p:ph type="sldNum" sz="quarter" idx="12"/>
          </p:nvPr>
        </p:nvSpPr>
        <p:spPr>
          <a:xfrm>
            <a:off x="10352540" y="295729"/>
            <a:ext cx="838199" cy="767687"/>
          </a:xfrm>
        </p:spPr>
        <p:txBody>
          <a:bodyPr>
            <a:normAutofit/>
          </a:bodyPr>
          <a:lstStyle/>
          <a:p>
            <a:pPr>
              <a:spcAft>
                <a:spcPts val="600"/>
              </a:spcAft>
            </a:pPr>
            <a:fld id="{330EA680-D336-4FF7-8B7A-9848BB0A1C32}" type="slidenum">
              <a:rPr lang="en-US" smtClean="0"/>
              <a:pPr>
                <a:spcAft>
                  <a:spcPts val="600"/>
                </a:spcAft>
              </a:pPr>
              <a:t>12</a:t>
            </a:fld>
            <a:endParaRPr lang="en-US"/>
          </a:p>
        </p:txBody>
      </p:sp>
      <p:sp>
        <p:nvSpPr>
          <p:cNvPr id="3" name="Content Placeholder 2">
            <a:extLst>
              <a:ext uri="{FF2B5EF4-FFF2-40B4-BE49-F238E27FC236}">
                <a16:creationId xmlns:a16="http://schemas.microsoft.com/office/drawing/2014/main" id="{4846280C-B02C-4351-ADAA-6D9F46A3FBEC}"/>
              </a:ext>
            </a:extLst>
          </p:cNvPr>
          <p:cNvSpPr>
            <a:spLocks noGrp="1"/>
          </p:cNvSpPr>
          <p:nvPr>
            <p:ph idx="1"/>
          </p:nvPr>
        </p:nvSpPr>
        <p:spPr>
          <a:xfrm>
            <a:off x="359923" y="1974716"/>
            <a:ext cx="6060332" cy="4273684"/>
          </a:xfrm>
        </p:spPr>
        <p:txBody>
          <a:bodyPr>
            <a:normAutofit/>
          </a:bodyPr>
          <a:lstStyle/>
          <a:p>
            <a:pPr algn="just">
              <a:lnSpc>
                <a:spcPct val="90000"/>
              </a:lnSpc>
            </a:pPr>
            <a:r>
              <a:rPr lang="en-US" sz="1800" dirty="0"/>
              <a:t>Many employers are at risk of current and former employees stealing information, including client data used by organizations in direct competition with the company. When intellectual property is stolen, or private client information is illegally distributed, this constitutes corporate espionage. Companies may put in place mandatory nondisclosure agreements, stipulating strict financial penalties in case of violation, in order to discourage these types of ethics violations. </a:t>
            </a:r>
          </a:p>
        </p:txBody>
      </p:sp>
      <p:pic>
        <p:nvPicPr>
          <p:cNvPr id="7170" name="Picture 2" descr="workingcapitalreview.com/wp-content/uploads/201...">
            <a:extLst>
              <a:ext uri="{FF2B5EF4-FFF2-40B4-BE49-F238E27FC236}">
                <a16:creationId xmlns:a16="http://schemas.microsoft.com/office/drawing/2014/main" id="{BF6DB44E-4D9D-4799-A0B3-766EFBFBD94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719637" y="2052213"/>
            <a:ext cx="4196185" cy="4196185"/>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1348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D3732-DFC0-4BE1-85EC-0436AB90A09B}"/>
              </a:ext>
            </a:extLst>
          </p:cNvPr>
          <p:cNvSpPr>
            <a:spLocks noGrp="1"/>
          </p:cNvSpPr>
          <p:nvPr>
            <p:ph type="title"/>
          </p:nvPr>
        </p:nvSpPr>
        <p:spPr>
          <a:xfrm>
            <a:off x="648930" y="629266"/>
            <a:ext cx="9252154" cy="1223983"/>
          </a:xfrm>
        </p:spPr>
        <p:txBody>
          <a:bodyPr>
            <a:normAutofit/>
          </a:bodyPr>
          <a:lstStyle/>
          <a:p>
            <a:r>
              <a:rPr lang="en-US" b="1"/>
              <a:t>Bad Leadership Behavior</a:t>
            </a:r>
            <a:endParaRPr lang="en-US" b="1" dirty="0"/>
          </a:p>
        </p:txBody>
      </p:sp>
      <p:sp>
        <p:nvSpPr>
          <p:cNvPr id="4" name="Slide Number Placeholder 3">
            <a:extLst>
              <a:ext uri="{FF2B5EF4-FFF2-40B4-BE49-F238E27FC236}">
                <a16:creationId xmlns:a16="http://schemas.microsoft.com/office/drawing/2014/main" id="{958A387A-812B-477E-8F00-1EE28C06832D}"/>
              </a:ext>
            </a:extLst>
          </p:cNvPr>
          <p:cNvSpPr>
            <a:spLocks noGrp="1"/>
          </p:cNvSpPr>
          <p:nvPr>
            <p:ph type="sldNum" sz="quarter" idx="12"/>
          </p:nvPr>
        </p:nvSpPr>
        <p:spPr>
          <a:xfrm>
            <a:off x="10352540" y="295729"/>
            <a:ext cx="838199" cy="767687"/>
          </a:xfrm>
        </p:spPr>
        <p:txBody>
          <a:bodyPr>
            <a:normAutofit/>
          </a:bodyPr>
          <a:lstStyle/>
          <a:p>
            <a:pPr>
              <a:spcAft>
                <a:spcPts val="600"/>
              </a:spcAft>
            </a:pPr>
            <a:fld id="{330EA680-D336-4FF7-8B7A-9848BB0A1C32}" type="slidenum">
              <a:rPr lang="en-US" smtClean="0"/>
              <a:pPr>
                <a:spcAft>
                  <a:spcPts val="600"/>
                </a:spcAft>
              </a:pPr>
              <a:t>13</a:t>
            </a:fld>
            <a:endParaRPr lang="en-US"/>
          </a:p>
        </p:txBody>
      </p:sp>
      <p:sp>
        <p:nvSpPr>
          <p:cNvPr id="3" name="Content Placeholder 2">
            <a:extLst>
              <a:ext uri="{FF2B5EF4-FFF2-40B4-BE49-F238E27FC236}">
                <a16:creationId xmlns:a16="http://schemas.microsoft.com/office/drawing/2014/main" id="{BC2148FF-AD17-4419-B6A9-73DE68DCAE81}"/>
              </a:ext>
            </a:extLst>
          </p:cNvPr>
          <p:cNvSpPr>
            <a:spLocks noGrp="1"/>
          </p:cNvSpPr>
          <p:nvPr>
            <p:ph idx="1"/>
          </p:nvPr>
        </p:nvSpPr>
        <p:spPr>
          <a:xfrm>
            <a:off x="544749" y="1721796"/>
            <a:ext cx="7013642" cy="4688732"/>
          </a:xfrm>
        </p:spPr>
        <p:txBody>
          <a:bodyPr>
            <a:normAutofit/>
          </a:bodyPr>
          <a:lstStyle/>
          <a:p>
            <a:pPr>
              <a:lnSpc>
                <a:spcPct val="90000"/>
              </a:lnSpc>
            </a:pPr>
            <a:r>
              <a:rPr lang="en-US" sz="1400" dirty="0"/>
              <a:t>Bad leadership behavior is also one of the major factors now a days in any organization that comes in the ethical issue. Here are the top 10 things a bad leader does:</a:t>
            </a:r>
          </a:p>
          <a:p>
            <a:pPr lvl="0" fontAlgn="base">
              <a:lnSpc>
                <a:spcPct val="90000"/>
              </a:lnSpc>
            </a:pPr>
            <a:r>
              <a:rPr lang="en-US" sz="1400" dirty="0"/>
              <a:t>Takes credit for employees’ work</a:t>
            </a:r>
          </a:p>
          <a:p>
            <a:pPr lvl="0" fontAlgn="base">
              <a:lnSpc>
                <a:spcPct val="90000"/>
              </a:lnSpc>
            </a:pPr>
            <a:r>
              <a:rPr lang="en-US" sz="1400" dirty="0"/>
              <a:t>Lacks trust in employees</a:t>
            </a:r>
          </a:p>
          <a:p>
            <a:pPr lvl="0" fontAlgn="base">
              <a:lnSpc>
                <a:spcPct val="90000"/>
              </a:lnSpc>
            </a:pPr>
            <a:r>
              <a:rPr lang="en-US" sz="1400" dirty="0"/>
              <a:t>Overworks people</a:t>
            </a:r>
          </a:p>
          <a:p>
            <a:pPr lvl="0" fontAlgn="base">
              <a:lnSpc>
                <a:spcPct val="90000"/>
              </a:lnSpc>
            </a:pPr>
            <a:r>
              <a:rPr lang="en-US" sz="1400" dirty="0"/>
              <a:t>Refuses to advocate for employees’ compensation</a:t>
            </a:r>
          </a:p>
          <a:p>
            <a:pPr lvl="0" fontAlgn="base">
              <a:lnSpc>
                <a:spcPct val="90000"/>
              </a:lnSpc>
            </a:pPr>
            <a:r>
              <a:rPr lang="en-US" sz="1400" dirty="0"/>
              <a:t>Hires or promotes the wrong people</a:t>
            </a:r>
          </a:p>
          <a:p>
            <a:pPr lvl="0" fontAlgn="base">
              <a:lnSpc>
                <a:spcPct val="90000"/>
              </a:lnSpc>
            </a:pPr>
            <a:r>
              <a:rPr lang="en-US" sz="1400" dirty="0"/>
              <a:t>Shifts blame in disputes between employees and clients</a:t>
            </a:r>
          </a:p>
          <a:p>
            <a:pPr lvl="0" fontAlgn="base">
              <a:lnSpc>
                <a:spcPct val="90000"/>
              </a:lnSpc>
            </a:pPr>
            <a:r>
              <a:rPr lang="en-US" sz="1400" dirty="0"/>
              <a:t>Fails to provide direction</a:t>
            </a:r>
          </a:p>
          <a:p>
            <a:pPr lvl="0" fontAlgn="base">
              <a:lnSpc>
                <a:spcPct val="90000"/>
              </a:lnSpc>
            </a:pPr>
            <a:r>
              <a:rPr lang="en-US" sz="1400" dirty="0"/>
              <a:t>Micromanages</a:t>
            </a:r>
          </a:p>
          <a:p>
            <a:pPr lvl="0" fontAlgn="base">
              <a:lnSpc>
                <a:spcPct val="90000"/>
              </a:lnSpc>
            </a:pPr>
            <a:r>
              <a:rPr lang="en-US" sz="1400" dirty="0"/>
              <a:t>Focuses on employees’ weaknesses more than their strengths</a:t>
            </a:r>
          </a:p>
          <a:p>
            <a:pPr>
              <a:lnSpc>
                <a:spcPct val="90000"/>
              </a:lnSpc>
            </a:pPr>
            <a:r>
              <a:rPr lang="en-US" sz="1400" dirty="0"/>
              <a:t>Fails to set clear expectations</a:t>
            </a:r>
          </a:p>
        </p:txBody>
      </p:sp>
      <p:pic>
        <p:nvPicPr>
          <p:cNvPr id="8194" name="Picture 2" descr="Laissez-Faire Leadership: Why Doing Nothing is as Bad as Doing ...">
            <a:extLst>
              <a:ext uri="{FF2B5EF4-FFF2-40B4-BE49-F238E27FC236}">
                <a16:creationId xmlns:a16="http://schemas.microsoft.com/office/drawing/2014/main" id="{CB44BCFA-A3C9-4D9B-9CAE-F9AA335FE14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59288" y="3091044"/>
            <a:ext cx="4384255" cy="1951448"/>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4446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08A60-D38C-4572-9546-4853B18CA1F4}"/>
              </a:ext>
            </a:extLst>
          </p:cNvPr>
          <p:cNvSpPr>
            <a:spLocks noGrp="1"/>
          </p:cNvSpPr>
          <p:nvPr>
            <p:ph type="title"/>
          </p:nvPr>
        </p:nvSpPr>
        <p:spPr/>
        <p:txBody>
          <a:bodyPr/>
          <a:lstStyle/>
          <a:p>
            <a:r>
              <a:rPr lang="en-US" sz="3600" b="1" dirty="0"/>
              <a:t>Final Thoughts on Addressing Ethical Issues in Business</a:t>
            </a:r>
            <a:br>
              <a:rPr lang="en-US" sz="3600" b="1" dirty="0"/>
            </a:br>
            <a:endParaRPr lang="en-US" sz="3600" b="1" dirty="0"/>
          </a:p>
        </p:txBody>
      </p:sp>
      <p:sp>
        <p:nvSpPr>
          <p:cNvPr id="3" name="Content Placeholder 2">
            <a:extLst>
              <a:ext uri="{FF2B5EF4-FFF2-40B4-BE49-F238E27FC236}">
                <a16:creationId xmlns:a16="http://schemas.microsoft.com/office/drawing/2014/main" id="{D2822AF4-018E-4473-AF78-CE521B6D2009}"/>
              </a:ext>
            </a:extLst>
          </p:cNvPr>
          <p:cNvSpPr>
            <a:spLocks noGrp="1"/>
          </p:cNvSpPr>
          <p:nvPr>
            <p:ph idx="1"/>
          </p:nvPr>
        </p:nvSpPr>
        <p:spPr>
          <a:xfrm>
            <a:off x="646111" y="1853248"/>
            <a:ext cx="8946541" cy="4195481"/>
          </a:xfrm>
        </p:spPr>
        <p:txBody>
          <a:bodyPr>
            <a:normAutofit fontScale="85000" lnSpcReduction="20000"/>
          </a:bodyPr>
          <a:lstStyle/>
          <a:p>
            <a:pPr algn="just"/>
            <a:r>
              <a:rPr lang="en-US" dirty="0"/>
              <a:t>Avoiding ethical issues in business always starts with top management. Providing clearly written policies and processes that ensure those policies are acknowledged and can ensure transparency and ethical business practices are applied.  </a:t>
            </a:r>
          </a:p>
          <a:p>
            <a:pPr algn="just"/>
            <a:r>
              <a:rPr lang="en-US" dirty="0"/>
              <a:t>In order to effectively detect and, most importantly, deter ethical issues in business from surfacing in your organization, there are several everyday efforts you can take. Be sure to communicate and enforce a robust code of ethics when making decisions and ask the same of your employees. Remain aware of the discrimination laws that exist in your region. Stay informed on the rules that impact your industry, and ensure your organization is acting in compliance with those regulations. Collaborate with accountants, maintaining transparency and honesty in your financial reports. It can also be prevented in the workplace by using a two-sided approach. </a:t>
            </a:r>
            <a:r>
              <a:rPr lang="en-US" b="1" dirty="0"/>
              <a:t>First</a:t>
            </a:r>
            <a:r>
              <a:rPr lang="en-US" dirty="0"/>
              <a:t>, your company must educate employees about what is considered an ethical conflict. Education can occur in training sessions or during meetings for other matters. </a:t>
            </a:r>
            <a:r>
              <a:rPr lang="en-US" b="1" dirty="0"/>
              <a:t>Second</a:t>
            </a:r>
            <a:r>
              <a:rPr lang="en-US" dirty="0"/>
              <a:t>, company leaders must set an example for lower-level employees. Be present in your company, making sure your organization and employees alike are always doing the right and ethical thing.</a:t>
            </a:r>
          </a:p>
          <a:p>
            <a:pPr algn="just"/>
            <a:endParaRPr lang="en-US" dirty="0"/>
          </a:p>
        </p:txBody>
      </p:sp>
      <p:sp>
        <p:nvSpPr>
          <p:cNvPr id="4" name="Slide Number Placeholder 3">
            <a:extLst>
              <a:ext uri="{FF2B5EF4-FFF2-40B4-BE49-F238E27FC236}">
                <a16:creationId xmlns:a16="http://schemas.microsoft.com/office/drawing/2014/main" id="{4E86C917-E420-4B06-83AD-8BD689D46A69}"/>
              </a:ext>
            </a:extLst>
          </p:cNvPr>
          <p:cNvSpPr>
            <a:spLocks noGrp="1"/>
          </p:cNvSpPr>
          <p:nvPr>
            <p:ph type="sldNum" sz="quarter" idx="12"/>
          </p:nvPr>
        </p:nvSpPr>
        <p:spPr/>
        <p:txBody>
          <a:bodyPr/>
          <a:lstStyle/>
          <a:p>
            <a:fld id="{330EA680-D336-4FF7-8B7A-9848BB0A1C32}" type="slidenum">
              <a:rPr lang="en-US" smtClean="0"/>
              <a:t>14</a:t>
            </a:fld>
            <a:endParaRPr lang="en-US"/>
          </a:p>
        </p:txBody>
      </p:sp>
    </p:spTree>
    <p:extLst>
      <p:ext uri="{BB962C8B-B14F-4D97-AF65-F5344CB8AC3E}">
        <p14:creationId xmlns:p14="http://schemas.microsoft.com/office/powerpoint/2010/main" val="972594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4" name="Picture 40">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56" name="Picture 4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58" name="Oval 44">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60" name="Picture 46">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61" name="Picture 48">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62" name="Rectangle 50">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3" name="Rectangle 52">
            <a:extLst>
              <a:ext uri="{FF2B5EF4-FFF2-40B4-BE49-F238E27FC236}">
                <a16:creationId xmlns:a16="http://schemas.microsoft.com/office/drawing/2014/main" id="{757B325C-3E35-45CF-9D07-3BCB281F3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347083-3D37-4462-A10B-E6643B21A7D8}"/>
              </a:ext>
            </a:extLst>
          </p:cNvPr>
          <p:cNvSpPr>
            <a:spLocks noGrp="1"/>
          </p:cNvSpPr>
          <p:nvPr>
            <p:ph type="title"/>
          </p:nvPr>
        </p:nvSpPr>
        <p:spPr>
          <a:xfrm>
            <a:off x="8191925" y="1325880"/>
            <a:ext cx="3352375" cy="3066507"/>
          </a:xfrm>
        </p:spPr>
        <p:txBody>
          <a:bodyPr vert="horz" lIns="91440" tIns="45720" rIns="91440" bIns="45720" rtlCol="0" anchor="b">
            <a:normAutofit/>
          </a:bodyPr>
          <a:lstStyle/>
          <a:p>
            <a:r>
              <a:rPr lang="en-US" sz="5400" b="0" i="0" kern="1200">
                <a:solidFill>
                  <a:srgbClr val="EBEBEB"/>
                </a:solidFill>
                <a:latin typeface="+mj-lt"/>
                <a:ea typeface="+mj-ea"/>
                <a:cs typeface="+mj-cs"/>
              </a:rPr>
              <a:t>Lesson For Life</a:t>
            </a:r>
          </a:p>
        </p:txBody>
      </p:sp>
      <p:sp>
        <p:nvSpPr>
          <p:cNvPr id="55" name="Freeform 36">
            <a:extLst>
              <a:ext uri="{FF2B5EF4-FFF2-40B4-BE49-F238E27FC236}">
                <a16:creationId xmlns:a16="http://schemas.microsoft.com/office/drawing/2014/main" id="{C24BEC42-AFF3-40D1-93A2-A27A42E1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57" name="Freeform: Shape 56">
            <a:extLst>
              <a:ext uri="{FF2B5EF4-FFF2-40B4-BE49-F238E27FC236}">
                <a16:creationId xmlns:a16="http://schemas.microsoft.com/office/drawing/2014/main" id="{608F427C-1EC9-4280-9367-F2B3AA063E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809954" cy="6858000"/>
          </a:xfrm>
          <a:custGeom>
            <a:avLst/>
            <a:gdLst>
              <a:gd name="connsiteX0" fmla="*/ 6465239 w 7809954"/>
              <a:gd name="connsiteY0" fmla="*/ 0 h 6858000"/>
              <a:gd name="connsiteX1" fmla="*/ 7808777 w 7809954"/>
              <a:gd name="connsiteY1" fmla="*/ 0 h 6858000"/>
              <a:gd name="connsiteX2" fmla="*/ 7783732 w 7809954"/>
              <a:gd name="connsiteY2" fmla="*/ 155676 h 6858000"/>
              <a:gd name="connsiteX3" fmla="*/ 7759863 w 7809954"/>
              <a:gd name="connsiteY3" fmla="*/ 310667 h 6858000"/>
              <a:gd name="connsiteX4" fmla="*/ 7736499 w 7809954"/>
              <a:gd name="connsiteY4" fmla="*/ 466344 h 6858000"/>
              <a:gd name="connsiteX5" fmla="*/ 7716496 w 7809954"/>
              <a:gd name="connsiteY5" fmla="*/ 622706 h 6858000"/>
              <a:gd name="connsiteX6" fmla="*/ 7696325 w 7809954"/>
              <a:gd name="connsiteY6" fmla="*/ 778383 h 6858000"/>
              <a:gd name="connsiteX7" fmla="*/ 7677499 w 7809954"/>
              <a:gd name="connsiteY7" fmla="*/ 934745 h 6858000"/>
              <a:gd name="connsiteX8" fmla="*/ 7661363 w 7809954"/>
              <a:gd name="connsiteY8" fmla="*/ 1089050 h 6858000"/>
              <a:gd name="connsiteX9" fmla="*/ 7646067 w 7809954"/>
              <a:gd name="connsiteY9" fmla="*/ 1245413 h 6858000"/>
              <a:gd name="connsiteX10" fmla="*/ 7632115 w 7809954"/>
              <a:gd name="connsiteY10" fmla="*/ 1401089 h 6858000"/>
              <a:gd name="connsiteX11" fmla="*/ 7620013 w 7809954"/>
              <a:gd name="connsiteY11" fmla="*/ 1554023 h 6858000"/>
              <a:gd name="connsiteX12" fmla="*/ 7607910 w 7809954"/>
              <a:gd name="connsiteY12" fmla="*/ 1709013 h 6858000"/>
              <a:gd name="connsiteX13" fmla="*/ 7597825 w 7809954"/>
              <a:gd name="connsiteY13" fmla="*/ 1861947 h 6858000"/>
              <a:gd name="connsiteX14" fmla="*/ 7589925 w 7809954"/>
              <a:gd name="connsiteY14" fmla="*/ 2014880 h 6858000"/>
              <a:gd name="connsiteX15" fmla="*/ 7581688 w 7809954"/>
              <a:gd name="connsiteY15" fmla="*/ 2167128 h 6858000"/>
              <a:gd name="connsiteX16" fmla="*/ 7574797 w 7809954"/>
              <a:gd name="connsiteY16" fmla="*/ 2318004 h 6858000"/>
              <a:gd name="connsiteX17" fmla="*/ 7569922 w 7809954"/>
              <a:gd name="connsiteY17" fmla="*/ 2467508 h 6858000"/>
              <a:gd name="connsiteX18" fmla="*/ 7565720 w 7809954"/>
              <a:gd name="connsiteY18" fmla="*/ 2617013 h 6858000"/>
              <a:gd name="connsiteX19" fmla="*/ 7561686 w 7809954"/>
              <a:gd name="connsiteY19" fmla="*/ 2765145 h 6858000"/>
              <a:gd name="connsiteX20" fmla="*/ 7559837 w 7809954"/>
              <a:gd name="connsiteY20" fmla="*/ 2911221 h 6858000"/>
              <a:gd name="connsiteX21" fmla="*/ 7557820 w 7809954"/>
              <a:gd name="connsiteY21" fmla="*/ 3057296 h 6858000"/>
              <a:gd name="connsiteX22" fmla="*/ 7556811 w 7809954"/>
              <a:gd name="connsiteY22" fmla="*/ 3201314 h 6858000"/>
              <a:gd name="connsiteX23" fmla="*/ 7557820 w 7809954"/>
              <a:gd name="connsiteY23" fmla="*/ 3343960 h 6858000"/>
              <a:gd name="connsiteX24" fmla="*/ 7557820 w 7809954"/>
              <a:gd name="connsiteY24" fmla="*/ 3485235 h 6858000"/>
              <a:gd name="connsiteX25" fmla="*/ 7559837 w 7809954"/>
              <a:gd name="connsiteY25" fmla="*/ 3625138 h 6858000"/>
              <a:gd name="connsiteX26" fmla="*/ 7562862 w 7809954"/>
              <a:gd name="connsiteY26" fmla="*/ 3762298 h 6858000"/>
              <a:gd name="connsiteX27" fmla="*/ 7565720 w 7809954"/>
              <a:gd name="connsiteY27" fmla="*/ 3898087 h 6858000"/>
              <a:gd name="connsiteX28" fmla="*/ 7568914 w 7809954"/>
              <a:gd name="connsiteY28" fmla="*/ 4031132 h 6858000"/>
              <a:gd name="connsiteX29" fmla="*/ 7573788 w 7809954"/>
              <a:gd name="connsiteY29" fmla="*/ 4163491 h 6858000"/>
              <a:gd name="connsiteX30" fmla="*/ 7578999 w 7809954"/>
              <a:gd name="connsiteY30" fmla="*/ 4293793 h 6858000"/>
              <a:gd name="connsiteX31" fmla="*/ 7583705 w 7809954"/>
              <a:gd name="connsiteY31" fmla="*/ 4421352 h 6858000"/>
              <a:gd name="connsiteX32" fmla="*/ 7596985 w 7809954"/>
              <a:gd name="connsiteY32" fmla="*/ 4670298 h 6858000"/>
              <a:gd name="connsiteX33" fmla="*/ 7611104 w 7809954"/>
              <a:gd name="connsiteY33" fmla="*/ 4908956 h 6858000"/>
              <a:gd name="connsiteX34" fmla="*/ 7625896 w 7809954"/>
              <a:gd name="connsiteY34" fmla="*/ 5138013 h 6858000"/>
              <a:gd name="connsiteX35" fmla="*/ 7642201 w 7809954"/>
              <a:gd name="connsiteY35" fmla="*/ 5354726 h 6858000"/>
              <a:gd name="connsiteX36" fmla="*/ 7659178 w 7809954"/>
              <a:gd name="connsiteY36" fmla="*/ 5561838 h 6858000"/>
              <a:gd name="connsiteX37" fmla="*/ 7677499 w 7809954"/>
              <a:gd name="connsiteY37" fmla="*/ 5753862 h 6858000"/>
              <a:gd name="connsiteX38" fmla="*/ 7695485 w 7809954"/>
              <a:gd name="connsiteY38" fmla="*/ 5934227 h 6858000"/>
              <a:gd name="connsiteX39" fmla="*/ 7713470 w 7809954"/>
              <a:gd name="connsiteY39" fmla="*/ 6100191 h 6858000"/>
              <a:gd name="connsiteX40" fmla="*/ 7730447 w 7809954"/>
              <a:gd name="connsiteY40" fmla="*/ 6252438 h 6858000"/>
              <a:gd name="connsiteX41" fmla="*/ 7746584 w 7809954"/>
              <a:gd name="connsiteY41" fmla="*/ 6387541 h 6858000"/>
              <a:gd name="connsiteX42" fmla="*/ 7761880 w 7809954"/>
              <a:gd name="connsiteY42" fmla="*/ 6509613 h 6858000"/>
              <a:gd name="connsiteX43" fmla="*/ 7774655 w 7809954"/>
              <a:gd name="connsiteY43" fmla="*/ 6612483 h 6858000"/>
              <a:gd name="connsiteX44" fmla="*/ 7786757 w 7809954"/>
              <a:gd name="connsiteY44" fmla="*/ 6698894 h 6858000"/>
              <a:gd name="connsiteX45" fmla="*/ 7804071 w 7809954"/>
              <a:gd name="connsiteY45" fmla="*/ 6817538 h 6858000"/>
              <a:gd name="connsiteX46" fmla="*/ 7809954 w 7809954"/>
              <a:gd name="connsiteY46" fmla="*/ 6858000 h 6858000"/>
              <a:gd name="connsiteX47" fmla="*/ 7157124 w 7809954"/>
              <a:gd name="connsiteY47" fmla="*/ 6858000 h 6858000"/>
              <a:gd name="connsiteX48" fmla="*/ 7157124 w 7809954"/>
              <a:gd name="connsiteY48" fmla="*/ 6858000 h 6858000"/>
              <a:gd name="connsiteX49" fmla="*/ 0 w 7809954"/>
              <a:gd name="connsiteY49" fmla="*/ 6858000 h 6858000"/>
              <a:gd name="connsiteX50" fmla="*/ 0 w 7809954"/>
              <a:gd name="connsiteY50" fmla="*/ 0 h 6858000"/>
              <a:gd name="connsiteX51" fmla="*/ 6465239 w 7809954"/>
              <a:gd name="connsiteY5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7809954" h="6858000">
                <a:moveTo>
                  <a:pt x="6465239" y="0"/>
                </a:moveTo>
                <a:lnTo>
                  <a:pt x="7808777" y="0"/>
                </a:lnTo>
                <a:lnTo>
                  <a:pt x="7783732" y="155676"/>
                </a:lnTo>
                <a:lnTo>
                  <a:pt x="7759863" y="310667"/>
                </a:lnTo>
                <a:lnTo>
                  <a:pt x="7736499" y="466344"/>
                </a:lnTo>
                <a:lnTo>
                  <a:pt x="7716496" y="622706"/>
                </a:lnTo>
                <a:lnTo>
                  <a:pt x="7696325" y="778383"/>
                </a:lnTo>
                <a:lnTo>
                  <a:pt x="7677499" y="934745"/>
                </a:lnTo>
                <a:lnTo>
                  <a:pt x="7661363" y="1089050"/>
                </a:lnTo>
                <a:lnTo>
                  <a:pt x="7646067" y="1245413"/>
                </a:lnTo>
                <a:lnTo>
                  <a:pt x="7632115" y="1401089"/>
                </a:lnTo>
                <a:lnTo>
                  <a:pt x="7620013" y="1554023"/>
                </a:lnTo>
                <a:lnTo>
                  <a:pt x="7607910" y="1709013"/>
                </a:lnTo>
                <a:lnTo>
                  <a:pt x="7597825" y="1861947"/>
                </a:lnTo>
                <a:lnTo>
                  <a:pt x="7589925" y="2014880"/>
                </a:lnTo>
                <a:lnTo>
                  <a:pt x="7581688" y="2167128"/>
                </a:lnTo>
                <a:lnTo>
                  <a:pt x="7574797" y="2318004"/>
                </a:lnTo>
                <a:lnTo>
                  <a:pt x="7569922" y="2467508"/>
                </a:lnTo>
                <a:lnTo>
                  <a:pt x="7565720" y="2617013"/>
                </a:lnTo>
                <a:lnTo>
                  <a:pt x="7561686" y="2765145"/>
                </a:lnTo>
                <a:lnTo>
                  <a:pt x="7559837" y="2911221"/>
                </a:lnTo>
                <a:lnTo>
                  <a:pt x="7557820" y="3057296"/>
                </a:lnTo>
                <a:lnTo>
                  <a:pt x="7556811" y="3201314"/>
                </a:lnTo>
                <a:lnTo>
                  <a:pt x="7557820" y="3343960"/>
                </a:lnTo>
                <a:lnTo>
                  <a:pt x="7557820" y="3485235"/>
                </a:lnTo>
                <a:lnTo>
                  <a:pt x="7559837" y="3625138"/>
                </a:lnTo>
                <a:lnTo>
                  <a:pt x="7562862" y="3762298"/>
                </a:lnTo>
                <a:lnTo>
                  <a:pt x="7565720" y="3898087"/>
                </a:lnTo>
                <a:lnTo>
                  <a:pt x="7568914" y="4031132"/>
                </a:lnTo>
                <a:lnTo>
                  <a:pt x="7573788" y="4163491"/>
                </a:lnTo>
                <a:lnTo>
                  <a:pt x="7578999" y="4293793"/>
                </a:lnTo>
                <a:lnTo>
                  <a:pt x="7583705" y="4421352"/>
                </a:lnTo>
                <a:lnTo>
                  <a:pt x="7596985" y="4670298"/>
                </a:lnTo>
                <a:lnTo>
                  <a:pt x="7611104" y="4908956"/>
                </a:lnTo>
                <a:lnTo>
                  <a:pt x="7625896" y="5138013"/>
                </a:lnTo>
                <a:lnTo>
                  <a:pt x="7642201" y="5354726"/>
                </a:lnTo>
                <a:lnTo>
                  <a:pt x="7659178" y="5561838"/>
                </a:lnTo>
                <a:lnTo>
                  <a:pt x="7677499" y="5753862"/>
                </a:lnTo>
                <a:lnTo>
                  <a:pt x="7695485" y="5934227"/>
                </a:lnTo>
                <a:lnTo>
                  <a:pt x="7713470" y="6100191"/>
                </a:lnTo>
                <a:lnTo>
                  <a:pt x="7730447" y="6252438"/>
                </a:lnTo>
                <a:lnTo>
                  <a:pt x="7746584" y="6387541"/>
                </a:lnTo>
                <a:lnTo>
                  <a:pt x="7761880" y="6509613"/>
                </a:lnTo>
                <a:lnTo>
                  <a:pt x="7774655" y="6612483"/>
                </a:lnTo>
                <a:lnTo>
                  <a:pt x="7786757" y="6698894"/>
                </a:lnTo>
                <a:lnTo>
                  <a:pt x="7804071" y="6817538"/>
                </a:lnTo>
                <a:lnTo>
                  <a:pt x="7809954" y="6858000"/>
                </a:lnTo>
                <a:lnTo>
                  <a:pt x="7157124" y="6858000"/>
                </a:lnTo>
                <a:lnTo>
                  <a:pt x="7157124" y="6858000"/>
                </a:lnTo>
                <a:lnTo>
                  <a:pt x="0" y="6858000"/>
                </a:lnTo>
                <a:lnTo>
                  <a:pt x="0" y="0"/>
                </a:lnTo>
                <a:lnTo>
                  <a:pt x="6465239"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Rectangle 58">
            <a:extLst>
              <a:ext uri="{FF2B5EF4-FFF2-40B4-BE49-F238E27FC236}">
                <a16:creationId xmlns:a16="http://schemas.microsoft.com/office/drawing/2014/main" id="{F98810A7-E114-447A-A7D6-69B27CFB5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a:extLst>
              <a:ext uri="{FF2B5EF4-FFF2-40B4-BE49-F238E27FC236}">
                <a16:creationId xmlns:a16="http://schemas.microsoft.com/office/drawing/2014/main" id="{87138800-E5CE-49D9-8619-1FEB0AC4868B}"/>
              </a:ext>
            </a:extLst>
          </p:cNvPr>
          <p:cNvSpPr>
            <a:spLocks noGrp="1"/>
          </p:cNvSpPr>
          <p:nvPr>
            <p:ph type="sldNum" sz="quarter" idx="12"/>
          </p:nvPr>
        </p:nvSpPr>
        <p:spPr>
          <a:xfrm>
            <a:off x="10352540" y="295729"/>
            <a:ext cx="838199" cy="767687"/>
          </a:xfrm>
        </p:spPr>
        <p:txBody>
          <a:bodyPr vert="horz" lIns="91440" tIns="45720" rIns="91440" bIns="45720" rtlCol="0" anchor="b">
            <a:normAutofit/>
          </a:bodyPr>
          <a:lstStyle/>
          <a:p>
            <a:pPr defTabSz="914400">
              <a:spcAft>
                <a:spcPts val="600"/>
              </a:spcAft>
            </a:pPr>
            <a:fld id="{330EA680-D336-4FF7-8B7A-9848BB0A1C32}" type="slidenum">
              <a:rPr lang="en-US" smtClean="0">
                <a:solidFill>
                  <a:srgbClr val="FFFFFF"/>
                </a:solidFill>
              </a:rPr>
              <a:pPr defTabSz="914400">
                <a:spcAft>
                  <a:spcPts val="600"/>
                </a:spcAft>
              </a:pPr>
              <a:t>15</a:t>
            </a:fld>
            <a:endParaRPr lang="en-US">
              <a:solidFill>
                <a:srgbClr val="FFFFFF"/>
              </a:solidFill>
            </a:endParaRPr>
          </a:p>
        </p:txBody>
      </p:sp>
      <p:pic>
        <p:nvPicPr>
          <p:cNvPr id="8" name="Content Placeholder 7" descr="A screenshot of a cell phone&#10;&#10;Description automatically generated">
            <a:extLst>
              <a:ext uri="{FF2B5EF4-FFF2-40B4-BE49-F238E27FC236}">
                <a16:creationId xmlns:a16="http://schemas.microsoft.com/office/drawing/2014/main" id="{DADD49A7-4D9D-4495-89D4-40FEFBD8D37E}"/>
              </a:ext>
            </a:extLst>
          </p:cNvPr>
          <p:cNvPicPr>
            <a:picLocks noChangeAspect="1"/>
          </p:cNvPicPr>
          <p:nvPr/>
        </p:nvPicPr>
        <p:blipFill rotWithShape="1">
          <a:blip r:embed="rId6">
            <a:extLst>
              <a:ext uri="{28A0092B-C50C-407E-A947-70E740481C1C}">
                <a14:useLocalDpi xmlns:a14="http://schemas.microsoft.com/office/drawing/2010/main" val="0"/>
              </a:ext>
            </a:extLst>
          </a:blip>
          <a:srcRect t="21791" r="-1835" b="21639"/>
          <a:stretch/>
        </p:blipFill>
        <p:spPr>
          <a:xfrm>
            <a:off x="963103" y="647698"/>
            <a:ext cx="5632163" cy="5562139"/>
          </a:xfrm>
          <a:prstGeom prst="rect">
            <a:avLst/>
          </a:prstGeom>
          <a:effectLst/>
        </p:spPr>
      </p:pic>
    </p:spTree>
    <p:extLst>
      <p:ext uri="{BB962C8B-B14F-4D97-AF65-F5344CB8AC3E}">
        <p14:creationId xmlns:p14="http://schemas.microsoft.com/office/powerpoint/2010/main" val="4029965307"/>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ED74C-6195-408C-9891-339B28E0BCDD}"/>
              </a:ext>
            </a:extLst>
          </p:cNvPr>
          <p:cNvSpPr>
            <a:spLocks noGrp="1"/>
          </p:cNvSpPr>
          <p:nvPr>
            <p:ph type="title"/>
          </p:nvPr>
        </p:nvSpPr>
        <p:spPr>
          <a:xfrm>
            <a:off x="712098" y="914631"/>
            <a:ext cx="9404723" cy="1400530"/>
          </a:xfrm>
        </p:spPr>
        <p:txBody>
          <a:bodyPr/>
          <a:lstStyle/>
          <a:p>
            <a:r>
              <a:rPr lang="en-US" dirty="0"/>
              <a:t>Thank you…</a:t>
            </a:r>
            <a:br>
              <a:rPr lang="en-US" dirty="0"/>
            </a:br>
            <a:br>
              <a:rPr lang="en-US" dirty="0"/>
            </a:br>
            <a:br>
              <a:rPr lang="en-US"/>
            </a:br>
            <a:r>
              <a:rPr lang="en-US"/>
              <a:t>				Questions</a:t>
            </a:r>
            <a:r>
              <a:rPr lang="en-US" dirty="0"/>
              <a:t>….??? If Any…</a:t>
            </a:r>
          </a:p>
        </p:txBody>
      </p:sp>
      <p:sp>
        <p:nvSpPr>
          <p:cNvPr id="4" name="Slide Number Placeholder 3">
            <a:extLst>
              <a:ext uri="{FF2B5EF4-FFF2-40B4-BE49-F238E27FC236}">
                <a16:creationId xmlns:a16="http://schemas.microsoft.com/office/drawing/2014/main" id="{970D78F5-8CEF-4F65-ADFA-00C4A717B5F7}"/>
              </a:ext>
            </a:extLst>
          </p:cNvPr>
          <p:cNvSpPr>
            <a:spLocks noGrp="1"/>
          </p:cNvSpPr>
          <p:nvPr>
            <p:ph type="sldNum" sz="quarter" idx="12"/>
          </p:nvPr>
        </p:nvSpPr>
        <p:spPr/>
        <p:txBody>
          <a:bodyPr/>
          <a:lstStyle/>
          <a:p>
            <a:fld id="{330EA680-D336-4FF7-8B7A-9848BB0A1C32}" type="slidenum">
              <a:rPr lang="en-US" smtClean="0"/>
              <a:t>16</a:t>
            </a:fld>
            <a:endParaRPr lang="en-US"/>
          </a:p>
        </p:txBody>
      </p:sp>
    </p:spTree>
    <p:extLst>
      <p:ext uri="{BB962C8B-B14F-4D97-AF65-F5344CB8AC3E}">
        <p14:creationId xmlns:p14="http://schemas.microsoft.com/office/powerpoint/2010/main" val="2742733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3DB7B-E0D5-4806-B6E3-34CA480FC2F8}"/>
              </a:ext>
            </a:extLst>
          </p:cNvPr>
          <p:cNvSpPr>
            <a:spLocks noGrp="1"/>
          </p:cNvSpPr>
          <p:nvPr>
            <p:ph type="title"/>
          </p:nvPr>
        </p:nvSpPr>
        <p:spPr/>
        <p:txBody>
          <a:bodyPr/>
          <a:lstStyle/>
          <a:p>
            <a:pPr algn="ctr"/>
            <a:r>
              <a:rPr lang="en-US" sz="4400" b="1" dirty="0">
                <a:solidFill>
                  <a:srgbClr val="FF0000"/>
                </a:solidFill>
                <a:latin typeface="Arial"/>
                <a:ea typeface="Arial"/>
                <a:cs typeface="Arial"/>
                <a:sym typeface="Arial"/>
              </a:rPr>
              <a:t>Fair Use Notice</a:t>
            </a:r>
            <a:endParaRPr lang="en-US" dirty="0">
              <a:solidFill>
                <a:srgbClr val="FF0000"/>
              </a:solidFill>
            </a:endParaRPr>
          </a:p>
        </p:txBody>
      </p:sp>
      <p:sp>
        <p:nvSpPr>
          <p:cNvPr id="3" name="Content Placeholder 2">
            <a:extLst>
              <a:ext uri="{FF2B5EF4-FFF2-40B4-BE49-F238E27FC236}">
                <a16:creationId xmlns:a16="http://schemas.microsoft.com/office/drawing/2014/main" id="{A1C5F355-CE95-4823-9B14-B4921CC948F8}"/>
              </a:ext>
            </a:extLst>
          </p:cNvPr>
          <p:cNvSpPr>
            <a:spLocks noGrp="1"/>
          </p:cNvSpPr>
          <p:nvPr>
            <p:ph idx="1"/>
          </p:nvPr>
        </p:nvSpPr>
        <p:spPr>
          <a:xfrm>
            <a:off x="875201" y="1421322"/>
            <a:ext cx="9404723" cy="4195481"/>
          </a:xfrm>
        </p:spPr>
        <p:txBody>
          <a:bodyPr/>
          <a:lstStyle/>
          <a:p>
            <a:pPr marL="0" indent="0" algn="just">
              <a:buNone/>
            </a:pPr>
            <a:r>
              <a:rPr lang="en-US" b="1" dirty="0">
                <a:latin typeface="Arial"/>
                <a:ea typeface="Arial"/>
                <a:cs typeface="Arial"/>
                <a:sym typeface="Arial"/>
              </a:rPr>
              <a:t>The material used in this presentation i.e., pictures/graphs/text, etc. is solely intended for educational/teaching purpose, offered free of cost to the students for use under special circumstances of Online Education due to COVID-19 Lockdown situation and may include copyrighted material - the use of which may not have been specifically authorized by Copyright Owners. It’s application constitutes Fair Use of any such copyrighted material as provided in globally accepted law of many countries. The contents of presentations are intended only for the attendees of the class being conducted by the presenter.</a:t>
            </a:r>
            <a:endParaRPr lang="en-US" dirty="0"/>
          </a:p>
        </p:txBody>
      </p:sp>
      <p:sp>
        <p:nvSpPr>
          <p:cNvPr id="4" name="Slide Number Placeholder 3">
            <a:extLst>
              <a:ext uri="{FF2B5EF4-FFF2-40B4-BE49-F238E27FC236}">
                <a16:creationId xmlns:a16="http://schemas.microsoft.com/office/drawing/2014/main" id="{12D63224-21FF-4A88-88F5-C63F463F5B1C}"/>
              </a:ext>
            </a:extLst>
          </p:cNvPr>
          <p:cNvSpPr>
            <a:spLocks noGrp="1"/>
          </p:cNvSpPr>
          <p:nvPr>
            <p:ph type="sldNum" sz="quarter" idx="12"/>
          </p:nvPr>
        </p:nvSpPr>
        <p:spPr/>
        <p:txBody>
          <a:bodyPr/>
          <a:lstStyle/>
          <a:p>
            <a:fld id="{330EA680-D336-4FF7-8B7A-9848BB0A1C32}" type="slidenum">
              <a:rPr lang="en-US" smtClean="0"/>
              <a:t>2</a:t>
            </a:fld>
            <a:endParaRPr lang="en-US"/>
          </a:p>
        </p:txBody>
      </p:sp>
    </p:spTree>
    <p:extLst>
      <p:ext uri="{BB962C8B-B14F-4D97-AF65-F5344CB8AC3E}">
        <p14:creationId xmlns:p14="http://schemas.microsoft.com/office/powerpoint/2010/main" val="194088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6CC22-7DC2-485B-8F47-0271FC4D35DD}"/>
              </a:ext>
            </a:extLst>
          </p:cNvPr>
          <p:cNvSpPr>
            <a:spLocks noGrp="1"/>
          </p:cNvSpPr>
          <p:nvPr>
            <p:ph type="title"/>
          </p:nvPr>
        </p:nvSpPr>
        <p:spPr>
          <a:xfrm>
            <a:off x="648930" y="629266"/>
            <a:ext cx="9252154" cy="1223983"/>
          </a:xfrm>
        </p:spPr>
        <p:txBody>
          <a:bodyPr>
            <a:normAutofit/>
          </a:bodyPr>
          <a:lstStyle/>
          <a:p>
            <a:r>
              <a:rPr lang="en-US" sz="3600" b="1" dirty="0">
                <a:ea typeface="+mj-lt"/>
                <a:cs typeface="+mj-lt"/>
              </a:rPr>
              <a:t>Ethical Issue In Business</a:t>
            </a:r>
            <a:endParaRPr lang="en-US" sz="3600" dirty="0"/>
          </a:p>
        </p:txBody>
      </p:sp>
      <p:sp>
        <p:nvSpPr>
          <p:cNvPr id="4" name="Slide Number Placeholder 3">
            <a:extLst>
              <a:ext uri="{FF2B5EF4-FFF2-40B4-BE49-F238E27FC236}">
                <a16:creationId xmlns:a16="http://schemas.microsoft.com/office/drawing/2014/main" id="{B1E81BF0-6C13-450F-97F1-F3E895D0F296}"/>
              </a:ext>
            </a:extLst>
          </p:cNvPr>
          <p:cNvSpPr>
            <a:spLocks noGrp="1"/>
          </p:cNvSpPr>
          <p:nvPr>
            <p:ph type="sldNum" sz="quarter" idx="12"/>
          </p:nvPr>
        </p:nvSpPr>
        <p:spPr>
          <a:xfrm>
            <a:off x="10352540" y="295729"/>
            <a:ext cx="838199" cy="767687"/>
          </a:xfrm>
        </p:spPr>
        <p:txBody>
          <a:bodyPr>
            <a:normAutofit/>
          </a:bodyPr>
          <a:lstStyle/>
          <a:p>
            <a:pPr>
              <a:spcAft>
                <a:spcPts val="600"/>
              </a:spcAft>
            </a:pPr>
            <a:fld id="{330EA680-D336-4FF7-8B7A-9848BB0A1C32}" type="slidenum">
              <a:rPr lang="en-US" smtClean="0"/>
              <a:pPr>
                <a:spcAft>
                  <a:spcPts val="600"/>
                </a:spcAft>
              </a:pPr>
              <a:t>3</a:t>
            </a:fld>
            <a:endParaRPr lang="en-US"/>
          </a:p>
        </p:txBody>
      </p:sp>
      <p:sp>
        <p:nvSpPr>
          <p:cNvPr id="3" name="Content Placeholder 2">
            <a:extLst>
              <a:ext uri="{FF2B5EF4-FFF2-40B4-BE49-F238E27FC236}">
                <a16:creationId xmlns:a16="http://schemas.microsoft.com/office/drawing/2014/main" id="{BD7950D6-ECDF-4322-AA0D-DDA08FA557F3}"/>
              </a:ext>
            </a:extLst>
          </p:cNvPr>
          <p:cNvSpPr>
            <a:spLocks noGrp="1"/>
          </p:cNvSpPr>
          <p:nvPr>
            <p:ph idx="1"/>
          </p:nvPr>
        </p:nvSpPr>
        <p:spPr>
          <a:xfrm>
            <a:off x="648457" y="1599727"/>
            <a:ext cx="5965394" cy="4196185"/>
          </a:xfrm>
        </p:spPr>
        <p:txBody>
          <a:bodyPr vert="horz" lIns="91440" tIns="45720" rIns="91440" bIns="45720" rtlCol="0">
            <a:normAutofit/>
          </a:bodyPr>
          <a:lstStyle/>
          <a:p>
            <a:r>
              <a:rPr lang="en-US" dirty="0"/>
              <a:t>From factory working conditions at the turn of the 20th century, to today’s emphasis on diversity training, the history of workplace ethics is the ongoing story of the relationship between employees and employers. According to the National Business Ethics Survey , managers are to blame for workplace misconduct the majority (60%) of the time, and senior managers are more likely than those on a lower level to break the rules. </a:t>
            </a:r>
            <a:endParaRPr lang="en-US" dirty="0">
              <a:ea typeface="+mn-lt"/>
              <a:cs typeface="+mn-lt"/>
            </a:endParaRPr>
          </a:p>
          <a:p>
            <a:endParaRPr lang="en-US" dirty="0">
              <a:cs typeface="Calibri"/>
            </a:endParaRPr>
          </a:p>
        </p:txBody>
      </p:sp>
      <p:pic>
        <p:nvPicPr>
          <p:cNvPr id="8" name="Graphic 7" descr="Recruitment Management">
            <a:extLst>
              <a:ext uri="{FF2B5EF4-FFF2-40B4-BE49-F238E27FC236}">
                <a16:creationId xmlns:a16="http://schemas.microsoft.com/office/drawing/2014/main" id="{5EF1DEE4-FE09-4828-957B-4948BC612A3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34655" y="2145861"/>
            <a:ext cx="4008888" cy="4008888"/>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310094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C805C5C-4151-4685-92CF-F825AADCD624}"/>
              </a:ext>
            </a:extLst>
          </p:cNvPr>
          <p:cNvSpPr>
            <a:spLocks noGrp="1"/>
          </p:cNvSpPr>
          <p:nvPr>
            <p:ph type="sldNum" sz="quarter" idx="12"/>
          </p:nvPr>
        </p:nvSpPr>
        <p:spPr/>
        <p:txBody>
          <a:bodyPr/>
          <a:lstStyle/>
          <a:p>
            <a:fld id="{330EA680-D336-4FF7-8B7A-9848BB0A1C32}" type="slidenum">
              <a:rPr lang="en-US" smtClean="0"/>
              <a:t>4</a:t>
            </a:fld>
            <a:endParaRPr lang="en-US"/>
          </a:p>
        </p:txBody>
      </p:sp>
      <p:sp>
        <p:nvSpPr>
          <p:cNvPr id="5" name="TextBox 4">
            <a:extLst>
              <a:ext uri="{FF2B5EF4-FFF2-40B4-BE49-F238E27FC236}">
                <a16:creationId xmlns:a16="http://schemas.microsoft.com/office/drawing/2014/main" id="{9E19B55D-69CD-4139-8DF6-DB32A66CC02C}"/>
              </a:ext>
            </a:extLst>
          </p:cNvPr>
          <p:cNvSpPr txBox="1"/>
          <p:nvPr/>
        </p:nvSpPr>
        <p:spPr>
          <a:xfrm>
            <a:off x="782425" y="857839"/>
            <a:ext cx="9492791" cy="4801314"/>
          </a:xfrm>
          <a:prstGeom prst="rect">
            <a:avLst/>
          </a:prstGeom>
          <a:noFill/>
        </p:spPr>
        <p:txBody>
          <a:bodyPr wrap="square" rtlCol="0">
            <a:spAutoFit/>
          </a:bodyPr>
          <a:lstStyle/>
          <a:p>
            <a:r>
              <a:rPr lang="en-US" dirty="0"/>
              <a:t>Here are some of the ethical issues that businesses face in real-world and how these ethical issues have affected companies.</a:t>
            </a:r>
          </a:p>
          <a:p>
            <a:endParaRPr lang="en-US" dirty="0"/>
          </a:p>
          <a:p>
            <a:pPr marL="342900" indent="-342900">
              <a:buFont typeface="+mj-lt"/>
              <a:buAutoNum type="arabicPeriod"/>
            </a:pPr>
            <a:r>
              <a:rPr lang="en-US" dirty="0"/>
              <a:t>Harassment and Discrimination in the Workplace </a:t>
            </a:r>
          </a:p>
          <a:p>
            <a:pPr marL="342900" indent="-342900">
              <a:buFont typeface="+mj-lt"/>
              <a:buAutoNum type="arabicPeriod"/>
            </a:pPr>
            <a:endParaRPr lang="en-US" dirty="0"/>
          </a:p>
          <a:p>
            <a:pPr marL="342900" indent="-342900">
              <a:buFont typeface="+mj-lt"/>
              <a:buAutoNum type="arabicPeriod"/>
            </a:pPr>
            <a:r>
              <a:rPr lang="en-US" dirty="0"/>
              <a:t>Health and Safety in the Workplace</a:t>
            </a:r>
          </a:p>
          <a:p>
            <a:pPr marL="342900" indent="-342900">
              <a:buFont typeface="+mj-lt"/>
              <a:buAutoNum type="arabicPeriod"/>
            </a:pPr>
            <a:endParaRPr lang="en-US" dirty="0"/>
          </a:p>
          <a:p>
            <a:pPr marL="342900" indent="-342900">
              <a:buFont typeface="+mj-lt"/>
              <a:buAutoNum type="arabicPeriod"/>
            </a:pPr>
            <a:r>
              <a:rPr lang="en-US" dirty="0"/>
              <a:t>Whistleblowing or Social Media Rants</a:t>
            </a:r>
          </a:p>
          <a:p>
            <a:pPr marL="342900" indent="-342900">
              <a:buFont typeface="+mj-lt"/>
              <a:buAutoNum type="arabicPeriod"/>
            </a:pPr>
            <a:endParaRPr lang="en-US" dirty="0"/>
          </a:p>
          <a:p>
            <a:pPr marL="342900" indent="-342900">
              <a:buFont typeface="+mj-lt"/>
              <a:buAutoNum type="arabicPeriod"/>
            </a:pPr>
            <a:r>
              <a:rPr lang="en-US" dirty="0"/>
              <a:t>Ethics in Accounting Practices</a:t>
            </a:r>
          </a:p>
          <a:p>
            <a:pPr marL="342900" indent="-342900">
              <a:buFont typeface="+mj-lt"/>
              <a:buAutoNum type="arabicPeriod"/>
            </a:pPr>
            <a:endParaRPr lang="en-US" dirty="0"/>
          </a:p>
          <a:p>
            <a:pPr marL="342900" indent="-342900">
              <a:buFont typeface="+mj-lt"/>
              <a:buAutoNum type="arabicPeriod"/>
            </a:pPr>
            <a:r>
              <a:rPr lang="en-US" dirty="0"/>
              <a:t>Technology and Privacy Practices</a:t>
            </a:r>
          </a:p>
          <a:p>
            <a:pPr marL="342900" indent="-342900">
              <a:buFont typeface="+mj-lt"/>
              <a:buAutoNum type="arabicPeriod"/>
            </a:pPr>
            <a:endParaRPr lang="en-US" dirty="0"/>
          </a:p>
          <a:p>
            <a:pPr marL="342900" indent="-342900">
              <a:buFont typeface="+mj-lt"/>
              <a:buAutoNum type="arabicPeriod"/>
            </a:pPr>
            <a:r>
              <a:rPr lang="en-US" dirty="0"/>
              <a:t>Nondisclosure and Corporate Espionage</a:t>
            </a:r>
          </a:p>
          <a:p>
            <a:pPr marL="342900" indent="-342900">
              <a:buFont typeface="+mj-lt"/>
              <a:buAutoNum type="arabicPeriod"/>
            </a:pPr>
            <a:endParaRPr lang="en-US" dirty="0"/>
          </a:p>
          <a:p>
            <a:pPr marL="342900" indent="-342900">
              <a:buFont typeface="+mj-lt"/>
              <a:buAutoNum type="arabicPeriod"/>
            </a:pPr>
            <a:r>
              <a:rPr lang="en-US" dirty="0"/>
              <a:t>Bad Leadership Behavior.</a:t>
            </a:r>
          </a:p>
          <a:p>
            <a:endParaRPr lang="en-US" dirty="0"/>
          </a:p>
        </p:txBody>
      </p:sp>
    </p:spTree>
    <p:extLst>
      <p:ext uri="{BB962C8B-B14F-4D97-AF65-F5344CB8AC3E}">
        <p14:creationId xmlns:p14="http://schemas.microsoft.com/office/powerpoint/2010/main" val="1679776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773D0-C243-441C-80DC-C52BF1BCA6DD}"/>
              </a:ext>
            </a:extLst>
          </p:cNvPr>
          <p:cNvSpPr>
            <a:spLocks noGrp="1"/>
          </p:cNvSpPr>
          <p:nvPr>
            <p:ph type="title"/>
          </p:nvPr>
        </p:nvSpPr>
        <p:spPr>
          <a:xfrm>
            <a:off x="648930" y="629266"/>
            <a:ext cx="9252154" cy="1223983"/>
          </a:xfrm>
        </p:spPr>
        <p:txBody>
          <a:bodyPr>
            <a:normAutofit/>
          </a:bodyPr>
          <a:lstStyle/>
          <a:p>
            <a:pPr>
              <a:lnSpc>
                <a:spcPct val="90000"/>
              </a:lnSpc>
            </a:pPr>
            <a:r>
              <a:rPr lang="en-US" sz="3900" b="1" dirty="0"/>
              <a:t>Harassment and Discrimination in the Workplace </a:t>
            </a:r>
          </a:p>
        </p:txBody>
      </p:sp>
      <p:sp>
        <p:nvSpPr>
          <p:cNvPr id="4" name="Slide Number Placeholder 3">
            <a:extLst>
              <a:ext uri="{FF2B5EF4-FFF2-40B4-BE49-F238E27FC236}">
                <a16:creationId xmlns:a16="http://schemas.microsoft.com/office/drawing/2014/main" id="{5CA289EF-06D6-4ECB-9C65-7A093EBE0DDB}"/>
              </a:ext>
            </a:extLst>
          </p:cNvPr>
          <p:cNvSpPr>
            <a:spLocks noGrp="1"/>
          </p:cNvSpPr>
          <p:nvPr>
            <p:ph type="sldNum" sz="quarter" idx="12"/>
          </p:nvPr>
        </p:nvSpPr>
        <p:spPr>
          <a:xfrm>
            <a:off x="10352540" y="295729"/>
            <a:ext cx="838199" cy="767687"/>
          </a:xfrm>
        </p:spPr>
        <p:txBody>
          <a:bodyPr>
            <a:normAutofit/>
          </a:bodyPr>
          <a:lstStyle/>
          <a:p>
            <a:pPr>
              <a:spcAft>
                <a:spcPts val="600"/>
              </a:spcAft>
            </a:pPr>
            <a:fld id="{330EA680-D336-4FF7-8B7A-9848BB0A1C32}" type="slidenum">
              <a:rPr lang="en-US" smtClean="0"/>
              <a:pPr>
                <a:spcAft>
                  <a:spcPts val="600"/>
                </a:spcAft>
              </a:pPr>
              <a:t>5</a:t>
            </a:fld>
            <a:endParaRPr lang="en-US"/>
          </a:p>
        </p:txBody>
      </p:sp>
      <p:sp>
        <p:nvSpPr>
          <p:cNvPr id="3" name="Content Placeholder 2">
            <a:extLst>
              <a:ext uri="{FF2B5EF4-FFF2-40B4-BE49-F238E27FC236}">
                <a16:creationId xmlns:a16="http://schemas.microsoft.com/office/drawing/2014/main" id="{0B705A0D-F047-4CB7-BC6C-D11EBC096EA0}"/>
              </a:ext>
            </a:extLst>
          </p:cNvPr>
          <p:cNvSpPr>
            <a:spLocks noGrp="1"/>
          </p:cNvSpPr>
          <p:nvPr>
            <p:ph idx="1"/>
          </p:nvPr>
        </p:nvSpPr>
        <p:spPr>
          <a:xfrm>
            <a:off x="706136" y="1789013"/>
            <a:ext cx="4786008" cy="4176519"/>
          </a:xfrm>
        </p:spPr>
        <p:txBody>
          <a:bodyPr>
            <a:noAutofit/>
          </a:bodyPr>
          <a:lstStyle/>
          <a:p>
            <a:pPr algn="just">
              <a:lnSpc>
                <a:spcPct val="90000"/>
              </a:lnSpc>
            </a:pPr>
            <a:r>
              <a:rPr lang="en-US" sz="1500" dirty="0"/>
              <a:t>Harassment and discrimination are arguably the largest ethical issues that impact business owners today. If harassment or discrimination take place in the workplace, the result could be catastrophic for your organization both financially and reputationally.  </a:t>
            </a:r>
          </a:p>
          <a:p>
            <a:pPr algn="just">
              <a:lnSpc>
                <a:spcPct val="90000"/>
              </a:lnSpc>
            </a:pPr>
            <a:r>
              <a:rPr lang="en-US" sz="1500" dirty="0"/>
              <a:t>Every business needs to be aware of the anti-discrimination laws and regulations that exist to protect employees from unjust treatment. The U.S. Equal Employment Opportunity Commission (EEOC) defines many different types of discrimination and harassment statuses that can have an effect on your organization, including but not limited to: </a:t>
            </a:r>
          </a:p>
        </p:txBody>
      </p:sp>
      <p:pic>
        <p:nvPicPr>
          <p:cNvPr id="1036" name="Picture 12" descr="Workplace Harassment and Discrimination">
            <a:extLst>
              <a:ext uri="{FF2B5EF4-FFF2-40B4-BE49-F238E27FC236}">
                <a16:creationId xmlns:a16="http://schemas.microsoft.com/office/drawing/2014/main" id="{6B0BB333-45C6-4B47-AF6B-1035E46129B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714"/>
          <a:stretch/>
        </p:blipFill>
        <p:spPr bwMode="auto">
          <a:xfrm>
            <a:off x="6091916" y="2130458"/>
            <a:ext cx="5451627" cy="3493631"/>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Lst>
        </p:spPr>
      </p:pic>
      <p:sp>
        <p:nvSpPr>
          <p:cNvPr id="6" name="AutoShape 4" descr="Workplace discrimination">
            <a:extLst>
              <a:ext uri="{FF2B5EF4-FFF2-40B4-BE49-F238E27FC236}">
                <a16:creationId xmlns:a16="http://schemas.microsoft.com/office/drawing/2014/main" id="{5E839B59-6673-4A20-984A-A9B24708EE1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22895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4C2D9-B2ED-4E86-92E6-DCDED39DBF4C}"/>
              </a:ext>
            </a:extLst>
          </p:cNvPr>
          <p:cNvSpPr>
            <a:spLocks noGrp="1"/>
          </p:cNvSpPr>
          <p:nvPr>
            <p:ph type="title"/>
          </p:nvPr>
        </p:nvSpPr>
        <p:spPr/>
        <p:txBody>
          <a:bodyPr/>
          <a:lstStyle/>
          <a:p>
            <a:r>
              <a:rPr lang="en-US" sz="3900" b="1" dirty="0"/>
              <a:t>Harassment and Discrimination in the Workplace </a:t>
            </a:r>
            <a:endParaRPr lang="en-US" sz="3900" dirty="0"/>
          </a:p>
        </p:txBody>
      </p:sp>
      <p:sp>
        <p:nvSpPr>
          <p:cNvPr id="3" name="Content Placeholder 2">
            <a:extLst>
              <a:ext uri="{FF2B5EF4-FFF2-40B4-BE49-F238E27FC236}">
                <a16:creationId xmlns:a16="http://schemas.microsoft.com/office/drawing/2014/main" id="{35B477E6-C35F-4186-B22A-57780832E71B}"/>
              </a:ext>
            </a:extLst>
          </p:cNvPr>
          <p:cNvSpPr>
            <a:spLocks noGrp="1"/>
          </p:cNvSpPr>
          <p:nvPr>
            <p:ph idx="1"/>
          </p:nvPr>
        </p:nvSpPr>
        <p:spPr>
          <a:xfrm>
            <a:off x="1103312" y="2052918"/>
            <a:ext cx="6852911" cy="4195481"/>
          </a:xfrm>
        </p:spPr>
        <p:txBody>
          <a:bodyPr>
            <a:normAutofit fontScale="92500" lnSpcReduction="10000"/>
          </a:bodyPr>
          <a:lstStyle/>
          <a:p>
            <a:pPr algn="just">
              <a:lnSpc>
                <a:spcPct val="90000"/>
              </a:lnSpc>
            </a:pPr>
            <a:r>
              <a:rPr lang="en-US" sz="2000" b="1" dirty="0"/>
              <a:t>Age: </a:t>
            </a:r>
            <a:r>
              <a:rPr lang="en-US" sz="2000" dirty="0"/>
              <a:t>applies to any age, and to any ageist policies or treatment that takes place. </a:t>
            </a:r>
            <a:endParaRPr lang="en-US" sz="2000" b="1" dirty="0"/>
          </a:p>
          <a:p>
            <a:pPr algn="just">
              <a:lnSpc>
                <a:spcPct val="90000"/>
              </a:lnSpc>
            </a:pPr>
            <a:r>
              <a:rPr lang="en-US" sz="2000" b="1" dirty="0"/>
              <a:t>Disability:</a:t>
            </a:r>
            <a:r>
              <a:rPr lang="en-US" sz="2000" dirty="0"/>
              <a:t> accommodations and equal treatment provided within reason for employees with physical or mental disabilities. </a:t>
            </a:r>
          </a:p>
          <a:p>
            <a:pPr algn="just">
              <a:lnSpc>
                <a:spcPct val="90000"/>
              </a:lnSpc>
            </a:pPr>
            <a:r>
              <a:rPr lang="en-US" sz="2000" b="1" dirty="0"/>
              <a:t>Equal Pay:</a:t>
            </a:r>
            <a:r>
              <a:rPr lang="en-US" sz="2000" dirty="0"/>
              <a:t> compensation for equal work regardless of sex, race, religion, etc. </a:t>
            </a:r>
            <a:endParaRPr lang="en-US" b="1" dirty="0"/>
          </a:p>
          <a:p>
            <a:pPr algn="just"/>
            <a:r>
              <a:rPr lang="en-US" b="1" dirty="0"/>
              <a:t>Race:</a:t>
            </a:r>
            <a:r>
              <a:rPr lang="en-US" dirty="0"/>
              <a:t> employee treatment consistent regardless of race or ethnicity. </a:t>
            </a:r>
          </a:p>
          <a:p>
            <a:pPr algn="just"/>
            <a:r>
              <a:rPr lang="en-US" b="1" dirty="0"/>
              <a:t>Religion:</a:t>
            </a:r>
            <a:r>
              <a:rPr lang="en-US" dirty="0"/>
              <a:t> accommodations and equal treatment provided within reason regardless of employee religion. </a:t>
            </a:r>
          </a:p>
          <a:p>
            <a:pPr algn="just"/>
            <a:r>
              <a:rPr lang="en-US" b="1" dirty="0"/>
              <a:t>Sex and Gender:</a:t>
            </a:r>
            <a:r>
              <a:rPr lang="en-US" dirty="0"/>
              <a:t> employee treatment consistent regardless of sex or gender identity.</a:t>
            </a:r>
          </a:p>
          <a:p>
            <a:endParaRPr lang="en-US" dirty="0"/>
          </a:p>
        </p:txBody>
      </p:sp>
      <p:sp>
        <p:nvSpPr>
          <p:cNvPr id="4" name="Slide Number Placeholder 3">
            <a:extLst>
              <a:ext uri="{FF2B5EF4-FFF2-40B4-BE49-F238E27FC236}">
                <a16:creationId xmlns:a16="http://schemas.microsoft.com/office/drawing/2014/main" id="{DE5EDD9A-32BE-4F4E-8CE3-62518AB0F81D}"/>
              </a:ext>
            </a:extLst>
          </p:cNvPr>
          <p:cNvSpPr>
            <a:spLocks noGrp="1"/>
          </p:cNvSpPr>
          <p:nvPr>
            <p:ph type="sldNum" sz="quarter" idx="12"/>
          </p:nvPr>
        </p:nvSpPr>
        <p:spPr/>
        <p:txBody>
          <a:bodyPr/>
          <a:lstStyle/>
          <a:p>
            <a:fld id="{330EA680-D336-4FF7-8B7A-9848BB0A1C32}" type="slidenum">
              <a:rPr lang="en-US" smtClean="0"/>
              <a:t>6</a:t>
            </a:fld>
            <a:endParaRPr lang="en-US"/>
          </a:p>
        </p:txBody>
      </p:sp>
    </p:spTree>
    <p:extLst>
      <p:ext uri="{BB962C8B-B14F-4D97-AF65-F5344CB8AC3E}">
        <p14:creationId xmlns:p14="http://schemas.microsoft.com/office/powerpoint/2010/main" val="2374618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66801-563C-4BA4-84D7-ADD24D2D99CE}"/>
              </a:ext>
            </a:extLst>
          </p:cNvPr>
          <p:cNvSpPr>
            <a:spLocks noGrp="1"/>
          </p:cNvSpPr>
          <p:nvPr>
            <p:ph type="title"/>
          </p:nvPr>
        </p:nvSpPr>
        <p:spPr>
          <a:xfrm>
            <a:off x="648930" y="629266"/>
            <a:ext cx="9252154" cy="1223983"/>
          </a:xfrm>
        </p:spPr>
        <p:txBody>
          <a:bodyPr>
            <a:normAutofit/>
          </a:bodyPr>
          <a:lstStyle/>
          <a:p>
            <a:r>
              <a:rPr lang="en-US" sz="3900" b="1" dirty="0"/>
              <a:t>Health and Safety in the Workplace</a:t>
            </a:r>
          </a:p>
        </p:txBody>
      </p:sp>
      <p:sp>
        <p:nvSpPr>
          <p:cNvPr id="4" name="Slide Number Placeholder 3">
            <a:extLst>
              <a:ext uri="{FF2B5EF4-FFF2-40B4-BE49-F238E27FC236}">
                <a16:creationId xmlns:a16="http://schemas.microsoft.com/office/drawing/2014/main" id="{AD68100E-B6D1-4A46-94DC-F5BCA3AD06A8}"/>
              </a:ext>
            </a:extLst>
          </p:cNvPr>
          <p:cNvSpPr>
            <a:spLocks noGrp="1"/>
          </p:cNvSpPr>
          <p:nvPr>
            <p:ph type="sldNum" sz="quarter" idx="12"/>
          </p:nvPr>
        </p:nvSpPr>
        <p:spPr>
          <a:xfrm>
            <a:off x="10352540" y="295729"/>
            <a:ext cx="838199" cy="767687"/>
          </a:xfrm>
        </p:spPr>
        <p:txBody>
          <a:bodyPr>
            <a:normAutofit/>
          </a:bodyPr>
          <a:lstStyle/>
          <a:p>
            <a:pPr>
              <a:spcAft>
                <a:spcPts val="600"/>
              </a:spcAft>
            </a:pPr>
            <a:fld id="{330EA680-D336-4FF7-8B7A-9848BB0A1C32}" type="slidenum">
              <a:rPr lang="en-US" smtClean="0"/>
              <a:pPr>
                <a:spcAft>
                  <a:spcPts val="600"/>
                </a:spcAft>
              </a:pPr>
              <a:t>7</a:t>
            </a:fld>
            <a:endParaRPr lang="en-US"/>
          </a:p>
        </p:txBody>
      </p:sp>
      <p:sp>
        <p:nvSpPr>
          <p:cNvPr id="3" name="Content Placeholder 2">
            <a:extLst>
              <a:ext uri="{FF2B5EF4-FFF2-40B4-BE49-F238E27FC236}">
                <a16:creationId xmlns:a16="http://schemas.microsoft.com/office/drawing/2014/main" id="{AB6C289E-256A-42A7-AF32-882B46C413E9}"/>
              </a:ext>
            </a:extLst>
          </p:cNvPr>
          <p:cNvSpPr>
            <a:spLocks noGrp="1"/>
          </p:cNvSpPr>
          <p:nvPr>
            <p:ph idx="1"/>
          </p:nvPr>
        </p:nvSpPr>
        <p:spPr>
          <a:xfrm>
            <a:off x="817123" y="1692614"/>
            <a:ext cx="5647786" cy="4555786"/>
          </a:xfrm>
        </p:spPr>
        <p:txBody>
          <a:bodyPr>
            <a:normAutofit/>
          </a:bodyPr>
          <a:lstStyle/>
          <a:p>
            <a:pPr algn="just">
              <a:lnSpc>
                <a:spcPct val="90000"/>
              </a:lnSpc>
            </a:pPr>
            <a:r>
              <a:rPr lang="en-US" sz="1800" dirty="0"/>
              <a:t>The International Labor Organization (ILO) states that thousands of people die every day from occupational accidents or work-related diseases. This results in more than a million deaths per year. </a:t>
            </a:r>
          </a:p>
          <a:p>
            <a:pPr algn="just">
              <a:lnSpc>
                <a:spcPct val="90000"/>
              </a:lnSpc>
            </a:pPr>
            <a:r>
              <a:rPr lang="en-US" sz="1800" dirty="0"/>
              <a:t>However, health and safety concerns should not be limited to physical harm. In a 2019 report conducted by the International Labor Organization (ILO), an emphasis was placed on the rise of “psychosocial risks” and work-related stress and mental health concerns. Factors such as job insecurity, high demands, effort-reward imbalance, and low autonomy, were all found to contribute to health-related behavioral risks, including sedentary lifestyles, heavy alcohol consumption, increased cigarette smoking, and eating disorders.</a:t>
            </a:r>
          </a:p>
        </p:txBody>
      </p:sp>
      <p:pic>
        <p:nvPicPr>
          <p:cNvPr id="2050" name="Picture 2" descr="Health and Safety in the Workplace | MLI | Malta Leadership Institute">
            <a:extLst>
              <a:ext uri="{FF2B5EF4-FFF2-40B4-BE49-F238E27FC236}">
                <a16:creationId xmlns:a16="http://schemas.microsoft.com/office/drawing/2014/main" id="{C9A3B691-E9B2-4283-837F-5C33ADEDF7D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916365" y="1692614"/>
            <a:ext cx="4627177" cy="4319080"/>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5607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0094C-7E4D-410D-846A-8A6F9548DD32}"/>
              </a:ext>
            </a:extLst>
          </p:cNvPr>
          <p:cNvSpPr>
            <a:spLocks noGrp="1"/>
          </p:cNvSpPr>
          <p:nvPr>
            <p:ph type="title"/>
          </p:nvPr>
        </p:nvSpPr>
        <p:spPr>
          <a:xfrm>
            <a:off x="648930" y="629266"/>
            <a:ext cx="9252154" cy="1223983"/>
          </a:xfrm>
        </p:spPr>
        <p:txBody>
          <a:bodyPr>
            <a:normAutofit/>
          </a:bodyPr>
          <a:lstStyle/>
          <a:p>
            <a:pPr marL="342900" indent="-342900"/>
            <a:r>
              <a:rPr lang="en-US" sz="3900" b="1"/>
              <a:t>Whistleblowing or Social Media Rants</a:t>
            </a:r>
          </a:p>
        </p:txBody>
      </p:sp>
      <p:sp>
        <p:nvSpPr>
          <p:cNvPr id="4" name="Slide Number Placeholder 3">
            <a:extLst>
              <a:ext uri="{FF2B5EF4-FFF2-40B4-BE49-F238E27FC236}">
                <a16:creationId xmlns:a16="http://schemas.microsoft.com/office/drawing/2014/main" id="{B2C0BFEA-1FB5-4853-9CF4-6E0051707581}"/>
              </a:ext>
            </a:extLst>
          </p:cNvPr>
          <p:cNvSpPr>
            <a:spLocks noGrp="1"/>
          </p:cNvSpPr>
          <p:nvPr>
            <p:ph type="sldNum" sz="quarter" idx="12"/>
          </p:nvPr>
        </p:nvSpPr>
        <p:spPr>
          <a:xfrm>
            <a:off x="10352540" y="295729"/>
            <a:ext cx="838199" cy="767687"/>
          </a:xfrm>
        </p:spPr>
        <p:txBody>
          <a:bodyPr>
            <a:normAutofit/>
          </a:bodyPr>
          <a:lstStyle/>
          <a:p>
            <a:pPr>
              <a:spcAft>
                <a:spcPts val="600"/>
              </a:spcAft>
            </a:pPr>
            <a:fld id="{330EA680-D336-4FF7-8B7A-9848BB0A1C32}" type="slidenum">
              <a:rPr lang="en-US" smtClean="0"/>
              <a:pPr>
                <a:spcAft>
                  <a:spcPts val="600"/>
                </a:spcAft>
              </a:pPr>
              <a:t>8</a:t>
            </a:fld>
            <a:endParaRPr lang="en-US"/>
          </a:p>
        </p:txBody>
      </p:sp>
      <p:sp>
        <p:nvSpPr>
          <p:cNvPr id="3" name="Content Placeholder 2">
            <a:extLst>
              <a:ext uri="{FF2B5EF4-FFF2-40B4-BE49-F238E27FC236}">
                <a16:creationId xmlns:a16="http://schemas.microsoft.com/office/drawing/2014/main" id="{AAB3160F-BAB7-4476-93B9-B5E908B9C1A4}"/>
              </a:ext>
            </a:extLst>
          </p:cNvPr>
          <p:cNvSpPr>
            <a:spLocks noGrp="1"/>
          </p:cNvSpPr>
          <p:nvPr>
            <p:ph idx="1"/>
          </p:nvPr>
        </p:nvSpPr>
        <p:spPr>
          <a:xfrm>
            <a:off x="648457" y="1527244"/>
            <a:ext cx="4793263" cy="4721156"/>
          </a:xfrm>
        </p:spPr>
        <p:txBody>
          <a:bodyPr>
            <a:normAutofit lnSpcReduction="10000"/>
          </a:bodyPr>
          <a:lstStyle/>
          <a:p>
            <a:pPr algn="just">
              <a:lnSpc>
                <a:spcPct val="90000"/>
              </a:lnSpc>
            </a:pPr>
            <a:r>
              <a:rPr lang="en-US" sz="1600" dirty="0"/>
              <a:t>The widespread nature of social media has made employees conduct online a factor in their employment status. The question of the ethics of firing or punishing employees for their online posts is complicated. However, the line is usually drawn when an employee’s online behavior is considered to be disloyal to their employer. This means that a Facebook post complaining about work is not punishable on its own but can be punishable if it does something to reduce business or maligning the organization or Institution.</a:t>
            </a:r>
          </a:p>
          <a:p>
            <a:pPr algn="just">
              <a:lnSpc>
                <a:spcPct val="90000"/>
              </a:lnSpc>
            </a:pPr>
            <a:r>
              <a:rPr lang="en-US" sz="1600" dirty="0"/>
              <a:t>In the same vein, business owners must be able to respect and not penalize employees who are deemed whistleblowers to either regulatory authorities or on social media. This means that employees should be encouraged, and cannot be penalized, for raising awareness of workplace violations online.</a:t>
            </a:r>
          </a:p>
        </p:txBody>
      </p:sp>
      <p:pic>
        <p:nvPicPr>
          <p:cNvPr id="3074" name="Picture 2" descr="Social-Media Safety in the Workplace: Tips to Protect Your ...">
            <a:extLst>
              <a:ext uri="{FF2B5EF4-FFF2-40B4-BE49-F238E27FC236}">
                <a16:creationId xmlns:a16="http://schemas.microsoft.com/office/drawing/2014/main" id="{44D5FCD1-BDA5-4C84-A039-F69F2CE9F05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091916" y="2734979"/>
            <a:ext cx="5451627" cy="2830652"/>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0855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5017B-52E8-46BB-A22B-6AED37A9EF01}"/>
              </a:ext>
            </a:extLst>
          </p:cNvPr>
          <p:cNvSpPr>
            <a:spLocks noGrp="1"/>
          </p:cNvSpPr>
          <p:nvPr>
            <p:ph type="title"/>
          </p:nvPr>
        </p:nvSpPr>
        <p:spPr>
          <a:xfrm>
            <a:off x="648930" y="629266"/>
            <a:ext cx="9252154" cy="1223983"/>
          </a:xfrm>
        </p:spPr>
        <p:txBody>
          <a:bodyPr>
            <a:normAutofit/>
          </a:bodyPr>
          <a:lstStyle/>
          <a:p>
            <a:r>
              <a:rPr lang="en-US" b="1"/>
              <a:t>Ethics in Accounting Practices</a:t>
            </a:r>
            <a:endParaRPr lang="en-US" b="1" dirty="0"/>
          </a:p>
        </p:txBody>
      </p:sp>
      <p:sp>
        <p:nvSpPr>
          <p:cNvPr id="4" name="Slide Number Placeholder 3">
            <a:extLst>
              <a:ext uri="{FF2B5EF4-FFF2-40B4-BE49-F238E27FC236}">
                <a16:creationId xmlns:a16="http://schemas.microsoft.com/office/drawing/2014/main" id="{2107351B-DEDB-4F93-B12D-D12C74B88221}"/>
              </a:ext>
            </a:extLst>
          </p:cNvPr>
          <p:cNvSpPr>
            <a:spLocks noGrp="1"/>
          </p:cNvSpPr>
          <p:nvPr>
            <p:ph type="sldNum" sz="quarter" idx="12"/>
          </p:nvPr>
        </p:nvSpPr>
        <p:spPr>
          <a:xfrm>
            <a:off x="10352540" y="295729"/>
            <a:ext cx="838199" cy="767687"/>
          </a:xfrm>
        </p:spPr>
        <p:txBody>
          <a:bodyPr>
            <a:normAutofit/>
          </a:bodyPr>
          <a:lstStyle/>
          <a:p>
            <a:pPr>
              <a:spcAft>
                <a:spcPts val="600"/>
              </a:spcAft>
            </a:pPr>
            <a:fld id="{330EA680-D336-4FF7-8B7A-9848BB0A1C32}" type="slidenum">
              <a:rPr lang="en-US" smtClean="0"/>
              <a:pPr>
                <a:spcAft>
                  <a:spcPts val="600"/>
                </a:spcAft>
              </a:pPr>
              <a:t>9</a:t>
            </a:fld>
            <a:endParaRPr lang="en-US"/>
          </a:p>
        </p:txBody>
      </p:sp>
      <p:sp>
        <p:nvSpPr>
          <p:cNvPr id="3" name="Content Placeholder 2">
            <a:extLst>
              <a:ext uri="{FF2B5EF4-FFF2-40B4-BE49-F238E27FC236}">
                <a16:creationId xmlns:a16="http://schemas.microsoft.com/office/drawing/2014/main" id="{D1E8AFD5-89E4-4D2B-BD54-3E6992CBB852}"/>
              </a:ext>
            </a:extLst>
          </p:cNvPr>
          <p:cNvSpPr>
            <a:spLocks noGrp="1"/>
          </p:cNvSpPr>
          <p:nvPr>
            <p:ph idx="1"/>
          </p:nvPr>
        </p:nvSpPr>
        <p:spPr>
          <a:xfrm>
            <a:off x="1103311" y="2052214"/>
            <a:ext cx="5965394" cy="4196185"/>
          </a:xfrm>
        </p:spPr>
        <p:txBody>
          <a:bodyPr>
            <a:normAutofit/>
          </a:bodyPr>
          <a:lstStyle/>
          <a:p>
            <a:pPr algn="just"/>
            <a:r>
              <a:rPr lang="en-US" dirty="0"/>
              <a:t>Any organization must maintain accurate bookkeeping practices. “Cooking the books”, and otherwise conducting unethical accounting practices, is a serious concern for organizations, especially in publicly traded companies. </a:t>
            </a:r>
          </a:p>
        </p:txBody>
      </p:sp>
      <p:pic>
        <p:nvPicPr>
          <p:cNvPr id="4098" name="Picture 2" descr="Be Kind To Yourself &amp; Your Business By Following Good Bookkeeping ...">
            <a:extLst>
              <a:ext uri="{FF2B5EF4-FFF2-40B4-BE49-F238E27FC236}">
                <a16:creationId xmlns:a16="http://schemas.microsoft.com/office/drawing/2014/main" id="{5116834C-B359-49D7-BD80-DA13A08054E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534655" y="3027817"/>
            <a:ext cx="4008888" cy="2244977"/>
          </a:xfrm>
          <a:prstGeom prst="rect">
            <a:avLst/>
          </a:prstGeom>
          <a:noFill/>
          <a:effectLst>
            <a:outerShdw blurRad="50800" dist="38100" dir="5400000" algn="t" rotWithShape="0">
              <a:prstClr val="black">
                <a:alpha val="43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93753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770</TotalTime>
  <Words>1499</Words>
  <Application>Microsoft Office PowerPoint</Application>
  <PresentationFormat>Widescreen</PresentationFormat>
  <Paragraphs>78</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Century Gothic</vt:lpstr>
      <vt:lpstr>Wingdings 3</vt:lpstr>
      <vt:lpstr>Ion</vt:lpstr>
      <vt:lpstr>Ethical Issues In business LECTURE # 3</vt:lpstr>
      <vt:lpstr>Fair Use Notice</vt:lpstr>
      <vt:lpstr>Ethical Issue In Business</vt:lpstr>
      <vt:lpstr>PowerPoint Presentation</vt:lpstr>
      <vt:lpstr>Harassment and Discrimination in the Workplace </vt:lpstr>
      <vt:lpstr>Harassment and Discrimination in the Workplace </vt:lpstr>
      <vt:lpstr>Health and Safety in the Workplace</vt:lpstr>
      <vt:lpstr>Whistleblowing or Social Media Rants</vt:lpstr>
      <vt:lpstr>Ethics in Accounting Practices</vt:lpstr>
      <vt:lpstr>Technology and Privacy Practices</vt:lpstr>
      <vt:lpstr>Technology and Privacy Practices (Contiue…)</vt:lpstr>
      <vt:lpstr>Nondisclosure and Corporate Espionage</vt:lpstr>
      <vt:lpstr>Bad Leadership Behavior</vt:lpstr>
      <vt:lpstr>Final Thoughts on Addressing Ethical Issues in Business </vt:lpstr>
      <vt:lpstr>Lesson For Life</vt:lpstr>
      <vt:lpstr>Thank you…       Questions….??? If Any…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Ethical Issues In business LECTURE # 3</dc:title>
  <dc:creator>junaid ahmed</dc:creator>
  <cp:lastModifiedBy>junaid ahmed</cp:lastModifiedBy>
  <cp:revision>25</cp:revision>
  <dcterms:created xsi:type="dcterms:W3CDTF">2020-06-04T02:14:46Z</dcterms:created>
  <dcterms:modified xsi:type="dcterms:W3CDTF">2021-06-17T04:16:23Z</dcterms:modified>
</cp:coreProperties>
</file>