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64" r:id="rId3"/>
    <p:sldId id="257" r:id="rId4"/>
    <p:sldId id="268" r:id="rId5"/>
    <p:sldId id="269" r:id="rId6"/>
    <p:sldId id="270" r:id="rId7"/>
    <p:sldId id="271" r:id="rId8"/>
    <p:sldId id="267"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30-Jul-21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30-Jul-21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30-Jul-21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30-Jul-21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30-Jul-21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30-Jul-21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30-Jul-21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30-Jul-21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30-Jul-21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30-Jul-21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30-Jul-21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30-Jul-21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30-Jul-21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30-Jul-21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30-Jul-21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30-Jul-21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30-Jul-21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30-Jul-21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30-Jul-21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3"/>
            <a:ext cx="9144000" cy="1187450"/>
          </a:xfrm>
        </p:spPr>
        <p:txBody>
          <a:bodyPr>
            <a:normAutofit fontScale="90000"/>
          </a:bodyPr>
          <a:lstStyle/>
          <a:p>
            <a:r>
              <a:rPr lang="en-US" dirty="0">
                <a:cs typeface="Calibri Light"/>
              </a:rPr>
              <a:t>Computer Ethics</a:t>
            </a:r>
            <a:br>
              <a:rPr lang="en-US" dirty="0">
                <a:cs typeface="Calibri Light"/>
              </a:rPr>
            </a:br>
            <a:r>
              <a:rPr lang="en-US" sz="2700" dirty="0">
                <a:ea typeface="+mj-lt"/>
                <a:cs typeface="+mj-lt"/>
              </a:rPr>
              <a:t>LECTURE # 6</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C22-7DC2-485B-8F47-0271FC4D35DD}"/>
              </a:ext>
            </a:extLst>
          </p:cNvPr>
          <p:cNvSpPr>
            <a:spLocks noGrp="1"/>
          </p:cNvSpPr>
          <p:nvPr>
            <p:ph type="title"/>
          </p:nvPr>
        </p:nvSpPr>
        <p:spPr>
          <a:xfrm>
            <a:off x="648930" y="629266"/>
            <a:ext cx="9252154" cy="1223983"/>
          </a:xfrm>
        </p:spPr>
        <p:txBody>
          <a:bodyPr>
            <a:normAutofit/>
          </a:bodyPr>
          <a:lstStyle/>
          <a:p>
            <a:r>
              <a:rPr lang="en-US" b="1" dirty="0"/>
              <a:t>Computer Ethics</a:t>
            </a:r>
            <a:endParaRPr lang="en-US" dirty="0"/>
          </a:p>
        </p:txBody>
      </p:sp>
      <p:sp>
        <p:nvSpPr>
          <p:cNvPr id="4" name="Slide Number Placeholder 3">
            <a:extLst>
              <a:ext uri="{FF2B5EF4-FFF2-40B4-BE49-F238E27FC236}">
                <a16:creationId xmlns:a16="http://schemas.microsoft.com/office/drawing/2014/main" id="{B1E81BF0-6C13-450F-97F1-F3E895D0F2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BD7950D6-ECDF-4322-AA0D-DDA08FA557F3}"/>
              </a:ext>
            </a:extLst>
          </p:cNvPr>
          <p:cNvSpPr>
            <a:spLocks noGrp="1"/>
          </p:cNvSpPr>
          <p:nvPr>
            <p:ph idx="1"/>
          </p:nvPr>
        </p:nvSpPr>
        <p:spPr>
          <a:xfrm>
            <a:off x="648930" y="1853249"/>
            <a:ext cx="5965394" cy="4196185"/>
          </a:xfrm>
        </p:spPr>
        <p:txBody>
          <a:bodyPr vert="horz" lIns="91440" tIns="45720" rIns="91440" bIns="45720" rtlCol="0">
            <a:normAutofit/>
          </a:bodyPr>
          <a:lstStyle/>
          <a:p>
            <a:pPr marL="0" indent="0">
              <a:buNone/>
            </a:pPr>
            <a:r>
              <a:rPr lang="en-US" dirty="0"/>
              <a:t>Computer ethics is a term used to describe the ethical principles and moral dilemmas that one can encounter in today’s computer-based society.</a:t>
            </a:r>
            <a:endParaRPr lang="en-US" dirty="0">
              <a:cs typeface="Calibri"/>
            </a:endParaRPr>
          </a:p>
        </p:txBody>
      </p:sp>
      <p:pic>
        <p:nvPicPr>
          <p:cNvPr id="2050" name="Picture 2" descr="What is Ethics?">
            <a:extLst>
              <a:ext uri="{FF2B5EF4-FFF2-40B4-BE49-F238E27FC236}">
                <a16:creationId xmlns:a16="http://schemas.microsoft.com/office/drawing/2014/main" id="{971063F6-C56F-42A8-AC25-FA9C0BAFC6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90689" y="2052213"/>
            <a:ext cx="3496820"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0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7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08257C-0D0D-4946-9D9F-258EE14DDD9E}"/>
              </a:ext>
            </a:extLst>
          </p:cNvPr>
          <p:cNvSpPr>
            <a:spLocks noGrp="1"/>
          </p:cNvSpPr>
          <p:nvPr>
            <p:ph type="title"/>
          </p:nvPr>
        </p:nvSpPr>
        <p:spPr>
          <a:xfrm>
            <a:off x="413892" y="252255"/>
            <a:ext cx="6188190" cy="1622321"/>
          </a:xfrm>
        </p:spPr>
        <p:txBody>
          <a:bodyPr>
            <a:normAutofit/>
          </a:bodyPr>
          <a:lstStyle/>
          <a:p>
            <a:r>
              <a:rPr lang="en-US" b="1" dirty="0">
                <a:solidFill>
                  <a:srgbClr val="EBEBEB"/>
                </a:solidFill>
              </a:rPr>
              <a:t>The Commandments For Computer Ethics</a:t>
            </a:r>
            <a:endParaRPr lang="en-US" dirty="0">
              <a:solidFill>
                <a:srgbClr val="EBEBEB"/>
              </a:solidFill>
            </a:endParaRPr>
          </a:p>
        </p:txBody>
      </p:sp>
      <p:sp>
        <p:nvSpPr>
          <p:cNvPr id="3077"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078" name="Freeform: Shape 74">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4" name="Picture 2" descr="Are you ready for Android Programming?: Computer Ethics">
            <a:extLst>
              <a:ext uri="{FF2B5EF4-FFF2-40B4-BE49-F238E27FC236}">
                <a16:creationId xmlns:a16="http://schemas.microsoft.com/office/drawing/2014/main" id="{267BEAB1-CA34-496D-B742-6A8B150623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15500" y="1551292"/>
            <a:ext cx="4676499" cy="5144149"/>
          </a:xfrm>
          <a:prstGeom prst="rect">
            <a:avLst/>
          </a:prstGeom>
          <a:noFill/>
          <a:effectLst/>
          <a:extLst>
            <a:ext uri="{909E8E84-426E-40DD-AFC4-6F175D3DCCD1}">
              <a14:hiddenFill xmlns:a14="http://schemas.microsoft.com/office/drawing/2010/main">
                <a:solidFill>
                  <a:srgbClr val="FFFFFF"/>
                </a:solidFill>
              </a14:hiddenFill>
            </a:ext>
          </a:extLst>
        </p:spPr>
      </p:pic>
      <p:sp>
        <p:nvSpPr>
          <p:cNvPr id="3079" name="Rectangle 7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21EC3C90-B1FE-4964-8901-8DE9E07CA368}"/>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4</a:t>
            </a:fld>
            <a:endParaRPr lang="en-US">
              <a:solidFill>
                <a:srgbClr val="FFFFFF"/>
              </a:solidFill>
            </a:endParaRPr>
          </a:p>
        </p:txBody>
      </p:sp>
      <p:sp>
        <p:nvSpPr>
          <p:cNvPr id="3" name="Content Placeholder 2">
            <a:extLst>
              <a:ext uri="{FF2B5EF4-FFF2-40B4-BE49-F238E27FC236}">
                <a16:creationId xmlns:a16="http://schemas.microsoft.com/office/drawing/2014/main" id="{601D709B-A10E-4C54-A8FF-997335F1C4EB}"/>
              </a:ext>
            </a:extLst>
          </p:cNvPr>
          <p:cNvSpPr>
            <a:spLocks noGrp="1"/>
          </p:cNvSpPr>
          <p:nvPr>
            <p:ph idx="1"/>
          </p:nvPr>
        </p:nvSpPr>
        <p:spPr>
          <a:xfrm>
            <a:off x="340468" y="1760706"/>
            <a:ext cx="6496651" cy="4516774"/>
          </a:xfrm>
        </p:spPr>
        <p:txBody>
          <a:bodyPr>
            <a:normAutofit lnSpcReduction="10000"/>
          </a:bodyPr>
          <a:lstStyle/>
          <a:p>
            <a:pPr lvl="0" algn="just">
              <a:lnSpc>
                <a:spcPct val="90000"/>
              </a:lnSpc>
              <a:buFont typeface="Wingdings" panose="05000000000000000000" pitchFamily="2" charset="2"/>
              <a:buChar char="Ø"/>
            </a:pPr>
            <a:r>
              <a:rPr lang="en-US" sz="1800" dirty="0">
                <a:solidFill>
                  <a:srgbClr val="FFFFFF"/>
                </a:solidFill>
              </a:rPr>
              <a:t>You shall not use a computer to harm other people. </a:t>
            </a:r>
          </a:p>
          <a:p>
            <a:pPr lvl="0" algn="just">
              <a:lnSpc>
                <a:spcPct val="90000"/>
              </a:lnSpc>
              <a:buFont typeface="Wingdings" panose="05000000000000000000" pitchFamily="2" charset="2"/>
              <a:buChar char="Ø"/>
            </a:pPr>
            <a:r>
              <a:rPr lang="en-US" sz="1800" dirty="0">
                <a:solidFill>
                  <a:srgbClr val="FFFFFF"/>
                </a:solidFill>
              </a:rPr>
              <a:t>You shall not interfere with other people’s computer work. </a:t>
            </a:r>
          </a:p>
          <a:p>
            <a:pPr lvl="0" algn="just">
              <a:lnSpc>
                <a:spcPct val="90000"/>
              </a:lnSpc>
              <a:buFont typeface="Wingdings" panose="05000000000000000000" pitchFamily="2" charset="2"/>
              <a:buChar char="Ø"/>
            </a:pPr>
            <a:r>
              <a:rPr lang="en-US" sz="1800" dirty="0">
                <a:solidFill>
                  <a:srgbClr val="FFFFFF"/>
                </a:solidFill>
              </a:rPr>
              <a:t>You shall not snoop around in other people’s files.</a:t>
            </a:r>
          </a:p>
          <a:p>
            <a:pPr lvl="0" algn="just">
              <a:lnSpc>
                <a:spcPct val="90000"/>
              </a:lnSpc>
              <a:buFont typeface="Wingdings" panose="05000000000000000000" pitchFamily="2" charset="2"/>
              <a:buChar char="Ø"/>
            </a:pPr>
            <a:r>
              <a:rPr lang="en-US" sz="1800" dirty="0">
                <a:solidFill>
                  <a:srgbClr val="FFFFFF"/>
                </a:solidFill>
              </a:rPr>
              <a:t>You shall not use a computer to steal. </a:t>
            </a:r>
          </a:p>
          <a:p>
            <a:pPr lvl="0" algn="just">
              <a:lnSpc>
                <a:spcPct val="90000"/>
              </a:lnSpc>
              <a:buFont typeface="Wingdings" panose="05000000000000000000" pitchFamily="2" charset="2"/>
              <a:buChar char="Ø"/>
            </a:pPr>
            <a:r>
              <a:rPr lang="en-US" sz="1800" dirty="0">
                <a:solidFill>
                  <a:srgbClr val="FFFFFF"/>
                </a:solidFill>
              </a:rPr>
              <a:t>You shall not use a computer to bear false witness.</a:t>
            </a:r>
          </a:p>
          <a:p>
            <a:pPr lvl="0" algn="just">
              <a:lnSpc>
                <a:spcPct val="90000"/>
              </a:lnSpc>
              <a:buFont typeface="Wingdings" panose="05000000000000000000" pitchFamily="2" charset="2"/>
              <a:buChar char="Ø"/>
            </a:pPr>
            <a:r>
              <a:rPr lang="en-US" sz="1800" dirty="0">
                <a:solidFill>
                  <a:srgbClr val="FFFFFF"/>
                </a:solidFill>
              </a:rPr>
              <a:t>You shall not copy or use proprietary software for which you have not paid. </a:t>
            </a:r>
          </a:p>
          <a:p>
            <a:pPr lvl="0" algn="just">
              <a:lnSpc>
                <a:spcPct val="90000"/>
              </a:lnSpc>
              <a:buFont typeface="Wingdings" panose="05000000000000000000" pitchFamily="2" charset="2"/>
              <a:buChar char="Ø"/>
            </a:pPr>
            <a:r>
              <a:rPr lang="en-US" sz="1800" dirty="0">
                <a:solidFill>
                  <a:srgbClr val="FFFFFF"/>
                </a:solidFill>
              </a:rPr>
              <a:t>You shall not use other people’s computer resources without authorization or proper compensation. </a:t>
            </a:r>
          </a:p>
          <a:p>
            <a:pPr lvl="0" algn="just">
              <a:lnSpc>
                <a:spcPct val="90000"/>
              </a:lnSpc>
              <a:buFont typeface="Wingdings" panose="05000000000000000000" pitchFamily="2" charset="2"/>
              <a:buChar char="Ø"/>
            </a:pPr>
            <a:r>
              <a:rPr lang="en-US" sz="1800" dirty="0">
                <a:solidFill>
                  <a:srgbClr val="FFFFFF"/>
                </a:solidFill>
              </a:rPr>
              <a:t>You shall think about the social consequences of the program you write or the system you design. </a:t>
            </a:r>
          </a:p>
          <a:p>
            <a:pPr algn="just">
              <a:lnSpc>
                <a:spcPct val="90000"/>
              </a:lnSpc>
              <a:buFont typeface="Wingdings" panose="05000000000000000000" pitchFamily="2" charset="2"/>
              <a:buChar char="Ø"/>
            </a:pPr>
            <a:r>
              <a:rPr lang="en-US" sz="1800" dirty="0">
                <a:solidFill>
                  <a:srgbClr val="FFFFFF"/>
                </a:solidFill>
              </a:rPr>
              <a:t>You shall use a computer in ways that show consideration and respect for your fellow humans.</a:t>
            </a:r>
          </a:p>
        </p:txBody>
      </p:sp>
    </p:spTree>
    <p:extLst>
      <p:ext uri="{BB962C8B-B14F-4D97-AF65-F5344CB8AC3E}">
        <p14:creationId xmlns:p14="http://schemas.microsoft.com/office/powerpoint/2010/main" val="252344640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B452-FA8F-4D3A-A7D3-AD047F60EA35}"/>
              </a:ext>
            </a:extLst>
          </p:cNvPr>
          <p:cNvSpPr>
            <a:spLocks noGrp="1"/>
          </p:cNvSpPr>
          <p:nvPr>
            <p:ph type="title"/>
          </p:nvPr>
        </p:nvSpPr>
        <p:spPr>
          <a:xfrm>
            <a:off x="648930" y="629266"/>
            <a:ext cx="9252154" cy="1223983"/>
          </a:xfrm>
        </p:spPr>
        <p:txBody>
          <a:bodyPr>
            <a:normAutofit/>
          </a:bodyPr>
          <a:lstStyle/>
          <a:p>
            <a:pPr>
              <a:lnSpc>
                <a:spcPct val="90000"/>
              </a:lnSpc>
            </a:pPr>
            <a:r>
              <a:rPr lang="en-US" sz="3900" b="1"/>
              <a:t>Components Of A Personal Code Of Computer Ethics</a:t>
            </a:r>
            <a:endParaRPr lang="en-US" sz="3900"/>
          </a:p>
        </p:txBody>
      </p:sp>
      <p:sp>
        <p:nvSpPr>
          <p:cNvPr id="4" name="Slide Number Placeholder 3">
            <a:extLst>
              <a:ext uri="{FF2B5EF4-FFF2-40B4-BE49-F238E27FC236}">
                <a16:creationId xmlns:a16="http://schemas.microsoft.com/office/drawing/2014/main" id="{62090C71-1509-43FE-A046-D89A8CB96D67}"/>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5</a:t>
            </a:fld>
            <a:endParaRPr lang="en-US"/>
          </a:p>
        </p:txBody>
      </p:sp>
      <p:sp>
        <p:nvSpPr>
          <p:cNvPr id="3" name="Content Placeholder 2">
            <a:extLst>
              <a:ext uri="{FF2B5EF4-FFF2-40B4-BE49-F238E27FC236}">
                <a16:creationId xmlns:a16="http://schemas.microsoft.com/office/drawing/2014/main" id="{8C18834A-65F6-495C-8F6A-766C1750F2E0}"/>
              </a:ext>
            </a:extLst>
          </p:cNvPr>
          <p:cNvSpPr>
            <a:spLocks noGrp="1"/>
          </p:cNvSpPr>
          <p:nvPr>
            <p:ph idx="1"/>
          </p:nvPr>
        </p:nvSpPr>
        <p:spPr>
          <a:xfrm>
            <a:off x="1103311" y="2052214"/>
            <a:ext cx="5803129" cy="4196185"/>
          </a:xfrm>
        </p:spPr>
        <p:txBody>
          <a:bodyPr>
            <a:normAutofit/>
          </a:bodyPr>
          <a:lstStyle/>
          <a:p>
            <a:r>
              <a:rPr lang="en-US" dirty="0"/>
              <a:t>Several essential components of a personal code of computer ethics: </a:t>
            </a:r>
          </a:p>
          <a:p>
            <a:r>
              <a:rPr lang="en-US" dirty="0"/>
              <a:t>Honesty </a:t>
            </a:r>
          </a:p>
          <a:p>
            <a:r>
              <a:rPr lang="en-US" dirty="0"/>
              <a:t>Respect </a:t>
            </a:r>
          </a:p>
          <a:p>
            <a:r>
              <a:rPr lang="en-US" dirty="0"/>
              <a:t>Confidentiality </a:t>
            </a:r>
          </a:p>
          <a:p>
            <a:r>
              <a:rPr lang="en-US" dirty="0"/>
              <a:t>Professionalism </a:t>
            </a:r>
          </a:p>
          <a:p>
            <a:r>
              <a:rPr lang="en-US" dirty="0"/>
              <a:t>Responsibility</a:t>
            </a:r>
          </a:p>
          <a:p>
            <a:r>
              <a:rPr lang="en-US" dirty="0"/>
              <a:t>Communication </a:t>
            </a:r>
          </a:p>
          <a:p>
            <a:r>
              <a:rPr lang="en-US" dirty="0"/>
              <a:t>Obeying the law</a:t>
            </a:r>
          </a:p>
        </p:txBody>
      </p:sp>
      <p:pic>
        <p:nvPicPr>
          <p:cNvPr id="4098" name="Picture 2" descr="Constructive Summary: Reason, Relativity, and Responsibility in Computer  Ehics (March 4, 2017) – My remarkable IT project">
            <a:extLst>
              <a:ext uri="{FF2B5EF4-FFF2-40B4-BE49-F238E27FC236}">
                <a16:creationId xmlns:a16="http://schemas.microsoft.com/office/drawing/2014/main" id="{458AD5B6-A148-402A-950F-25F44FC243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70" b="2"/>
          <a:stretch/>
        </p:blipFill>
        <p:spPr bwMode="auto">
          <a:xfrm>
            <a:off x="7551643" y="2052213"/>
            <a:ext cx="3991900"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55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AF5B-62B3-4815-A0BA-ABE1116A28FB}"/>
              </a:ext>
            </a:extLst>
          </p:cNvPr>
          <p:cNvSpPr>
            <a:spLocks noGrp="1"/>
          </p:cNvSpPr>
          <p:nvPr>
            <p:ph type="title"/>
          </p:nvPr>
        </p:nvSpPr>
        <p:spPr/>
        <p:txBody>
          <a:bodyPr/>
          <a:lstStyle/>
          <a:p>
            <a:r>
              <a:rPr lang="en-US" dirty="0"/>
              <a:t>Copyright Software Piracy Public Domain</a:t>
            </a:r>
          </a:p>
        </p:txBody>
      </p:sp>
      <p:sp>
        <p:nvSpPr>
          <p:cNvPr id="3" name="Content Placeholder 2">
            <a:extLst>
              <a:ext uri="{FF2B5EF4-FFF2-40B4-BE49-F238E27FC236}">
                <a16:creationId xmlns:a16="http://schemas.microsoft.com/office/drawing/2014/main" id="{35FA1439-4123-44AE-95EC-D1FFE3D06CE5}"/>
              </a:ext>
            </a:extLst>
          </p:cNvPr>
          <p:cNvSpPr>
            <a:spLocks noGrp="1"/>
          </p:cNvSpPr>
          <p:nvPr>
            <p:ph idx="1"/>
          </p:nvPr>
        </p:nvSpPr>
        <p:spPr/>
        <p:txBody>
          <a:bodyPr/>
          <a:lstStyle/>
          <a:p>
            <a:r>
              <a:rPr lang="en-US" dirty="0"/>
              <a:t>Some software is free to use, copy, and/or change, but only do so if there is written notice that the software is in the public domain. Look for this notice in the “read me” files that accompany programs. </a:t>
            </a:r>
          </a:p>
          <a:p>
            <a:endParaRPr lang="en-US" dirty="0"/>
          </a:p>
          <a:p>
            <a:r>
              <a:rPr lang="en-US" dirty="0"/>
              <a:t>General Public License GPL software has the same restrictions as public domain software, but cannot be sold for profit.</a:t>
            </a:r>
          </a:p>
        </p:txBody>
      </p:sp>
      <p:sp>
        <p:nvSpPr>
          <p:cNvPr id="4" name="Slide Number Placeholder 3">
            <a:extLst>
              <a:ext uri="{FF2B5EF4-FFF2-40B4-BE49-F238E27FC236}">
                <a16:creationId xmlns:a16="http://schemas.microsoft.com/office/drawing/2014/main" id="{26876B54-3EE4-426B-92C9-36F321A7E78E}"/>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49438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124740-D61F-4273-A045-E160B2B4903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7</a:t>
            </a:fld>
            <a:endParaRPr lang="en-US"/>
          </a:p>
        </p:txBody>
      </p:sp>
      <p:sp>
        <p:nvSpPr>
          <p:cNvPr id="3" name="Content Placeholder 2">
            <a:extLst>
              <a:ext uri="{FF2B5EF4-FFF2-40B4-BE49-F238E27FC236}">
                <a16:creationId xmlns:a16="http://schemas.microsoft.com/office/drawing/2014/main" id="{0831FB62-C457-40BA-AB08-A711D6461D65}"/>
              </a:ext>
            </a:extLst>
          </p:cNvPr>
          <p:cNvSpPr>
            <a:spLocks noGrp="1"/>
          </p:cNvSpPr>
          <p:nvPr>
            <p:ph idx="1"/>
          </p:nvPr>
        </p:nvSpPr>
        <p:spPr>
          <a:xfrm>
            <a:off x="648457" y="593388"/>
            <a:ext cx="6420248" cy="5655012"/>
          </a:xfrm>
        </p:spPr>
        <p:txBody>
          <a:bodyPr>
            <a:normAutofit/>
          </a:bodyPr>
          <a:lstStyle/>
          <a:p>
            <a:pPr marL="0" indent="0" algn="just">
              <a:lnSpc>
                <a:spcPct val="90000"/>
              </a:lnSpc>
              <a:buNone/>
            </a:pPr>
            <a:r>
              <a:rPr lang="en-US" dirty="0"/>
              <a:t>Shareware is commercial software/programs that is distributed free to users, but it is illegal to copy or modify them without permission since they are copyrighted. Most shareware programs are really trial versions of the software, which must be paid for after the trial period has expired. When you purchase a copy of a software program you are actually buying a software license, or in the case of an organization that needs many copies, a site license. A software license can only be copied for backup purposes while site licenses let the organization make a specific number of copies to be used within that organization only. Although it seems common, software piracy is a felony and shouldn’t be taken lightly.</a:t>
            </a:r>
          </a:p>
        </p:txBody>
      </p:sp>
      <p:pic>
        <p:nvPicPr>
          <p:cNvPr id="1026" name="Picture 2" descr="Infobuddy: Freeware, Shareware and Open Source Software">
            <a:extLst>
              <a:ext uri="{FF2B5EF4-FFF2-40B4-BE49-F238E27FC236}">
                <a16:creationId xmlns:a16="http://schemas.microsoft.com/office/drawing/2014/main" id="{4E6382BB-02B5-421F-9C60-DAE03E09F3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8705" y="942680"/>
            <a:ext cx="4922190" cy="478111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9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p:txBody>
          <a:bodyPr/>
          <a:lstStyle/>
          <a:p>
            <a:r>
              <a:rPr lang="en-US" dirty="0"/>
              <a:t>Lesson For Life</a:t>
            </a:r>
          </a:p>
        </p:txBody>
      </p:sp>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p:txBody>
          <a:bodyPr/>
          <a:lstStyle/>
          <a:p>
            <a:fld id="{330EA680-D336-4FF7-8B7A-9848BB0A1C32}" type="slidenum">
              <a:rPr lang="en-US" smtClean="0"/>
              <a:t>8</a:t>
            </a:fld>
            <a:endParaRPr lang="en-US"/>
          </a:p>
        </p:txBody>
      </p:sp>
      <p:pic>
        <p:nvPicPr>
          <p:cNvPr id="8" name="Content Placeholder 7" descr="A close up of a device&#10;&#10;Description automatically generated">
            <a:extLst>
              <a:ext uri="{FF2B5EF4-FFF2-40B4-BE49-F238E27FC236}">
                <a16:creationId xmlns:a16="http://schemas.microsoft.com/office/drawing/2014/main" id="{3798F133-F87E-45D6-AB6A-4C7D078CBC6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2023" b="23494"/>
          <a:stretch/>
        </p:blipFill>
        <p:spPr>
          <a:xfrm>
            <a:off x="1177046" y="1428707"/>
            <a:ext cx="6089515" cy="4976575"/>
          </a:xfrm>
        </p:spPr>
      </p:pic>
    </p:spTree>
    <p:extLst>
      <p:ext uri="{BB962C8B-B14F-4D97-AF65-F5344CB8AC3E}">
        <p14:creationId xmlns:p14="http://schemas.microsoft.com/office/powerpoint/2010/main" val="4029965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2742733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519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Wingdings</vt:lpstr>
      <vt:lpstr>Wingdings 3</vt:lpstr>
      <vt:lpstr>Ion</vt:lpstr>
      <vt:lpstr>Computer Ethics LECTURE # 6</vt:lpstr>
      <vt:lpstr>Fair Use Notice</vt:lpstr>
      <vt:lpstr>Computer Ethics</vt:lpstr>
      <vt:lpstr>The Commandments For Computer Ethics</vt:lpstr>
      <vt:lpstr>Components Of A Personal Code Of Computer Ethics</vt:lpstr>
      <vt:lpstr>Copyright Software Piracy Public Domain</vt:lpstr>
      <vt:lpstr>PowerPoint Presentation</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LECTURE # 1</dc:title>
  <dc:creator>junaid ahmed</dc:creator>
  <cp:lastModifiedBy>junaid ahmed</cp:lastModifiedBy>
  <cp:revision>23</cp:revision>
  <dcterms:created xsi:type="dcterms:W3CDTF">2020-05-31T19:50:17Z</dcterms:created>
  <dcterms:modified xsi:type="dcterms:W3CDTF">2021-07-30T03:16:16Z</dcterms:modified>
</cp:coreProperties>
</file>