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64" r:id="rId3"/>
    <p:sldId id="268" r:id="rId4"/>
    <p:sldId id="269" r:id="rId5"/>
    <p:sldId id="270" r:id="rId6"/>
    <p:sldId id="271" r:id="rId7"/>
    <p:sldId id="272" r:id="rId8"/>
    <p:sldId id="273" r:id="rId9"/>
    <p:sldId id="274" r:id="rId10"/>
    <p:sldId id="275" r:id="rId11"/>
    <p:sldId id="276" r:id="rId12"/>
    <p:sldId id="278" r:id="rId13"/>
    <p:sldId id="280" r:id="rId14"/>
    <p:sldId id="281" r:id="rId15"/>
    <p:sldId id="282" r:id="rId16"/>
    <p:sldId id="283" r:id="rId17"/>
    <p:sldId id="284" r:id="rId18"/>
    <p:sldId id="285"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54CBC7-84F7-4CFE-A538-9D97FE0EC62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F1E45E-00B0-43AA-9007-F32451842C55}">
      <dgm:prSet/>
      <dgm:spPr/>
      <dgm:t>
        <a:bodyPr/>
        <a:lstStyle/>
        <a:p>
          <a:pPr>
            <a:defRPr b="1"/>
          </a:pPr>
          <a:r>
            <a:rPr lang="en-US" b="0" i="0"/>
            <a:t>Frequently, progress of the development is delayed because the client does not meet obligations on time.</a:t>
          </a:r>
          <a:endParaRPr lang="en-US"/>
        </a:p>
      </dgm:t>
    </dgm:pt>
    <dgm:pt modelId="{BA94123E-944D-4413-901A-0A584685330D}" type="parTrans" cxnId="{D62380B9-EBC9-4F85-8972-3FA819A5DD97}">
      <dgm:prSet/>
      <dgm:spPr/>
      <dgm:t>
        <a:bodyPr/>
        <a:lstStyle/>
        <a:p>
          <a:endParaRPr lang="en-US"/>
        </a:p>
      </dgm:t>
    </dgm:pt>
    <dgm:pt modelId="{774E6861-96DC-41C8-A0B3-0CD1AD316E75}" type="sibTrans" cxnId="{D62380B9-EBC9-4F85-8972-3FA819A5DD97}">
      <dgm:prSet/>
      <dgm:spPr/>
      <dgm:t>
        <a:bodyPr/>
        <a:lstStyle/>
        <a:p>
          <a:endParaRPr lang="en-US"/>
        </a:p>
      </dgm:t>
    </dgm:pt>
    <dgm:pt modelId="{2894FADA-BE5B-4800-9EB7-EE784375C03E}">
      <dgm:prSet/>
      <dgm:spPr/>
      <dgm:t>
        <a:bodyPr/>
        <a:lstStyle/>
        <a:p>
          <a:pPr>
            <a:defRPr b="1"/>
          </a:pPr>
          <a:r>
            <a:rPr lang="en-US" b="0" i="0" dirty="0"/>
            <a:t>The developer will be expected its best to rearrange activities to avoid wasting effort, but it is not always possible.</a:t>
          </a:r>
          <a:endParaRPr lang="en-US" dirty="0"/>
        </a:p>
      </dgm:t>
    </dgm:pt>
    <dgm:pt modelId="{4D55F7ED-AB57-41EA-9B45-42FF38D740CD}" type="parTrans" cxnId="{205D1C2A-7033-4F3E-99D2-C7D6C6FB55F7}">
      <dgm:prSet/>
      <dgm:spPr/>
      <dgm:t>
        <a:bodyPr/>
        <a:lstStyle/>
        <a:p>
          <a:endParaRPr lang="en-US"/>
        </a:p>
      </dgm:t>
    </dgm:pt>
    <dgm:pt modelId="{C36CD3D5-B5B2-4E2B-85B4-34B2F35AF55D}" type="sibTrans" cxnId="{205D1C2A-7033-4F3E-99D2-C7D6C6FB55F7}">
      <dgm:prSet/>
      <dgm:spPr/>
      <dgm:t>
        <a:bodyPr/>
        <a:lstStyle/>
        <a:p>
          <a:endParaRPr lang="en-US"/>
        </a:p>
      </dgm:t>
    </dgm:pt>
    <dgm:pt modelId="{2F583C39-C89E-4AD4-85D8-780B5D6571E7}">
      <dgm:prSet/>
      <dgm:spPr/>
      <dgm:t>
        <a:bodyPr/>
        <a:lstStyle/>
        <a:p>
          <a:pPr>
            <a:defRPr b="1"/>
          </a:pPr>
          <a:r>
            <a:rPr lang="en-US" b="0" i="0" dirty="0"/>
            <a:t>Therefore, the contract should make provision for payments to compensate for :</a:t>
          </a:r>
          <a:endParaRPr lang="en-US" dirty="0"/>
        </a:p>
      </dgm:t>
    </dgm:pt>
    <dgm:pt modelId="{A3D299CE-28C5-4788-97D8-685CBE706456}" type="parTrans" cxnId="{957A3638-3F8A-4C07-81D0-E6699D1016EC}">
      <dgm:prSet/>
      <dgm:spPr/>
      <dgm:t>
        <a:bodyPr/>
        <a:lstStyle/>
        <a:p>
          <a:endParaRPr lang="en-US"/>
        </a:p>
      </dgm:t>
    </dgm:pt>
    <dgm:pt modelId="{FCDEFA18-EAEE-47ED-B712-FC63599C21FB}" type="sibTrans" cxnId="{957A3638-3F8A-4C07-81D0-E6699D1016EC}">
      <dgm:prSet/>
      <dgm:spPr/>
      <dgm:t>
        <a:bodyPr/>
        <a:lstStyle/>
        <a:p>
          <a:endParaRPr lang="en-US"/>
        </a:p>
      </dgm:t>
    </dgm:pt>
    <dgm:pt modelId="{55612A80-AEF6-462C-ABA4-89004C3F6882}">
      <dgm:prSet custT="1"/>
      <dgm:spPr/>
      <dgm:t>
        <a:bodyPr/>
        <a:lstStyle/>
        <a:p>
          <a:r>
            <a:rPr lang="en-US" sz="1400" b="0" i="0" dirty="0"/>
            <a:t>The wasted effort when the client fails to meet its obligation on time</a:t>
          </a:r>
          <a:endParaRPr lang="en-US" sz="1400" dirty="0"/>
        </a:p>
      </dgm:t>
    </dgm:pt>
    <dgm:pt modelId="{78E510D0-996C-4780-978D-35BF6C140703}" type="parTrans" cxnId="{192487DC-6EF4-459D-8551-6A557A3E34F6}">
      <dgm:prSet/>
      <dgm:spPr/>
      <dgm:t>
        <a:bodyPr/>
        <a:lstStyle/>
        <a:p>
          <a:endParaRPr lang="en-US"/>
        </a:p>
      </dgm:t>
    </dgm:pt>
    <dgm:pt modelId="{F1DD0D84-DFFD-43EB-8DD7-9997609DE643}" type="sibTrans" cxnId="{192487DC-6EF4-459D-8551-6A557A3E34F6}">
      <dgm:prSet/>
      <dgm:spPr/>
      <dgm:t>
        <a:bodyPr/>
        <a:lstStyle/>
        <a:p>
          <a:endParaRPr lang="en-US"/>
        </a:p>
      </dgm:t>
    </dgm:pt>
    <dgm:pt modelId="{4DDEB464-6F23-4D3E-8465-B669F8D12E92}">
      <dgm:prSet custT="1"/>
      <dgm:spPr/>
      <dgm:t>
        <a:bodyPr/>
        <a:lstStyle/>
        <a:p>
          <a:r>
            <a:rPr lang="en-US" sz="1400" b="0" i="0" dirty="0"/>
            <a:t>Extra work when changes  are requested</a:t>
          </a:r>
          <a:endParaRPr lang="en-US" sz="1400" dirty="0"/>
        </a:p>
      </dgm:t>
    </dgm:pt>
    <dgm:pt modelId="{960A3C9A-B63D-4102-8CCC-D1283B98361C}" type="parTrans" cxnId="{5171378E-CA32-4A6B-8B08-7D62A825126A}">
      <dgm:prSet/>
      <dgm:spPr/>
      <dgm:t>
        <a:bodyPr/>
        <a:lstStyle/>
        <a:p>
          <a:endParaRPr lang="en-US"/>
        </a:p>
      </dgm:t>
    </dgm:pt>
    <dgm:pt modelId="{2B8120A6-AB91-407E-806D-AABF1DA1C8C3}" type="sibTrans" cxnId="{5171378E-CA32-4A6B-8B08-7D62A825126A}">
      <dgm:prSet/>
      <dgm:spPr/>
      <dgm:t>
        <a:bodyPr/>
        <a:lstStyle/>
        <a:p>
          <a:endParaRPr lang="en-US"/>
        </a:p>
      </dgm:t>
    </dgm:pt>
    <dgm:pt modelId="{44052438-2004-430A-8183-8178607FB638}" type="pres">
      <dgm:prSet presAssocID="{B854CBC7-84F7-4CFE-A538-9D97FE0EC62C}" presName="root" presStyleCnt="0">
        <dgm:presLayoutVars>
          <dgm:dir/>
          <dgm:resizeHandles val="exact"/>
        </dgm:presLayoutVars>
      </dgm:prSet>
      <dgm:spPr/>
    </dgm:pt>
    <dgm:pt modelId="{1AC1ED2F-E12E-4BCF-9469-443EA8E69E19}" type="pres">
      <dgm:prSet presAssocID="{32F1E45E-00B0-43AA-9007-F32451842C55}" presName="compNode" presStyleCnt="0"/>
      <dgm:spPr/>
    </dgm:pt>
    <dgm:pt modelId="{81C23EFC-25A9-4160-ACC9-3AA1EF91D8BF}" type="pres">
      <dgm:prSet presAssocID="{32F1E45E-00B0-43AA-9007-F32451842C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93817E56-DC5D-454D-BF30-261591E897FC}" type="pres">
      <dgm:prSet presAssocID="{32F1E45E-00B0-43AA-9007-F32451842C55}" presName="iconSpace" presStyleCnt="0"/>
      <dgm:spPr/>
    </dgm:pt>
    <dgm:pt modelId="{3A40DA34-A5DC-4644-B13F-EB830D86BA2C}" type="pres">
      <dgm:prSet presAssocID="{32F1E45E-00B0-43AA-9007-F32451842C55}" presName="parTx" presStyleLbl="revTx" presStyleIdx="0" presStyleCnt="6">
        <dgm:presLayoutVars>
          <dgm:chMax val="0"/>
          <dgm:chPref val="0"/>
        </dgm:presLayoutVars>
      </dgm:prSet>
      <dgm:spPr/>
    </dgm:pt>
    <dgm:pt modelId="{5A9FFB32-145B-4E27-931C-863C455AA3CA}" type="pres">
      <dgm:prSet presAssocID="{32F1E45E-00B0-43AA-9007-F32451842C55}" presName="txSpace" presStyleCnt="0"/>
      <dgm:spPr/>
    </dgm:pt>
    <dgm:pt modelId="{367D63D8-EB20-4E4E-800F-6BC8371AB165}" type="pres">
      <dgm:prSet presAssocID="{32F1E45E-00B0-43AA-9007-F32451842C55}" presName="desTx" presStyleLbl="revTx" presStyleIdx="1" presStyleCnt="6">
        <dgm:presLayoutVars/>
      </dgm:prSet>
      <dgm:spPr/>
    </dgm:pt>
    <dgm:pt modelId="{53612A8A-F8C5-4B73-AEA0-2AB4922EE92F}" type="pres">
      <dgm:prSet presAssocID="{774E6861-96DC-41C8-A0B3-0CD1AD316E75}" presName="sibTrans" presStyleCnt="0"/>
      <dgm:spPr/>
    </dgm:pt>
    <dgm:pt modelId="{A86E20FE-0435-4E5B-8F21-9ECD97171117}" type="pres">
      <dgm:prSet presAssocID="{2894FADA-BE5B-4800-9EB7-EE784375C03E}" presName="compNode" presStyleCnt="0"/>
      <dgm:spPr/>
    </dgm:pt>
    <dgm:pt modelId="{4CFC373A-2943-4CF6-AB7A-B094FECC42B3}" type="pres">
      <dgm:prSet presAssocID="{2894FADA-BE5B-4800-9EB7-EE784375C0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commerce"/>
        </a:ext>
      </dgm:extLst>
    </dgm:pt>
    <dgm:pt modelId="{5F47421F-715F-44AE-B4DA-C033566789C1}" type="pres">
      <dgm:prSet presAssocID="{2894FADA-BE5B-4800-9EB7-EE784375C03E}" presName="iconSpace" presStyleCnt="0"/>
      <dgm:spPr/>
    </dgm:pt>
    <dgm:pt modelId="{0A854567-528B-4F59-9C64-D256AC96E051}" type="pres">
      <dgm:prSet presAssocID="{2894FADA-BE5B-4800-9EB7-EE784375C03E}" presName="parTx" presStyleLbl="revTx" presStyleIdx="2" presStyleCnt="6">
        <dgm:presLayoutVars>
          <dgm:chMax val="0"/>
          <dgm:chPref val="0"/>
        </dgm:presLayoutVars>
      </dgm:prSet>
      <dgm:spPr/>
    </dgm:pt>
    <dgm:pt modelId="{AED235D2-2D54-43B2-B3D5-7DD2FCD963C1}" type="pres">
      <dgm:prSet presAssocID="{2894FADA-BE5B-4800-9EB7-EE784375C03E}" presName="txSpace" presStyleCnt="0"/>
      <dgm:spPr/>
    </dgm:pt>
    <dgm:pt modelId="{BFA815A0-ABA4-4EF8-A791-2141D7D19696}" type="pres">
      <dgm:prSet presAssocID="{2894FADA-BE5B-4800-9EB7-EE784375C03E}" presName="desTx" presStyleLbl="revTx" presStyleIdx="3" presStyleCnt="6">
        <dgm:presLayoutVars/>
      </dgm:prSet>
      <dgm:spPr/>
    </dgm:pt>
    <dgm:pt modelId="{8E0E7301-FCE6-4B12-85D1-3BB04F2AC551}" type="pres">
      <dgm:prSet presAssocID="{C36CD3D5-B5B2-4E2B-85B4-34B2F35AF55D}" presName="sibTrans" presStyleCnt="0"/>
      <dgm:spPr/>
    </dgm:pt>
    <dgm:pt modelId="{7EAD7B69-668C-4C96-AC03-740EBB93A03E}" type="pres">
      <dgm:prSet presAssocID="{2F583C39-C89E-4AD4-85D8-780B5D6571E7}" presName="compNode" presStyleCnt="0"/>
      <dgm:spPr/>
    </dgm:pt>
    <dgm:pt modelId="{87A50AFD-E9EF-4F96-B55C-EBE2F05EFB2B}" type="pres">
      <dgm:prSet presAssocID="{2F583C39-C89E-4AD4-85D8-780B5D6571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8E9AF3C-B045-453E-B853-93248BC61700}" type="pres">
      <dgm:prSet presAssocID="{2F583C39-C89E-4AD4-85D8-780B5D6571E7}" presName="iconSpace" presStyleCnt="0"/>
      <dgm:spPr/>
    </dgm:pt>
    <dgm:pt modelId="{AB6CE63C-8C13-42F5-BA16-C8DAA5638A48}" type="pres">
      <dgm:prSet presAssocID="{2F583C39-C89E-4AD4-85D8-780B5D6571E7}" presName="parTx" presStyleLbl="revTx" presStyleIdx="4" presStyleCnt="6">
        <dgm:presLayoutVars>
          <dgm:chMax val="0"/>
          <dgm:chPref val="0"/>
        </dgm:presLayoutVars>
      </dgm:prSet>
      <dgm:spPr/>
    </dgm:pt>
    <dgm:pt modelId="{8FB0677A-C4FD-4C6D-B09D-7A9711E59797}" type="pres">
      <dgm:prSet presAssocID="{2F583C39-C89E-4AD4-85D8-780B5D6571E7}" presName="txSpace" presStyleCnt="0"/>
      <dgm:spPr/>
    </dgm:pt>
    <dgm:pt modelId="{68024148-C1A5-4B65-9372-BFE3E67DE9A3}" type="pres">
      <dgm:prSet presAssocID="{2F583C39-C89E-4AD4-85D8-780B5D6571E7}" presName="desTx" presStyleLbl="revTx" presStyleIdx="5" presStyleCnt="6" custScaleY="86102">
        <dgm:presLayoutVars/>
      </dgm:prSet>
      <dgm:spPr/>
    </dgm:pt>
  </dgm:ptLst>
  <dgm:cxnLst>
    <dgm:cxn modelId="{9FDE7B1F-5F96-4D50-B6B6-C93F56815316}" type="presOf" srcId="{2F583C39-C89E-4AD4-85D8-780B5D6571E7}" destId="{AB6CE63C-8C13-42F5-BA16-C8DAA5638A48}" srcOrd="0" destOrd="0" presId="urn:microsoft.com/office/officeart/2018/2/layout/IconLabelDescriptionList"/>
    <dgm:cxn modelId="{205D1C2A-7033-4F3E-99D2-C7D6C6FB55F7}" srcId="{B854CBC7-84F7-4CFE-A538-9D97FE0EC62C}" destId="{2894FADA-BE5B-4800-9EB7-EE784375C03E}" srcOrd="1" destOrd="0" parTransId="{4D55F7ED-AB57-41EA-9B45-42FF38D740CD}" sibTransId="{C36CD3D5-B5B2-4E2B-85B4-34B2F35AF55D}"/>
    <dgm:cxn modelId="{5A1C2837-A964-4C6E-B360-45E718C7EF6B}" type="presOf" srcId="{B854CBC7-84F7-4CFE-A538-9D97FE0EC62C}" destId="{44052438-2004-430A-8183-8178607FB638}" srcOrd="0" destOrd="0" presId="urn:microsoft.com/office/officeart/2018/2/layout/IconLabelDescriptionList"/>
    <dgm:cxn modelId="{957A3638-3F8A-4C07-81D0-E6699D1016EC}" srcId="{B854CBC7-84F7-4CFE-A538-9D97FE0EC62C}" destId="{2F583C39-C89E-4AD4-85D8-780B5D6571E7}" srcOrd="2" destOrd="0" parTransId="{A3D299CE-28C5-4788-97D8-685CBE706456}" sibTransId="{FCDEFA18-EAEE-47ED-B712-FC63599C21FB}"/>
    <dgm:cxn modelId="{D4972F85-D5C1-4901-B614-569B5BCDF963}" type="presOf" srcId="{2894FADA-BE5B-4800-9EB7-EE784375C03E}" destId="{0A854567-528B-4F59-9C64-D256AC96E051}" srcOrd="0" destOrd="0" presId="urn:microsoft.com/office/officeart/2018/2/layout/IconLabelDescriptionList"/>
    <dgm:cxn modelId="{5171378E-CA32-4A6B-8B08-7D62A825126A}" srcId="{2F583C39-C89E-4AD4-85D8-780B5D6571E7}" destId="{4DDEB464-6F23-4D3E-8465-B669F8D12E92}" srcOrd="1" destOrd="0" parTransId="{960A3C9A-B63D-4102-8CCC-D1283B98361C}" sibTransId="{2B8120A6-AB91-407E-806D-AABF1DA1C8C3}"/>
    <dgm:cxn modelId="{EE4E5AB1-A7E3-4FF3-964A-5E443B09E1FA}" type="presOf" srcId="{32F1E45E-00B0-43AA-9007-F32451842C55}" destId="{3A40DA34-A5DC-4644-B13F-EB830D86BA2C}" srcOrd="0" destOrd="0" presId="urn:microsoft.com/office/officeart/2018/2/layout/IconLabelDescriptionList"/>
    <dgm:cxn modelId="{D62380B9-EBC9-4F85-8972-3FA819A5DD97}" srcId="{B854CBC7-84F7-4CFE-A538-9D97FE0EC62C}" destId="{32F1E45E-00B0-43AA-9007-F32451842C55}" srcOrd="0" destOrd="0" parTransId="{BA94123E-944D-4413-901A-0A584685330D}" sibTransId="{774E6861-96DC-41C8-A0B3-0CD1AD316E75}"/>
    <dgm:cxn modelId="{A63862CE-90BB-4292-9CAF-B19D27A6B671}" type="presOf" srcId="{4DDEB464-6F23-4D3E-8465-B669F8D12E92}" destId="{68024148-C1A5-4B65-9372-BFE3E67DE9A3}" srcOrd="0" destOrd="1" presId="urn:microsoft.com/office/officeart/2018/2/layout/IconLabelDescriptionList"/>
    <dgm:cxn modelId="{AD2A9CCE-6159-4554-92FA-6A20E3FC8C2D}" type="presOf" srcId="{55612A80-AEF6-462C-ABA4-89004C3F6882}" destId="{68024148-C1A5-4B65-9372-BFE3E67DE9A3}" srcOrd="0" destOrd="0" presId="urn:microsoft.com/office/officeart/2018/2/layout/IconLabelDescriptionList"/>
    <dgm:cxn modelId="{192487DC-6EF4-459D-8551-6A557A3E34F6}" srcId="{2F583C39-C89E-4AD4-85D8-780B5D6571E7}" destId="{55612A80-AEF6-462C-ABA4-89004C3F6882}" srcOrd="0" destOrd="0" parTransId="{78E510D0-996C-4780-978D-35BF6C140703}" sibTransId="{F1DD0D84-DFFD-43EB-8DD7-9997609DE643}"/>
    <dgm:cxn modelId="{2161E3BE-A7C8-4CAB-B3AD-99F0B41F4C11}" type="presParOf" srcId="{44052438-2004-430A-8183-8178607FB638}" destId="{1AC1ED2F-E12E-4BCF-9469-443EA8E69E19}" srcOrd="0" destOrd="0" presId="urn:microsoft.com/office/officeart/2018/2/layout/IconLabelDescriptionList"/>
    <dgm:cxn modelId="{7891BB0B-F58A-4965-A7FE-7913D2D40093}" type="presParOf" srcId="{1AC1ED2F-E12E-4BCF-9469-443EA8E69E19}" destId="{81C23EFC-25A9-4160-ACC9-3AA1EF91D8BF}" srcOrd="0" destOrd="0" presId="urn:microsoft.com/office/officeart/2018/2/layout/IconLabelDescriptionList"/>
    <dgm:cxn modelId="{9C9B0E44-DEFA-4F56-82C3-C83261C0882E}" type="presParOf" srcId="{1AC1ED2F-E12E-4BCF-9469-443EA8E69E19}" destId="{93817E56-DC5D-454D-BF30-261591E897FC}" srcOrd="1" destOrd="0" presId="urn:microsoft.com/office/officeart/2018/2/layout/IconLabelDescriptionList"/>
    <dgm:cxn modelId="{CE300119-6369-4652-9E31-BBE36CA49A49}" type="presParOf" srcId="{1AC1ED2F-E12E-4BCF-9469-443EA8E69E19}" destId="{3A40DA34-A5DC-4644-B13F-EB830D86BA2C}" srcOrd="2" destOrd="0" presId="urn:microsoft.com/office/officeart/2018/2/layout/IconLabelDescriptionList"/>
    <dgm:cxn modelId="{2A93AD2B-DB1F-4A93-AB29-F3A59968B17A}" type="presParOf" srcId="{1AC1ED2F-E12E-4BCF-9469-443EA8E69E19}" destId="{5A9FFB32-145B-4E27-931C-863C455AA3CA}" srcOrd="3" destOrd="0" presId="urn:microsoft.com/office/officeart/2018/2/layout/IconLabelDescriptionList"/>
    <dgm:cxn modelId="{BB0A5449-965E-4390-B755-82F92E8B0432}" type="presParOf" srcId="{1AC1ED2F-E12E-4BCF-9469-443EA8E69E19}" destId="{367D63D8-EB20-4E4E-800F-6BC8371AB165}" srcOrd="4" destOrd="0" presId="urn:microsoft.com/office/officeart/2018/2/layout/IconLabelDescriptionList"/>
    <dgm:cxn modelId="{A501ED70-E6B2-4CCB-A1B9-516856F4B8DB}" type="presParOf" srcId="{44052438-2004-430A-8183-8178607FB638}" destId="{53612A8A-F8C5-4B73-AEA0-2AB4922EE92F}" srcOrd="1" destOrd="0" presId="urn:microsoft.com/office/officeart/2018/2/layout/IconLabelDescriptionList"/>
    <dgm:cxn modelId="{0F438848-9204-4BB4-AF93-19E1E4ACA55F}" type="presParOf" srcId="{44052438-2004-430A-8183-8178607FB638}" destId="{A86E20FE-0435-4E5B-8F21-9ECD97171117}" srcOrd="2" destOrd="0" presId="urn:microsoft.com/office/officeart/2018/2/layout/IconLabelDescriptionList"/>
    <dgm:cxn modelId="{9A02E9DF-790A-441A-881C-6EA90E02D243}" type="presParOf" srcId="{A86E20FE-0435-4E5B-8F21-9ECD97171117}" destId="{4CFC373A-2943-4CF6-AB7A-B094FECC42B3}" srcOrd="0" destOrd="0" presId="urn:microsoft.com/office/officeart/2018/2/layout/IconLabelDescriptionList"/>
    <dgm:cxn modelId="{1B315752-F1DF-4BFD-8EFB-E71BB844E14C}" type="presParOf" srcId="{A86E20FE-0435-4E5B-8F21-9ECD97171117}" destId="{5F47421F-715F-44AE-B4DA-C033566789C1}" srcOrd="1" destOrd="0" presId="urn:microsoft.com/office/officeart/2018/2/layout/IconLabelDescriptionList"/>
    <dgm:cxn modelId="{2B627C3F-9D0A-4462-A0B2-F344B4CA8E6F}" type="presParOf" srcId="{A86E20FE-0435-4E5B-8F21-9ECD97171117}" destId="{0A854567-528B-4F59-9C64-D256AC96E051}" srcOrd="2" destOrd="0" presId="urn:microsoft.com/office/officeart/2018/2/layout/IconLabelDescriptionList"/>
    <dgm:cxn modelId="{6D7E7F8B-CC8B-41E5-ACEB-44E14F44072A}" type="presParOf" srcId="{A86E20FE-0435-4E5B-8F21-9ECD97171117}" destId="{AED235D2-2D54-43B2-B3D5-7DD2FCD963C1}" srcOrd="3" destOrd="0" presId="urn:microsoft.com/office/officeart/2018/2/layout/IconLabelDescriptionList"/>
    <dgm:cxn modelId="{173F5B4C-9680-463C-B919-B91244166607}" type="presParOf" srcId="{A86E20FE-0435-4E5B-8F21-9ECD97171117}" destId="{BFA815A0-ABA4-4EF8-A791-2141D7D19696}" srcOrd="4" destOrd="0" presId="urn:microsoft.com/office/officeart/2018/2/layout/IconLabelDescriptionList"/>
    <dgm:cxn modelId="{DA9A7D5A-6CE9-436E-8EB7-41908ACEB22C}" type="presParOf" srcId="{44052438-2004-430A-8183-8178607FB638}" destId="{8E0E7301-FCE6-4B12-85D1-3BB04F2AC551}" srcOrd="3" destOrd="0" presId="urn:microsoft.com/office/officeart/2018/2/layout/IconLabelDescriptionList"/>
    <dgm:cxn modelId="{FAE99F70-B547-4C04-A5E8-3656118432CF}" type="presParOf" srcId="{44052438-2004-430A-8183-8178607FB638}" destId="{7EAD7B69-668C-4C96-AC03-740EBB93A03E}" srcOrd="4" destOrd="0" presId="urn:microsoft.com/office/officeart/2018/2/layout/IconLabelDescriptionList"/>
    <dgm:cxn modelId="{CA49B5A0-FB11-4473-91CF-C9C45BB0B034}" type="presParOf" srcId="{7EAD7B69-668C-4C96-AC03-740EBB93A03E}" destId="{87A50AFD-E9EF-4F96-B55C-EBE2F05EFB2B}" srcOrd="0" destOrd="0" presId="urn:microsoft.com/office/officeart/2018/2/layout/IconLabelDescriptionList"/>
    <dgm:cxn modelId="{B2AC8072-8E16-42E0-B420-169D5BC2E0EE}" type="presParOf" srcId="{7EAD7B69-668C-4C96-AC03-740EBB93A03E}" destId="{D8E9AF3C-B045-453E-B853-93248BC61700}" srcOrd="1" destOrd="0" presId="urn:microsoft.com/office/officeart/2018/2/layout/IconLabelDescriptionList"/>
    <dgm:cxn modelId="{86C131FE-5DBE-4017-918D-E2A6E8BD7309}" type="presParOf" srcId="{7EAD7B69-668C-4C96-AC03-740EBB93A03E}" destId="{AB6CE63C-8C13-42F5-BA16-C8DAA5638A48}" srcOrd="2" destOrd="0" presId="urn:microsoft.com/office/officeart/2018/2/layout/IconLabelDescriptionList"/>
    <dgm:cxn modelId="{9C72E742-C825-4777-A6DB-3C6AB274A310}" type="presParOf" srcId="{7EAD7B69-668C-4C96-AC03-740EBB93A03E}" destId="{8FB0677A-C4FD-4C6D-B09D-7A9711E59797}" srcOrd="3" destOrd="0" presId="urn:microsoft.com/office/officeart/2018/2/layout/IconLabelDescriptionList"/>
    <dgm:cxn modelId="{6F307ABD-BE80-4C2F-8522-0BBF3333BFFE}" type="presParOf" srcId="{7EAD7B69-668C-4C96-AC03-740EBB93A03E}" destId="{68024148-C1A5-4B65-9372-BFE3E67DE9A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23EFC-25A9-4160-ACC9-3AA1EF91D8BF}">
      <dsp:nvSpPr>
        <dsp:cNvPr id="0" name=""/>
        <dsp:cNvSpPr/>
      </dsp:nvSpPr>
      <dsp:spPr>
        <a:xfrm>
          <a:off x="17174" y="411073"/>
          <a:ext cx="1134733" cy="11347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40DA34-A5DC-4644-B13F-EB830D86BA2C}">
      <dsp:nvSpPr>
        <dsp:cNvPr id="0" name=""/>
        <dsp:cNvSpPr/>
      </dsp:nvSpPr>
      <dsp:spPr>
        <a:xfrm>
          <a:off x="17174" y="1656838"/>
          <a:ext cx="3242095" cy="79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Frequently, progress of the development is delayed because the client does not meet obligations on time.</a:t>
          </a:r>
          <a:endParaRPr lang="en-US" sz="1400" kern="1200"/>
        </a:p>
      </dsp:txBody>
      <dsp:txXfrm>
        <a:off x="17174" y="1656838"/>
        <a:ext cx="3242095" cy="791033"/>
      </dsp:txXfrm>
    </dsp:sp>
    <dsp:sp modelId="{367D63D8-EB20-4E4E-800F-6BC8371AB165}">
      <dsp:nvSpPr>
        <dsp:cNvPr id="0" name=""/>
        <dsp:cNvSpPr/>
      </dsp:nvSpPr>
      <dsp:spPr>
        <a:xfrm>
          <a:off x="17174" y="2499514"/>
          <a:ext cx="3242095" cy="493689"/>
        </a:xfrm>
        <a:prstGeom prst="rect">
          <a:avLst/>
        </a:prstGeom>
        <a:noFill/>
        <a:ln>
          <a:noFill/>
        </a:ln>
        <a:effectLst/>
      </dsp:spPr>
      <dsp:style>
        <a:lnRef idx="0">
          <a:scrgbClr r="0" g="0" b="0"/>
        </a:lnRef>
        <a:fillRef idx="0">
          <a:scrgbClr r="0" g="0" b="0"/>
        </a:fillRef>
        <a:effectRef idx="0">
          <a:scrgbClr r="0" g="0" b="0"/>
        </a:effectRef>
        <a:fontRef idx="minor"/>
      </dsp:style>
    </dsp:sp>
    <dsp:sp modelId="{4CFC373A-2943-4CF6-AB7A-B094FECC42B3}">
      <dsp:nvSpPr>
        <dsp:cNvPr id="0" name=""/>
        <dsp:cNvSpPr/>
      </dsp:nvSpPr>
      <dsp:spPr>
        <a:xfrm>
          <a:off x="3826637" y="411073"/>
          <a:ext cx="1134733" cy="11347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854567-528B-4F59-9C64-D256AC96E051}">
      <dsp:nvSpPr>
        <dsp:cNvPr id="0" name=""/>
        <dsp:cNvSpPr/>
      </dsp:nvSpPr>
      <dsp:spPr>
        <a:xfrm>
          <a:off x="3826637" y="1656838"/>
          <a:ext cx="3242095" cy="79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The developer will be expected its best to rearrange activities to avoid wasting effort, but it is not always possible.</a:t>
          </a:r>
          <a:endParaRPr lang="en-US" sz="1400" kern="1200" dirty="0"/>
        </a:p>
      </dsp:txBody>
      <dsp:txXfrm>
        <a:off x="3826637" y="1656838"/>
        <a:ext cx="3242095" cy="791033"/>
      </dsp:txXfrm>
    </dsp:sp>
    <dsp:sp modelId="{BFA815A0-ABA4-4EF8-A791-2141D7D19696}">
      <dsp:nvSpPr>
        <dsp:cNvPr id="0" name=""/>
        <dsp:cNvSpPr/>
      </dsp:nvSpPr>
      <dsp:spPr>
        <a:xfrm>
          <a:off x="3826637" y="2499514"/>
          <a:ext cx="3242095" cy="493689"/>
        </a:xfrm>
        <a:prstGeom prst="rect">
          <a:avLst/>
        </a:prstGeom>
        <a:noFill/>
        <a:ln>
          <a:noFill/>
        </a:ln>
        <a:effectLst/>
      </dsp:spPr>
      <dsp:style>
        <a:lnRef idx="0">
          <a:scrgbClr r="0" g="0" b="0"/>
        </a:lnRef>
        <a:fillRef idx="0">
          <a:scrgbClr r="0" g="0" b="0"/>
        </a:fillRef>
        <a:effectRef idx="0">
          <a:scrgbClr r="0" g="0" b="0"/>
        </a:effectRef>
        <a:fontRef idx="minor"/>
      </dsp:style>
    </dsp:sp>
    <dsp:sp modelId="{87A50AFD-E9EF-4F96-B55C-EBE2F05EFB2B}">
      <dsp:nvSpPr>
        <dsp:cNvPr id="0" name=""/>
        <dsp:cNvSpPr/>
      </dsp:nvSpPr>
      <dsp:spPr>
        <a:xfrm>
          <a:off x="7636099" y="357090"/>
          <a:ext cx="1134733" cy="11347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6CE63C-8C13-42F5-BA16-C8DAA5638A48}">
      <dsp:nvSpPr>
        <dsp:cNvPr id="0" name=""/>
        <dsp:cNvSpPr/>
      </dsp:nvSpPr>
      <dsp:spPr>
        <a:xfrm>
          <a:off x="7636099" y="1602855"/>
          <a:ext cx="3242095" cy="79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dirty="0"/>
            <a:t>Therefore, the contract should make provision for payments to compensate for :</a:t>
          </a:r>
          <a:endParaRPr lang="en-US" sz="1400" kern="1200" dirty="0"/>
        </a:p>
      </dsp:txBody>
      <dsp:txXfrm>
        <a:off x="7636099" y="1602855"/>
        <a:ext cx="3242095" cy="791033"/>
      </dsp:txXfrm>
    </dsp:sp>
    <dsp:sp modelId="{68024148-C1A5-4B65-9372-BFE3E67DE9A3}">
      <dsp:nvSpPr>
        <dsp:cNvPr id="0" name=""/>
        <dsp:cNvSpPr/>
      </dsp:nvSpPr>
      <dsp:spPr>
        <a:xfrm>
          <a:off x="7636099" y="2337565"/>
          <a:ext cx="3242095" cy="709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b="0" i="0" kern="1200" dirty="0"/>
            <a:t>The wasted effort when the client fails to meet its obligation on time</a:t>
          </a:r>
          <a:endParaRPr lang="en-US" sz="1400" kern="1200" dirty="0"/>
        </a:p>
        <a:p>
          <a:pPr marL="0" lvl="0" indent="0" algn="l" defTabSz="622300">
            <a:lnSpc>
              <a:spcPct val="90000"/>
            </a:lnSpc>
            <a:spcBef>
              <a:spcPct val="0"/>
            </a:spcBef>
            <a:spcAft>
              <a:spcPct val="35000"/>
            </a:spcAft>
            <a:buNone/>
          </a:pPr>
          <a:r>
            <a:rPr lang="en-US" sz="1400" b="0" i="0" kern="1200" dirty="0"/>
            <a:t>Extra work when changes  are requested</a:t>
          </a:r>
          <a:endParaRPr lang="en-US" sz="1400" kern="1200" dirty="0"/>
        </a:p>
      </dsp:txBody>
      <dsp:txXfrm>
        <a:off x="7636099" y="2337565"/>
        <a:ext cx="3242095" cy="70962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03-Aug-21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0000"/>
                </a:solidFill>
                <a:effectLst/>
                <a:latin typeface="arial" panose="020B0604020202020204" pitchFamily="34" charset="0"/>
              </a:rPr>
              <a:t>Bespoke system are based on a 'one product fits all' and a best of breed concept to fulfil the needs of many.</a:t>
            </a:r>
            <a:endParaRPr lang="en-US" dirty="0">
              <a:solidFill>
                <a:srgbClr val="FF0000"/>
              </a:solidFill>
            </a:endParaRPr>
          </a:p>
        </p:txBody>
      </p:sp>
      <p:sp>
        <p:nvSpPr>
          <p:cNvPr id="4" name="Slide Number Placeholder 3"/>
          <p:cNvSpPr>
            <a:spLocks noGrp="1"/>
          </p:cNvSpPr>
          <p:nvPr>
            <p:ph type="sldNum" sz="quarter" idx="5"/>
          </p:nvPr>
        </p:nvSpPr>
        <p:spPr/>
        <p:txBody>
          <a:bodyPr/>
          <a:lstStyle/>
          <a:p>
            <a:fld id="{F2B6CF39-411E-4564-9B48-52D347439126}" type="slidenum">
              <a:rPr lang="en-US" smtClean="0"/>
              <a:t>5</a:t>
            </a:fld>
            <a:endParaRPr lang="en-US"/>
          </a:p>
        </p:txBody>
      </p:sp>
    </p:spTree>
    <p:extLst>
      <p:ext uri="{BB962C8B-B14F-4D97-AF65-F5344CB8AC3E}">
        <p14:creationId xmlns:p14="http://schemas.microsoft.com/office/powerpoint/2010/main" val="1106361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Divulge : </a:t>
            </a:r>
            <a:r>
              <a:rPr lang="en-US" b="0" i="0" dirty="0">
                <a:solidFill>
                  <a:srgbClr val="4D5156"/>
                </a:solidFill>
                <a:effectLst/>
                <a:latin typeface="arial" panose="020B0604020202020204" pitchFamily="34" charset="0"/>
              </a:rPr>
              <a:t>Raz </a:t>
            </a:r>
            <a:r>
              <a:rPr lang="en-US" b="0" i="0" dirty="0" err="1">
                <a:solidFill>
                  <a:srgbClr val="4D5156"/>
                </a:solidFill>
                <a:effectLst/>
                <a:latin typeface="arial" panose="020B0604020202020204" pitchFamily="34" charset="0"/>
              </a:rPr>
              <a:t>Faash</a:t>
            </a:r>
            <a:r>
              <a:rPr lang="en-US" b="0" i="0" dirty="0">
                <a:solidFill>
                  <a:srgbClr val="4D5156"/>
                </a:solidFill>
                <a:effectLst/>
                <a:latin typeface="arial" panose="020B0604020202020204" pitchFamily="34" charset="0"/>
              </a:rPr>
              <a:t> Karna : Break Bring Out Disclose Discover Expose</a:t>
            </a:r>
            <a:endParaRPr lang="en-US" dirty="0"/>
          </a:p>
        </p:txBody>
      </p:sp>
      <p:sp>
        <p:nvSpPr>
          <p:cNvPr id="4" name="Slide Number Placeholder 3"/>
          <p:cNvSpPr>
            <a:spLocks noGrp="1"/>
          </p:cNvSpPr>
          <p:nvPr>
            <p:ph type="sldNum" sz="quarter" idx="5"/>
          </p:nvPr>
        </p:nvSpPr>
        <p:spPr/>
        <p:txBody>
          <a:bodyPr/>
          <a:lstStyle/>
          <a:p>
            <a:fld id="{F2B6CF39-411E-4564-9B48-52D347439126}" type="slidenum">
              <a:rPr lang="en-US" smtClean="0"/>
              <a:t>9</a:t>
            </a:fld>
            <a:endParaRPr lang="en-US"/>
          </a:p>
        </p:txBody>
      </p:sp>
    </p:spTree>
    <p:extLst>
      <p:ext uri="{BB962C8B-B14F-4D97-AF65-F5344CB8AC3E}">
        <p14:creationId xmlns:p14="http://schemas.microsoft.com/office/powerpoint/2010/main" val="322221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03-Aug-21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03-Aug-21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03-Aug-21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03-Aug-21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03-Aug-21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03-Aug-21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03-Aug-21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03-Aug-21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03-Aug-21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03-Aug-21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03-Aug-21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0643" y="1864724"/>
            <a:ext cx="9144000" cy="1187450"/>
          </a:xfrm>
        </p:spPr>
        <p:txBody>
          <a:bodyPr>
            <a:normAutofit fontScale="90000"/>
          </a:bodyPr>
          <a:lstStyle/>
          <a:p>
            <a:r>
              <a:rPr lang="en-US" sz="6000" dirty="0">
                <a:cs typeface="Calibri Light"/>
              </a:rPr>
              <a:t>Computer Contracts &amp; Software Liabilities</a:t>
            </a:r>
            <a:br>
              <a:rPr lang="en-US" dirty="0">
                <a:cs typeface="Calibri Light"/>
              </a:rPr>
            </a:br>
            <a:r>
              <a:rPr lang="en-US" sz="2700" dirty="0">
                <a:ea typeface="+mj-lt"/>
                <a:cs typeface="+mj-lt"/>
              </a:rPr>
              <a:t>LECTURE # 7</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394A-0D91-4909-8F13-6B383894A5E1}"/>
              </a:ext>
            </a:extLst>
          </p:cNvPr>
          <p:cNvSpPr>
            <a:spLocks noGrp="1"/>
          </p:cNvSpPr>
          <p:nvPr>
            <p:ph type="title"/>
          </p:nvPr>
        </p:nvSpPr>
        <p:spPr/>
        <p:txBody>
          <a:bodyPr/>
          <a:lstStyle/>
          <a:p>
            <a:r>
              <a:rPr lang="en-US" dirty="0"/>
              <a:t>Payment Terms</a:t>
            </a:r>
          </a:p>
        </p:txBody>
      </p:sp>
      <p:sp>
        <p:nvSpPr>
          <p:cNvPr id="3" name="Content Placeholder 2">
            <a:extLst>
              <a:ext uri="{FF2B5EF4-FFF2-40B4-BE49-F238E27FC236}">
                <a16:creationId xmlns:a16="http://schemas.microsoft.com/office/drawing/2014/main" id="{0820C45B-A9AB-459D-9039-EA057E520C5A}"/>
              </a:ext>
            </a:extLst>
          </p:cNvPr>
          <p:cNvSpPr>
            <a:spLocks noGrp="1"/>
          </p:cNvSpPr>
          <p:nvPr>
            <p:ph idx="1"/>
          </p:nvPr>
        </p:nvSpPr>
        <p:spPr>
          <a:xfrm>
            <a:off x="547130" y="1477883"/>
            <a:ext cx="8946541" cy="4195481"/>
          </a:xfrm>
        </p:spPr>
        <p:txBody>
          <a:bodyPr/>
          <a:lstStyle/>
          <a:p>
            <a:pPr marL="0" indent="0">
              <a:buNone/>
            </a:pPr>
            <a:r>
              <a:rPr lang="en-US" dirty="0"/>
              <a:t>The standard terms and conditions will specify the payment conditions, </a:t>
            </a:r>
          </a:p>
          <a:p>
            <a:pPr lvl="1"/>
            <a:r>
              <a:rPr lang="en-US" dirty="0" err="1"/>
              <a:t>Eg</a:t>
            </a:r>
            <a:r>
              <a:rPr lang="en-US" dirty="0"/>
              <a:t>: Payment shall become due within 30 days of invoice issue date. If payment is delayed by more than that, the company shall have the right to terminate the contract or to apply surcharges at an interest rate.</a:t>
            </a:r>
          </a:p>
          <a:p>
            <a:pPr marL="457200" lvl="1" indent="0">
              <a:buNone/>
            </a:pPr>
            <a:endParaRPr lang="en-US" dirty="0"/>
          </a:p>
          <a:p>
            <a:pPr marL="0" indent="0">
              <a:buNone/>
            </a:pPr>
            <a:r>
              <a:rPr lang="en-US" dirty="0"/>
              <a:t>In practice, such clauses are brought into effect in extreme case, since using them is likely to destroy the goodwill between developer and client on which the success of the project depends.</a:t>
            </a:r>
          </a:p>
        </p:txBody>
      </p:sp>
      <p:sp>
        <p:nvSpPr>
          <p:cNvPr id="4" name="Slide Number Placeholder 3">
            <a:extLst>
              <a:ext uri="{FF2B5EF4-FFF2-40B4-BE49-F238E27FC236}">
                <a16:creationId xmlns:a16="http://schemas.microsoft.com/office/drawing/2014/main" id="{2503855A-43CF-4C6D-BA2C-BF08FED245BD}"/>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55268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BE20-DEB0-4290-9940-A62EB8A8AB13}"/>
              </a:ext>
            </a:extLst>
          </p:cNvPr>
          <p:cNvSpPr>
            <a:spLocks noGrp="1"/>
          </p:cNvSpPr>
          <p:nvPr>
            <p:ph type="title"/>
          </p:nvPr>
        </p:nvSpPr>
        <p:spPr/>
        <p:txBody>
          <a:bodyPr/>
          <a:lstStyle/>
          <a:p>
            <a:r>
              <a:rPr lang="en-US" dirty="0"/>
              <a:t>Payment Terms</a:t>
            </a:r>
          </a:p>
        </p:txBody>
      </p:sp>
      <p:sp>
        <p:nvSpPr>
          <p:cNvPr id="3" name="Content Placeholder 2">
            <a:extLst>
              <a:ext uri="{FF2B5EF4-FFF2-40B4-BE49-F238E27FC236}">
                <a16:creationId xmlns:a16="http://schemas.microsoft.com/office/drawing/2014/main" id="{3CE35771-9BD6-422E-9344-F30688718FA7}"/>
              </a:ext>
            </a:extLst>
          </p:cNvPr>
          <p:cNvSpPr>
            <a:spLocks noGrp="1"/>
          </p:cNvSpPr>
          <p:nvPr>
            <p:ph idx="1"/>
          </p:nvPr>
        </p:nvSpPr>
        <p:spPr>
          <a:xfrm>
            <a:off x="716813" y="1525017"/>
            <a:ext cx="8946541" cy="4195481"/>
          </a:xfrm>
        </p:spPr>
        <p:txBody>
          <a:bodyPr/>
          <a:lstStyle/>
          <a:p>
            <a:pPr marL="0" indent="0">
              <a:buNone/>
            </a:pPr>
            <a:r>
              <a:rPr lang="en-US" dirty="0"/>
              <a:t>An annex usually specifies a pattern of payment,</a:t>
            </a:r>
          </a:p>
          <a:p>
            <a:pPr lvl="1"/>
            <a:r>
              <a:rPr lang="en-US" dirty="0" err="1"/>
              <a:t>E.g</a:t>
            </a:r>
            <a:r>
              <a:rPr lang="en-US" dirty="0"/>
              <a:t>:</a:t>
            </a:r>
          </a:p>
          <a:p>
            <a:pPr lvl="1"/>
            <a:r>
              <a:rPr lang="en-US" dirty="0"/>
              <a:t>An initial payment of 15% becomes due on signature of the contract</a:t>
            </a:r>
          </a:p>
          <a:p>
            <a:pPr lvl="1"/>
            <a:r>
              <a:rPr lang="en-US" dirty="0"/>
              <a:t>55% at various states during the development </a:t>
            </a:r>
          </a:p>
          <a:p>
            <a:pPr lvl="1"/>
            <a:r>
              <a:rPr lang="en-US" dirty="0"/>
              <a:t>20% on acceptance of the software</a:t>
            </a:r>
          </a:p>
          <a:p>
            <a:pPr lvl="1"/>
            <a:r>
              <a:rPr lang="en-US" dirty="0"/>
              <a:t>The final 10% at the end of the warranty period</a:t>
            </a:r>
          </a:p>
          <a:p>
            <a:pPr marL="0" indent="0">
              <a:buNone/>
            </a:pPr>
            <a:r>
              <a:rPr lang="en-US" dirty="0"/>
              <a:t>Such pattern has advantages for the developer in that it reduces:</a:t>
            </a:r>
          </a:p>
          <a:p>
            <a:pPr lvl="1"/>
            <a:r>
              <a:rPr lang="en-US" dirty="0"/>
              <a:t>The financial risk</a:t>
            </a:r>
          </a:p>
          <a:p>
            <a:pPr lvl="1"/>
            <a:r>
              <a:rPr lang="en-US" dirty="0"/>
              <a:t>Possible cash flow difficulties</a:t>
            </a:r>
          </a:p>
        </p:txBody>
      </p:sp>
      <p:sp>
        <p:nvSpPr>
          <p:cNvPr id="4" name="Slide Number Placeholder 3">
            <a:extLst>
              <a:ext uri="{FF2B5EF4-FFF2-40B4-BE49-F238E27FC236}">
                <a16:creationId xmlns:a16="http://schemas.microsoft.com/office/drawing/2014/main" id="{DDA36862-B0ED-4794-9ED7-F04F99C282B8}"/>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90975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630955-C293-4733-889C-B3FA1E7AA729}"/>
              </a:ext>
            </a:extLst>
          </p:cNvPr>
          <p:cNvSpPr>
            <a:spLocks noGrp="1"/>
          </p:cNvSpPr>
          <p:nvPr>
            <p:ph type="title"/>
          </p:nvPr>
        </p:nvSpPr>
        <p:spPr>
          <a:xfrm>
            <a:off x="648930" y="629267"/>
            <a:ext cx="9252154" cy="1016654"/>
          </a:xfrm>
        </p:spPr>
        <p:txBody>
          <a:bodyPr>
            <a:normAutofit/>
          </a:bodyPr>
          <a:lstStyle/>
          <a:p>
            <a:r>
              <a:rPr lang="en-US">
                <a:solidFill>
                  <a:srgbClr val="EBEBEB"/>
                </a:solidFill>
              </a:rPr>
              <a:t>Payments For Delays And Changes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C1FEF07-1080-43E7-A68B-76A7AA44A24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12</a:t>
            </a:fld>
            <a:endParaRPr lang="en-US">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EAD1703F-E004-47E3-95E0-EE3854F22ED2}"/>
              </a:ext>
            </a:extLst>
          </p:cNvPr>
          <p:cNvGraphicFramePr>
            <a:graphicFrameLocks noGrp="1"/>
          </p:cNvGraphicFramePr>
          <p:nvPr>
            <p:ph idx="1"/>
            <p:extLst>
              <p:ext uri="{D42A27DB-BD31-4B8C-83A1-F6EECF244321}">
                <p14:modId xmlns:p14="http://schemas.microsoft.com/office/powerpoint/2010/main" val="209682530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58993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BEB9-BA21-4F7D-9B6F-DA66767071FD}"/>
              </a:ext>
            </a:extLst>
          </p:cNvPr>
          <p:cNvSpPr>
            <a:spLocks noGrp="1"/>
          </p:cNvSpPr>
          <p:nvPr>
            <p:ph type="title"/>
          </p:nvPr>
        </p:nvSpPr>
        <p:spPr/>
        <p:txBody>
          <a:bodyPr/>
          <a:lstStyle/>
          <a:p>
            <a:r>
              <a:rPr lang="en-US" dirty="0"/>
              <a:t>Calculating Payments For Delays And Changes</a:t>
            </a:r>
          </a:p>
        </p:txBody>
      </p:sp>
      <p:sp>
        <p:nvSpPr>
          <p:cNvPr id="3" name="Content Placeholder 2">
            <a:extLst>
              <a:ext uri="{FF2B5EF4-FFF2-40B4-BE49-F238E27FC236}">
                <a16:creationId xmlns:a16="http://schemas.microsoft.com/office/drawing/2014/main" id="{CE9AD122-2BCB-4916-935E-FADE52F78FB5}"/>
              </a:ext>
            </a:extLst>
          </p:cNvPr>
          <p:cNvSpPr>
            <a:spLocks noGrp="1"/>
          </p:cNvSpPr>
          <p:nvPr>
            <p:ph idx="1"/>
          </p:nvPr>
        </p:nvSpPr>
        <p:spPr>
          <a:xfrm>
            <a:off x="646111" y="2024343"/>
            <a:ext cx="8946541" cy="4195481"/>
          </a:xfrm>
        </p:spPr>
        <p:txBody>
          <a:bodyPr/>
          <a:lstStyle/>
          <a:p>
            <a:r>
              <a:rPr lang="en-US" dirty="0"/>
              <a:t>The contract must specify the process these extra payments are calculated</a:t>
            </a:r>
          </a:p>
          <a:p>
            <a:endParaRPr lang="en-US" dirty="0"/>
          </a:p>
          <a:p>
            <a:r>
              <a:rPr lang="en-US" dirty="0"/>
              <a:t>Typically, annex will include daily charging rates for each grade of staff employed on the contract.</a:t>
            </a:r>
          </a:p>
          <a:p>
            <a:endParaRPr lang="en-US" dirty="0"/>
          </a:p>
          <a:p>
            <a:r>
              <a:rPr lang="en-US" dirty="0"/>
              <a:t>The amount of extra effort to be paid for will be agreed at progress meetings.</a:t>
            </a:r>
          </a:p>
        </p:txBody>
      </p:sp>
      <p:sp>
        <p:nvSpPr>
          <p:cNvPr id="4" name="Slide Number Placeholder 3">
            <a:extLst>
              <a:ext uri="{FF2B5EF4-FFF2-40B4-BE49-F238E27FC236}">
                <a16:creationId xmlns:a16="http://schemas.microsoft.com/office/drawing/2014/main" id="{00ABFA30-9C37-4F12-949F-BC2F8BB4046B}"/>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323828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06A6-0B83-4751-9AAF-C4BD81A5DE4B}"/>
              </a:ext>
            </a:extLst>
          </p:cNvPr>
          <p:cNvSpPr>
            <a:spLocks noGrp="1"/>
          </p:cNvSpPr>
          <p:nvPr>
            <p:ph type="title"/>
          </p:nvPr>
        </p:nvSpPr>
        <p:spPr/>
        <p:txBody>
          <a:bodyPr/>
          <a:lstStyle/>
          <a:p>
            <a:r>
              <a:rPr lang="en-US" dirty="0"/>
              <a:t>Penalty Clauses</a:t>
            </a:r>
          </a:p>
        </p:txBody>
      </p:sp>
      <p:sp>
        <p:nvSpPr>
          <p:cNvPr id="3" name="Content Placeholder 2">
            <a:extLst>
              <a:ext uri="{FF2B5EF4-FFF2-40B4-BE49-F238E27FC236}">
                <a16:creationId xmlns:a16="http://schemas.microsoft.com/office/drawing/2014/main" id="{781B5E58-B9F8-49B9-AD9E-522448EDE9E8}"/>
              </a:ext>
            </a:extLst>
          </p:cNvPr>
          <p:cNvSpPr>
            <a:spLocks noGrp="1"/>
          </p:cNvSpPr>
          <p:nvPr>
            <p:ph idx="1"/>
          </p:nvPr>
        </p:nvSpPr>
        <p:spPr>
          <a:xfrm>
            <a:off x="646111" y="1738593"/>
            <a:ext cx="8946541" cy="4195481"/>
          </a:xfrm>
        </p:spPr>
        <p:txBody>
          <a:bodyPr/>
          <a:lstStyle/>
          <a:p>
            <a:r>
              <a:rPr lang="en-US" dirty="0"/>
              <a:t>When delay caused by developer . </a:t>
            </a:r>
          </a:p>
          <a:p>
            <a:r>
              <a:rPr lang="en-US" dirty="0"/>
              <a:t>Normal mechanism is the sum payable to the developer is reduced by a specified amount for each week that acceptance of the product is delayed, up to certain maximum</a:t>
            </a:r>
          </a:p>
          <a:p>
            <a:endParaRPr lang="en-US" dirty="0"/>
          </a:p>
          <a:p>
            <a:r>
              <a:rPr lang="en-US" dirty="0"/>
              <a:t>E.g. contract value 1 million PKR. Penalty 5,000 PKR per week up to maximum 100,000</a:t>
            </a:r>
          </a:p>
          <a:p>
            <a:endParaRPr lang="en-US" dirty="0"/>
          </a:p>
        </p:txBody>
      </p:sp>
      <p:sp>
        <p:nvSpPr>
          <p:cNvPr id="4" name="Slide Number Placeholder 3">
            <a:extLst>
              <a:ext uri="{FF2B5EF4-FFF2-40B4-BE49-F238E27FC236}">
                <a16:creationId xmlns:a16="http://schemas.microsoft.com/office/drawing/2014/main" id="{06CA2DDB-2F20-4926-8088-547E99C70192}"/>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49275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A764-A967-481D-AF6C-F93389571725}"/>
              </a:ext>
            </a:extLst>
          </p:cNvPr>
          <p:cNvSpPr>
            <a:spLocks noGrp="1"/>
          </p:cNvSpPr>
          <p:nvPr>
            <p:ph type="title"/>
          </p:nvPr>
        </p:nvSpPr>
        <p:spPr/>
        <p:txBody>
          <a:bodyPr/>
          <a:lstStyle/>
          <a:p>
            <a:r>
              <a:rPr lang="en-US" dirty="0"/>
              <a:t>Warranty And Maintenance</a:t>
            </a:r>
          </a:p>
        </p:txBody>
      </p:sp>
      <p:sp>
        <p:nvSpPr>
          <p:cNvPr id="3" name="Content Placeholder 2">
            <a:extLst>
              <a:ext uri="{FF2B5EF4-FFF2-40B4-BE49-F238E27FC236}">
                <a16:creationId xmlns:a16="http://schemas.microsoft.com/office/drawing/2014/main" id="{75037377-9C52-41B5-AAAD-7EFBF27A7429}"/>
              </a:ext>
            </a:extLst>
          </p:cNvPr>
          <p:cNvSpPr>
            <a:spLocks noGrp="1"/>
          </p:cNvSpPr>
          <p:nvPr>
            <p:ph idx="1"/>
          </p:nvPr>
        </p:nvSpPr>
        <p:spPr>
          <a:xfrm>
            <a:off x="774700" y="1853248"/>
            <a:ext cx="8946541" cy="4195481"/>
          </a:xfrm>
        </p:spPr>
        <p:txBody>
          <a:bodyPr/>
          <a:lstStyle/>
          <a:p>
            <a:r>
              <a:rPr lang="en-US" dirty="0"/>
              <a:t>Once the product has been accepted, it is common to offer a warranty period, typically 90 days.</a:t>
            </a:r>
          </a:p>
          <a:p>
            <a:endParaRPr lang="en-US" dirty="0"/>
          </a:p>
          <a:p>
            <a:r>
              <a:rPr lang="en-US" dirty="0"/>
              <a:t>Any errors found within this period will be corrected free of charge.</a:t>
            </a:r>
          </a:p>
          <a:p>
            <a:pPr lvl="1"/>
            <a:r>
              <a:rPr lang="en-US" dirty="0"/>
              <a:t>This clause is subject to negotiation.</a:t>
            </a:r>
          </a:p>
          <a:p>
            <a:r>
              <a:rPr lang="en-US" dirty="0"/>
              <a:t>After warranty period, maintenance can be available on request.</a:t>
            </a:r>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70BBF95A-2106-42C3-80DC-8E63CF79446B}"/>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46096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F29F6-C71D-4EBD-8045-9EB58E93B41E}"/>
              </a:ext>
            </a:extLst>
          </p:cNvPr>
          <p:cNvSpPr>
            <a:spLocks noGrp="1"/>
          </p:cNvSpPr>
          <p:nvPr>
            <p:ph type="title"/>
          </p:nvPr>
        </p:nvSpPr>
        <p:spPr/>
        <p:txBody>
          <a:bodyPr/>
          <a:lstStyle/>
          <a:p>
            <a:r>
              <a:rPr lang="en-US" dirty="0"/>
              <a:t>Termination Of Contract</a:t>
            </a:r>
          </a:p>
        </p:txBody>
      </p:sp>
      <p:sp>
        <p:nvSpPr>
          <p:cNvPr id="3" name="Content Placeholder 2">
            <a:extLst>
              <a:ext uri="{FF2B5EF4-FFF2-40B4-BE49-F238E27FC236}">
                <a16:creationId xmlns:a16="http://schemas.microsoft.com/office/drawing/2014/main" id="{E8BAF374-DC8E-4C53-811B-F5E9B9A103EA}"/>
              </a:ext>
            </a:extLst>
          </p:cNvPr>
          <p:cNvSpPr>
            <a:spLocks noGrp="1"/>
          </p:cNvSpPr>
          <p:nvPr>
            <p:ph idx="1"/>
          </p:nvPr>
        </p:nvSpPr>
        <p:spPr>
          <a:xfrm>
            <a:off x="646111" y="1853248"/>
            <a:ext cx="8946541" cy="4195481"/>
          </a:xfrm>
        </p:spPr>
        <p:txBody>
          <a:bodyPr/>
          <a:lstStyle/>
          <a:p>
            <a:r>
              <a:rPr lang="en-US" dirty="0"/>
              <a:t>There are many reasons to necessarily terminated a contract before it has been completed. It is common practice.</a:t>
            </a:r>
          </a:p>
          <a:p>
            <a:r>
              <a:rPr lang="en-US" dirty="0"/>
              <a:t>It is essential that the contract make provision for terminating the work in an amicable manner.</a:t>
            </a:r>
          </a:p>
          <a:p>
            <a:r>
              <a:rPr lang="en-US" dirty="0"/>
              <a:t>Usually, it means that the developers to be paid for all the work carried out up to the point where the contract is terminated.</a:t>
            </a:r>
          </a:p>
          <a:p>
            <a:r>
              <a:rPr lang="en-US" dirty="0"/>
              <a:t>The question of ownership of the work so far carried out must also be addressed.</a:t>
            </a:r>
          </a:p>
        </p:txBody>
      </p:sp>
      <p:sp>
        <p:nvSpPr>
          <p:cNvPr id="4" name="Slide Number Placeholder 3">
            <a:extLst>
              <a:ext uri="{FF2B5EF4-FFF2-40B4-BE49-F238E27FC236}">
                <a16:creationId xmlns:a16="http://schemas.microsoft.com/office/drawing/2014/main" id="{5D2FB62D-B18C-4ABC-872E-2C13BA340415}"/>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426649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4A39-4A35-4C14-ADDC-E68D66FFAD6E}"/>
              </a:ext>
            </a:extLst>
          </p:cNvPr>
          <p:cNvSpPr>
            <a:spLocks noGrp="1"/>
          </p:cNvSpPr>
          <p:nvPr>
            <p:ph type="title"/>
          </p:nvPr>
        </p:nvSpPr>
        <p:spPr/>
        <p:txBody>
          <a:bodyPr/>
          <a:lstStyle/>
          <a:p>
            <a:r>
              <a:rPr lang="en-US" dirty="0"/>
              <a:t>Arbitration</a:t>
            </a:r>
          </a:p>
        </p:txBody>
      </p:sp>
      <p:sp>
        <p:nvSpPr>
          <p:cNvPr id="3" name="Content Placeholder 2">
            <a:extLst>
              <a:ext uri="{FF2B5EF4-FFF2-40B4-BE49-F238E27FC236}">
                <a16:creationId xmlns:a16="http://schemas.microsoft.com/office/drawing/2014/main" id="{809C24D4-2DE7-4B3A-A07B-000CACDC2E51}"/>
              </a:ext>
            </a:extLst>
          </p:cNvPr>
          <p:cNvSpPr>
            <a:spLocks noGrp="1"/>
          </p:cNvSpPr>
          <p:nvPr>
            <p:ph idx="1"/>
          </p:nvPr>
        </p:nvSpPr>
        <p:spPr>
          <a:xfrm>
            <a:off x="646111" y="2052918"/>
            <a:ext cx="8946541" cy="4195481"/>
          </a:xfrm>
        </p:spPr>
        <p:txBody>
          <a:bodyPr/>
          <a:lstStyle/>
          <a:p>
            <a:r>
              <a:rPr lang="en-US" dirty="0"/>
              <a:t>Court action is expensive. Contract often contain a clause saying that, in the event of a dispute that they cannot solve themselves the party agree to accept the decision of an independent arbitrator.</a:t>
            </a:r>
          </a:p>
          <a:p>
            <a:pPr marL="0" indent="0">
              <a:buNone/>
            </a:pPr>
            <a:endParaRPr lang="en-US" dirty="0"/>
          </a:p>
          <a:p>
            <a:r>
              <a:rPr lang="en-US" dirty="0"/>
              <a:t>Where the developer and the client in different legal jurisdictions or performance of the contract involves more than one jurisdiction, it is necessary to state which laws the contract is to be interpreted.</a:t>
            </a:r>
          </a:p>
        </p:txBody>
      </p:sp>
      <p:sp>
        <p:nvSpPr>
          <p:cNvPr id="4" name="Slide Number Placeholder 3">
            <a:extLst>
              <a:ext uri="{FF2B5EF4-FFF2-40B4-BE49-F238E27FC236}">
                <a16:creationId xmlns:a16="http://schemas.microsoft.com/office/drawing/2014/main" id="{4EF3315B-0F63-46DF-8C7E-6200BEAA7A22}"/>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395413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E974A1-0336-4320-B3FB-6C19D8FA8E91}"/>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Lesson For Life</a:t>
            </a:r>
          </a:p>
        </p:txBody>
      </p:sp>
      <p:pic>
        <p:nvPicPr>
          <p:cNvPr id="6" name="Content Placeholder 5">
            <a:extLst>
              <a:ext uri="{FF2B5EF4-FFF2-40B4-BE49-F238E27FC236}">
                <a16:creationId xmlns:a16="http://schemas.microsoft.com/office/drawing/2014/main" id="{1FB35B67-074B-40B6-A582-D5ED6E98AF1B}"/>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 t="22023" r="1009" b="21871"/>
          <a:stretch/>
        </p:blipFill>
        <p:spPr>
          <a:xfrm>
            <a:off x="643854" y="682785"/>
            <a:ext cx="5450557" cy="5491966"/>
          </a:xfrm>
          <a:prstGeom prst="rect">
            <a:avLst/>
          </a:prstGeom>
          <a:effectLst/>
        </p:spPr>
      </p:pic>
      <p:sp>
        <p:nvSpPr>
          <p:cNvPr id="4" name="Slide Number Placeholder 3">
            <a:extLst>
              <a:ext uri="{FF2B5EF4-FFF2-40B4-BE49-F238E27FC236}">
                <a16:creationId xmlns:a16="http://schemas.microsoft.com/office/drawing/2014/main" id="{5AE82016-40D8-468C-865B-3AA8F39F8011}"/>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a:solidFill>
                  <a:srgbClr val="FFFFFF"/>
                </a:solidFill>
              </a:rPr>
              <a:pPr defTabSz="914400">
                <a:spcAft>
                  <a:spcPts val="600"/>
                </a:spcAft>
              </a:pPr>
              <a:t>18</a:t>
            </a:fld>
            <a:endParaRPr lang="en-US" dirty="0">
              <a:solidFill>
                <a:srgbClr val="FFFFFF"/>
              </a:solidFill>
            </a:endParaRPr>
          </a:p>
        </p:txBody>
      </p:sp>
    </p:spTree>
    <p:extLst>
      <p:ext uri="{BB962C8B-B14F-4D97-AF65-F5344CB8AC3E}">
        <p14:creationId xmlns:p14="http://schemas.microsoft.com/office/powerpoint/2010/main" val="1035592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BA62-3B57-41BA-8E5E-39448E0A9541}"/>
              </a:ext>
            </a:extLst>
          </p:cNvPr>
          <p:cNvSpPr>
            <a:spLocks noGrp="1"/>
          </p:cNvSpPr>
          <p:nvPr>
            <p:ph type="title"/>
          </p:nvPr>
        </p:nvSpPr>
        <p:spPr>
          <a:xfrm>
            <a:off x="648930" y="629266"/>
            <a:ext cx="9252154" cy="1223983"/>
          </a:xfrm>
        </p:spPr>
        <p:txBody>
          <a:bodyPr>
            <a:normAutofit/>
          </a:bodyPr>
          <a:lstStyle/>
          <a:p>
            <a:r>
              <a:rPr lang="en-US"/>
              <a:t>Contract</a:t>
            </a:r>
          </a:p>
        </p:txBody>
      </p:sp>
      <p:sp>
        <p:nvSpPr>
          <p:cNvPr id="4" name="Slide Number Placeholder 3">
            <a:extLst>
              <a:ext uri="{FF2B5EF4-FFF2-40B4-BE49-F238E27FC236}">
                <a16:creationId xmlns:a16="http://schemas.microsoft.com/office/drawing/2014/main" id="{37E972BB-1EB9-45BC-9DB5-4CA02B9AEAF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pPr>
                <a:spcAft>
                  <a:spcPts val="600"/>
                </a:spcAft>
              </a:pPr>
              <a:t>3</a:t>
            </a:fld>
            <a:endParaRPr lang="en-US"/>
          </a:p>
        </p:txBody>
      </p:sp>
      <p:sp>
        <p:nvSpPr>
          <p:cNvPr id="3" name="Content Placeholder 2">
            <a:extLst>
              <a:ext uri="{FF2B5EF4-FFF2-40B4-BE49-F238E27FC236}">
                <a16:creationId xmlns:a16="http://schemas.microsoft.com/office/drawing/2014/main" id="{F60117F5-D896-473D-9DF3-64A6F0EB9EC2}"/>
              </a:ext>
            </a:extLst>
          </p:cNvPr>
          <p:cNvSpPr>
            <a:spLocks noGrp="1"/>
          </p:cNvSpPr>
          <p:nvPr>
            <p:ph idx="1"/>
          </p:nvPr>
        </p:nvSpPr>
        <p:spPr>
          <a:xfrm>
            <a:off x="648456" y="1468877"/>
            <a:ext cx="7697875" cy="5252433"/>
          </a:xfrm>
        </p:spPr>
        <p:txBody>
          <a:bodyPr>
            <a:normAutofit fontScale="92500" lnSpcReduction="20000"/>
          </a:bodyPr>
          <a:lstStyle/>
          <a:p>
            <a:pPr marL="0" indent="0" algn="just">
              <a:lnSpc>
                <a:spcPct val="90000"/>
              </a:lnSpc>
              <a:buNone/>
            </a:pPr>
            <a:r>
              <a:rPr lang="en-US" sz="1800" dirty="0"/>
              <a:t>A contract is an agreement between two or more persons or  parties for doing or not doing any specified things.</a:t>
            </a:r>
          </a:p>
          <a:p>
            <a:pPr marL="0" indent="0" algn="just">
              <a:lnSpc>
                <a:spcPct val="90000"/>
              </a:lnSpc>
              <a:buNone/>
            </a:pPr>
            <a:r>
              <a:rPr lang="en-US" sz="1800" dirty="0"/>
              <a:t>The parties may be legal or natural persons.</a:t>
            </a:r>
          </a:p>
          <a:p>
            <a:pPr algn="just">
              <a:lnSpc>
                <a:spcPct val="90000"/>
              </a:lnSpc>
            </a:pPr>
            <a:endParaRPr lang="en-US" sz="1800" dirty="0"/>
          </a:p>
          <a:p>
            <a:pPr marL="0" indent="0" algn="just">
              <a:lnSpc>
                <a:spcPct val="90000"/>
              </a:lnSpc>
              <a:buNone/>
            </a:pPr>
            <a:r>
              <a:rPr lang="en-US" sz="1800" dirty="0"/>
              <a:t>Contract sets the following purposes:</a:t>
            </a:r>
          </a:p>
          <a:p>
            <a:pPr algn="just">
              <a:lnSpc>
                <a:spcPct val="90000"/>
              </a:lnSpc>
            </a:pPr>
            <a:r>
              <a:rPr lang="en-US" sz="1800" dirty="0"/>
              <a:t>Set out the agreement between the parties.</a:t>
            </a:r>
          </a:p>
          <a:p>
            <a:pPr algn="just">
              <a:lnSpc>
                <a:spcPct val="90000"/>
              </a:lnSpc>
            </a:pPr>
            <a:r>
              <a:rPr lang="en-US" sz="1800" dirty="0"/>
              <a:t>Set out the aims for the parties.</a:t>
            </a:r>
          </a:p>
          <a:p>
            <a:pPr algn="just">
              <a:lnSpc>
                <a:spcPct val="90000"/>
              </a:lnSpc>
            </a:pPr>
            <a:r>
              <a:rPr lang="en-US" sz="1800" dirty="0"/>
              <a:t>Provide for matter arising while the contract is running.</a:t>
            </a:r>
          </a:p>
          <a:p>
            <a:pPr algn="just">
              <a:lnSpc>
                <a:spcPct val="90000"/>
              </a:lnSpc>
            </a:pPr>
            <a:r>
              <a:rPr lang="en-US" sz="1800" dirty="0"/>
              <a:t>Ways of terminating the contract and the consequences.</a:t>
            </a:r>
          </a:p>
          <a:p>
            <a:pPr algn="just">
              <a:lnSpc>
                <a:spcPct val="90000"/>
              </a:lnSpc>
            </a:pPr>
            <a:endParaRPr lang="en-US" sz="1800" dirty="0"/>
          </a:p>
          <a:p>
            <a:pPr marL="0" indent="0" algn="just">
              <a:lnSpc>
                <a:spcPct val="90000"/>
              </a:lnSpc>
              <a:buNone/>
            </a:pPr>
            <a:r>
              <a:rPr lang="en-US" sz="1800" dirty="0"/>
              <a:t>What is essential:</a:t>
            </a:r>
          </a:p>
          <a:p>
            <a:pPr algn="just">
              <a:lnSpc>
                <a:spcPct val="90000"/>
              </a:lnSpc>
            </a:pPr>
            <a:r>
              <a:rPr lang="en-US" sz="1800" dirty="0"/>
              <a:t>All the parties must intend to make a contract.</a:t>
            </a:r>
          </a:p>
          <a:p>
            <a:pPr algn="just">
              <a:lnSpc>
                <a:spcPct val="90000"/>
              </a:lnSpc>
            </a:pPr>
            <a:r>
              <a:rPr lang="en-US" sz="1800" dirty="0"/>
              <a:t>All the parties must be competent to make a contract.</a:t>
            </a:r>
          </a:p>
          <a:p>
            <a:pPr algn="just">
              <a:lnSpc>
                <a:spcPct val="90000"/>
              </a:lnSpc>
            </a:pPr>
            <a:r>
              <a:rPr lang="en-US" sz="1800" dirty="0"/>
              <a:t>Mature enough and sufficiently sound mind to understand what they are doing.</a:t>
            </a:r>
          </a:p>
          <a:p>
            <a:pPr algn="just">
              <a:lnSpc>
                <a:spcPct val="90000"/>
              </a:lnSpc>
            </a:pPr>
            <a:r>
              <a:rPr lang="en-US" sz="1800" dirty="0"/>
              <a:t>There must be a consideration .</a:t>
            </a:r>
          </a:p>
          <a:p>
            <a:pPr algn="just">
              <a:lnSpc>
                <a:spcPct val="90000"/>
              </a:lnSpc>
            </a:pPr>
            <a:r>
              <a:rPr lang="en-US" sz="1800" dirty="0"/>
              <a:t>Each party must be receiving and providing something.</a:t>
            </a:r>
          </a:p>
        </p:txBody>
      </p:sp>
      <p:pic>
        <p:nvPicPr>
          <p:cNvPr id="8" name="Graphic 7" descr="Commitments">
            <a:extLst>
              <a:ext uri="{FF2B5EF4-FFF2-40B4-BE49-F238E27FC236}">
                <a16:creationId xmlns:a16="http://schemas.microsoft.com/office/drawing/2014/main" id="{51856D6D-B642-4E60-9050-7DF3105E27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2519" y="2145861"/>
            <a:ext cx="3061024" cy="242613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6720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6A315-D6D5-4D0D-AD11-22FBC4F42A58}"/>
              </a:ext>
            </a:extLst>
          </p:cNvPr>
          <p:cNvSpPr>
            <a:spLocks noGrp="1"/>
          </p:cNvSpPr>
          <p:nvPr>
            <p:ph type="title"/>
          </p:nvPr>
        </p:nvSpPr>
        <p:spPr/>
        <p:txBody>
          <a:bodyPr/>
          <a:lstStyle/>
          <a:p>
            <a:r>
              <a:rPr lang="en-US" dirty="0"/>
              <a:t>Contract law</a:t>
            </a:r>
          </a:p>
        </p:txBody>
      </p:sp>
      <p:sp>
        <p:nvSpPr>
          <p:cNvPr id="3" name="Content Placeholder 2">
            <a:extLst>
              <a:ext uri="{FF2B5EF4-FFF2-40B4-BE49-F238E27FC236}">
                <a16:creationId xmlns:a16="http://schemas.microsoft.com/office/drawing/2014/main" id="{54885836-041C-44E4-9175-BD1980200A8C}"/>
              </a:ext>
            </a:extLst>
          </p:cNvPr>
          <p:cNvSpPr>
            <a:spLocks noGrp="1"/>
          </p:cNvSpPr>
          <p:nvPr>
            <p:ph idx="1"/>
          </p:nvPr>
        </p:nvSpPr>
        <p:spPr>
          <a:xfrm>
            <a:off x="377448" y="1271709"/>
            <a:ext cx="10970478" cy="5290562"/>
          </a:xfrm>
        </p:spPr>
        <p:txBody>
          <a:bodyPr>
            <a:normAutofit fontScale="92500"/>
          </a:bodyPr>
          <a:lstStyle/>
          <a:p>
            <a:pPr marL="0" indent="0" algn="just">
              <a:buNone/>
            </a:pPr>
            <a:r>
              <a:rPr lang="en-US" dirty="0"/>
              <a:t>If the contract are too harsh or unfair causing any issue between parties to be unresolved, it is the responsibility of contract laws to contemplate according to the rules.</a:t>
            </a:r>
          </a:p>
          <a:p>
            <a:pPr marL="0" indent="0" algn="just">
              <a:buNone/>
            </a:pPr>
            <a:r>
              <a:rPr lang="en-US" dirty="0"/>
              <a:t>It is largely based on common law </a:t>
            </a:r>
          </a:p>
          <a:p>
            <a:pPr marL="0" indent="0" algn="just">
              <a:buNone/>
            </a:pPr>
            <a:r>
              <a:rPr lang="en-US" dirty="0"/>
              <a:t>There are almost never disputes over contracts which rum perfectly.</a:t>
            </a:r>
          </a:p>
          <a:p>
            <a:pPr marL="0" indent="0" algn="just">
              <a:buNone/>
            </a:pPr>
            <a:r>
              <a:rPr lang="en-US" dirty="0"/>
              <a:t>In order to avoid disputes and future difficulties it is better to draft a document which sets out:</a:t>
            </a:r>
          </a:p>
          <a:p>
            <a:pPr algn="just"/>
            <a:r>
              <a:rPr lang="en-US" dirty="0"/>
              <a:t>The terms on which both parties is to work.</a:t>
            </a:r>
          </a:p>
          <a:p>
            <a:pPr algn="just"/>
            <a:r>
              <a:rPr lang="en-US" dirty="0"/>
              <a:t>Methods of payment.</a:t>
            </a:r>
          </a:p>
          <a:p>
            <a:pPr algn="just"/>
            <a:r>
              <a:rPr lang="en-US" dirty="0"/>
              <a:t>Appropriate ways to terminate the contract-notice required.</a:t>
            </a:r>
          </a:p>
          <a:p>
            <a:pPr marL="0" indent="0" algn="just">
              <a:buNone/>
            </a:pPr>
            <a:endParaRPr lang="en-US" dirty="0"/>
          </a:p>
          <a:p>
            <a:pPr marL="0" indent="0" algn="just">
              <a:buNone/>
            </a:pPr>
            <a:r>
              <a:rPr lang="en-US" dirty="0"/>
              <a:t>Contract should be clear , concise and consistent. There should be no ambiguity and the parties to the agreement should be left in no doubt as to their rights and duties. Ambiguity and doubts can lead to performance which is viewed as unsatisfactory. This can lead to disagreement and the expenditure of time, effort and money, in resolving the matter</a:t>
            </a:r>
          </a:p>
          <a:p>
            <a:pPr marL="0" indent="0" algn="just">
              <a:buNone/>
            </a:pPr>
            <a:endParaRPr lang="en-US" dirty="0"/>
          </a:p>
        </p:txBody>
      </p:sp>
      <p:sp>
        <p:nvSpPr>
          <p:cNvPr id="4" name="Slide Number Placeholder 3">
            <a:extLst>
              <a:ext uri="{FF2B5EF4-FFF2-40B4-BE49-F238E27FC236}">
                <a16:creationId xmlns:a16="http://schemas.microsoft.com/office/drawing/2014/main" id="{276FABE2-501E-470F-B8D3-9235A6CB225B}"/>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55336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7EDB7F4-C6C5-4B3E-81DF-355EAD45C6C1}"/>
              </a:ext>
            </a:extLst>
          </p:cNvPr>
          <p:cNvSpPr>
            <a:spLocks noGrp="1"/>
          </p:cNvSpPr>
          <p:nvPr>
            <p:ph type="title"/>
          </p:nvPr>
        </p:nvSpPr>
        <p:spPr>
          <a:xfrm>
            <a:off x="806195" y="804672"/>
            <a:ext cx="3521359" cy="5248656"/>
          </a:xfrm>
        </p:spPr>
        <p:txBody>
          <a:bodyPr anchor="ctr">
            <a:normAutofit/>
          </a:bodyPr>
          <a:lstStyle/>
          <a:p>
            <a:pPr algn="ctr"/>
            <a:r>
              <a:rPr lang="en-US" dirty="0"/>
              <a:t>Fixed Price Contracts For Bespoke System</a:t>
            </a:r>
          </a:p>
        </p:txBody>
      </p:sp>
      <p:sp>
        <p:nvSpPr>
          <p:cNvPr id="18" name="Content Placeholder 2">
            <a:extLst>
              <a:ext uri="{FF2B5EF4-FFF2-40B4-BE49-F238E27FC236}">
                <a16:creationId xmlns:a16="http://schemas.microsoft.com/office/drawing/2014/main" id="{920B7C65-4567-402E-A8D5-542B385C36C8}"/>
              </a:ext>
            </a:extLst>
          </p:cNvPr>
          <p:cNvSpPr>
            <a:spLocks noGrp="1"/>
          </p:cNvSpPr>
          <p:nvPr>
            <p:ph idx="1"/>
          </p:nvPr>
        </p:nvSpPr>
        <p:spPr>
          <a:xfrm>
            <a:off x="4975861" y="804671"/>
            <a:ext cx="6399930" cy="5248657"/>
          </a:xfrm>
        </p:spPr>
        <p:txBody>
          <a:bodyPr anchor="ctr">
            <a:normAutofit/>
          </a:bodyPr>
          <a:lstStyle/>
          <a:p>
            <a:pPr marL="0" indent="0">
              <a:buNone/>
            </a:pPr>
            <a:r>
              <a:rPr lang="en-US" sz="1700" dirty="0"/>
              <a:t>Software suppliers try to use what are known as standard form contacts, which are used or intended to be used many times over. </a:t>
            </a:r>
          </a:p>
          <a:p>
            <a:pPr marL="0" indent="0">
              <a:buNone/>
            </a:pPr>
            <a:r>
              <a:rPr lang="en-US" sz="1700" dirty="0"/>
              <a:t>Typically consist of:</a:t>
            </a:r>
          </a:p>
          <a:p>
            <a:pPr>
              <a:buFont typeface="Wingdings" panose="05000000000000000000" pitchFamily="2" charset="2"/>
              <a:buChar char="§"/>
            </a:pPr>
            <a:r>
              <a:rPr lang="en-US" sz="1700" dirty="0"/>
              <a:t>A short introductory section</a:t>
            </a:r>
          </a:p>
          <a:p>
            <a:pPr>
              <a:buFont typeface="Wingdings" panose="05000000000000000000" pitchFamily="2" charset="2"/>
              <a:buChar char="§"/>
            </a:pPr>
            <a:r>
              <a:rPr lang="en-US" sz="1500" dirty="0"/>
              <a:t>States who the parties are</a:t>
            </a:r>
          </a:p>
          <a:p>
            <a:pPr>
              <a:buFont typeface="Wingdings" panose="05000000000000000000" pitchFamily="2" charset="2"/>
              <a:buChar char="§"/>
            </a:pPr>
            <a:r>
              <a:rPr lang="en-US" sz="1500" dirty="0"/>
              <a:t>Stays anything that have been said or agreed before</a:t>
            </a:r>
          </a:p>
          <a:p>
            <a:pPr>
              <a:buFont typeface="Wingdings" panose="05000000000000000000" pitchFamily="2" charset="2"/>
              <a:buChar char="§"/>
            </a:pPr>
            <a:r>
              <a:rPr lang="en-US" sz="1500" dirty="0"/>
              <a:t>Signed by the parties</a:t>
            </a:r>
          </a:p>
          <a:p>
            <a:pPr>
              <a:buFont typeface="Wingdings" panose="05000000000000000000" pitchFamily="2" charset="2"/>
              <a:buChar char="§"/>
            </a:pPr>
            <a:r>
              <a:rPr lang="en-US" sz="1700" dirty="0"/>
              <a:t>Standard terms and conditions</a:t>
            </a:r>
          </a:p>
          <a:p>
            <a:pPr>
              <a:buFont typeface="Wingdings" panose="05000000000000000000" pitchFamily="2" charset="2"/>
              <a:buChar char="§"/>
            </a:pPr>
            <a:r>
              <a:rPr lang="en-US" sz="1700" dirty="0"/>
              <a:t>Schedules or annexes</a:t>
            </a:r>
          </a:p>
          <a:p>
            <a:pPr marL="0" indent="0">
              <a:buNone/>
            </a:pPr>
            <a:r>
              <a:rPr lang="en-US" sz="1700" dirty="0"/>
              <a:t>Many small-scale projects are carried out satisfactory using much simpler contracts, often no more than an exchange of letters</a:t>
            </a:r>
          </a:p>
        </p:txBody>
      </p:sp>
      <p:sp>
        <p:nvSpPr>
          <p:cNvPr id="4" name="Slide Number Placeholder 3">
            <a:extLst>
              <a:ext uri="{FF2B5EF4-FFF2-40B4-BE49-F238E27FC236}">
                <a16:creationId xmlns:a16="http://schemas.microsoft.com/office/drawing/2014/main" id="{82BEB990-C99D-4CCF-B02A-2D1553DE6609}"/>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5</a:t>
            </a:fld>
            <a:endParaRPr lang="en-US" sz="1100">
              <a:solidFill>
                <a:schemeClr val="accent1"/>
              </a:solidFill>
            </a:endParaRPr>
          </a:p>
        </p:txBody>
      </p:sp>
    </p:spTree>
    <p:extLst>
      <p:ext uri="{BB962C8B-B14F-4D97-AF65-F5344CB8AC3E}">
        <p14:creationId xmlns:p14="http://schemas.microsoft.com/office/powerpoint/2010/main" val="120560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A6DE-AFA4-42EA-9523-0AE0F519AE07}"/>
              </a:ext>
            </a:extLst>
          </p:cNvPr>
          <p:cNvSpPr>
            <a:spLocks noGrp="1"/>
          </p:cNvSpPr>
          <p:nvPr>
            <p:ph type="title"/>
          </p:nvPr>
        </p:nvSpPr>
        <p:spPr/>
        <p:txBody>
          <a:bodyPr/>
          <a:lstStyle/>
          <a:p>
            <a:r>
              <a:rPr lang="en-US" dirty="0"/>
              <a:t>What Is To Be Produced?</a:t>
            </a:r>
          </a:p>
        </p:txBody>
      </p:sp>
      <p:sp>
        <p:nvSpPr>
          <p:cNvPr id="3" name="Content Placeholder 2">
            <a:extLst>
              <a:ext uri="{FF2B5EF4-FFF2-40B4-BE49-F238E27FC236}">
                <a16:creationId xmlns:a16="http://schemas.microsoft.com/office/drawing/2014/main" id="{2B300ABC-CC33-45F7-ADAC-A9A03B591DB2}"/>
              </a:ext>
            </a:extLst>
          </p:cNvPr>
          <p:cNvSpPr>
            <a:spLocks noGrp="1"/>
          </p:cNvSpPr>
          <p:nvPr>
            <p:ph idx="1"/>
          </p:nvPr>
        </p:nvSpPr>
        <p:spPr>
          <a:xfrm>
            <a:off x="646111" y="1331259"/>
            <a:ext cx="8946541" cy="4195481"/>
          </a:xfrm>
        </p:spPr>
        <p:txBody>
          <a:bodyPr/>
          <a:lstStyle/>
          <a:p>
            <a:pPr marL="0" indent="0">
              <a:buNone/>
            </a:pPr>
            <a:r>
              <a:rPr lang="en-US" dirty="0"/>
              <a:t>Contract necessarily states what is to be produced.</a:t>
            </a:r>
          </a:p>
          <a:p>
            <a:pPr marL="0" indent="0">
              <a:buNone/>
            </a:pPr>
            <a:r>
              <a:rPr lang="en-US" dirty="0"/>
              <a:t>Usually two level of reference:</a:t>
            </a:r>
          </a:p>
          <a:p>
            <a:pPr lvl="1">
              <a:buFont typeface="Wingdings" panose="05000000000000000000" pitchFamily="2" charset="2"/>
              <a:buChar char="§"/>
            </a:pPr>
            <a:r>
              <a:rPr lang="en-US" dirty="0"/>
              <a:t>Standard terms and conditions refer to an annex.</a:t>
            </a:r>
          </a:p>
          <a:p>
            <a:pPr lvl="1">
              <a:buFont typeface="Wingdings" panose="05000000000000000000" pitchFamily="2" charset="2"/>
              <a:buChar char="§"/>
            </a:pPr>
            <a:r>
              <a:rPr lang="en-US" dirty="0"/>
              <a:t>The annex then refers to the requirement specification in a separate document.</a:t>
            </a:r>
          </a:p>
        </p:txBody>
      </p:sp>
      <p:sp>
        <p:nvSpPr>
          <p:cNvPr id="4" name="Slide Number Placeholder 3">
            <a:extLst>
              <a:ext uri="{FF2B5EF4-FFF2-40B4-BE49-F238E27FC236}">
                <a16:creationId xmlns:a16="http://schemas.microsoft.com/office/drawing/2014/main" id="{6157BE0A-F80E-418D-83BC-B5E48AC5BDF1}"/>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92523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E8D1-F073-4E90-BEDA-96089BEF803E}"/>
              </a:ext>
            </a:extLst>
          </p:cNvPr>
          <p:cNvSpPr>
            <a:spLocks noGrp="1"/>
          </p:cNvSpPr>
          <p:nvPr>
            <p:ph type="title"/>
          </p:nvPr>
        </p:nvSpPr>
        <p:spPr/>
        <p:txBody>
          <a:bodyPr/>
          <a:lstStyle/>
          <a:p>
            <a:r>
              <a:rPr lang="en-US" dirty="0"/>
              <a:t>What Is To Be Delivered?</a:t>
            </a:r>
          </a:p>
        </p:txBody>
      </p:sp>
      <p:sp>
        <p:nvSpPr>
          <p:cNvPr id="3" name="Content Placeholder 2">
            <a:extLst>
              <a:ext uri="{FF2B5EF4-FFF2-40B4-BE49-F238E27FC236}">
                <a16:creationId xmlns:a16="http://schemas.microsoft.com/office/drawing/2014/main" id="{48242244-B3DC-4609-AAF6-43373D028B54}"/>
              </a:ext>
            </a:extLst>
          </p:cNvPr>
          <p:cNvSpPr>
            <a:spLocks noGrp="1"/>
          </p:cNvSpPr>
          <p:nvPr>
            <p:ph idx="1"/>
          </p:nvPr>
        </p:nvSpPr>
        <p:spPr>
          <a:xfrm>
            <a:off x="646111" y="1609859"/>
            <a:ext cx="8946541" cy="4195481"/>
          </a:xfrm>
        </p:spPr>
        <p:txBody>
          <a:bodyPr>
            <a:normAutofit fontScale="85000" lnSpcReduction="20000"/>
          </a:bodyPr>
          <a:lstStyle/>
          <a:p>
            <a:pPr marL="0" indent="0">
              <a:buNone/>
            </a:pPr>
            <a:r>
              <a:rPr lang="en-US" dirty="0"/>
              <a:t>Non exhaustive list of possibilities:</a:t>
            </a:r>
          </a:p>
          <a:p>
            <a:r>
              <a:rPr lang="en-US" dirty="0"/>
              <a:t>Source code</a:t>
            </a:r>
          </a:p>
          <a:p>
            <a:r>
              <a:rPr lang="en-US" dirty="0"/>
              <a:t>Command files (For building the executive from source)</a:t>
            </a:r>
          </a:p>
          <a:p>
            <a:r>
              <a:rPr lang="en-US" dirty="0"/>
              <a:t>Documentation (of the design and the code)</a:t>
            </a:r>
          </a:p>
          <a:p>
            <a:r>
              <a:rPr lang="en-US" dirty="0"/>
              <a:t>Manuals</a:t>
            </a:r>
          </a:p>
          <a:p>
            <a:pPr lvl="1"/>
            <a:r>
              <a:rPr lang="en-US" dirty="0"/>
              <a:t>Reference manuals</a:t>
            </a:r>
          </a:p>
          <a:p>
            <a:pPr lvl="1"/>
            <a:r>
              <a:rPr lang="en-US" dirty="0"/>
              <a:t>Training manuals</a:t>
            </a:r>
          </a:p>
          <a:p>
            <a:pPr lvl="1"/>
            <a:r>
              <a:rPr lang="en-US" dirty="0"/>
              <a:t>Operation manuals</a:t>
            </a:r>
          </a:p>
          <a:p>
            <a:r>
              <a:rPr lang="en-US" dirty="0"/>
              <a:t>Software tools to help maintaining the code</a:t>
            </a:r>
          </a:p>
          <a:p>
            <a:r>
              <a:rPr lang="en-US" dirty="0"/>
              <a:t>Training</a:t>
            </a:r>
          </a:p>
          <a:p>
            <a:pPr lvl="1"/>
            <a:r>
              <a:rPr lang="en-US" dirty="0"/>
              <a:t>For user</a:t>
            </a:r>
          </a:p>
          <a:p>
            <a:pPr lvl="1"/>
            <a:r>
              <a:rPr lang="en-US" dirty="0"/>
              <a:t>For client’s maintenance staff</a:t>
            </a:r>
          </a:p>
          <a:p>
            <a:r>
              <a:rPr lang="en-US" dirty="0"/>
              <a:t>Test data and test results</a:t>
            </a:r>
          </a:p>
        </p:txBody>
      </p:sp>
      <p:sp>
        <p:nvSpPr>
          <p:cNvPr id="4" name="Slide Number Placeholder 3">
            <a:extLst>
              <a:ext uri="{FF2B5EF4-FFF2-40B4-BE49-F238E27FC236}">
                <a16:creationId xmlns:a16="http://schemas.microsoft.com/office/drawing/2014/main" id="{4C6A9FB2-862F-4EF5-BCC5-032FF0B54DB1}"/>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310914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B628-5481-4442-8FE5-7BA7D3C44563}"/>
              </a:ext>
            </a:extLst>
          </p:cNvPr>
          <p:cNvSpPr>
            <a:spLocks noGrp="1"/>
          </p:cNvSpPr>
          <p:nvPr>
            <p:ph type="title"/>
          </p:nvPr>
        </p:nvSpPr>
        <p:spPr/>
        <p:txBody>
          <a:bodyPr/>
          <a:lstStyle/>
          <a:p>
            <a:r>
              <a:rPr lang="en-US" dirty="0"/>
              <a:t>Rights Ownership</a:t>
            </a:r>
          </a:p>
        </p:txBody>
      </p:sp>
      <p:sp>
        <p:nvSpPr>
          <p:cNvPr id="3" name="Content Placeholder 2">
            <a:extLst>
              <a:ext uri="{FF2B5EF4-FFF2-40B4-BE49-F238E27FC236}">
                <a16:creationId xmlns:a16="http://schemas.microsoft.com/office/drawing/2014/main" id="{57BE854C-9748-4FAA-91F6-93DD586FF642}"/>
              </a:ext>
            </a:extLst>
          </p:cNvPr>
          <p:cNvSpPr>
            <a:spLocks noGrp="1"/>
          </p:cNvSpPr>
          <p:nvPr>
            <p:ph idx="1"/>
          </p:nvPr>
        </p:nvSpPr>
        <p:spPr>
          <a:xfrm>
            <a:off x="646111" y="1459030"/>
            <a:ext cx="8946541" cy="4195481"/>
          </a:xfrm>
        </p:spPr>
        <p:txBody>
          <a:bodyPr/>
          <a:lstStyle/>
          <a:p>
            <a:r>
              <a:rPr lang="en-US" dirty="0"/>
              <a:t>Stating what legal rights are being passed from the developer to the client is important.</a:t>
            </a:r>
          </a:p>
          <a:p>
            <a:r>
              <a:rPr lang="en-US" dirty="0"/>
              <a:t>Ownership in physical items will usually passed.</a:t>
            </a:r>
          </a:p>
          <a:p>
            <a:pPr lvl="1"/>
            <a:r>
              <a:rPr lang="en-US" dirty="0"/>
              <a:t>E.g. books, documents, disks</a:t>
            </a:r>
          </a:p>
          <a:p>
            <a:r>
              <a:rPr lang="en-US" dirty="0"/>
              <a:t>More than that, software is protected by intellectual rights:</a:t>
            </a:r>
          </a:p>
          <a:p>
            <a:pPr lvl="1"/>
            <a:r>
              <a:rPr lang="en-US" dirty="0"/>
              <a:t>Copyright</a:t>
            </a:r>
          </a:p>
          <a:p>
            <a:pPr lvl="1"/>
            <a:r>
              <a:rPr lang="en-US" dirty="0"/>
              <a:t>Design rights</a:t>
            </a:r>
          </a:p>
          <a:p>
            <a:pPr lvl="1"/>
            <a:r>
              <a:rPr lang="en-US" dirty="0"/>
              <a:t>Confidentiality</a:t>
            </a:r>
          </a:p>
          <a:p>
            <a:pPr lvl="1"/>
            <a:r>
              <a:rPr lang="en-US" dirty="0"/>
              <a:t>Trademarks</a:t>
            </a:r>
          </a:p>
          <a:p>
            <a:pPr marL="457200" lvl="1" indent="0">
              <a:buNone/>
            </a:pPr>
            <a:r>
              <a:rPr lang="en-US" dirty="0"/>
              <a:t>Contract should state who is to own these rights.</a:t>
            </a:r>
          </a:p>
        </p:txBody>
      </p:sp>
      <p:sp>
        <p:nvSpPr>
          <p:cNvPr id="4" name="Slide Number Placeholder 3">
            <a:extLst>
              <a:ext uri="{FF2B5EF4-FFF2-40B4-BE49-F238E27FC236}">
                <a16:creationId xmlns:a16="http://schemas.microsoft.com/office/drawing/2014/main" id="{153E0672-34BD-49A3-828F-6D2480384C70}"/>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2603530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0BBE-DA62-452A-B5E3-DC7250218DCD}"/>
              </a:ext>
            </a:extLst>
          </p:cNvPr>
          <p:cNvSpPr>
            <a:spLocks noGrp="1"/>
          </p:cNvSpPr>
          <p:nvPr>
            <p:ph type="title"/>
          </p:nvPr>
        </p:nvSpPr>
        <p:spPr/>
        <p:txBody>
          <a:bodyPr/>
          <a:lstStyle/>
          <a:p>
            <a:r>
              <a:rPr lang="en-US" dirty="0"/>
              <a:t>Confidentiality </a:t>
            </a:r>
          </a:p>
        </p:txBody>
      </p:sp>
      <p:sp>
        <p:nvSpPr>
          <p:cNvPr id="3" name="Content Placeholder 2">
            <a:extLst>
              <a:ext uri="{FF2B5EF4-FFF2-40B4-BE49-F238E27FC236}">
                <a16:creationId xmlns:a16="http://schemas.microsoft.com/office/drawing/2014/main" id="{93FA4874-465C-4ABE-8B65-F7DD87D37DF7}"/>
              </a:ext>
            </a:extLst>
          </p:cNvPr>
          <p:cNvSpPr>
            <a:spLocks noGrp="1"/>
          </p:cNvSpPr>
          <p:nvPr>
            <p:ph idx="1"/>
          </p:nvPr>
        </p:nvSpPr>
        <p:spPr>
          <a:xfrm>
            <a:off x="556558" y="1421322"/>
            <a:ext cx="8946541" cy="4195481"/>
          </a:xfrm>
        </p:spPr>
        <p:txBody>
          <a:bodyPr/>
          <a:lstStyle/>
          <a:p>
            <a:pPr marL="0" indent="0">
              <a:buNone/>
            </a:pPr>
            <a:r>
              <a:rPr lang="en-US" dirty="0"/>
              <a:t>The two parties may acquire confidential information about each other when a software is being developed.</a:t>
            </a:r>
          </a:p>
          <a:p>
            <a:pPr marL="0" indent="0">
              <a:buNone/>
            </a:pPr>
            <a:endParaRPr lang="en-US" dirty="0"/>
          </a:p>
          <a:p>
            <a:pPr lvl="1"/>
            <a:r>
              <a:rPr lang="en-US" dirty="0"/>
              <a:t>Client may have to pass its business operations</a:t>
            </a:r>
          </a:p>
          <a:p>
            <a:pPr lvl="1"/>
            <a:r>
              <a:rPr lang="en-US" dirty="0"/>
              <a:t>Developer may not want the client to divulge to others about its operations</a:t>
            </a:r>
          </a:p>
          <a:p>
            <a:pPr lvl="1"/>
            <a:endParaRPr lang="en-US" dirty="0"/>
          </a:p>
          <a:p>
            <a:pPr marL="0" indent="0">
              <a:buNone/>
            </a:pPr>
            <a:r>
              <a:rPr lang="en-US" dirty="0"/>
              <a:t>In this case, the contract should state the non disclosure agreement.</a:t>
            </a:r>
          </a:p>
        </p:txBody>
      </p:sp>
      <p:sp>
        <p:nvSpPr>
          <p:cNvPr id="4" name="Slide Number Placeholder 3">
            <a:extLst>
              <a:ext uri="{FF2B5EF4-FFF2-40B4-BE49-F238E27FC236}">
                <a16:creationId xmlns:a16="http://schemas.microsoft.com/office/drawing/2014/main" id="{15892042-642D-4DE0-9A8A-74E04355185B}"/>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380368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TotalTime>
  <Words>1330</Words>
  <Application>Microsoft Office PowerPoint</Application>
  <PresentationFormat>Widescreen</PresentationFormat>
  <Paragraphs>147</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Century Gothic</vt:lpstr>
      <vt:lpstr>Wingdings</vt:lpstr>
      <vt:lpstr>Wingdings 3</vt:lpstr>
      <vt:lpstr>Ion</vt:lpstr>
      <vt:lpstr>Computer Contracts &amp; Software Liabilities LECTURE # 7</vt:lpstr>
      <vt:lpstr>Fair Use Notice</vt:lpstr>
      <vt:lpstr>Contract</vt:lpstr>
      <vt:lpstr>Contract law</vt:lpstr>
      <vt:lpstr>Fixed Price Contracts For Bespoke System</vt:lpstr>
      <vt:lpstr>What Is To Be Produced?</vt:lpstr>
      <vt:lpstr>What Is To Be Delivered?</vt:lpstr>
      <vt:lpstr>Rights Ownership</vt:lpstr>
      <vt:lpstr>Confidentiality </vt:lpstr>
      <vt:lpstr>Payment Terms</vt:lpstr>
      <vt:lpstr>Payment Terms</vt:lpstr>
      <vt:lpstr>Payments For Delays And Changes</vt:lpstr>
      <vt:lpstr>Calculating Payments For Delays And Changes</vt:lpstr>
      <vt:lpstr>Penalty Clauses</vt:lpstr>
      <vt:lpstr>Warranty And Maintenance</vt:lpstr>
      <vt:lpstr>Termination Of Contract</vt:lpstr>
      <vt:lpstr>Arbitration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 &amp; Software Liabilities LECTURE # 7</dc:title>
  <dc:creator>junaid ahmed</dc:creator>
  <cp:lastModifiedBy>junaid ahmed</cp:lastModifiedBy>
  <cp:revision>37</cp:revision>
  <dcterms:created xsi:type="dcterms:W3CDTF">2020-06-17T19:57:25Z</dcterms:created>
  <dcterms:modified xsi:type="dcterms:W3CDTF">2021-08-04T18:23:48Z</dcterms:modified>
</cp:coreProperties>
</file>