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403" r:id="rId2"/>
    <p:sldId id="352" r:id="rId3"/>
    <p:sldId id="353" r:id="rId4"/>
    <p:sldId id="354" r:id="rId5"/>
    <p:sldId id="355" r:id="rId6"/>
    <p:sldId id="360" r:id="rId7"/>
    <p:sldId id="361" r:id="rId8"/>
    <p:sldId id="356" r:id="rId9"/>
    <p:sldId id="362" r:id="rId10"/>
    <p:sldId id="357" r:id="rId11"/>
    <p:sldId id="363" r:id="rId12"/>
    <p:sldId id="358" r:id="rId13"/>
    <p:sldId id="4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6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7A2F-2694-4471-A202-2488BE8BD195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1B3F-E368-4C1A-934B-588C6A3F7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B3F-E368-4C1A-934B-588C6A3F7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BFB81B3-C872-176F-3847-5E643C62E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3508ED-CF06-4463-B991-1B96718AA97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9A3162B-52C0-CC9A-0570-3F483D7A3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BFB81B3-C872-176F-3847-5E643C62E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3508ED-CF06-4463-B991-1B96718AA972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9A3162B-52C0-CC9A-0570-3F483D7A3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75383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0D-E653-1FB6-E98E-CCA9BB49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C3B5-0B75-FFAF-2A58-67E9C64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422F-1773-7544-BEBF-B2EB70C7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11F6-F18B-798F-DA35-6859CE1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4AE9-7491-F664-42F4-69CBE9B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74D-4264-A22E-52DA-B1DC4D22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1CDF-CF31-EC62-2603-BEFEA9F7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3144-71E8-D2A1-DC0A-D28CC636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65C0-39CE-0035-1142-0F86556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CB7A-53BD-CE7C-7896-3FD49525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64F7E-D4A1-64AA-CB83-4FB1811F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9550C-ED74-1329-A891-5D78557A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9BD-373A-BF8C-C580-89721947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70B5-5393-47E0-C3F5-04553EF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B2E-8EF1-8D53-0DBA-DC16AFFB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287F-44A5-B20B-89FC-A80E01A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DEEF-D194-8E5D-23F9-7CE89DF0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9DA2-2EA6-C6B5-F043-4F450311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8CD-F14A-70FB-076A-58DBC7F1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AB6-D1F3-141C-DC87-2157B96A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7478-967D-B93A-9A9E-4BC2F294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FD71-90C9-6660-53EC-AFED231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7E51-EAC0-A636-D668-FE06EE0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84B4-7E08-21A2-D3D9-20BE3C2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08FB-D8A6-5333-A56A-86C6BB4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741F-9D6D-8713-10A1-D5B926E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51AC-E401-7A86-D894-73ADFB6DD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AE64-8BCC-C33E-9CE4-8692099E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8BE3-21E6-A33B-D85F-19D7EE5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3672-0383-23E2-1801-DA2E3D7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836-57DF-8643-5A29-D1758870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671E-6EF8-95A8-AB52-A76E217A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58B0-6CAC-E980-CCFC-A14A6A04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E5ED-63B8-0FE3-21F0-B329CCEC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287A-6516-AEC7-E691-D1884D7BE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D661F-A800-A9EA-8CF0-02EA3857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7963B-EF5F-6780-C44D-194380ED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920F4-8E27-C1E7-3532-99F95B7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C6D2-C04A-4B47-CF09-983189C3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1E6F-EA8C-4F89-1C51-9372FACA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29658-53C5-B911-54BA-0588BDF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D6F9F-40AF-D248-2B86-75547FD5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CAED5-5FE5-47E6-925C-DE7CEE8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4831-4918-1604-78CA-3AC10C29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1519D-35E2-39BE-2D73-7FC6C3A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6538-1A2F-7C2D-8B0F-C9256A52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CB4-9A8C-AE28-14E5-49147378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DFA1-7315-16EF-C573-8CC24C7F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808F-6D5C-E86C-970E-9EAE8C8A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7A92-BF68-42DE-65D5-41506C45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4227-8079-D7FC-3CB6-77423B6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A2D-7A20-38A3-9459-2982B5A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FC3-0B2F-253E-9C1A-57E5C69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9C22-9324-DF52-AB52-5FE367E50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3274-0CA7-9E0A-C229-484A9F72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C231-6A2F-15CB-957A-C65B8CD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283E-81CA-1CEF-259D-8700687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218D-7D91-D9AD-66BF-3E58A4E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9D5CC-0F00-8FF0-2C3D-CD0F34EE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9E7B-BD24-1E81-FAFA-1E122229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695-BE0D-BC6C-134B-543449A6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7A38-9B44-1A5A-9697-6EDD59EB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0458-E261-6F27-1F79-BFC9C9C3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5098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Economics &amp;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018854-86E3-08F4-7736-0AFE3534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3581400"/>
            <a:ext cx="6591300" cy="2438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Lecture 10</a:t>
            </a:r>
          </a:p>
          <a:p>
            <a:pPr lvl="2" algn="l"/>
            <a:endParaRPr lang="en-US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Dua Agha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Lecturer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Dept. of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43B4E-18A1-A6AB-9109-562930A5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62" y="672148"/>
            <a:ext cx="8099075" cy="55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31315-1D6D-CBF0-28C4-2BB75A927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4"/>
          <a:stretch/>
        </p:blipFill>
        <p:spPr>
          <a:xfrm>
            <a:off x="346555" y="1390594"/>
            <a:ext cx="8450889" cy="40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8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F845B0-0866-3FC2-8E01-E12088A947D7}"/>
              </a:ext>
            </a:extLst>
          </p:cNvPr>
          <p:cNvSpPr txBox="1"/>
          <p:nvPr/>
        </p:nvSpPr>
        <p:spPr>
          <a:xfrm>
            <a:off x="381000" y="510985"/>
            <a:ext cx="838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Summary</a:t>
            </a: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Cost-Benefit Analysis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helps in deciding </a:t>
            </a:r>
            <a:r>
              <a:rPr lang="en-US" sz="2400" dirty="0">
                <a:solidFill>
                  <a:srgbClr val="C00000"/>
                </a:solidFill>
              </a:rPr>
              <a:t>whether a project or investment is worth pursuing</a:t>
            </a:r>
            <a:r>
              <a:rPr lang="en-US" sz="2400" dirty="0"/>
              <a:t> by comparing the costs and benefits.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Break-Even Analysis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helps in </a:t>
            </a:r>
            <a:r>
              <a:rPr lang="en-US" sz="2400" dirty="0">
                <a:solidFill>
                  <a:srgbClr val="C00000"/>
                </a:solidFill>
              </a:rPr>
              <a:t>determining the point where total revenues equal total costs, indicating no profit or loss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Both analyses are crucial tools in business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63645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C7A8A-67D5-6B22-47E7-D835468EFB89}"/>
              </a:ext>
            </a:extLst>
          </p:cNvPr>
          <p:cNvSpPr txBox="1"/>
          <p:nvPr/>
        </p:nvSpPr>
        <p:spPr>
          <a:xfrm>
            <a:off x="266700" y="533400"/>
            <a:ext cx="8610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Problem 1:</a:t>
            </a:r>
            <a:br>
              <a:rPr lang="en-US" sz="2400" dirty="0"/>
            </a:br>
            <a:r>
              <a:rPr lang="en-US" sz="2400" dirty="0"/>
              <a:t>A company that produces custom-designed T-shirts incurs fixed costs of </a:t>
            </a:r>
            <a:r>
              <a:rPr lang="en-US" sz="2400" b="1" dirty="0"/>
              <a:t>$20,000.</a:t>
            </a:r>
            <a:r>
              <a:rPr lang="en-US" sz="2400" dirty="0"/>
              <a:t> The variable cost per T-shirt is </a:t>
            </a:r>
            <a:r>
              <a:rPr lang="en-US" sz="2400" b="1" dirty="0"/>
              <a:t>$5</a:t>
            </a:r>
            <a:r>
              <a:rPr lang="en-US" sz="2400" dirty="0"/>
              <a:t>, and each T-shirt is sold for </a:t>
            </a:r>
            <a:r>
              <a:rPr lang="en-US" sz="2400" b="1" dirty="0"/>
              <a:t>$12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Determine the break-even point in terms of units.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Determine the break-even point in terms of revenue (dollars).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Problem 2:</a:t>
            </a:r>
          </a:p>
          <a:p>
            <a:r>
              <a:rPr lang="en-US" sz="2400" dirty="0"/>
              <a:t>A bakery that specializes in custom cakes has fixed costs of </a:t>
            </a:r>
            <a:r>
              <a:rPr lang="en-US" sz="2400" b="1" dirty="0"/>
              <a:t>$25,000</a:t>
            </a:r>
            <a:r>
              <a:rPr lang="en-US" sz="2400" dirty="0"/>
              <a:t>. The variable cost per cake is </a:t>
            </a:r>
            <a:r>
              <a:rPr lang="en-US" sz="2400" b="1" dirty="0"/>
              <a:t>$8</a:t>
            </a:r>
            <a:r>
              <a:rPr lang="en-US" sz="2400" dirty="0"/>
              <a:t>, and each cake is sold for </a:t>
            </a:r>
            <a:r>
              <a:rPr lang="en-US" sz="2400" b="1" dirty="0"/>
              <a:t>$20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Determine the break-even point in terms of units.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Determine the break-even point in terms of revenue (dollars).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4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606B-02A6-DFAA-3EE1-D8B3222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8991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Cost-Benefit Analysis &amp; Break-Even Analysis</a:t>
            </a:r>
          </a:p>
        </p:txBody>
      </p:sp>
    </p:spTree>
    <p:extLst>
      <p:ext uri="{BB962C8B-B14F-4D97-AF65-F5344CB8AC3E}">
        <p14:creationId xmlns:p14="http://schemas.microsoft.com/office/powerpoint/2010/main" val="14469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CE1DB2-EE19-2A8C-47AE-48534594F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62925" cy="7016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Cost-Benefit Analysis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EA4DF63-82D6-C548-F9DF-54B0DA2B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4958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 denotes the amount of money that a company spends on the creation or production of goods or services. 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 (CBA)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systematic process used to evaluate the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and social costs and benefits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project or decision. </a:t>
            </a:r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Simply, is a method to compare the costs and benefits of a decision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 &amp; Payback Period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is to determine whether the benefits outweigh the costs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195F2-B1E4-9F47-AABC-3BF13717E789}"/>
              </a:ext>
            </a:extLst>
          </p:cNvPr>
          <p:cNvSpPr txBox="1"/>
          <p:nvPr/>
        </p:nvSpPr>
        <p:spPr>
          <a:xfrm>
            <a:off x="381000" y="533400"/>
            <a:ext cx="431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Identify Costs and Benefits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1. Costs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</a:p>
          <a:p>
            <a:r>
              <a:rPr lang="en-US" sz="2400" dirty="0"/>
              <a:t>These can be </a:t>
            </a:r>
            <a:r>
              <a:rPr lang="en-US" sz="2400" dirty="0">
                <a:solidFill>
                  <a:srgbClr val="C00000"/>
                </a:solidFill>
              </a:rPr>
              <a:t>direct</a:t>
            </a:r>
            <a:r>
              <a:rPr lang="en-US" sz="2400" dirty="0"/>
              <a:t> (e.g., money spent on equipment) or </a:t>
            </a:r>
            <a:r>
              <a:rPr lang="en-US" sz="2400" dirty="0">
                <a:solidFill>
                  <a:srgbClr val="C00000"/>
                </a:solidFill>
              </a:rPr>
              <a:t>indirect</a:t>
            </a:r>
            <a:r>
              <a:rPr lang="en-US" sz="2400" dirty="0"/>
              <a:t> (e.g., time lost due to training).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2. Benefits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</a:p>
          <a:p>
            <a:r>
              <a:rPr lang="en-US" sz="2400" dirty="0"/>
              <a:t>These include </a:t>
            </a:r>
            <a:r>
              <a:rPr lang="en-US" sz="2400" dirty="0">
                <a:solidFill>
                  <a:srgbClr val="C00000"/>
                </a:solidFill>
              </a:rPr>
              <a:t>direct gains </a:t>
            </a:r>
            <a:r>
              <a:rPr lang="en-US" sz="2400" dirty="0"/>
              <a:t>(e.g., revenue increase) and </a:t>
            </a:r>
            <a:r>
              <a:rPr lang="en-US" sz="2400" dirty="0">
                <a:solidFill>
                  <a:srgbClr val="C00000"/>
                </a:solidFill>
              </a:rPr>
              <a:t>indirect gains </a:t>
            </a:r>
            <a:r>
              <a:rPr lang="en-US" sz="2400" dirty="0"/>
              <a:t>(e.g., improved customer satisfaction).</a:t>
            </a:r>
          </a:p>
        </p:txBody>
      </p:sp>
      <p:pic>
        <p:nvPicPr>
          <p:cNvPr id="4" name="Content Placeholder 3" descr="estimate.jpg">
            <a:extLst>
              <a:ext uri="{FF2B5EF4-FFF2-40B4-BE49-F238E27FC236}">
                <a16:creationId xmlns:a16="http://schemas.microsoft.com/office/drawing/2014/main" id="{0740A7A7-9B64-49A3-1BCA-84DF7C61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38" y="1571625"/>
            <a:ext cx="4572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F50C8-6577-6157-B596-A5AC890A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07" y="990600"/>
            <a:ext cx="751898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42E398-78F7-1D83-A056-DAF3616950AE}"/>
              </a:ext>
            </a:extLst>
          </p:cNvPr>
          <p:cNvSpPr txBox="1">
            <a:spLocks/>
          </p:cNvSpPr>
          <p:nvPr/>
        </p:nvSpPr>
        <p:spPr>
          <a:xfrm>
            <a:off x="457200" y="682954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spc="-20" dirty="0">
                <a:solidFill>
                  <a:srgbClr val="C00000"/>
                </a:solidFill>
              </a:rPr>
              <a:t>Cost </a:t>
            </a:r>
            <a:r>
              <a:rPr lang="en-IN" sz="3200" spc="-45" dirty="0">
                <a:solidFill>
                  <a:srgbClr val="C00000"/>
                </a:solidFill>
              </a:rPr>
              <a:t>Benefit </a:t>
            </a:r>
            <a:r>
              <a:rPr lang="en-IN" sz="3200" spc="-40" dirty="0">
                <a:solidFill>
                  <a:srgbClr val="C00000"/>
                </a:solidFill>
              </a:rPr>
              <a:t>Analysis </a:t>
            </a:r>
            <a:r>
              <a:rPr lang="en-IN" sz="3200" spc="-25" dirty="0">
                <a:solidFill>
                  <a:srgbClr val="C00000"/>
                </a:solidFill>
              </a:rPr>
              <a:t>is used </a:t>
            </a:r>
            <a:r>
              <a:rPr lang="en-IN" sz="3200" spc="-20" dirty="0">
                <a:solidFill>
                  <a:srgbClr val="C00000"/>
                </a:solidFill>
              </a:rPr>
              <a:t>to</a:t>
            </a:r>
            <a:r>
              <a:rPr lang="en-IN" sz="3200" spc="-160" dirty="0">
                <a:solidFill>
                  <a:srgbClr val="C00000"/>
                </a:solidFill>
              </a:rPr>
              <a:t> </a:t>
            </a:r>
            <a:r>
              <a:rPr lang="en-IN" sz="3200" spc="-45" dirty="0">
                <a:solidFill>
                  <a:srgbClr val="C00000"/>
                </a:solidFill>
              </a:rPr>
              <a:t>determine:</a:t>
            </a:r>
          </a:p>
          <a:p>
            <a:pPr marL="385445" lvl="1"/>
            <a:r>
              <a:rPr lang="en-IN" sz="2800" spc="-25" dirty="0">
                <a:solidFill>
                  <a:srgbClr val="000000"/>
                </a:solidFill>
              </a:rPr>
              <a:t>Whether </a:t>
            </a:r>
            <a:r>
              <a:rPr lang="en-IN" sz="2800" spc="-35" dirty="0">
                <a:solidFill>
                  <a:srgbClr val="000000"/>
                </a:solidFill>
              </a:rPr>
              <a:t>a </a:t>
            </a:r>
            <a:r>
              <a:rPr lang="en-IN" sz="2800" spc="-25" dirty="0">
                <a:solidFill>
                  <a:srgbClr val="000000"/>
                </a:solidFill>
              </a:rPr>
              <a:t>solution/</a:t>
            </a:r>
            <a:r>
              <a:rPr lang="en-IN" sz="2800" spc="-25" dirty="0">
                <a:solidFill>
                  <a:srgbClr val="7030A0"/>
                </a:solidFill>
              </a:rPr>
              <a:t>project </a:t>
            </a:r>
            <a:r>
              <a:rPr lang="en-IN" sz="2800" spc="-20" dirty="0">
                <a:solidFill>
                  <a:srgbClr val="7030A0"/>
                </a:solidFill>
              </a:rPr>
              <a:t>is </a:t>
            </a:r>
            <a:r>
              <a:rPr lang="en-IN" sz="2800" spc="-40" dirty="0">
                <a:solidFill>
                  <a:srgbClr val="7030A0"/>
                </a:solidFill>
              </a:rPr>
              <a:t>economically</a:t>
            </a:r>
            <a:r>
              <a:rPr lang="en-IN" sz="2800" spc="-180" dirty="0">
                <a:solidFill>
                  <a:srgbClr val="7030A0"/>
                </a:solidFill>
              </a:rPr>
              <a:t> </a:t>
            </a:r>
            <a:r>
              <a:rPr lang="en-IN" sz="2800" spc="-30" dirty="0">
                <a:solidFill>
                  <a:srgbClr val="7030A0"/>
                </a:solidFill>
              </a:rPr>
              <a:t>feasible</a:t>
            </a:r>
          </a:p>
          <a:p>
            <a:pPr marL="385445" lvl="1"/>
            <a:r>
              <a:rPr lang="en-IN" sz="2800" spc="-55" dirty="0">
                <a:solidFill>
                  <a:srgbClr val="0070C0"/>
                </a:solidFill>
              </a:rPr>
              <a:t>Which </a:t>
            </a:r>
            <a:r>
              <a:rPr lang="en-IN" sz="2800" spc="-40" dirty="0">
                <a:solidFill>
                  <a:srgbClr val="0070C0"/>
                </a:solidFill>
              </a:rPr>
              <a:t>of </a:t>
            </a:r>
            <a:r>
              <a:rPr lang="en-IN" sz="2800" spc="10" dirty="0">
                <a:solidFill>
                  <a:srgbClr val="0070C0"/>
                </a:solidFill>
              </a:rPr>
              <a:t>two </a:t>
            </a:r>
            <a:r>
              <a:rPr lang="en-IN" sz="2800" spc="-10" dirty="0">
                <a:solidFill>
                  <a:srgbClr val="0070C0"/>
                </a:solidFill>
              </a:rPr>
              <a:t>or </a:t>
            </a:r>
            <a:r>
              <a:rPr lang="en-IN" sz="2800" spc="-35" dirty="0">
                <a:solidFill>
                  <a:srgbClr val="0070C0"/>
                </a:solidFill>
              </a:rPr>
              <a:t>more </a:t>
            </a:r>
            <a:r>
              <a:rPr lang="en-IN" sz="2800" spc="-25" dirty="0">
                <a:solidFill>
                  <a:srgbClr val="0070C0"/>
                </a:solidFill>
              </a:rPr>
              <a:t>projects </a:t>
            </a:r>
            <a:r>
              <a:rPr lang="en-IN" sz="2800" spc="-20" dirty="0">
                <a:solidFill>
                  <a:srgbClr val="0070C0"/>
                </a:solidFill>
              </a:rPr>
              <a:t>provides </a:t>
            </a:r>
            <a:r>
              <a:rPr lang="en-IN" sz="2800" spc="-30" dirty="0">
                <a:solidFill>
                  <a:srgbClr val="0070C0"/>
                </a:solidFill>
              </a:rPr>
              <a:t>the </a:t>
            </a:r>
            <a:r>
              <a:rPr lang="en-IN" sz="2800" spc="-15" dirty="0">
                <a:solidFill>
                  <a:srgbClr val="0070C0"/>
                </a:solidFill>
              </a:rPr>
              <a:t>best </a:t>
            </a:r>
            <a:r>
              <a:rPr lang="en-IN" sz="2800" spc="-25" dirty="0">
                <a:solidFill>
                  <a:srgbClr val="0070C0"/>
                </a:solidFill>
              </a:rPr>
              <a:t>return </a:t>
            </a:r>
            <a:r>
              <a:rPr lang="en-IN" sz="2800" spc="-50" dirty="0">
                <a:solidFill>
                  <a:srgbClr val="0070C0"/>
                </a:solidFill>
              </a:rPr>
              <a:t>on</a:t>
            </a:r>
            <a:r>
              <a:rPr lang="en-IN" sz="2800" spc="-335" dirty="0">
                <a:solidFill>
                  <a:srgbClr val="0070C0"/>
                </a:solidFill>
              </a:rPr>
              <a:t> </a:t>
            </a:r>
            <a:r>
              <a:rPr lang="en-IN" sz="2800" spc="-35" dirty="0">
                <a:solidFill>
                  <a:srgbClr val="0070C0"/>
                </a:solidFill>
              </a:rPr>
              <a:t>investment </a:t>
            </a:r>
          </a:p>
          <a:p>
            <a:pPr marL="19685">
              <a:lnSpc>
                <a:spcPct val="100000"/>
              </a:lnSpc>
            </a:pPr>
            <a:r>
              <a:rPr lang="en-IN" sz="3200" spc="-35" dirty="0">
                <a:solidFill>
                  <a:srgbClr val="C00000"/>
                </a:solidFill>
              </a:rPr>
              <a:t>O</a:t>
            </a:r>
            <a:r>
              <a:rPr lang="en-IN" sz="3200" spc="-80" dirty="0">
                <a:solidFill>
                  <a:srgbClr val="C00000"/>
                </a:solidFill>
                <a:cs typeface="Georgia"/>
              </a:rPr>
              <a:t>ther </a:t>
            </a:r>
            <a:r>
              <a:rPr lang="en-IN" sz="3200" spc="-50" dirty="0">
                <a:solidFill>
                  <a:srgbClr val="C00000"/>
                </a:solidFill>
                <a:cs typeface="Georgia"/>
              </a:rPr>
              <a:t>issues</a:t>
            </a:r>
            <a:r>
              <a:rPr lang="en-IN" sz="3200" spc="275" dirty="0">
                <a:solidFill>
                  <a:srgbClr val="C00000"/>
                </a:solidFill>
                <a:cs typeface="Georgia"/>
              </a:rPr>
              <a:t>:</a:t>
            </a:r>
            <a:endParaRPr lang="en-IN" sz="3200" spc="-229" dirty="0">
              <a:solidFill>
                <a:srgbClr val="C00000"/>
              </a:solidFill>
              <a:cs typeface="Georgia"/>
            </a:endParaRPr>
          </a:p>
          <a:p>
            <a:pPr marL="385445" lvl="1"/>
            <a:r>
              <a:rPr lang="en-IN" sz="2800" spc="-80" dirty="0">
                <a:solidFill>
                  <a:srgbClr val="000000"/>
                </a:solidFill>
              </a:rPr>
              <a:t>Is </a:t>
            </a:r>
            <a:r>
              <a:rPr lang="en-IN" sz="2800" spc="-30" dirty="0">
                <a:solidFill>
                  <a:srgbClr val="000000"/>
                </a:solidFill>
              </a:rPr>
              <a:t>the </a:t>
            </a:r>
            <a:r>
              <a:rPr lang="en-IN" sz="2800" spc="-25" dirty="0">
                <a:solidFill>
                  <a:srgbClr val="000000"/>
                </a:solidFill>
              </a:rPr>
              <a:t>project </a:t>
            </a:r>
            <a:r>
              <a:rPr lang="en-IN" sz="2800" spc="-10" dirty="0">
                <a:solidFill>
                  <a:srgbClr val="000000"/>
                </a:solidFill>
              </a:rPr>
              <a:t>worthwhile</a:t>
            </a:r>
            <a:r>
              <a:rPr lang="en-IN" sz="2800" spc="365" dirty="0">
                <a:solidFill>
                  <a:srgbClr val="000000"/>
                </a:solidFill>
              </a:rPr>
              <a:t> </a:t>
            </a:r>
            <a:r>
              <a:rPr lang="en-IN" sz="2800" spc="-50" dirty="0">
                <a:solidFill>
                  <a:srgbClr val="000000"/>
                </a:solidFill>
              </a:rPr>
              <a:t>financially?</a:t>
            </a:r>
          </a:p>
        </p:txBody>
      </p:sp>
      <p:pic>
        <p:nvPicPr>
          <p:cNvPr id="3" name="Picture 2" descr="Is my idea feasible Article 2.jpg">
            <a:extLst>
              <a:ext uri="{FF2B5EF4-FFF2-40B4-BE49-F238E27FC236}">
                <a16:creationId xmlns:a16="http://schemas.microsoft.com/office/drawing/2014/main" id="{E2AC03E7-4DCB-C77F-C016-8935D0CE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2074"/>
            <a:ext cx="9144000" cy="17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9E1648-AD32-2A2A-F1FD-D6C7DFD9ACEF}"/>
              </a:ext>
            </a:extLst>
          </p:cNvPr>
          <p:cNvSpPr txBox="1"/>
          <p:nvPr/>
        </p:nvSpPr>
        <p:spPr>
          <a:xfrm>
            <a:off x="609600" y="228600"/>
            <a:ext cx="79248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620">
              <a:lnSpc>
                <a:spcPct val="100000"/>
              </a:lnSpc>
              <a:spcBef>
                <a:spcPts val="5"/>
              </a:spcBef>
            </a:pPr>
            <a:r>
              <a:rPr lang="en-IN" sz="2400" b="1" spc="-50" dirty="0">
                <a:solidFill>
                  <a:srgbClr val="C00000"/>
                </a:solidFill>
                <a:cs typeface="Georgia"/>
              </a:rPr>
              <a:t>Formula: </a:t>
            </a:r>
            <a:r>
              <a:rPr lang="en-IN" sz="2400" spc="-50" dirty="0">
                <a:solidFill>
                  <a:srgbClr val="C00000"/>
                </a:solidFill>
                <a:cs typeface="Georgia"/>
              </a:rPr>
              <a:t>(Total </a:t>
            </a:r>
            <a:r>
              <a:rPr lang="en-IN" sz="2400" spc="-25" dirty="0">
                <a:solidFill>
                  <a:srgbClr val="C00000"/>
                </a:solidFill>
                <a:cs typeface="Georgia"/>
              </a:rPr>
              <a:t>cost </a:t>
            </a:r>
            <a:r>
              <a:rPr lang="en-IN" sz="2400" spc="-315" dirty="0">
                <a:solidFill>
                  <a:srgbClr val="C00000"/>
                </a:solidFill>
                <a:cs typeface="Georgia"/>
              </a:rPr>
              <a:t>–  </a:t>
            </a:r>
            <a:r>
              <a:rPr lang="en-IN" sz="2400" spc="-75" dirty="0">
                <a:solidFill>
                  <a:srgbClr val="C00000"/>
                </a:solidFill>
                <a:cs typeface="Georgia"/>
              </a:rPr>
              <a:t>Total </a:t>
            </a:r>
            <a:r>
              <a:rPr lang="en-IN" sz="2400" spc="-35" dirty="0">
                <a:solidFill>
                  <a:srgbClr val="C00000"/>
                </a:solidFill>
                <a:cs typeface="Georgia"/>
              </a:rPr>
              <a:t>benefit </a:t>
            </a:r>
            <a:r>
              <a:rPr lang="en-IN" sz="2400" spc="225" dirty="0">
                <a:solidFill>
                  <a:srgbClr val="C00000"/>
                </a:solidFill>
                <a:cs typeface="Georgia"/>
              </a:rPr>
              <a:t>= </a:t>
            </a:r>
            <a:r>
              <a:rPr lang="en-IN" sz="2400" spc="-70" dirty="0">
                <a:solidFill>
                  <a:srgbClr val="C00000"/>
                </a:solidFill>
                <a:cs typeface="Georgia"/>
              </a:rPr>
              <a:t>Net</a:t>
            </a:r>
            <a:r>
              <a:rPr lang="en-IN" sz="2400" spc="-315" dirty="0">
                <a:solidFill>
                  <a:srgbClr val="C00000"/>
                </a:solidFill>
                <a:cs typeface="Georgia"/>
              </a:rPr>
              <a:t>  </a:t>
            </a:r>
            <a:r>
              <a:rPr lang="en-IN" sz="2400" spc="-35" dirty="0">
                <a:solidFill>
                  <a:srgbClr val="C00000"/>
                </a:solidFill>
                <a:cs typeface="Georgia"/>
              </a:rPr>
              <a:t>benefit)</a:t>
            </a:r>
            <a:endParaRPr lang="en-IN" sz="2400" dirty="0">
              <a:solidFill>
                <a:srgbClr val="C00000"/>
              </a:solidFill>
              <a:cs typeface="Georgia"/>
            </a:endParaRPr>
          </a:p>
          <a:p>
            <a:pPr marL="355600" marR="5080" indent="-342900">
              <a:spcBef>
                <a:spcPts val="1595"/>
              </a:spcBef>
              <a:buFont typeface="Arial" panose="020B0604020202020204" pitchFamily="34" charset="0"/>
              <a:buChar char="•"/>
            </a:pPr>
            <a:r>
              <a:rPr lang="en-IN" sz="2000" spc="-50" dirty="0">
                <a:cs typeface="Georgia"/>
              </a:rPr>
              <a:t>If </a:t>
            </a:r>
            <a:r>
              <a:rPr lang="en-IN" sz="2000" spc="-30" dirty="0">
                <a:cs typeface="Georgia"/>
              </a:rPr>
              <a:t>the </a:t>
            </a:r>
            <a:r>
              <a:rPr lang="en-IN" sz="2000" spc="-35" dirty="0">
                <a:cs typeface="Georgia"/>
              </a:rPr>
              <a:t>net benefit </a:t>
            </a:r>
            <a:r>
              <a:rPr lang="en-IN" sz="2000" spc="-25" dirty="0">
                <a:cs typeface="Georgia"/>
              </a:rPr>
              <a:t>is </a:t>
            </a:r>
            <a:r>
              <a:rPr lang="en-IN" sz="2000" spc="-20" dirty="0">
                <a:cs typeface="Georgia"/>
              </a:rPr>
              <a:t>positive </a:t>
            </a:r>
            <a:r>
              <a:rPr lang="en-IN" sz="2000" spc="-40" dirty="0">
                <a:cs typeface="Georgia"/>
              </a:rPr>
              <a:t>then </a:t>
            </a:r>
            <a:r>
              <a:rPr lang="en-IN" sz="2000" spc="-30" dirty="0">
                <a:cs typeface="Georgia"/>
              </a:rPr>
              <a:t>the </a:t>
            </a:r>
            <a:r>
              <a:rPr lang="en-IN" sz="2000" spc="-25" dirty="0">
                <a:cs typeface="Georgia"/>
              </a:rPr>
              <a:t>cost </a:t>
            </a:r>
            <a:r>
              <a:rPr lang="en-IN" sz="2000" spc="-35" dirty="0">
                <a:cs typeface="Georgia"/>
              </a:rPr>
              <a:t>benefit </a:t>
            </a:r>
            <a:r>
              <a:rPr lang="en-IN" sz="2000" spc="-25" dirty="0">
                <a:cs typeface="Georgia"/>
              </a:rPr>
              <a:t>is </a:t>
            </a:r>
            <a:r>
              <a:rPr lang="en-IN" sz="2000" spc="-20" dirty="0">
                <a:cs typeface="Georgia"/>
              </a:rPr>
              <a:t>positive </a:t>
            </a:r>
            <a:r>
              <a:rPr lang="en-IN" sz="2000" spc="-60" dirty="0">
                <a:cs typeface="Georgia"/>
              </a:rPr>
              <a:t>&amp; </a:t>
            </a:r>
            <a:r>
              <a:rPr lang="en-IN" sz="2000" spc="-45" dirty="0">
                <a:cs typeface="Georgia"/>
              </a:rPr>
              <a:t>if</a:t>
            </a:r>
            <a:r>
              <a:rPr lang="en-IN" sz="2000" spc="-245" dirty="0">
                <a:cs typeface="Georgia"/>
              </a:rPr>
              <a:t> </a:t>
            </a:r>
            <a:r>
              <a:rPr lang="en-IN" sz="2000" spc="-30" dirty="0">
                <a:cs typeface="Georgia"/>
              </a:rPr>
              <a:t>the net </a:t>
            </a:r>
            <a:r>
              <a:rPr lang="en-IN" sz="2000" spc="-35" dirty="0">
                <a:cs typeface="Georgia"/>
              </a:rPr>
              <a:t>benefit </a:t>
            </a:r>
            <a:r>
              <a:rPr lang="en-IN" sz="2000" spc="-30" dirty="0">
                <a:cs typeface="Georgia"/>
              </a:rPr>
              <a:t>is negative </a:t>
            </a:r>
            <a:r>
              <a:rPr lang="en-IN" sz="2000" spc="-40" dirty="0">
                <a:cs typeface="Georgia"/>
              </a:rPr>
              <a:t>then </a:t>
            </a:r>
            <a:r>
              <a:rPr lang="en-IN" sz="2000" spc="-30" dirty="0">
                <a:cs typeface="Georgia"/>
              </a:rPr>
              <a:t>the </a:t>
            </a:r>
            <a:r>
              <a:rPr lang="en-IN" sz="2000" spc="-20" dirty="0">
                <a:cs typeface="Georgia"/>
              </a:rPr>
              <a:t>cost </a:t>
            </a:r>
            <a:r>
              <a:rPr lang="en-IN" sz="2000" spc="-35" dirty="0">
                <a:cs typeface="Georgia"/>
              </a:rPr>
              <a:t>benefit </a:t>
            </a:r>
            <a:r>
              <a:rPr lang="en-IN" sz="2000" spc="-25" dirty="0">
                <a:cs typeface="Georgia"/>
              </a:rPr>
              <a:t>is</a:t>
            </a:r>
            <a:r>
              <a:rPr lang="en-IN" sz="2000" spc="-235" dirty="0">
                <a:cs typeface="Georgia"/>
              </a:rPr>
              <a:t> </a:t>
            </a:r>
            <a:r>
              <a:rPr lang="en-IN" sz="2000" spc="-40" dirty="0">
                <a:cs typeface="Georgia"/>
              </a:rPr>
              <a:t>negative.</a:t>
            </a:r>
            <a:endParaRPr lang="en-IN" sz="2000" dirty="0">
              <a:cs typeface="Georgia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5B11C66-9752-135A-0C3B-5498FB7B0913}"/>
              </a:ext>
            </a:extLst>
          </p:cNvPr>
          <p:cNvSpPr txBox="1">
            <a:spLocks/>
          </p:cNvSpPr>
          <p:nvPr/>
        </p:nvSpPr>
        <p:spPr>
          <a:xfrm>
            <a:off x="490904" y="1752600"/>
            <a:ext cx="8162192" cy="53469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</a:rPr>
              <a:t>Example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Imagine you're a software developer considering whether to create a new app.</a:t>
            </a:r>
          </a:p>
          <a:p>
            <a:pPr algn="just"/>
            <a:r>
              <a:rPr lang="en-US" sz="2000" b="1" dirty="0"/>
              <a:t>Costs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Development time: 6 months</a:t>
            </a:r>
          </a:p>
          <a:p>
            <a:pPr lvl="1" algn="just"/>
            <a:r>
              <a:rPr lang="en-US" sz="2000" dirty="0"/>
              <a:t>Developer salary: $50,000</a:t>
            </a:r>
          </a:p>
          <a:p>
            <a:pPr lvl="1" algn="just"/>
            <a:r>
              <a:rPr lang="en-US" sz="2000" dirty="0"/>
              <a:t>Marketing: $10,000</a:t>
            </a:r>
          </a:p>
          <a:p>
            <a:pPr lvl="1" algn="just"/>
            <a:r>
              <a:rPr lang="en-US" sz="2000" dirty="0"/>
              <a:t>Total cost: $60,000</a:t>
            </a:r>
          </a:p>
          <a:p>
            <a:pPr algn="just"/>
            <a:r>
              <a:rPr lang="en-US" sz="2000" b="1" dirty="0"/>
              <a:t>Benefits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Expected revenue from app sales: $80,000</a:t>
            </a:r>
          </a:p>
          <a:p>
            <a:pPr lvl="1" algn="just"/>
            <a:r>
              <a:rPr lang="en-US" sz="2000" dirty="0"/>
              <a:t>Improved company reputation: Difficult to quantify but valuable</a:t>
            </a:r>
          </a:p>
          <a:p>
            <a:pPr lvl="1" algn="just"/>
            <a:r>
              <a:rPr lang="en-US" sz="2000" dirty="0"/>
              <a:t>Total benefit: $80,000 + intangible benefits</a:t>
            </a:r>
          </a:p>
          <a:p>
            <a:pPr marL="57150" indent="0" algn="just">
              <a:buFont typeface="Arial" panose="020B0604020202020204" pitchFamily="34" charset="0"/>
              <a:buNone/>
            </a:pPr>
            <a:endParaRPr lang="en-US" sz="2000" b="1" dirty="0"/>
          </a:p>
          <a:p>
            <a:pPr marL="57150" indent="0" algn="just">
              <a:buFont typeface="Arial" panose="020B0604020202020204" pitchFamily="34" charset="0"/>
              <a:buNone/>
            </a:pPr>
            <a:r>
              <a:rPr lang="en-US" sz="2000" b="1" dirty="0"/>
              <a:t>Analysis</a:t>
            </a:r>
            <a:r>
              <a:rPr lang="en-US" sz="2000" dirty="0"/>
              <a:t>: If the total benefit ($80,000) is greater than the total cost ($60,000), the </a:t>
            </a:r>
            <a:r>
              <a:rPr lang="en-US" sz="2000" dirty="0">
                <a:solidFill>
                  <a:srgbClr val="7030A0"/>
                </a:solidFill>
              </a:rPr>
              <a:t>project is likely a good investment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42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CE1DB2-EE19-2A8C-47AE-48534594F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62925" cy="7016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Break-Even Analysis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EA4DF63-82D6-C548-F9DF-54B0DA2B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4958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Break-Even Analysis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used to determine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a business's revenues will exactly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its costs, resulting in neither profit nor loss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point is known as the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break-even point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8FA2-B64C-AAF9-E67F-49CE70015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3429000"/>
            <a:ext cx="8162925" cy="26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95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C8612-C4E9-F548-E056-5F1E0D2B6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"/>
          <a:stretch/>
        </p:blipFill>
        <p:spPr>
          <a:xfrm>
            <a:off x="1104900" y="793000"/>
            <a:ext cx="6934200" cy="52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526</Words>
  <Application>Microsoft Office PowerPoint</Application>
  <PresentationFormat>On-screen Show (4:3)</PresentationFormat>
  <Paragraphs>59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Economics &amp; Management</vt:lpstr>
      <vt:lpstr>Cost-Benefit Analysis &amp; Break-Even Analysis</vt:lpstr>
      <vt:lpstr>Cost-Benefit Analysis </vt:lpstr>
      <vt:lpstr>PowerPoint Presentation</vt:lpstr>
      <vt:lpstr>PowerPoint Presentation</vt:lpstr>
      <vt:lpstr>PowerPoint Presentation</vt:lpstr>
      <vt:lpstr>PowerPoint Presentation</vt:lpstr>
      <vt:lpstr>Break-Even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Economics and Management</dc:title>
  <dc:creator>VIJDAN</dc:creator>
  <cp:lastModifiedBy>Dua Agha</cp:lastModifiedBy>
  <cp:revision>98</cp:revision>
  <dcterms:created xsi:type="dcterms:W3CDTF">2006-08-16T00:00:00Z</dcterms:created>
  <dcterms:modified xsi:type="dcterms:W3CDTF">2025-03-18T18:04:42Z</dcterms:modified>
</cp:coreProperties>
</file>