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2"/>
  </p:notesMasterIdLst>
  <p:sldIdLst>
    <p:sldId id="413" r:id="rId2"/>
    <p:sldId id="352" r:id="rId3"/>
    <p:sldId id="407" r:id="rId4"/>
    <p:sldId id="409" r:id="rId5"/>
    <p:sldId id="408" r:id="rId6"/>
    <p:sldId id="353" r:id="rId7"/>
    <p:sldId id="405" r:id="rId8"/>
    <p:sldId id="355" r:id="rId9"/>
    <p:sldId id="384" r:id="rId10"/>
    <p:sldId id="381" r:id="rId11"/>
    <p:sldId id="398" r:id="rId12"/>
    <p:sldId id="399" r:id="rId13"/>
    <p:sldId id="400" r:id="rId14"/>
    <p:sldId id="401" r:id="rId15"/>
    <p:sldId id="402" r:id="rId16"/>
    <p:sldId id="403" r:id="rId17"/>
    <p:sldId id="406" r:id="rId18"/>
    <p:sldId id="410" r:id="rId19"/>
    <p:sldId id="411" r:id="rId20"/>
    <p:sldId id="41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81" autoAdjust="0"/>
  </p:normalViewPr>
  <p:slideViewPr>
    <p:cSldViewPr>
      <p:cViewPr varScale="1">
        <p:scale>
          <a:sx n="87" d="100"/>
          <a:sy n="87" d="100"/>
        </p:scale>
        <p:origin x="1330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97A2F-2694-4471-A202-2488BE8BD195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11B3F-E368-4C1A-934B-588C6A3F7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1B3F-E368-4C1A-934B-588C6A3F74F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C63F8A8-F254-ACAC-11F2-B4F53D5239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5772CB-6BE7-42A5-8A68-F90810EB577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4774A9A-C266-8B07-02C0-1CF1C6ACB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BEB2A26-450D-7616-77E6-94E1708AF8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76D2E3-6E33-4E6B-8DBF-0E680DDC4702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BFA2221-1D9F-78B5-04C9-7B243C6E3B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3107D7A-97E8-BD9A-E8C3-38ECD894F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640848-9753-4367-9007-32B6E54B782D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DE329E9-2A28-FC0D-4159-399765815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E3672F8C-EAF3-40EC-F272-AB12718CF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1AFBFE-7FA0-4FA9-B5AF-DD97468102B8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0A3E31B-984E-4D77-522D-3BFAC66A3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0D-E653-1FB6-E98E-CCA9BB49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2C3B5-0B75-FFAF-2A58-67E9C649E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422F-1773-7544-BEBF-B2EB70C7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11F6-F18B-798F-DA35-6859CE1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4AE9-7491-F664-42F4-69CBE9B1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B74D-4264-A22E-52DA-B1DC4D22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61CDF-CF31-EC62-2603-BEFEA9F7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3144-71E8-D2A1-DC0A-D28CC636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C65C0-39CE-0035-1142-0F865563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CB7A-53BD-CE7C-7896-3FD49525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64F7E-D4A1-64AA-CB83-4FB1811F8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9550C-ED74-1329-A891-5D78557A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89BD-373A-BF8C-C580-89721947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470B5-5393-47E0-C3F5-04553EF0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0B2E-8EF1-8D53-0DBA-DC16AFFB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287F-44A5-B20B-89FC-A80E01A3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DEEF-D194-8E5D-23F9-7CE89DF0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49DA2-2EA6-C6B5-F043-4F450311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578CD-F14A-70FB-076A-58DBC7F1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6AB6-D1F3-141C-DC87-2157B96A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7478-967D-B93A-9A9E-4BC2F294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4FD71-90C9-6660-53EC-AFED2317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7E51-EAC0-A636-D668-FE06EE02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84B4-7E08-21A2-D3D9-20BE3C23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08FB-D8A6-5333-A56A-86C6BB47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741F-9D6D-8713-10A1-D5B926EF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551AC-E401-7A86-D894-73ADFB6DD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EAE64-8BCC-C33E-9CE4-8692099E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8BE3-21E6-A33B-D85F-19D7EE5A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83672-0383-23E2-1801-DA2E3D77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99836-57DF-8643-5A29-D1758870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671E-6EF8-95A8-AB52-A76E217A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58B0-6CAC-E980-CCFC-A14A6A04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6E5ED-63B8-0FE3-21F0-B329CCEC9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9287A-6516-AEC7-E691-D1884D7BE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D661F-A800-A9EA-8CF0-02EA3857D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7963B-EF5F-6780-C44D-194380ED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920F4-8E27-C1E7-3532-99F95B74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6C6D2-C04A-4B47-CF09-983189C3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1E6F-EA8C-4F89-1C51-9372FACA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29658-53C5-B911-54BA-0588BDFE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D6F9F-40AF-D248-2B86-75547FD5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CAED5-5FE5-47E6-925C-DE7CEE84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4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64831-4918-1604-78CA-3AC10C29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1519D-35E2-39BE-2D73-7FC6C3A9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6538-1A2F-7C2D-8B0F-C9256A52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DCB4-9A8C-AE28-14E5-49147378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8DFA1-7315-16EF-C573-8CC24C7F4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D808F-6D5C-E86C-970E-9EAE8C8A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7A92-BF68-42DE-65D5-41506C45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C4227-8079-D7FC-3CB6-77423B6F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BEA2D-7A20-38A3-9459-2982B5AA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BFC3-0B2F-253E-9C1A-57E5C69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69C22-9324-DF52-AB52-5FE367E50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3274-0CA7-9E0A-C229-484A9F720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DC231-6A2F-15CB-957A-C65B8CD1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283E-81CA-1CEF-259D-8700687C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5218D-7D91-D9AD-66BF-3E58A4E5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9D5CC-0F00-8FF0-2C3D-CD0F34EE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89E7B-BD24-1E81-FAFA-1E122229D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BD695-BE0D-BC6C-134B-543449A6D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7A38-9B44-1A5A-9697-6EDD59EB0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0458-E261-6F27-1F79-BFC9C9C33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3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55098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Economics &amp; Management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6018854-86E3-08F4-7736-0AFE3534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3581400"/>
            <a:ext cx="6591300" cy="2438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Lecture 11</a:t>
            </a:r>
          </a:p>
          <a:p>
            <a:pPr lvl="2" algn="l"/>
            <a:endParaRPr lang="en-US" b="1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Dua Agha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Lecturer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Dept. of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74AC437B-E1C9-E655-AA80-455899A83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533400"/>
            <a:ext cx="8001000" cy="65532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NEW, UNPROVEN TECHNOLOGIES</a:t>
            </a:r>
          </a:p>
          <a:p>
            <a:pPr marL="0" indent="0">
              <a:buNone/>
              <a:defRPr/>
            </a:pP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software projects involve new technologies.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Constantly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changing tools, techniques, protocols, standards, and development systems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Increased probability of technology risks in substantial software engineering projects.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Training and knowledge are crucial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Improper use of new technology often leads to project failure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2">
            <a:extLst>
              <a:ext uri="{FF2B5EF4-FFF2-40B4-BE49-F238E27FC236}">
                <a16:creationId xmlns:a16="http://schemas.microsoft.com/office/drawing/2014/main" id="{69FC8700-748A-42DB-3272-F0115501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884E52-18DD-4492-B9AA-3474CA8F7CEC}" type="slidenum">
              <a:rPr lang="en-US" altLang="en-US" b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96E13-D2A6-A771-5D72-B1CF20A8E07C}"/>
              </a:ext>
            </a:extLst>
          </p:cNvPr>
          <p:cNvSpPr txBox="1"/>
          <p:nvPr/>
        </p:nvSpPr>
        <p:spPr>
          <a:xfrm>
            <a:off x="304800" y="457200"/>
            <a:ext cx="8382000" cy="57554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USER AND FUNCTIONAL REQUIREMENTS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. 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Software requirements capture </a:t>
            </a:r>
            <a:r>
              <a:rPr lang="en-US" sz="2400" dirty="0">
                <a:solidFill>
                  <a:srgbClr val="C00000"/>
                </a:solidFill>
              </a:rPr>
              <a:t>all user needs for software system features, functions, and quality of service.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Requirements definition is often lengthy, tedious, and complex.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Requirements usually change with discovery, prototyping, and integration activities.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Changes in elemental requirements often affect the entire project.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Modifications to user requirements might not translate to functional requirements.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These disruptions can lead to critical failures in poorly-planned software development projects.</a:t>
            </a: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0C2EBBB8-D721-2233-C265-267C162F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047713-46A0-42D2-8249-8DF43B83BD02}" type="slidenum">
              <a:rPr lang="en-US" altLang="en-US" b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D1A26-AD64-BD79-7FA2-6DAFBFAAEF02}"/>
              </a:ext>
            </a:extLst>
          </p:cNvPr>
          <p:cNvSpPr txBox="1"/>
          <p:nvPr/>
        </p:nvSpPr>
        <p:spPr>
          <a:xfrm>
            <a:off x="533400" y="457200"/>
            <a:ext cx="8001000" cy="62478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APPLICATION AND SYSTEM ARCHITECTURE</a:t>
            </a:r>
            <a:endParaRPr lang="en-US" sz="2400" b="1" dirty="0">
              <a:solidFill>
                <a:schemeClr val="tx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Choosing the </a:t>
            </a:r>
            <a:r>
              <a:rPr lang="en-US" sz="2400" dirty="0">
                <a:solidFill>
                  <a:srgbClr val="C00000"/>
                </a:solidFill>
              </a:rPr>
              <a:t>wrong platform, component, or architecture can lead to serious problems.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These problems are similar to technological risks.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It's crucial to have experts on the team.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Experts should understand the architecture.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Experts should be able to make good design choices.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PERFORMANCE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Ensure the </a:t>
            </a:r>
            <a:r>
              <a:rPr lang="en-US" sz="2400" dirty="0">
                <a:solidFill>
                  <a:srgbClr val="C00000"/>
                </a:solidFill>
              </a:rPr>
              <a:t>risk management plan includes user and partner expectations on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Consider benchmarks and threshold testing during the project.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Use benchmarks to guide project progress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Perform threshold testing to ensure work products are on track.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9652140B-EFD6-77CA-35A8-2BE575A1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7F77B4-29F1-493A-837B-86C44065D9A1}" type="slidenum">
              <a:rPr lang="en-US" altLang="en-US" b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7F3D6-0C02-9A48-9999-5039AC9530DA}"/>
              </a:ext>
            </a:extLst>
          </p:cNvPr>
          <p:cNvSpPr txBox="1"/>
          <p:nvPr/>
        </p:nvSpPr>
        <p:spPr>
          <a:xfrm>
            <a:off x="762000" y="685800"/>
            <a:ext cx="7162800" cy="42780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ORGANIZATIONAL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Organizational problems can </a:t>
            </a:r>
            <a:r>
              <a:rPr lang="en-US" sz="2400" dirty="0">
                <a:solidFill>
                  <a:srgbClr val="C00000"/>
                </a:solidFill>
              </a:rPr>
              <a:t>negatively impact project outcomes.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Project management must: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Plan for efficient project execution.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Balance the needs of the development team with customer expectations.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Adequate staffing involves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Choosing team members with appropriate skill sets for the project.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942EFD7F-1E6F-4016-6566-585E6169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42FD1F-CB4C-4ECF-813C-59A9870217DD}" type="slidenum">
              <a:rPr lang="en-US" altLang="en-US" b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1745E-CA9A-0A14-4402-D0E680F2F18B}"/>
              </a:ext>
            </a:extLst>
          </p:cNvPr>
          <p:cNvSpPr txBox="1"/>
          <p:nvPr/>
        </p:nvSpPr>
        <p:spPr>
          <a:xfrm>
            <a:off x="381000" y="228600"/>
            <a:ext cx="8134350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3200" b="1" dirty="0">
                <a:solidFill>
                  <a:srgbClr val="0070C0"/>
                </a:solidFill>
              </a:rPr>
              <a:t>RISK MANAGEMENT PLAN</a:t>
            </a:r>
            <a:endParaRPr lang="en-US" sz="3200" dirty="0">
              <a:solidFill>
                <a:srgbClr val="0070C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Catalog </a:t>
            </a:r>
            <a:r>
              <a:rPr lang="en-US" sz="2400" dirty="0">
                <a:solidFill>
                  <a:srgbClr val="C00000"/>
                </a:solidFill>
              </a:rPr>
              <a:t>all risks according to type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Craft a risk management plan.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Ensure the </a:t>
            </a:r>
            <a:r>
              <a:rPr lang="en-US" sz="2400" dirty="0">
                <a:solidFill>
                  <a:srgbClr val="C00000"/>
                </a:solidFill>
              </a:rPr>
              <a:t>risk management plan is part of </a:t>
            </a:r>
            <a:r>
              <a:rPr lang="en-US" sz="2400" dirty="0"/>
              <a:t>the larger, comprehensive </a:t>
            </a:r>
            <a:r>
              <a:rPr lang="en-US" sz="2400" dirty="0">
                <a:solidFill>
                  <a:srgbClr val="C00000"/>
                </a:solidFill>
              </a:rPr>
              <a:t>project plan.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Outline the response for each risk in the risk management plan.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0070C0"/>
                </a:solidFill>
              </a:rPr>
              <a:t>Specify actions to be taken if each risk materializes.</a:t>
            </a:r>
            <a:endParaRPr lang="en-US" sz="2400" b="1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en-US" sz="3200" b="1" dirty="0">
                <a:solidFill>
                  <a:srgbClr val="0070C0"/>
                </a:solidFill>
              </a:rPr>
              <a:t>MONITOR AND MITIGATE</a:t>
            </a:r>
            <a:endParaRPr lang="en-US" sz="3200" dirty="0">
              <a:solidFill>
                <a:srgbClr val="0070C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Effective software risk monitoring should be integral to most project activities.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Involves frequent checking during: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Project meetings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Critical events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>
            <a:extLst>
              <a:ext uri="{FF2B5EF4-FFF2-40B4-BE49-F238E27FC236}">
                <a16:creationId xmlns:a16="http://schemas.microsoft.com/office/drawing/2014/main" id="{7BF27F27-B459-F5CB-9286-B61B0847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05175-741D-427E-BD85-011CED6F1E80}" type="slidenum">
              <a:rPr lang="en-US" altLang="en-US" b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579DC-FC3C-F172-DC18-E6193E4200DD}"/>
              </a:ext>
            </a:extLst>
          </p:cNvPr>
          <p:cNvSpPr txBox="1"/>
          <p:nvPr/>
        </p:nvSpPr>
        <p:spPr>
          <a:xfrm>
            <a:off x="304800" y="457200"/>
            <a:ext cx="8458200" cy="52937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MONITORING INCLUDES: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Publish </a:t>
            </a:r>
            <a:r>
              <a:rPr lang="en-US" sz="2400" dirty="0">
                <a:solidFill>
                  <a:srgbClr val="C00000"/>
                </a:solidFill>
              </a:rPr>
              <a:t>project status reports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rgbClr val="C00000"/>
                </a:solidFill>
              </a:rPr>
              <a:t>include risk management issues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</a:rPr>
              <a:t>Revise risk plans </a:t>
            </a:r>
            <a:r>
              <a:rPr lang="en-US" sz="2400" dirty="0">
                <a:solidFill>
                  <a:schemeClr val="tx1"/>
                </a:solidFill>
              </a:rPr>
              <a:t>according to any major changes in project schedule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</a:rPr>
              <a:t>Review and reprioritize risks, eliminating those with lowest probability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</a:rPr>
              <a:t>Brainstorm on potentially </a:t>
            </a:r>
            <a:r>
              <a:rPr lang="en-US" sz="2400" dirty="0">
                <a:solidFill>
                  <a:schemeClr val="tx1"/>
                </a:solidFill>
              </a:rPr>
              <a:t>new risks after changes to project schedule or scope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When a risk occurs, the corresponding mitigation response should be taken from the risk management plan.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>
            <a:extLst>
              <a:ext uri="{FF2B5EF4-FFF2-40B4-BE49-F238E27FC236}">
                <a16:creationId xmlns:a16="http://schemas.microsoft.com/office/drawing/2014/main" id="{F4137BBD-A17A-E602-71DE-512EDF47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9780DB-43C3-4682-BEB5-50FC00FD7BA0}" type="slidenum">
              <a:rPr lang="en-US" altLang="en-US" b="0">
                <a:solidFill>
                  <a:srgbClr val="FFFF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4302-8AA8-7738-0427-C8678183304A}"/>
              </a:ext>
            </a:extLst>
          </p:cNvPr>
          <p:cNvSpPr txBox="1"/>
          <p:nvPr/>
        </p:nvSpPr>
        <p:spPr>
          <a:xfrm>
            <a:off x="152400" y="533400"/>
            <a:ext cx="8991600" cy="7048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MITIGATING OPTIONS INCLUDE: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Accept: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rgbClr val="C00000"/>
                </a:solidFill>
              </a:rPr>
              <a:t>Acknowledge that a risk is impacting the project</a:t>
            </a:r>
            <a:r>
              <a:rPr lang="en-US" sz="2400" dirty="0">
                <a:solidFill>
                  <a:schemeClr val="tx1"/>
                </a:solidFill>
              </a:rPr>
              <a:t>. Make an explicit decision to accept the risk without any changes to the project. Project management approval is mandatory here.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Avoid: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rgbClr val="C00000"/>
                </a:solidFill>
              </a:rPr>
              <a:t>Adjust</a:t>
            </a:r>
            <a:r>
              <a:rPr lang="en-US" sz="2400" dirty="0">
                <a:solidFill>
                  <a:schemeClr val="tx1"/>
                </a:solidFill>
              </a:rPr>
              <a:t> project scope, schedule, or constraints to </a:t>
            </a:r>
            <a:r>
              <a:rPr lang="en-US" sz="2400" dirty="0">
                <a:solidFill>
                  <a:srgbClr val="C00000"/>
                </a:solidFill>
              </a:rPr>
              <a:t>minimize the effects of the risk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Control: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>
                <a:solidFill>
                  <a:srgbClr val="C00000"/>
                </a:solidFill>
              </a:rPr>
              <a:t>Take action to minimize the impact </a:t>
            </a:r>
            <a:r>
              <a:rPr lang="en-US" sz="2400" dirty="0">
                <a:solidFill>
                  <a:schemeClr val="tx1"/>
                </a:solidFill>
              </a:rPr>
              <a:t>or reduce the intensification of the risk.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Transfer:</a:t>
            </a:r>
            <a:r>
              <a:rPr lang="en-US" sz="2400" dirty="0">
                <a:solidFill>
                  <a:schemeClr val="tx1"/>
                </a:solidFill>
              </a:rPr>
              <a:t> Implement an </a:t>
            </a:r>
            <a:r>
              <a:rPr lang="en-US" sz="2400" dirty="0">
                <a:solidFill>
                  <a:srgbClr val="C00000"/>
                </a:solidFill>
              </a:rPr>
              <a:t>organizational shift </a:t>
            </a:r>
            <a:r>
              <a:rPr lang="en-US" sz="2400" dirty="0">
                <a:solidFill>
                  <a:schemeClr val="tx1"/>
                </a:solidFill>
              </a:rPr>
              <a:t>in accountability, responsibility or authority to other stakeholders that will accept the risk.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Continue Monitoring:</a:t>
            </a:r>
            <a:r>
              <a:rPr lang="en-US" sz="2400" dirty="0">
                <a:solidFill>
                  <a:schemeClr val="tx1"/>
                </a:solidFill>
              </a:rPr>
              <a:t> Often </a:t>
            </a:r>
            <a:r>
              <a:rPr lang="en-US" sz="2400" dirty="0">
                <a:solidFill>
                  <a:srgbClr val="C00000"/>
                </a:solidFill>
              </a:rPr>
              <a:t>suitable for low-impact risks</a:t>
            </a:r>
            <a:r>
              <a:rPr lang="en-US" sz="2400" dirty="0">
                <a:solidFill>
                  <a:schemeClr val="tx1"/>
                </a:solidFill>
              </a:rPr>
              <a:t>, monitor the project environment for potentially increasing impact of the risk.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Communicate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 risk status throughout the project via emails, reports, or meetings to share updates.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6FE4CF-817E-D8DF-A89D-A3F14F831CC1}"/>
              </a:ext>
            </a:extLst>
          </p:cNvPr>
          <p:cNvSpPr txBox="1"/>
          <p:nvPr/>
        </p:nvSpPr>
        <p:spPr>
          <a:xfrm>
            <a:off x="419100" y="457200"/>
            <a:ext cx="83058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Uncertainty?</a:t>
            </a:r>
          </a:p>
          <a:p>
            <a:pPr algn="ctr"/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Definition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/>
              <a:t>Uncertainty refers to the lack of certainty or </a:t>
            </a:r>
            <a:r>
              <a:rPr lang="en-US" sz="2400" dirty="0">
                <a:solidFill>
                  <a:srgbClr val="C00000"/>
                </a:solidFill>
              </a:rPr>
              <a:t>predictability in the outcome of events</a:t>
            </a:r>
            <a:r>
              <a:rPr lang="en-US" sz="2400" dirty="0"/>
              <a:t>. Unlike risk, which can be quantified, uncertainty is </a:t>
            </a:r>
            <a:r>
              <a:rPr lang="en-US" sz="2400" dirty="0">
                <a:solidFill>
                  <a:srgbClr val="C00000"/>
                </a:solidFill>
              </a:rPr>
              <a:t>often unknown and not easily measurable. </a:t>
            </a:r>
            <a:r>
              <a:rPr lang="en-US" sz="2400" dirty="0"/>
              <a:t>Ex.</a:t>
            </a:r>
            <a:r>
              <a:rPr lang="en-US" sz="2400" dirty="0">
                <a:solidFill>
                  <a:srgbClr val="C00000"/>
                </a:solidFill>
              </a:rPr>
              <a:t> User Adoption &amp; Market Trends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Managing Uncertainty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Flexibility in Plans</a:t>
            </a:r>
            <a:r>
              <a:rPr lang="en-US" sz="2400" dirty="0"/>
              <a:t>: Being adaptable and ready to change plans.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Incremental Development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Using iterative approaches like Agile to allow for adjustments.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Continuous Monitoring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Keeping track of project progress and external factors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31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E9879E-1566-8E07-02F3-7B7A35A19477}"/>
              </a:ext>
            </a:extLst>
          </p:cNvPr>
          <p:cNvSpPr txBox="1"/>
          <p:nvPr/>
        </p:nvSpPr>
        <p:spPr>
          <a:xfrm>
            <a:off x="800100" y="302919"/>
            <a:ext cx="7543800" cy="625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How They Relate to Each Other?</a:t>
            </a:r>
          </a:p>
          <a:p>
            <a:endParaRPr lang="en-US" sz="40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Goals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define what you want to achieve.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Plans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outline how you will achieve those goals, detailing steps, resources, and timelines.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provide a forecast of the resources needed and help in creating realistic plans.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Risk &amp; Uncertainty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need to be managed throughout to ensure that the goals are met as planned. Effective risk management and adaptability to uncertainty help keep the project on track.</a:t>
            </a:r>
          </a:p>
        </p:txBody>
      </p:sp>
    </p:spTree>
    <p:extLst>
      <p:ext uri="{BB962C8B-B14F-4D97-AF65-F5344CB8AC3E}">
        <p14:creationId xmlns:p14="http://schemas.microsoft.com/office/powerpoint/2010/main" val="236888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6201E-EC1F-6C35-3831-BDE79DC54691}"/>
              </a:ext>
            </a:extLst>
          </p:cNvPr>
          <p:cNvSpPr txBox="1"/>
          <p:nvPr/>
        </p:nvSpPr>
        <p:spPr>
          <a:xfrm>
            <a:off x="152400" y="152400"/>
            <a:ext cx="8839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Example: Adding a Contact Form to a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F788B-3C92-A8EB-B4C1-9E2FE4451437}"/>
              </a:ext>
            </a:extLst>
          </p:cNvPr>
          <p:cNvSpPr txBox="1"/>
          <p:nvPr/>
        </p:nvSpPr>
        <p:spPr>
          <a:xfrm>
            <a:off x="609600" y="1509740"/>
            <a:ext cx="79248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1. Goal: </a:t>
            </a:r>
            <a:r>
              <a:rPr lang="en-US" sz="2000" dirty="0"/>
              <a:t>Add a </a:t>
            </a:r>
            <a:r>
              <a:rPr lang="en-US" sz="2000" dirty="0">
                <a:solidFill>
                  <a:srgbClr val="C00000"/>
                </a:solidFill>
              </a:rPr>
              <a:t>contact form to the website </a:t>
            </a:r>
            <a:r>
              <a:rPr lang="en-US" sz="2000" dirty="0"/>
              <a:t>that allows users to send messages directly to the support team.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2. Plan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Design:</a:t>
            </a:r>
            <a:r>
              <a:rPr lang="en-US" sz="2000" dirty="0"/>
              <a:t> Create a basic form layout with fields for name, email, subject, and message (1 week).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Development:</a:t>
            </a:r>
            <a:r>
              <a:rPr lang="en-US" sz="2000" dirty="0"/>
              <a:t> Implement the form using HTML, CSS, and a simple server-side script to handle submissions (2 weeks).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Testing:</a:t>
            </a:r>
            <a:r>
              <a:rPr lang="en-US" sz="2000" dirty="0"/>
              <a:t> Test the form for functionality and fix any bugs (1 week).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Deployment:</a:t>
            </a:r>
            <a:r>
              <a:rPr lang="en-US" sz="2000" dirty="0"/>
              <a:t> Update the live website with the new form (1 week).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3.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Design:</a:t>
            </a:r>
            <a:r>
              <a:rPr lang="en-US" sz="2000" dirty="0"/>
              <a:t>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Development:</a:t>
            </a:r>
            <a:r>
              <a:rPr lang="en-US" sz="2000" dirty="0"/>
              <a:t> 2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Testing:</a:t>
            </a:r>
            <a:r>
              <a:rPr lang="en-US" sz="2000" dirty="0"/>
              <a:t> 1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Deployment:</a:t>
            </a:r>
            <a:r>
              <a:rPr lang="en-US" sz="2000" dirty="0"/>
              <a:t> 1 week</a:t>
            </a:r>
          </a:p>
          <a:p>
            <a:r>
              <a:rPr lang="en-US" sz="2000" b="1" dirty="0"/>
              <a:t>Total Estimated Time:</a:t>
            </a:r>
            <a:r>
              <a:rPr lang="en-US" sz="2000" dirty="0"/>
              <a:t> 5 weeks</a:t>
            </a:r>
          </a:p>
          <a:p>
            <a:r>
              <a:rPr lang="en-US" sz="2000" b="1" dirty="0"/>
              <a:t>Cost Estimate:</a:t>
            </a:r>
            <a:r>
              <a:rPr lang="en-US" sz="2000" dirty="0"/>
              <a:t> $2,000 (for developer’s time)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312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606B-02A6-DFAA-3EE1-D8B3222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1916509"/>
            <a:ext cx="8134350" cy="302498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RISK MANAGEMENT &amp; UNCERTAINITY, GOALS, ESTIMATES, &amp; PLANS</a:t>
            </a:r>
          </a:p>
        </p:txBody>
      </p:sp>
    </p:spTree>
    <p:extLst>
      <p:ext uri="{BB962C8B-B14F-4D97-AF65-F5344CB8AC3E}">
        <p14:creationId xmlns:p14="http://schemas.microsoft.com/office/powerpoint/2010/main" val="14469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9A6D97-28A2-C8CA-C312-8A3BB95D94CB}"/>
              </a:ext>
            </a:extLst>
          </p:cNvPr>
          <p:cNvSpPr txBox="1"/>
          <p:nvPr/>
        </p:nvSpPr>
        <p:spPr>
          <a:xfrm>
            <a:off x="381000" y="762000"/>
            <a:ext cx="83820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4.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Technical Risk:</a:t>
            </a:r>
            <a:r>
              <a:rPr lang="en-US" sz="2000" dirty="0"/>
              <a:t> The form may have </a:t>
            </a:r>
            <a:r>
              <a:rPr lang="en-US" sz="2000" dirty="0">
                <a:solidFill>
                  <a:srgbClr val="C00000"/>
                </a:solidFill>
              </a:rPr>
              <a:t>issues with spam or email delivery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Mitigation Strategy: </a:t>
            </a:r>
            <a:r>
              <a:rPr lang="en-US" sz="2000" dirty="0"/>
              <a:t>Implement </a:t>
            </a:r>
            <a:r>
              <a:rPr lang="en-US" sz="2000" dirty="0">
                <a:solidFill>
                  <a:srgbClr val="C00000"/>
                </a:solidFill>
              </a:rPr>
              <a:t>basic spam protection (e.g., CAPTCHA)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C00000"/>
                </a:solidFill>
              </a:rPr>
              <a:t>test email functionality thoroughly</a:t>
            </a:r>
            <a:r>
              <a:rPr lang="en-US" sz="2000" dirty="0"/>
              <a:t>.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5. Uncertainty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User Interaction:</a:t>
            </a:r>
            <a:r>
              <a:rPr lang="en-US" sz="2000" dirty="0"/>
              <a:t> Users might not use the </a:t>
            </a:r>
            <a:r>
              <a:rPr lang="en-US" sz="2000" dirty="0">
                <a:solidFill>
                  <a:srgbClr val="C00000"/>
                </a:solidFill>
              </a:rPr>
              <a:t>form as expected, leading to unexpected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Management Strategy: </a:t>
            </a:r>
            <a:r>
              <a:rPr lang="en-US" sz="2000" dirty="0"/>
              <a:t>Monitor </a:t>
            </a:r>
            <a:r>
              <a:rPr lang="en-US" sz="2000" dirty="0">
                <a:solidFill>
                  <a:srgbClr val="C00000"/>
                </a:solidFill>
              </a:rPr>
              <a:t>form usage and be prepared </a:t>
            </a:r>
            <a:r>
              <a:rPr lang="en-US" sz="2000" dirty="0"/>
              <a:t>to make </a:t>
            </a:r>
            <a:r>
              <a:rPr lang="en-US" sz="2000" dirty="0">
                <a:solidFill>
                  <a:srgbClr val="C00000"/>
                </a:solidFill>
              </a:rPr>
              <a:t>adjustments based on user feedback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631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DD2573-3FEF-ED14-E4C3-4F3A4CF5E2AB}"/>
              </a:ext>
            </a:extLst>
          </p:cNvPr>
          <p:cNvSpPr txBox="1"/>
          <p:nvPr/>
        </p:nvSpPr>
        <p:spPr>
          <a:xfrm>
            <a:off x="533400" y="457200"/>
            <a:ext cx="838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Definition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/>
              <a:t>Goals are </a:t>
            </a:r>
            <a:r>
              <a:rPr lang="en-US" sz="2400" dirty="0">
                <a:solidFill>
                  <a:srgbClr val="C00000"/>
                </a:solidFill>
              </a:rPr>
              <a:t>specific outcomes </a:t>
            </a:r>
            <a:r>
              <a:rPr lang="en-US" sz="2400" dirty="0"/>
              <a:t>that an organization or individual aims to achieve. They are the </a:t>
            </a:r>
            <a:r>
              <a:rPr lang="en-US" sz="2400" dirty="0">
                <a:solidFill>
                  <a:srgbClr val="C00000"/>
                </a:solidFill>
              </a:rPr>
              <a:t>desired end results </a:t>
            </a:r>
            <a:r>
              <a:rPr lang="en-US" sz="2400" dirty="0"/>
              <a:t>of efforts.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Characteristics of Effective Goals (SMART Goals)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Specific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r>
              <a:rPr lang="en-US" sz="2400" dirty="0"/>
              <a:t> Clearly defined and unambiguous.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Measurable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Quantifiable to track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Achievable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r>
              <a:rPr lang="en-US" sz="2400" dirty="0"/>
              <a:t> Realistic and attainable.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Relevant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r>
              <a:rPr lang="en-US" sz="2400" dirty="0"/>
              <a:t> Aligned with broader objectives.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Time-bound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Set within a specific timeframe.</a:t>
            </a:r>
          </a:p>
          <a:p>
            <a:pPr lvl="1"/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Importance of Goals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/>
              <a:t>They provide </a:t>
            </a:r>
            <a:r>
              <a:rPr lang="en-US" sz="2400" dirty="0">
                <a:solidFill>
                  <a:srgbClr val="C00000"/>
                </a:solidFill>
              </a:rPr>
              <a:t>direction, motivation, and a benchmark </a:t>
            </a:r>
            <a:r>
              <a:rPr lang="en-US" sz="2400" dirty="0"/>
              <a:t>for measuring success.</a:t>
            </a:r>
          </a:p>
        </p:txBody>
      </p:sp>
    </p:spTree>
    <p:extLst>
      <p:ext uri="{BB962C8B-B14F-4D97-AF65-F5344CB8AC3E}">
        <p14:creationId xmlns:p14="http://schemas.microsoft.com/office/powerpoint/2010/main" val="408157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40D110-A58D-A15B-F5E6-E2A4EF24467F}"/>
              </a:ext>
            </a:extLst>
          </p:cNvPr>
          <p:cNvSpPr txBox="1"/>
          <p:nvPr/>
        </p:nvSpPr>
        <p:spPr>
          <a:xfrm>
            <a:off x="266700" y="305068"/>
            <a:ext cx="86106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/>
              <a:t>Plans are </a:t>
            </a:r>
            <a:r>
              <a:rPr lang="en-US" sz="2000" dirty="0">
                <a:solidFill>
                  <a:srgbClr val="C00000"/>
                </a:solidFill>
              </a:rPr>
              <a:t>detailed proposals for achieving goals</a:t>
            </a:r>
            <a:r>
              <a:rPr lang="en-US" sz="2000" dirty="0"/>
              <a:t>. They </a:t>
            </a:r>
            <a:r>
              <a:rPr lang="en-US" sz="2000" dirty="0">
                <a:solidFill>
                  <a:srgbClr val="C00000"/>
                </a:solidFill>
              </a:rPr>
              <a:t>outline the steps, resources, and timelines needed to reach the objectives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Components of a Plan</a:t>
            </a:r>
            <a:r>
              <a:rPr lang="en-US" sz="2000" dirty="0">
                <a:solidFill>
                  <a:srgbClr val="7030A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Objectives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What needs to be achieved.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Tasks and Activities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Breakdown of work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Resources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Human, financial, and material resources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Timeline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  <a:r>
              <a:rPr lang="en-US" sz="2000" dirty="0"/>
              <a:t> Schedule of when tasks will be completed.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Milestones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Key checkpoints to track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Possibility Plans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Strategies for dealing with potential issues.</a:t>
            </a:r>
          </a:p>
          <a:p>
            <a:pPr lvl="1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Types of Plans</a:t>
            </a:r>
            <a:r>
              <a:rPr lang="en-US" sz="2000" dirty="0">
                <a:solidFill>
                  <a:srgbClr val="7030A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Strategic Plans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Long-term goals and overall direction.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Tactical Plans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Short-term actions and initiatives.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Operational Plans</a:t>
            </a:r>
            <a:r>
              <a:rPr lang="en-US" sz="2000" dirty="0"/>
              <a:t>: Day-to-day activities and processes.</a:t>
            </a:r>
          </a:p>
          <a:p>
            <a:pPr lvl="1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Importance of Planning</a:t>
            </a:r>
            <a:r>
              <a:rPr lang="en-US" sz="2000" dirty="0">
                <a:solidFill>
                  <a:srgbClr val="7030A0"/>
                </a:solidFill>
              </a:rPr>
              <a:t>: </a:t>
            </a:r>
            <a:r>
              <a:rPr lang="en-US" sz="2000" dirty="0"/>
              <a:t>Provides a roadmap, ensures efficient use of resources, and helps manage risks and uncertainties.</a:t>
            </a:r>
          </a:p>
        </p:txBody>
      </p:sp>
    </p:spTree>
    <p:extLst>
      <p:ext uri="{BB962C8B-B14F-4D97-AF65-F5344CB8AC3E}">
        <p14:creationId xmlns:p14="http://schemas.microsoft.com/office/powerpoint/2010/main" val="151841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2F1A32-F8C7-8158-AAD5-9C9B8EC75D29}"/>
              </a:ext>
            </a:extLst>
          </p:cNvPr>
          <p:cNvSpPr txBox="1"/>
          <p:nvPr/>
        </p:nvSpPr>
        <p:spPr>
          <a:xfrm>
            <a:off x="152400" y="859065"/>
            <a:ext cx="89916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Estimates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Definition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/>
              <a:t>Estimates are </a:t>
            </a:r>
            <a:r>
              <a:rPr lang="en-US" sz="2400" dirty="0">
                <a:solidFill>
                  <a:srgbClr val="C00000"/>
                </a:solidFill>
              </a:rPr>
              <a:t>approximations of the time, effort, and resources required to complete a task or project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Types of Estimates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Effort Estimates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Amount of work needed (often in person-hours or person-days).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Time Estimates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Duration needed to complete tasks (calendar time).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Cost Estimates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r>
              <a:rPr lang="en-US" sz="2400" dirty="0"/>
              <a:t> Financial resources required.</a:t>
            </a:r>
          </a:p>
          <a:p>
            <a:pPr lvl="1"/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Importance of Accurate Estimates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/>
              <a:t>They help in planning, resource allocation, and setting realistic expectations.</a:t>
            </a:r>
          </a:p>
        </p:txBody>
      </p:sp>
    </p:spTree>
    <p:extLst>
      <p:ext uri="{BB962C8B-B14F-4D97-AF65-F5344CB8AC3E}">
        <p14:creationId xmlns:p14="http://schemas.microsoft.com/office/powerpoint/2010/main" val="89246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D8D229D3-1C30-CA6D-82C7-F35AFF9D2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04801"/>
            <a:ext cx="8229600" cy="6142036"/>
          </a:xfrm>
        </p:spPr>
        <p:txBody>
          <a:bodyPr>
            <a:normAutofit/>
          </a:bodyPr>
          <a:lstStyle/>
          <a:p>
            <a:pPr marL="0" indent="0" algn="ctr" eaLnBrk="1" hangingPunct="1">
              <a:buClr>
                <a:srgbClr val="A50021"/>
              </a:buClr>
              <a:buNone/>
            </a:pPr>
            <a:r>
              <a:rPr lang="en-US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</a:p>
          <a:p>
            <a:pPr marL="0" indent="0" eaLnBrk="1" hangingPunct="1">
              <a:buClr>
                <a:srgbClr val="A50021"/>
              </a:buClr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refers to the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losing something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value, weighed against the potential to gain something of value. </a:t>
            </a:r>
          </a:p>
          <a:p>
            <a:pPr marL="0" indent="0" eaLnBrk="1" hangingPunct="1">
              <a:buClr>
                <a:srgbClr val="A50021"/>
              </a:buClr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projects, it’s the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events to occur that could affect the success of the project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buClr>
                <a:srgbClr val="A50021"/>
              </a:buClr>
              <a:buNone/>
            </a:pPr>
            <a:r>
              <a:rPr lang="en-US" sz="2400" b="1" dirty="0">
                <a:solidFill>
                  <a:srgbClr val="0070C0"/>
                </a:solidFill>
              </a:rPr>
              <a:t>Types of Risks</a:t>
            </a:r>
          </a:p>
          <a:p>
            <a:pPr marL="457200" indent="-457200" eaLnBrk="1" hangingPunct="1">
              <a:buClr>
                <a:srgbClr val="A50021"/>
              </a:buClr>
              <a:buFont typeface="+mj-lt"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Risks: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related to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technology, like bugs, hardware failures.</a:t>
            </a:r>
          </a:p>
          <a:p>
            <a:pPr marL="457200" indent="-457200" eaLnBrk="1" hangingPunct="1">
              <a:buClr>
                <a:srgbClr val="A50021"/>
              </a:buClr>
              <a:buFont typeface="+mj-lt"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Risks: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with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planning, resources, scheduling.</a:t>
            </a:r>
          </a:p>
          <a:p>
            <a:pPr marL="457200" indent="-457200" eaLnBrk="1" hangingPunct="1">
              <a:buClr>
                <a:srgbClr val="A50021"/>
              </a:buClr>
              <a:buFont typeface="+mj-lt"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Risks: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changes, legal issues, natural disasters.</a:t>
            </a:r>
          </a:p>
          <a:p>
            <a:pPr marL="457200" indent="-457200" eaLnBrk="1" hangingPunct="1">
              <a:buClr>
                <a:srgbClr val="A50021"/>
              </a:buClr>
              <a:buFont typeface="+mj-lt"/>
              <a:buAutoNum type="arabicPeriod"/>
            </a:pP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Risks: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related to </a:t>
            </a:r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staff, structure, culture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DF7B-9069-2F86-CF03-ADF5DF6A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8600"/>
            <a:ext cx="7886700" cy="5948363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solidFill>
                  <a:srgbClr val="C00000"/>
                </a:solidFill>
              </a:rPr>
              <a:t>Risk Management</a:t>
            </a:r>
            <a:endParaRPr lang="en-US" sz="4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The process of </a:t>
            </a:r>
            <a:r>
              <a:rPr lang="en-US" sz="2400" dirty="0">
                <a:solidFill>
                  <a:srgbClr val="C00000"/>
                </a:solidFill>
              </a:rPr>
              <a:t>identifying</a:t>
            </a:r>
            <a:r>
              <a:rPr lang="en-US" sz="2400">
                <a:solidFill>
                  <a:srgbClr val="C00000"/>
                </a:solidFill>
              </a:rPr>
              <a:t>, assessing</a:t>
            </a:r>
            <a:r>
              <a:rPr lang="en-US" sz="2400" dirty="0">
                <a:solidFill>
                  <a:srgbClr val="C00000"/>
                </a:solidFill>
              </a:rPr>
              <a:t>, and mitigating risks</a:t>
            </a:r>
            <a:r>
              <a:rPr lang="en-US" sz="2400" dirty="0"/>
              <a:t>. This involves: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Risk Identification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/>
              <a:t>Listing potential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Risk Assessment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/>
              <a:t>Evaluating the </a:t>
            </a:r>
            <a:r>
              <a:rPr lang="en-US" sz="2400" dirty="0">
                <a:solidFill>
                  <a:srgbClr val="C00000"/>
                </a:solidFill>
              </a:rPr>
              <a:t>probability and impact of each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Risk Mitigation</a:t>
            </a:r>
            <a:r>
              <a:rPr lang="en-US" sz="2400" dirty="0">
                <a:solidFill>
                  <a:srgbClr val="7030A0"/>
                </a:solidFill>
              </a:rPr>
              <a:t>: </a:t>
            </a:r>
            <a:r>
              <a:rPr lang="en-US" sz="2400" dirty="0"/>
              <a:t>Developing strategies to </a:t>
            </a:r>
            <a:r>
              <a:rPr lang="en-US" sz="2400" dirty="0">
                <a:solidFill>
                  <a:srgbClr val="C00000"/>
                </a:solidFill>
              </a:rPr>
              <a:t>manage risks, like avoiding, transferring, or reducing risks.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3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05D4B1B6-8231-E1C8-5D6F-37613B7D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>
            <a:norm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Risk Management In Software Engineering?</a:t>
            </a:r>
          </a:p>
          <a:p>
            <a:pPr>
              <a:buFont typeface="Arial" charset="0"/>
              <a:buNone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	Risk management means risk containment and mitigation. First, you’ve got to identify and plan. Then be ready to act when a risk arises, drawing upon the experience and knowledge of the entire team to minimize the impact to the project. </a:t>
            </a:r>
            <a:br>
              <a:rPr lang="en-US" sz="2400" b="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b="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Risk management includes the following tasks:</a:t>
            </a:r>
            <a:br>
              <a:rPr lang="en-US" sz="2400" b="0" dirty="0"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risks and their triggers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Classify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and prioritize all risks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Craft a 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plan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that links each risk to a mitigation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Monitor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 for risk triggers during the project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Implement the 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mitigating action 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if any risk materializes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Communicate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 risk status throughout project</a:t>
            </a:r>
          </a:p>
          <a:p>
            <a:pPr>
              <a:buFont typeface="Arial" charset="0"/>
              <a:buNone/>
              <a:defRPr/>
            </a:pPr>
            <a:endParaRPr lang="en-US" sz="2000" b="0" dirty="0">
              <a:latin typeface="Times New Roman" pitchFamily="18" charset="0"/>
              <a:cs typeface="Times New Roman" pitchFamily="18" charset="0"/>
            </a:endParaRPr>
          </a:p>
          <a:p>
            <a:pPr marL="122238" indent="-122238" algn="just" eaLnBrk="1" hangingPunct="1">
              <a:buClr>
                <a:srgbClr val="A50021"/>
              </a:buClr>
              <a:buFont typeface="Wingdings" pitchFamily="2" charset="2"/>
              <a:buNone/>
              <a:defRPr/>
            </a:pPr>
            <a:endParaRPr lang="en-US" altLang="en-US" sz="2000" b="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D6C35B39-2A10-64BC-D565-0CEF60F1D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457200"/>
            <a:ext cx="8001000" cy="5943600"/>
          </a:xfrm>
        </p:spPr>
        <p:txBody>
          <a:bodyPr>
            <a:norm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Five Types of Risks In Software Project Management</a:t>
            </a:r>
          </a:p>
          <a:p>
            <a:pPr>
              <a:buFont typeface="Arial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	For most software development projects, we can define five main risk impact areas:</a:t>
            </a:r>
          </a:p>
          <a:p>
            <a:pPr>
              <a:buFont typeface="Arial" charset="0"/>
              <a:buNone/>
              <a:defRPr/>
            </a:pPr>
            <a:endParaRPr lang="en-US" sz="2400" b="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New, unproven technologies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User and functional requirements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Application and system architecture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Organizational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1664</TotalTime>
  <Words>1548</Words>
  <Application>Microsoft Office PowerPoint</Application>
  <PresentationFormat>On-screen Show (4:3)</PresentationFormat>
  <Paragraphs>185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Economics &amp; Management</vt:lpstr>
      <vt:lpstr>RISK MANAGEMENT &amp; UNCERTAINITY, GOALS, ESTIMATES, &amp;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Economics and Management</dc:title>
  <dc:creator>VIJDAN</dc:creator>
  <cp:lastModifiedBy>24BSAI029</cp:lastModifiedBy>
  <cp:revision>102</cp:revision>
  <dcterms:created xsi:type="dcterms:W3CDTF">2006-08-16T00:00:00Z</dcterms:created>
  <dcterms:modified xsi:type="dcterms:W3CDTF">2025-05-08T07:17:24Z</dcterms:modified>
</cp:coreProperties>
</file>