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425" r:id="rId2"/>
    <p:sldId id="352" r:id="rId3"/>
    <p:sldId id="353" r:id="rId4"/>
    <p:sldId id="405" r:id="rId5"/>
    <p:sldId id="355" r:id="rId6"/>
    <p:sldId id="411" r:id="rId7"/>
    <p:sldId id="384" r:id="rId8"/>
    <p:sldId id="412" r:id="rId9"/>
    <p:sldId id="415" r:id="rId10"/>
    <p:sldId id="416" r:id="rId11"/>
    <p:sldId id="413" r:id="rId12"/>
    <p:sldId id="418" r:id="rId13"/>
    <p:sldId id="417" r:id="rId14"/>
    <p:sldId id="419" r:id="rId15"/>
    <p:sldId id="414" r:id="rId16"/>
    <p:sldId id="420" r:id="rId17"/>
    <p:sldId id="421" r:id="rId18"/>
    <p:sldId id="410" r:id="rId19"/>
    <p:sldId id="422" r:id="rId20"/>
    <p:sldId id="423" r:id="rId21"/>
    <p:sldId id="4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6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7A2F-2694-4471-A202-2488BE8BD195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1B3F-E368-4C1A-934B-588C6A3F7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B3F-E368-4C1A-934B-588C6A3F7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C63F8A8-F254-ACAC-11F2-B4F53D523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5772CB-6BE7-42A5-8A68-F90810EB5777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4774A9A-C266-8B07-02C0-1CF1C6ACB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BEB2A26-450D-7616-77E6-94E1708AF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76D2E3-6E33-4E6B-8DBF-0E680DDC4702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FA2221-1D9F-78B5-04C9-7B243C6E3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3107D7A-97E8-BD9A-E8C3-38ECD894F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640848-9753-4367-9007-32B6E54B782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E329E9-2A28-FC0D-4159-399765815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35845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3107D7A-97E8-BD9A-E8C3-38ECD894F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640848-9753-4367-9007-32B6E54B782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E329E9-2A28-FC0D-4159-399765815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3107D7A-97E8-BD9A-E8C3-38ECD894F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640848-9753-4367-9007-32B6E54B782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E329E9-2A28-FC0D-4159-399765815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66248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0D-E653-1FB6-E98E-CCA9BB49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C3B5-0B75-FFAF-2A58-67E9C64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422F-1773-7544-BEBF-B2EB70C7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11F6-F18B-798F-DA35-6859CE1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4AE9-7491-F664-42F4-69CBE9B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74D-4264-A22E-52DA-B1DC4D22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1CDF-CF31-EC62-2603-BEFEA9F7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3144-71E8-D2A1-DC0A-D28CC636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65C0-39CE-0035-1142-0F865563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CB7A-53BD-CE7C-7896-3FD49525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64F7E-D4A1-64AA-CB83-4FB1811F8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9550C-ED74-1329-A891-5D78557A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89BD-373A-BF8C-C580-89721947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70B5-5393-47E0-C3F5-04553EF0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0B2E-8EF1-8D53-0DBA-DC16AFFB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287F-44A5-B20B-89FC-A80E01A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DEEF-D194-8E5D-23F9-7CE89DF0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9DA2-2EA6-C6B5-F043-4F450311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78CD-F14A-70FB-076A-58DBC7F1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AB6-D1F3-141C-DC87-2157B96A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7478-967D-B93A-9A9E-4BC2F294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FD71-90C9-6660-53EC-AFED2317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7E51-EAC0-A636-D668-FE06EE0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84B4-7E08-21A2-D3D9-20BE3C2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08FB-D8A6-5333-A56A-86C6BB4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741F-9D6D-8713-10A1-D5B926E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51AC-E401-7A86-D894-73ADFB6DD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AE64-8BCC-C33E-9CE4-8692099E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8BE3-21E6-A33B-D85F-19D7EE5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3672-0383-23E2-1801-DA2E3D7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836-57DF-8643-5A29-D1758870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671E-6EF8-95A8-AB52-A76E217A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58B0-6CAC-E980-CCFC-A14A6A04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E5ED-63B8-0FE3-21F0-B329CCEC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287A-6516-AEC7-E691-D1884D7BE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D661F-A800-A9EA-8CF0-02EA3857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7963B-EF5F-6780-C44D-194380ED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920F4-8E27-C1E7-3532-99F95B7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C6D2-C04A-4B47-CF09-983189C3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1E6F-EA8C-4F89-1C51-9372FACA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29658-53C5-B911-54BA-0588BDF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D6F9F-40AF-D248-2B86-75547FD5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CAED5-5FE5-47E6-925C-DE7CEE8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4831-4918-1604-78CA-3AC10C29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1519D-35E2-39BE-2D73-7FC6C3A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6538-1A2F-7C2D-8B0F-C9256A52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CB4-9A8C-AE28-14E5-49147378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DFA1-7315-16EF-C573-8CC24C7F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808F-6D5C-E86C-970E-9EAE8C8A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7A92-BF68-42DE-65D5-41506C45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4227-8079-D7FC-3CB6-77423B6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A2D-7A20-38A3-9459-2982B5A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BFC3-0B2F-253E-9C1A-57E5C69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9C22-9324-DF52-AB52-5FE367E50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3274-0CA7-9E0A-C229-484A9F72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C231-6A2F-15CB-957A-C65B8CD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283E-81CA-1CEF-259D-8700687C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218D-7D91-D9AD-66BF-3E58A4E5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9D5CC-0F00-8FF0-2C3D-CD0F34EE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89E7B-BD24-1E81-FAFA-1E122229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D695-BE0D-BC6C-134B-543449A6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7A38-9B44-1A5A-9697-6EDD59EB0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0458-E261-6F27-1F79-BFC9C9C3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5098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Economics &amp; 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018854-86E3-08F4-7736-0AFE3534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3581400"/>
            <a:ext cx="6591300" cy="2438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Lecture 12</a:t>
            </a:r>
          </a:p>
          <a:p>
            <a:pPr lvl="2" algn="l"/>
            <a:endParaRPr lang="en-US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Dua Agha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Lecturer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Dept. of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27596E-5058-3E16-D7ED-A8E874E0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7" y="659546"/>
            <a:ext cx="8513385" cy="55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B133-3D85-6C4B-4343-6653F8AC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7200"/>
            <a:ext cx="7886700" cy="5719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  <a:p>
            <a:pPr algn="just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decision tree is a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graphical representation of possible solutions to a decision based on different conditions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breaks down decisions into a tree-like model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of choices and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their possible consequences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including chance event outcomes, costs, and utilities.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Decision Nodes: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Represented by squares, indicate a decision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Chance Nodes: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Represented by circles, indicate a point where a random event occurs.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Branches: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Represent the different choices or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3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B3F456-F59E-8AA4-4C21-14637B7452C4}"/>
              </a:ext>
            </a:extLst>
          </p:cNvPr>
          <p:cNvSpPr txBox="1"/>
          <p:nvPr/>
        </p:nvSpPr>
        <p:spPr>
          <a:xfrm>
            <a:off x="2286000" y="38234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290F0-568D-B73F-F897-D7DA427E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24000"/>
            <a:ext cx="8915400" cy="45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B1028-9D48-3EAF-2E4F-412841579FF8}"/>
              </a:ext>
            </a:extLst>
          </p:cNvPr>
          <p:cNvSpPr/>
          <p:nvPr/>
        </p:nvSpPr>
        <p:spPr>
          <a:xfrm>
            <a:off x="2171700" y="152400"/>
            <a:ext cx="4800600" cy="7897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67ADF1-54BE-744C-8B82-47E50D9CACE9}"/>
              </a:ext>
            </a:extLst>
          </p:cNvPr>
          <p:cNvSpPr/>
          <p:nvPr/>
        </p:nvSpPr>
        <p:spPr>
          <a:xfrm>
            <a:off x="304800" y="3259016"/>
            <a:ext cx="1600200" cy="1447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0D521D-A32E-C5BB-F022-FF92CDB41B05}"/>
              </a:ext>
            </a:extLst>
          </p:cNvPr>
          <p:cNvSpPr/>
          <p:nvPr/>
        </p:nvSpPr>
        <p:spPr>
          <a:xfrm>
            <a:off x="3276600" y="3247293"/>
            <a:ext cx="1600200" cy="1447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7C456B-5FFD-B689-E844-4C4B0E3A3988}"/>
              </a:ext>
            </a:extLst>
          </p:cNvPr>
          <p:cNvSpPr/>
          <p:nvPr/>
        </p:nvSpPr>
        <p:spPr>
          <a:xfrm>
            <a:off x="5715002" y="1428616"/>
            <a:ext cx="1600200" cy="1447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7F9B9E-4C4D-BAEB-D1E9-48B5F3AF1F2A}"/>
              </a:ext>
            </a:extLst>
          </p:cNvPr>
          <p:cNvSpPr/>
          <p:nvPr/>
        </p:nvSpPr>
        <p:spPr>
          <a:xfrm>
            <a:off x="304800" y="5210908"/>
            <a:ext cx="1600200" cy="1447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18FA61-4FE0-180C-04B1-F743CBF33580}"/>
              </a:ext>
            </a:extLst>
          </p:cNvPr>
          <p:cNvSpPr/>
          <p:nvPr/>
        </p:nvSpPr>
        <p:spPr>
          <a:xfrm>
            <a:off x="3276600" y="5210908"/>
            <a:ext cx="1600200" cy="1447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D6929-A025-26D1-DF7D-E181BB9E8F85}"/>
              </a:ext>
            </a:extLst>
          </p:cNvPr>
          <p:cNvSpPr txBox="1"/>
          <p:nvPr/>
        </p:nvSpPr>
        <p:spPr>
          <a:xfrm>
            <a:off x="2590800" y="19929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Invest in 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7A90-F1DF-C396-F927-E103A0AFD53C}"/>
              </a:ext>
            </a:extLst>
          </p:cNvPr>
          <p:cNvSpPr txBox="1"/>
          <p:nvPr/>
        </p:nvSpPr>
        <p:spPr>
          <a:xfrm>
            <a:off x="304800" y="3475084"/>
            <a:ext cx="16001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High Market Acceptance (60%)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410B0-D155-6105-C3D1-6B42B783FEC7}"/>
              </a:ext>
            </a:extLst>
          </p:cNvPr>
          <p:cNvSpPr txBox="1"/>
          <p:nvPr/>
        </p:nvSpPr>
        <p:spPr>
          <a:xfrm>
            <a:off x="3314700" y="3475084"/>
            <a:ext cx="16001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/>
              <a:t>Low Market Acceptance (40%)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B034C-69C4-7FD9-FE9A-0C3516F29FDF}"/>
              </a:ext>
            </a:extLst>
          </p:cNvPr>
          <p:cNvSpPr txBox="1"/>
          <p:nvPr/>
        </p:nvSpPr>
        <p:spPr>
          <a:xfrm>
            <a:off x="400050" y="5519309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Gain $300,000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E30F2-139F-6BF3-B5EB-DE7E2DC96A76}"/>
              </a:ext>
            </a:extLst>
          </p:cNvPr>
          <p:cNvSpPr txBox="1"/>
          <p:nvPr/>
        </p:nvSpPr>
        <p:spPr>
          <a:xfrm>
            <a:off x="3429000" y="5519308"/>
            <a:ext cx="129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Gain $50,000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081139-A79E-CABF-DC5B-431A7E8FF713}"/>
              </a:ext>
            </a:extLst>
          </p:cNvPr>
          <p:cNvSpPr txBox="1"/>
          <p:nvPr/>
        </p:nvSpPr>
        <p:spPr>
          <a:xfrm>
            <a:off x="5810252" y="1970046"/>
            <a:ext cx="1409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Not Invest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4339FB-F590-517B-AC8E-756662AE3C85}"/>
              </a:ext>
            </a:extLst>
          </p:cNvPr>
          <p:cNvSpPr/>
          <p:nvPr/>
        </p:nvSpPr>
        <p:spPr>
          <a:xfrm>
            <a:off x="1828800" y="1446201"/>
            <a:ext cx="1600200" cy="1447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377B6-98C1-5DEB-6B8B-2FE08A34D637}"/>
              </a:ext>
            </a:extLst>
          </p:cNvPr>
          <p:cNvSpPr txBox="1"/>
          <p:nvPr/>
        </p:nvSpPr>
        <p:spPr>
          <a:xfrm>
            <a:off x="1924050" y="1970046"/>
            <a:ext cx="1409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Invest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41C0EF-BD08-545F-5341-9FF6006E2BE2}"/>
              </a:ext>
            </a:extLst>
          </p:cNvPr>
          <p:cNvSpPr/>
          <p:nvPr/>
        </p:nvSpPr>
        <p:spPr>
          <a:xfrm>
            <a:off x="5715002" y="5191991"/>
            <a:ext cx="1600200" cy="1447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A0CD6-B67A-0B02-A068-1A9DFDB17A5E}"/>
              </a:ext>
            </a:extLst>
          </p:cNvPr>
          <p:cNvSpPr txBox="1"/>
          <p:nvPr/>
        </p:nvSpPr>
        <p:spPr>
          <a:xfrm>
            <a:off x="5867401" y="5500391"/>
            <a:ext cx="1352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Gain $100,000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65A816-BF2E-A085-65F8-DE7F3548B25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942109"/>
            <a:ext cx="1943102" cy="4865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202AD9-212D-248C-B9F5-612F4BBBC660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2628900" y="942109"/>
            <a:ext cx="1943100" cy="5040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A031E6-6745-B400-90EA-DCA3F7D0BEA1}"/>
              </a:ext>
            </a:extLst>
          </p:cNvPr>
          <p:cNvCxnSpPr>
            <a:cxnSpLocks/>
            <a:stCxn id="5" idx="0"/>
            <a:endCxn id="24" idx="4"/>
          </p:cNvCxnSpPr>
          <p:nvPr/>
        </p:nvCxnSpPr>
        <p:spPr>
          <a:xfrm flipV="1">
            <a:off x="1104900" y="2894001"/>
            <a:ext cx="1524000" cy="36501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0D6E3C-18E0-A557-5901-D9957FC1ABB2}"/>
              </a:ext>
            </a:extLst>
          </p:cNvPr>
          <p:cNvCxnSpPr>
            <a:cxnSpLocks/>
            <a:stCxn id="26" idx="0"/>
            <a:endCxn id="7" idx="4"/>
          </p:cNvCxnSpPr>
          <p:nvPr/>
        </p:nvCxnSpPr>
        <p:spPr>
          <a:xfrm flipV="1">
            <a:off x="6515102" y="2876416"/>
            <a:ext cx="0" cy="231557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8367E2-3C20-6FFB-7B9E-D904B3ABA94F}"/>
              </a:ext>
            </a:extLst>
          </p:cNvPr>
          <p:cNvCxnSpPr>
            <a:cxnSpLocks/>
            <a:stCxn id="6" idx="0"/>
            <a:endCxn id="24" idx="4"/>
          </p:cNvCxnSpPr>
          <p:nvPr/>
        </p:nvCxnSpPr>
        <p:spPr>
          <a:xfrm flipH="1" flipV="1">
            <a:off x="2628900" y="2894001"/>
            <a:ext cx="1447800" cy="3532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488FDA-D14A-2E5F-ADB1-AA0FCF89B3A1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1104900" y="4706816"/>
            <a:ext cx="0" cy="5040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982E0B-7D6F-6197-E318-B2EE508C1E53}"/>
              </a:ext>
            </a:extLst>
          </p:cNvPr>
          <p:cNvCxnSpPr>
            <a:cxnSpLocks/>
          </p:cNvCxnSpPr>
          <p:nvPr/>
        </p:nvCxnSpPr>
        <p:spPr>
          <a:xfrm flipV="1">
            <a:off x="4076700" y="4695093"/>
            <a:ext cx="0" cy="5040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9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A521B-8FA9-78BD-B712-92A1BB49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9" y="609316"/>
            <a:ext cx="8726042" cy="56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B133-3D85-6C4B-4343-6653F8AC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7200"/>
            <a:ext cx="7905750" cy="5719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Sensitivity Analysis</a:t>
            </a:r>
          </a:p>
          <a:p>
            <a:pPr algn="just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Sensitivity analysis is used to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predict the outcome of a decision given a certain set of variables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by systematically varying key assumptions to assess the impact on the decision outcome. </a:t>
            </a:r>
          </a:p>
          <a:p>
            <a:pPr algn="just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It helps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which variables have the most influence on the result.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the key variables that impact the decision.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Vary each variable within a reasonable range.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Observe how changes in each variable affect the decision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924BC-D745-5AAE-42B2-1F7F7F04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"/>
          <a:stretch/>
        </p:blipFill>
        <p:spPr>
          <a:xfrm>
            <a:off x="54659" y="973696"/>
            <a:ext cx="9034681" cy="4910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07E19-0097-5AE6-6C69-F6DA49520A0A}"/>
              </a:ext>
            </a:extLst>
          </p:cNvPr>
          <p:cNvSpPr txBox="1"/>
          <p:nvPr/>
        </p:nvSpPr>
        <p:spPr>
          <a:xfrm>
            <a:off x="2285999" y="14269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6731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C1960-31CB-B299-930C-8CB64B974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/>
          <a:stretch/>
        </p:blipFill>
        <p:spPr>
          <a:xfrm>
            <a:off x="228600" y="821116"/>
            <a:ext cx="8686800" cy="52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9879E-1566-8E07-02F3-7B7A35A19477}"/>
              </a:ext>
            </a:extLst>
          </p:cNvPr>
          <p:cNvSpPr txBox="1"/>
          <p:nvPr/>
        </p:nvSpPr>
        <p:spPr>
          <a:xfrm>
            <a:off x="800100" y="302919"/>
            <a:ext cx="7543800" cy="459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Summary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Expected Value: </a:t>
            </a:r>
            <a:r>
              <a:rPr lang="en-US" sz="2400" dirty="0"/>
              <a:t>Quantifies the average outcome based on probabilities.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Decision Trees: </a:t>
            </a:r>
            <a:r>
              <a:rPr lang="en-US" sz="2400" dirty="0"/>
              <a:t>Visualize decisions and their possible consequences.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Sensitivity Analysis: </a:t>
            </a:r>
            <a:r>
              <a:rPr lang="en-US" sz="2400" dirty="0"/>
              <a:t>Identifies which variables most impact the outcome.</a:t>
            </a:r>
          </a:p>
        </p:txBody>
      </p:sp>
    </p:spTree>
    <p:extLst>
      <p:ext uri="{BB962C8B-B14F-4D97-AF65-F5344CB8AC3E}">
        <p14:creationId xmlns:p14="http://schemas.microsoft.com/office/powerpoint/2010/main" val="236888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436E1-2C85-726B-7762-F7D981737333}"/>
              </a:ext>
            </a:extLst>
          </p:cNvPr>
          <p:cNvSpPr txBox="1"/>
          <p:nvPr/>
        </p:nvSpPr>
        <p:spPr>
          <a:xfrm>
            <a:off x="533400" y="762000"/>
            <a:ext cx="8458200" cy="3157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Expected Value (EV)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0" dirty="0">
                <a:solidFill>
                  <a:srgbClr val="004E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1:</a:t>
            </a:r>
            <a:r>
              <a:rPr lang="en-US" sz="2000" kern="0" dirty="0">
                <a:solidFill>
                  <a:srgbClr val="004E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are considering launching a new feature for a software application. You estimate the following probabilities and outcomes: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Adoption (50% chance):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 $200,000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Moderate Adoption (30% chance):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 $80,000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Adoption (20% chance):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Loss of $40,000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Expected Value of launching the new feature.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606B-02A6-DFAA-3EE1-D8B3222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916509"/>
            <a:ext cx="8134350" cy="302498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Decisions under Risk and Uncertainty</a:t>
            </a:r>
          </a:p>
        </p:txBody>
      </p:sp>
    </p:spTree>
    <p:extLst>
      <p:ext uri="{BB962C8B-B14F-4D97-AF65-F5344CB8AC3E}">
        <p14:creationId xmlns:p14="http://schemas.microsoft.com/office/powerpoint/2010/main" val="14469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725B00-EED6-1C9A-B9DE-07AC58C9CCEF}"/>
              </a:ext>
            </a:extLst>
          </p:cNvPr>
          <p:cNvSpPr txBox="1"/>
          <p:nvPr/>
        </p:nvSpPr>
        <p:spPr>
          <a:xfrm>
            <a:off x="533400" y="990600"/>
            <a:ext cx="8305800" cy="5148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Decision Trees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0" dirty="0">
                <a:solidFill>
                  <a:srgbClr val="004E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1:</a:t>
            </a:r>
            <a:r>
              <a:rPr lang="en-US" sz="2000" kern="0" dirty="0">
                <a:solidFill>
                  <a:srgbClr val="004E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need to decide whether to develop a new software tool. The decision tree is as follows: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Node: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Develop or Not Develop.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Chance Node: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 (70% chance):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 $150,000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 (30% chance):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Loss of $30,000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Develop: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change, Gain $0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the decision tree and calculate the Expected Value of developing the software tool.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8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5F020-CF00-4A71-5630-1AB55DF96929}"/>
              </a:ext>
            </a:extLst>
          </p:cNvPr>
          <p:cNvSpPr txBox="1"/>
          <p:nvPr/>
        </p:nvSpPr>
        <p:spPr>
          <a:xfrm>
            <a:off x="685800" y="533400"/>
            <a:ext cx="7772400" cy="494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Sensitivity Analysis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0" dirty="0">
                <a:solidFill>
                  <a:srgbClr val="004E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1:</a:t>
            </a:r>
            <a:r>
              <a:rPr lang="en-US" sz="2000" kern="0" dirty="0">
                <a:solidFill>
                  <a:srgbClr val="004E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are evaluating a software project with the following variables: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Cost: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Estimated between $100,000 and $200,000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Estimated between $300,000 and $400,000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a sensitivity analysis to determine how changes in development cost and revenue affect the project's net profit. Assume the base case is a development cost of $150,000 and revenue of $350,000. Calculate the net profit for the following scenarios: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Cost increases to $200,000 with Revenue at $350,000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 increases to $400,000 with Development Cost at $150,000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094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D8D229D3-1C30-CA6D-82C7-F35AFF9D2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04801"/>
            <a:ext cx="8229600" cy="6142036"/>
          </a:xfrm>
        </p:spPr>
        <p:txBody>
          <a:bodyPr>
            <a:normAutofit/>
          </a:bodyPr>
          <a:lstStyle/>
          <a:p>
            <a:pPr marL="0" indent="0" algn="ctr" eaLnBrk="1" hangingPunct="1">
              <a:buClr>
                <a:srgbClr val="A50021"/>
              </a:buClr>
              <a:buNone/>
            </a:pPr>
            <a:r>
              <a:rPr lang="en-US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&amp; Uncertainty</a:t>
            </a:r>
          </a:p>
          <a:p>
            <a:pPr marL="0" indent="0" algn="ctr" eaLnBrk="1" hangingPunct="1">
              <a:buClr>
                <a:srgbClr val="A50021"/>
              </a:buClr>
              <a:buNone/>
            </a:pPr>
            <a:endParaRPr lang="en-US" alt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A50021"/>
              </a:buClr>
            </a:pPr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Risk: </a:t>
            </a:r>
          </a:p>
          <a:p>
            <a:pPr marL="342900" lvl="1" indent="0">
              <a:buClr>
                <a:srgbClr val="A50021"/>
              </a:buClr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involves situations </a:t>
            </a:r>
            <a:r>
              <a:rPr lang="en-US" altLang="en-US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probabilities of different outcomes are known.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when launching a new software product, there might be a 30% chance of high market acceptance, 50% chance of moderate acceptance, and 20% chance of low acceptance.</a:t>
            </a:r>
          </a:p>
          <a:p>
            <a:pPr marL="0" indent="0" eaLnBrk="1" hangingPunct="1">
              <a:buClr>
                <a:srgbClr val="A50021"/>
              </a:buClr>
            </a:pPr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Uncertainty: </a:t>
            </a:r>
          </a:p>
          <a:p>
            <a:pPr marL="342900" lvl="1" indent="0">
              <a:buClr>
                <a:srgbClr val="A50021"/>
              </a:buClr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occurs </a:t>
            </a:r>
            <a:r>
              <a:rPr lang="en-US" altLang="en-US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probabilities of outcomes are unknown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entering a completely new market with no historical data to rely on introduces uncertainty.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DF7B-9069-2F86-CF03-ADF5DF6A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8600"/>
            <a:ext cx="7886700" cy="59483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C00000"/>
                </a:solidFill>
              </a:rPr>
              <a:t>Managing Risk and Uncertainty in Software Projects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Risk Identification: </a:t>
            </a:r>
            <a:r>
              <a:rPr lang="en-US" sz="2400" dirty="0"/>
              <a:t>Identifying potential risks that could affect the project. This includes </a:t>
            </a:r>
            <a:r>
              <a:rPr lang="en-US" sz="2400" dirty="0">
                <a:solidFill>
                  <a:srgbClr val="C00000"/>
                </a:solidFill>
              </a:rPr>
              <a:t>technical risks, financial risks, market risks</a:t>
            </a:r>
            <a:r>
              <a:rPr lang="en-US" sz="24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Risk Assessment: </a:t>
            </a:r>
            <a:r>
              <a:rPr lang="en-US" sz="2400" dirty="0"/>
              <a:t>Evaluating the </a:t>
            </a:r>
            <a:r>
              <a:rPr lang="en-US" sz="2400" dirty="0">
                <a:solidFill>
                  <a:srgbClr val="C00000"/>
                </a:solidFill>
              </a:rPr>
              <a:t>likelihood and impact of each risk. </a:t>
            </a:r>
            <a:r>
              <a:rPr lang="en-US" sz="2400" dirty="0"/>
              <a:t>Tools like risk matrices and FMEA (Failure Mode and Effects Analysis) can be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Risk Mitigation: </a:t>
            </a:r>
            <a:r>
              <a:rPr lang="en-US" sz="2400" dirty="0">
                <a:solidFill>
                  <a:srgbClr val="C00000"/>
                </a:solidFill>
              </a:rPr>
              <a:t>Developing strategies to reduce the impact of risks. </a:t>
            </a:r>
            <a:r>
              <a:rPr lang="en-US" sz="2400" dirty="0"/>
              <a:t>This might involve creating contingency plans, diversifying resources, or investing in insurance.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Uncertainty Reduction: </a:t>
            </a:r>
            <a:r>
              <a:rPr lang="en-US" sz="2400" dirty="0"/>
              <a:t>Gathering more information to reduce uncertainty. This can involve </a:t>
            </a:r>
            <a:r>
              <a:rPr lang="en-US" sz="2400" dirty="0">
                <a:solidFill>
                  <a:srgbClr val="C00000"/>
                </a:solidFill>
              </a:rPr>
              <a:t>market research, prototype testing, and iterative development practices.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63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5D4B1B6-8231-E1C8-5D6F-37613B7D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buFont typeface="Arial" charset="0"/>
              <a:buNone/>
              <a:defRPr/>
            </a:pPr>
            <a:endParaRPr lang="en-US" sz="28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A50021"/>
              </a:buClr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Development: </a:t>
            </a:r>
          </a:p>
          <a:p>
            <a:pPr marL="342900" lvl="1" indent="0" algn="just">
              <a:buClr>
                <a:srgbClr val="A50021"/>
              </a:buClr>
              <a:buNone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When deciding on adopting a new technology, there’s a risk associated with the learning curve and potential bugs. Managers use expected value to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weigh the benefits 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against the potential delays.</a:t>
            </a:r>
          </a:p>
          <a:p>
            <a:pPr algn="just">
              <a:buClr>
                <a:srgbClr val="A50021"/>
              </a:buClr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Market Launch:</a:t>
            </a:r>
          </a:p>
          <a:p>
            <a:pPr marL="342900" lvl="1" indent="0" algn="just">
              <a:buClr>
                <a:srgbClr val="A50021"/>
              </a:buClr>
              <a:buNone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When releasing a new software product, uncertainty in customer acceptance can be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reduced by beta testing 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8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gathering user feedback before full-scale launch</a:t>
            </a: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D6C35B39-2A10-64BC-D565-0CEF60F1D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457200"/>
            <a:ext cx="8001000" cy="5943600"/>
          </a:xfrm>
        </p:spPr>
        <p:txBody>
          <a:bodyPr>
            <a:norm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Decision-Making Models</a:t>
            </a:r>
          </a:p>
          <a:p>
            <a:pPr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	Several models and techniques can help in making decisions under risk and uncertainty: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Expected Value (EV)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9409725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D6C35B39-2A10-64BC-D565-0CEF60F1D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457200"/>
            <a:ext cx="8001000" cy="5943600"/>
          </a:xfrm>
        </p:spPr>
        <p:txBody>
          <a:bodyPr>
            <a:norm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Decision-Making Models</a:t>
            </a:r>
          </a:p>
          <a:p>
            <a:pPr algn="just"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Expected Value (EV):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This is the </a:t>
            </a:r>
            <a:r>
              <a:rPr lang="en-US" sz="24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 of all possible values each multiplied by their probability of occurrence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 It's a common method to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evaluate risky decisions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Trees: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visual representation of decisions and their possible consequences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including chance event outcomes, resource costs, and utility. Decision trees help to map out different paths and calculate the expected value for each.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Sensitivity Analysis: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This technique examines how the variation in the output of a model can be apportioned to different variations in the inputs. </a:t>
            </a:r>
            <a:r>
              <a:rPr lang="en-US" sz="24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useful to see how changes in key variables affect the outcome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D6C35B39-2A10-64BC-D565-0CEF60F1D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457200"/>
            <a:ext cx="8001000" cy="5943600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Expected Value (EV)</a:t>
            </a:r>
          </a:p>
          <a:p>
            <a:pPr>
              <a:defRPr/>
            </a:pP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EV is a statistical measure used to determine the </a:t>
            </a:r>
            <a:r>
              <a:rPr lang="en-US" sz="24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average outcome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same experiment is repeated multiple times.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It provides a way to quantify the potential outcomes of a decision by considering both the probabilities and the values of those outcomes.</a:t>
            </a:r>
          </a:p>
          <a:p>
            <a:pPr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It's a common method to evaluate risky decisions.</a:t>
            </a:r>
          </a:p>
          <a:p>
            <a:pPr>
              <a:defRPr/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8A7C3-B9F5-7D49-FF44-BFD8FC06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54" y="4191000"/>
            <a:ext cx="6901492" cy="110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25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549EA-0523-988F-0B21-34A0DBC37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12"/>
          <a:stretch/>
        </p:blipFill>
        <p:spPr>
          <a:xfrm>
            <a:off x="345446" y="1524000"/>
            <a:ext cx="8453108" cy="4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3F456-F59E-8AA4-4C21-14637B7452C4}"/>
              </a:ext>
            </a:extLst>
          </p:cNvPr>
          <p:cNvSpPr txBox="1"/>
          <p:nvPr/>
        </p:nvSpPr>
        <p:spPr>
          <a:xfrm>
            <a:off x="2286000" y="38234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8770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963</Words>
  <Application>Microsoft Office PowerPoint</Application>
  <PresentationFormat>On-screen Show (4:3)</PresentationFormat>
  <Paragraphs>100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Economics &amp; Management</vt:lpstr>
      <vt:lpstr>Decisions under Risk and Uncertainty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Economics and Management</dc:title>
  <dc:creator>VIJDAN</dc:creator>
  <cp:lastModifiedBy>Dua Agha</cp:lastModifiedBy>
  <cp:revision>99</cp:revision>
  <dcterms:created xsi:type="dcterms:W3CDTF">2006-08-16T00:00:00Z</dcterms:created>
  <dcterms:modified xsi:type="dcterms:W3CDTF">2025-03-24T06:07:19Z</dcterms:modified>
</cp:coreProperties>
</file>