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25"/>
  </p:notesMasterIdLst>
  <p:sldIdLst>
    <p:sldId id="403" r:id="rId2"/>
    <p:sldId id="351" r:id="rId3"/>
    <p:sldId id="352" r:id="rId4"/>
    <p:sldId id="356" r:id="rId5"/>
    <p:sldId id="362" r:id="rId6"/>
    <p:sldId id="357" r:id="rId7"/>
    <p:sldId id="354" r:id="rId8"/>
    <p:sldId id="364" r:id="rId9"/>
    <p:sldId id="397" r:id="rId10"/>
    <p:sldId id="385" r:id="rId11"/>
    <p:sldId id="388" r:id="rId12"/>
    <p:sldId id="389" r:id="rId13"/>
    <p:sldId id="390" r:id="rId14"/>
    <p:sldId id="391" r:id="rId15"/>
    <p:sldId id="392" r:id="rId16"/>
    <p:sldId id="393" r:id="rId17"/>
    <p:sldId id="398" r:id="rId18"/>
    <p:sldId id="396" r:id="rId19"/>
    <p:sldId id="394" r:id="rId20"/>
    <p:sldId id="358" r:id="rId21"/>
    <p:sldId id="359" r:id="rId22"/>
    <p:sldId id="360" r:id="rId23"/>
    <p:sldId id="36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466" autoAdjust="0"/>
  </p:normalViewPr>
  <p:slideViewPr>
    <p:cSldViewPr>
      <p:cViewPr varScale="1">
        <p:scale>
          <a:sx n="58" d="100"/>
          <a:sy n="58" d="100"/>
        </p:scale>
        <p:origin x="174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B97A2F-2694-4471-A202-2488BE8BD195}" type="datetimeFigureOut">
              <a:rPr lang="en-US" smtClean="0"/>
              <a:pPr/>
              <a:t>3/18/2025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411B3F-E368-4C1A-934B-588C6A3F74F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411B3F-E368-4C1A-934B-588C6A3F74F3}"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2E56274D-54FA-B717-40D1-DC87CC4F26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6A54C097-201E-4650-B714-D2FD906EFACF}" type="slidenum">
              <a:rPr lang="en-US" altLang="en-US" sz="1200">
                <a:solidFill>
                  <a:schemeClr val="tx1"/>
                </a:solidFill>
                <a:latin typeface="Arial" panose="020B0604020202020204" pitchFamily="34" charset="0"/>
              </a:rPr>
              <a:pPr eaLnBrk="1" hangingPunct="1"/>
              <a:t>2</a:t>
            </a:fld>
            <a:endParaRPr lang="en-US" altLang="en-US" sz="1200">
              <a:solidFill>
                <a:schemeClr val="tx1"/>
              </a:solidFill>
              <a:latin typeface="Arial" panose="020B0604020202020204" pitchFamily="34" charset="0"/>
            </a:endParaRPr>
          </a:p>
        </p:txBody>
      </p:sp>
      <p:sp>
        <p:nvSpPr>
          <p:cNvPr id="15363" name="Rectangle 2">
            <a:extLst>
              <a:ext uri="{FF2B5EF4-FFF2-40B4-BE49-F238E27FC236}">
                <a16:creationId xmlns:a16="http://schemas.microsoft.com/office/drawing/2014/main" id="{03D51C3C-19B3-D575-7BCE-32A0A8543374}"/>
              </a:ext>
            </a:extLst>
          </p:cNvPr>
          <p:cNvSpPr>
            <a:spLocks noGrp="1" noRot="1" noChangeAspect="1" noChangeArrowheads="1" noTextEdit="1"/>
          </p:cNvSpPr>
          <p:nvPr>
            <p:ph type="sldImg"/>
          </p:nvPr>
        </p:nvSpPr>
        <p:spPr>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2E56274D-54FA-B717-40D1-DC87CC4F26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6A54C097-201E-4650-B714-D2FD906EFACF}" type="slidenum">
              <a:rPr lang="en-US" altLang="en-US" sz="1200">
                <a:solidFill>
                  <a:schemeClr val="tx1"/>
                </a:solidFill>
                <a:latin typeface="Arial" panose="020B0604020202020204" pitchFamily="34" charset="0"/>
              </a:rPr>
              <a:pPr eaLnBrk="1" hangingPunct="1"/>
              <a:t>3</a:t>
            </a:fld>
            <a:endParaRPr lang="en-US" altLang="en-US" sz="1200">
              <a:solidFill>
                <a:schemeClr val="tx1"/>
              </a:solidFill>
              <a:latin typeface="Arial" panose="020B0604020202020204" pitchFamily="34" charset="0"/>
            </a:endParaRPr>
          </a:p>
        </p:txBody>
      </p:sp>
      <p:sp>
        <p:nvSpPr>
          <p:cNvPr id="15363" name="Rectangle 2">
            <a:extLst>
              <a:ext uri="{FF2B5EF4-FFF2-40B4-BE49-F238E27FC236}">
                <a16:creationId xmlns:a16="http://schemas.microsoft.com/office/drawing/2014/main" id="{03D51C3C-19B3-D575-7BCE-32A0A8543374}"/>
              </a:ext>
            </a:extLst>
          </p:cNvPr>
          <p:cNvSpPr>
            <a:spLocks noGrp="1" noRot="1" noChangeAspect="1" noChangeArrowheads="1" noTextEdit="1"/>
          </p:cNvSpPr>
          <p:nvPr>
            <p:ph type="sldImg"/>
          </p:nvPr>
        </p:nvSpPr>
        <p:spPr>
          <a:ln/>
        </p:spPr>
      </p:sp>
    </p:spTree>
    <p:extLst>
      <p:ext uri="{BB962C8B-B14F-4D97-AF65-F5344CB8AC3E}">
        <p14:creationId xmlns:p14="http://schemas.microsoft.com/office/powerpoint/2010/main" val="2522618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2E56274D-54FA-B717-40D1-DC87CC4F26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eaLnBrk="1" hangingPunct="1"/>
            <a:fld id="{6A54C097-201E-4650-B714-D2FD906EFACF}" type="slidenum">
              <a:rPr lang="en-US" altLang="en-US" sz="1200">
                <a:solidFill>
                  <a:schemeClr val="tx1"/>
                </a:solidFill>
                <a:latin typeface="Arial" panose="020B0604020202020204" pitchFamily="34" charset="0"/>
              </a:rPr>
              <a:pPr eaLnBrk="1" hangingPunct="1"/>
              <a:t>7</a:t>
            </a:fld>
            <a:endParaRPr lang="en-US" altLang="en-US" sz="1200">
              <a:solidFill>
                <a:schemeClr val="tx1"/>
              </a:solidFill>
              <a:latin typeface="Arial" panose="020B0604020202020204" pitchFamily="34" charset="0"/>
            </a:endParaRPr>
          </a:p>
        </p:txBody>
      </p:sp>
      <p:sp>
        <p:nvSpPr>
          <p:cNvPr id="15363" name="Rectangle 2">
            <a:extLst>
              <a:ext uri="{FF2B5EF4-FFF2-40B4-BE49-F238E27FC236}">
                <a16:creationId xmlns:a16="http://schemas.microsoft.com/office/drawing/2014/main" id="{03D51C3C-19B3-D575-7BCE-32A0A8543374}"/>
              </a:ext>
            </a:extLst>
          </p:cNvPr>
          <p:cNvSpPr>
            <a:spLocks noGrp="1" noRot="1" noChangeAspect="1" noChangeArrowheads="1" noTextEdit="1"/>
          </p:cNvSpPr>
          <p:nvPr>
            <p:ph type="sldImg"/>
          </p:nvPr>
        </p:nvSpPr>
        <p:spPr>
          <a:ln/>
        </p:spPr>
      </p:sp>
    </p:spTree>
    <p:extLst>
      <p:ext uri="{BB962C8B-B14F-4D97-AF65-F5344CB8AC3E}">
        <p14:creationId xmlns:p14="http://schemas.microsoft.com/office/powerpoint/2010/main" val="1274951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C7E9E160-CD72-36EE-9CEF-3091219CE0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13B3400-B007-49DA-9552-016120972E0A}" type="slidenum">
              <a:rPr lang="en-US" altLang="en-US"/>
              <a:pPr>
                <a:spcBef>
                  <a:spcPct val="0"/>
                </a:spcBef>
              </a:pPr>
              <a:t>8</a:t>
            </a:fld>
            <a:endParaRPr lang="en-US" altLang="en-US"/>
          </a:p>
        </p:txBody>
      </p:sp>
      <p:sp>
        <p:nvSpPr>
          <p:cNvPr id="22531" name="Rectangle 2">
            <a:extLst>
              <a:ext uri="{FF2B5EF4-FFF2-40B4-BE49-F238E27FC236}">
                <a16:creationId xmlns:a16="http://schemas.microsoft.com/office/drawing/2014/main" id="{C65728DD-C5FF-2049-EC51-BB27B0EEC846}"/>
              </a:ext>
            </a:extLst>
          </p:cNvPr>
          <p:cNvSpPr>
            <a:spLocks noGrp="1" noRot="1" noChangeAspect="1" noChangeArrowheads="1" noTextEdit="1"/>
          </p:cNvSpPr>
          <p:nvPr>
            <p:ph type="sldImg"/>
          </p:nvPr>
        </p:nvSpPr>
        <p:spPr>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1230D-E653-1FB6-E98E-CCA9BB49EF44}"/>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C782C3B5-0B75-FFAF-2A58-67E9C649E899}"/>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D89422F-1773-7544-BEBF-B2EB70C7FC27}"/>
              </a:ext>
            </a:extLst>
          </p:cNvPr>
          <p:cNvSpPr>
            <a:spLocks noGrp="1"/>
          </p:cNvSpPr>
          <p:nvPr>
            <p:ph type="dt" sz="half" idx="10"/>
          </p:nvPr>
        </p:nvSpPr>
        <p:spPr/>
        <p:txBody>
          <a:bodyPr/>
          <a:lstStyle/>
          <a:p>
            <a:fld id="{1D8BD707-D9CF-40AE-B4C6-C98DA3205C09}" type="datetimeFigureOut">
              <a:rPr lang="en-US" smtClean="0"/>
              <a:pPr/>
              <a:t>3/18/2025</a:t>
            </a:fld>
            <a:endParaRPr lang="en-US"/>
          </a:p>
        </p:txBody>
      </p:sp>
      <p:sp>
        <p:nvSpPr>
          <p:cNvPr id="5" name="Footer Placeholder 4">
            <a:extLst>
              <a:ext uri="{FF2B5EF4-FFF2-40B4-BE49-F238E27FC236}">
                <a16:creationId xmlns:a16="http://schemas.microsoft.com/office/drawing/2014/main" id="{529211F6-F18B-798F-DA35-6859CE17BE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D74AE9-7491-F664-42F4-69CBE9B1538F}"/>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92697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CB74D-4264-A22E-52DA-B1DC4D2284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161CDF-CF31-EC62-2603-BEFEA9F779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973144-71E8-D2A1-DC0A-D28CC636736F}"/>
              </a:ext>
            </a:extLst>
          </p:cNvPr>
          <p:cNvSpPr>
            <a:spLocks noGrp="1"/>
          </p:cNvSpPr>
          <p:nvPr>
            <p:ph type="dt" sz="half" idx="10"/>
          </p:nvPr>
        </p:nvSpPr>
        <p:spPr/>
        <p:txBody>
          <a:bodyPr/>
          <a:lstStyle/>
          <a:p>
            <a:fld id="{1D8BD707-D9CF-40AE-B4C6-C98DA3205C09}" type="datetimeFigureOut">
              <a:rPr lang="en-US" smtClean="0"/>
              <a:pPr/>
              <a:t>3/18/2025</a:t>
            </a:fld>
            <a:endParaRPr lang="en-US"/>
          </a:p>
        </p:txBody>
      </p:sp>
      <p:sp>
        <p:nvSpPr>
          <p:cNvPr id="5" name="Footer Placeholder 4">
            <a:extLst>
              <a:ext uri="{FF2B5EF4-FFF2-40B4-BE49-F238E27FC236}">
                <a16:creationId xmlns:a16="http://schemas.microsoft.com/office/drawing/2014/main" id="{A1AC65C0-39CE-0035-1142-0F8655636E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36CB7A-53BD-CE7C-7896-3FD49525C02F}"/>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32767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964F7E-D4A1-64AA-CB83-4FB1811F85EA}"/>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79550C-ED74-1329-A891-5D78557A8E5A}"/>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1789BD-373A-BF8C-C580-897219478FCF}"/>
              </a:ext>
            </a:extLst>
          </p:cNvPr>
          <p:cNvSpPr>
            <a:spLocks noGrp="1"/>
          </p:cNvSpPr>
          <p:nvPr>
            <p:ph type="dt" sz="half" idx="10"/>
          </p:nvPr>
        </p:nvSpPr>
        <p:spPr/>
        <p:txBody>
          <a:bodyPr/>
          <a:lstStyle/>
          <a:p>
            <a:fld id="{1D8BD707-D9CF-40AE-B4C6-C98DA3205C09}" type="datetimeFigureOut">
              <a:rPr lang="en-US" smtClean="0"/>
              <a:pPr/>
              <a:t>3/18/2025</a:t>
            </a:fld>
            <a:endParaRPr lang="en-US"/>
          </a:p>
        </p:txBody>
      </p:sp>
      <p:sp>
        <p:nvSpPr>
          <p:cNvPr id="5" name="Footer Placeholder 4">
            <a:extLst>
              <a:ext uri="{FF2B5EF4-FFF2-40B4-BE49-F238E27FC236}">
                <a16:creationId xmlns:a16="http://schemas.microsoft.com/office/drawing/2014/main" id="{1ED470B5-5393-47E0-C3F5-04553EF0AA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00B2E-8EF1-8D53-0DBA-DC16AFFBC96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67998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8287F-44A5-B20B-89FC-A80E01A37C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83DEEF-D194-8E5D-23F9-7CE89DF0F5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749DA2-2EA6-C6B5-F043-4F450311A5AD}"/>
              </a:ext>
            </a:extLst>
          </p:cNvPr>
          <p:cNvSpPr>
            <a:spLocks noGrp="1"/>
          </p:cNvSpPr>
          <p:nvPr>
            <p:ph type="dt" sz="half" idx="10"/>
          </p:nvPr>
        </p:nvSpPr>
        <p:spPr/>
        <p:txBody>
          <a:bodyPr/>
          <a:lstStyle/>
          <a:p>
            <a:fld id="{1D8BD707-D9CF-40AE-B4C6-C98DA3205C09}" type="datetimeFigureOut">
              <a:rPr lang="en-US" smtClean="0"/>
              <a:pPr/>
              <a:t>3/18/2025</a:t>
            </a:fld>
            <a:endParaRPr lang="en-US"/>
          </a:p>
        </p:txBody>
      </p:sp>
      <p:sp>
        <p:nvSpPr>
          <p:cNvPr id="5" name="Footer Placeholder 4">
            <a:extLst>
              <a:ext uri="{FF2B5EF4-FFF2-40B4-BE49-F238E27FC236}">
                <a16:creationId xmlns:a16="http://schemas.microsoft.com/office/drawing/2014/main" id="{B7F578CD-F14A-70FB-076A-58DBC7F1F6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F36AB6-D1F3-141C-DC87-2157B96A164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67757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67478-967D-B93A-9A9E-4BC2F294D23A}"/>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C474FD71-90C9-6660-53EC-AFED2317132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1C7E51-EAC0-A636-D668-FE06EE02D835}"/>
              </a:ext>
            </a:extLst>
          </p:cNvPr>
          <p:cNvSpPr>
            <a:spLocks noGrp="1"/>
          </p:cNvSpPr>
          <p:nvPr>
            <p:ph type="dt" sz="half" idx="10"/>
          </p:nvPr>
        </p:nvSpPr>
        <p:spPr/>
        <p:txBody>
          <a:bodyPr/>
          <a:lstStyle/>
          <a:p>
            <a:fld id="{1D8BD707-D9CF-40AE-B4C6-C98DA3205C09}" type="datetimeFigureOut">
              <a:rPr lang="en-US" smtClean="0"/>
              <a:pPr/>
              <a:t>3/18/2025</a:t>
            </a:fld>
            <a:endParaRPr lang="en-US"/>
          </a:p>
        </p:txBody>
      </p:sp>
      <p:sp>
        <p:nvSpPr>
          <p:cNvPr id="5" name="Footer Placeholder 4">
            <a:extLst>
              <a:ext uri="{FF2B5EF4-FFF2-40B4-BE49-F238E27FC236}">
                <a16:creationId xmlns:a16="http://schemas.microsoft.com/office/drawing/2014/main" id="{A6EB84B4-7E08-21A2-D3D9-20BE3C23A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E08FB-D8A6-5333-A56A-86C6BB47F73C}"/>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06592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E741F-9D6D-8713-10A1-D5B926EF24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4551AC-E401-7A86-D894-73ADFB6DDC79}"/>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2EAE64-8BCC-C33E-9CE4-8692099E4485}"/>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258BE3-21E6-A33B-D85F-19D7EE5A94A4}"/>
              </a:ext>
            </a:extLst>
          </p:cNvPr>
          <p:cNvSpPr>
            <a:spLocks noGrp="1"/>
          </p:cNvSpPr>
          <p:nvPr>
            <p:ph type="dt" sz="half" idx="10"/>
          </p:nvPr>
        </p:nvSpPr>
        <p:spPr/>
        <p:txBody>
          <a:bodyPr/>
          <a:lstStyle/>
          <a:p>
            <a:fld id="{1D8BD707-D9CF-40AE-B4C6-C98DA3205C09}" type="datetimeFigureOut">
              <a:rPr lang="en-US" smtClean="0"/>
              <a:pPr/>
              <a:t>3/18/2025</a:t>
            </a:fld>
            <a:endParaRPr lang="en-US"/>
          </a:p>
        </p:txBody>
      </p:sp>
      <p:sp>
        <p:nvSpPr>
          <p:cNvPr id="6" name="Footer Placeholder 5">
            <a:extLst>
              <a:ext uri="{FF2B5EF4-FFF2-40B4-BE49-F238E27FC236}">
                <a16:creationId xmlns:a16="http://schemas.microsoft.com/office/drawing/2014/main" id="{D9A83672-0383-23E2-1801-DA2E3D7757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299836-57DF-8643-5A29-D17588700B88}"/>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12957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8671E-6EF8-95A8-AB52-A76E217AE731}"/>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A558B0-6CAC-E980-CCFC-A14A6A04901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48F6E5ED-63B8-0FE3-21F0-B329CCEC983A}"/>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C9287A-6516-AEC7-E691-D1884D7BEE15}"/>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36D661F-A800-A9EA-8CF0-02EA3857DFA9}"/>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37963B-EF5F-6780-C44D-194380ED8291}"/>
              </a:ext>
            </a:extLst>
          </p:cNvPr>
          <p:cNvSpPr>
            <a:spLocks noGrp="1"/>
          </p:cNvSpPr>
          <p:nvPr>
            <p:ph type="dt" sz="half" idx="10"/>
          </p:nvPr>
        </p:nvSpPr>
        <p:spPr/>
        <p:txBody>
          <a:bodyPr/>
          <a:lstStyle/>
          <a:p>
            <a:fld id="{1D8BD707-D9CF-40AE-B4C6-C98DA3205C09}" type="datetimeFigureOut">
              <a:rPr lang="en-US" smtClean="0"/>
              <a:pPr/>
              <a:t>3/18/2025</a:t>
            </a:fld>
            <a:endParaRPr lang="en-US"/>
          </a:p>
        </p:txBody>
      </p:sp>
      <p:sp>
        <p:nvSpPr>
          <p:cNvPr id="8" name="Footer Placeholder 7">
            <a:extLst>
              <a:ext uri="{FF2B5EF4-FFF2-40B4-BE49-F238E27FC236}">
                <a16:creationId xmlns:a16="http://schemas.microsoft.com/office/drawing/2014/main" id="{498920F4-8E27-C1E7-3532-99F95B74B6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D6C6D2-C04A-4B47-CF09-983189C355CC}"/>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9608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E1E6F-EA8C-4F89-1C51-9372FACA0E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229658-53C5-B911-54BA-0588BDFE50DF}"/>
              </a:ext>
            </a:extLst>
          </p:cNvPr>
          <p:cNvSpPr>
            <a:spLocks noGrp="1"/>
          </p:cNvSpPr>
          <p:nvPr>
            <p:ph type="dt" sz="half" idx="10"/>
          </p:nvPr>
        </p:nvSpPr>
        <p:spPr/>
        <p:txBody>
          <a:bodyPr/>
          <a:lstStyle/>
          <a:p>
            <a:fld id="{1D8BD707-D9CF-40AE-B4C6-C98DA3205C09}" type="datetimeFigureOut">
              <a:rPr lang="en-US" smtClean="0"/>
              <a:pPr/>
              <a:t>3/18/2025</a:t>
            </a:fld>
            <a:endParaRPr lang="en-US"/>
          </a:p>
        </p:txBody>
      </p:sp>
      <p:sp>
        <p:nvSpPr>
          <p:cNvPr id="4" name="Footer Placeholder 3">
            <a:extLst>
              <a:ext uri="{FF2B5EF4-FFF2-40B4-BE49-F238E27FC236}">
                <a16:creationId xmlns:a16="http://schemas.microsoft.com/office/drawing/2014/main" id="{032D6F9F-40AF-D248-2B86-75547FD5B6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9CAED5-5FE5-47E6-925C-DE7CEE844982}"/>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98694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A64831-4918-1604-78CA-3AC10C29467A}"/>
              </a:ext>
            </a:extLst>
          </p:cNvPr>
          <p:cNvSpPr>
            <a:spLocks noGrp="1"/>
          </p:cNvSpPr>
          <p:nvPr>
            <p:ph type="dt" sz="half" idx="10"/>
          </p:nvPr>
        </p:nvSpPr>
        <p:spPr/>
        <p:txBody>
          <a:bodyPr/>
          <a:lstStyle/>
          <a:p>
            <a:fld id="{1D8BD707-D9CF-40AE-B4C6-C98DA3205C09}" type="datetimeFigureOut">
              <a:rPr lang="en-US" smtClean="0"/>
              <a:pPr/>
              <a:t>3/18/2025</a:t>
            </a:fld>
            <a:endParaRPr lang="en-US"/>
          </a:p>
        </p:txBody>
      </p:sp>
      <p:sp>
        <p:nvSpPr>
          <p:cNvPr id="3" name="Footer Placeholder 2">
            <a:extLst>
              <a:ext uri="{FF2B5EF4-FFF2-40B4-BE49-F238E27FC236}">
                <a16:creationId xmlns:a16="http://schemas.microsoft.com/office/drawing/2014/main" id="{45F1519D-35E2-39BE-2D73-7FC6C3A921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CE6538-1A2F-7C2D-8B0F-C9256A522B8E}"/>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99177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ADCB4-9A8C-AE28-14E5-49147378C61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B8B8DFA1-7315-16EF-C573-8CC24C7F4FCF}"/>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6D808F-6D5C-E86C-970E-9EAE8C8AD13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E647A92-BF68-42DE-65D5-41506C45F4AE}"/>
              </a:ext>
            </a:extLst>
          </p:cNvPr>
          <p:cNvSpPr>
            <a:spLocks noGrp="1"/>
          </p:cNvSpPr>
          <p:nvPr>
            <p:ph type="dt" sz="half" idx="10"/>
          </p:nvPr>
        </p:nvSpPr>
        <p:spPr/>
        <p:txBody>
          <a:bodyPr/>
          <a:lstStyle/>
          <a:p>
            <a:fld id="{1D8BD707-D9CF-40AE-B4C6-C98DA3205C09}" type="datetimeFigureOut">
              <a:rPr lang="en-US" smtClean="0"/>
              <a:pPr/>
              <a:t>3/18/2025</a:t>
            </a:fld>
            <a:endParaRPr lang="en-US"/>
          </a:p>
        </p:txBody>
      </p:sp>
      <p:sp>
        <p:nvSpPr>
          <p:cNvPr id="6" name="Footer Placeholder 5">
            <a:extLst>
              <a:ext uri="{FF2B5EF4-FFF2-40B4-BE49-F238E27FC236}">
                <a16:creationId xmlns:a16="http://schemas.microsoft.com/office/drawing/2014/main" id="{A95C4227-8079-D7FC-3CB6-77423B6F39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3BEA2D-7A20-38A3-9459-2982B5AA9DB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9555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5BFC3-0B2F-253E-9C1A-57E5C69F68D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01669C22-9324-DF52-AB52-5FE367E504DF}"/>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0D1F3274-0CA7-9E0A-C229-484A9F72090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86DC231-6A2F-15CB-957A-C65B8CD153B2}"/>
              </a:ext>
            </a:extLst>
          </p:cNvPr>
          <p:cNvSpPr>
            <a:spLocks noGrp="1"/>
          </p:cNvSpPr>
          <p:nvPr>
            <p:ph type="dt" sz="half" idx="10"/>
          </p:nvPr>
        </p:nvSpPr>
        <p:spPr/>
        <p:txBody>
          <a:bodyPr/>
          <a:lstStyle/>
          <a:p>
            <a:fld id="{1D8BD707-D9CF-40AE-B4C6-C98DA3205C09}" type="datetimeFigureOut">
              <a:rPr lang="en-US" smtClean="0"/>
              <a:pPr/>
              <a:t>3/18/2025</a:t>
            </a:fld>
            <a:endParaRPr lang="en-US"/>
          </a:p>
        </p:txBody>
      </p:sp>
      <p:sp>
        <p:nvSpPr>
          <p:cNvPr id="6" name="Footer Placeholder 5">
            <a:extLst>
              <a:ext uri="{FF2B5EF4-FFF2-40B4-BE49-F238E27FC236}">
                <a16:creationId xmlns:a16="http://schemas.microsoft.com/office/drawing/2014/main" id="{14C5283E-81CA-1CEF-259D-8700687C9C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95218D-7D91-D9AD-66BF-3E58A4E50DC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91822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0000"/>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59D5CC-0F00-8FF0-2C3D-CD0F34EE08A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089E7B-BD24-1E81-FAFA-1E122229D2D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3BD695-BE0D-BC6C-134B-543449A6D7A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3/18/2025</a:t>
            </a:fld>
            <a:endParaRPr lang="en-US"/>
          </a:p>
        </p:txBody>
      </p:sp>
      <p:sp>
        <p:nvSpPr>
          <p:cNvPr id="5" name="Footer Placeholder 4">
            <a:extLst>
              <a:ext uri="{FF2B5EF4-FFF2-40B4-BE49-F238E27FC236}">
                <a16:creationId xmlns:a16="http://schemas.microsoft.com/office/drawing/2014/main" id="{87CB7A38-9B44-1A5A-9697-6EDD59EB0C7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A40458-E261-6F27-1F79-BFC9C9C33C08}"/>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71713882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2900" y="1550987"/>
            <a:ext cx="8458200" cy="1470025"/>
          </a:xfrm>
        </p:spPr>
        <p:txBody>
          <a:bodyPr>
            <a:normAutofit/>
          </a:bodyPr>
          <a:lstStyle/>
          <a:p>
            <a:r>
              <a:rPr lang="en-US" sz="4800" b="1">
                <a:solidFill>
                  <a:srgbClr val="C00000"/>
                </a:solidFill>
              </a:rPr>
              <a:t>Economics &amp; </a:t>
            </a:r>
            <a:r>
              <a:rPr lang="en-US" sz="4800" b="1" dirty="0">
                <a:solidFill>
                  <a:srgbClr val="C00000"/>
                </a:solidFill>
              </a:rPr>
              <a:t>Management</a:t>
            </a:r>
          </a:p>
        </p:txBody>
      </p:sp>
      <p:sp>
        <p:nvSpPr>
          <p:cNvPr id="6" name="Subtitle 2">
            <a:extLst>
              <a:ext uri="{FF2B5EF4-FFF2-40B4-BE49-F238E27FC236}">
                <a16:creationId xmlns:a16="http://schemas.microsoft.com/office/drawing/2014/main" id="{96018854-86E3-08F4-7736-0AFE3534E085}"/>
              </a:ext>
            </a:extLst>
          </p:cNvPr>
          <p:cNvSpPr>
            <a:spLocks noGrp="1"/>
          </p:cNvSpPr>
          <p:nvPr>
            <p:ph type="subTitle" idx="1"/>
          </p:nvPr>
        </p:nvSpPr>
        <p:spPr>
          <a:xfrm>
            <a:off x="1104900" y="3581400"/>
            <a:ext cx="6591300" cy="2438400"/>
          </a:xfrm>
        </p:spPr>
        <p:txBody>
          <a:bodyPr>
            <a:normAutofit/>
          </a:bodyPr>
          <a:lstStyle/>
          <a:p>
            <a:pPr algn="ctr"/>
            <a:r>
              <a:rPr lang="en-US" sz="3200" b="1" dirty="0">
                <a:solidFill>
                  <a:schemeClr val="tx2"/>
                </a:solidFill>
              </a:rPr>
              <a:t>Lecture 7</a:t>
            </a:r>
          </a:p>
          <a:p>
            <a:pPr lvl="2" algn="l"/>
            <a:endParaRPr lang="en-US" b="1" dirty="0">
              <a:solidFill>
                <a:schemeClr val="tx2"/>
              </a:solidFill>
            </a:endParaRPr>
          </a:p>
          <a:p>
            <a:r>
              <a:rPr lang="en-US" sz="2400" b="1" dirty="0">
                <a:solidFill>
                  <a:srgbClr val="0070C0"/>
                </a:solidFill>
              </a:rPr>
              <a:t>Dua Agha</a:t>
            </a:r>
          </a:p>
          <a:p>
            <a:r>
              <a:rPr lang="en-US" sz="2000" b="1" dirty="0">
                <a:solidFill>
                  <a:srgbClr val="7030A0"/>
                </a:solidFill>
              </a:rPr>
              <a:t>Lecturer </a:t>
            </a:r>
          </a:p>
          <a:p>
            <a:r>
              <a:rPr lang="en-US" sz="2000" b="1" dirty="0">
                <a:solidFill>
                  <a:srgbClr val="7030A0"/>
                </a:solidFill>
              </a:rPr>
              <a:t>Dept. of Software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765F5E1-97FF-6356-77B6-28E1E4F15AAE}"/>
              </a:ext>
            </a:extLst>
          </p:cNvPr>
          <p:cNvPicPr>
            <a:picLocks noChangeAspect="1"/>
          </p:cNvPicPr>
          <p:nvPr/>
        </p:nvPicPr>
        <p:blipFill>
          <a:blip r:embed="rId2"/>
          <a:stretch>
            <a:fillRect/>
          </a:stretch>
        </p:blipFill>
        <p:spPr>
          <a:xfrm>
            <a:off x="-12686" y="677400"/>
            <a:ext cx="9156686" cy="5503199"/>
          </a:xfrm>
          <a:prstGeom prst="rect">
            <a:avLst/>
          </a:prstGeom>
        </p:spPr>
      </p:pic>
      <p:sp>
        <p:nvSpPr>
          <p:cNvPr id="8" name="TextBox 7">
            <a:extLst>
              <a:ext uri="{FF2B5EF4-FFF2-40B4-BE49-F238E27FC236}">
                <a16:creationId xmlns:a16="http://schemas.microsoft.com/office/drawing/2014/main" id="{D293056D-F9A4-FB5A-E161-B1C7988F857B}"/>
              </a:ext>
            </a:extLst>
          </p:cNvPr>
          <p:cNvSpPr txBox="1"/>
          <p:nvPr/>
        </p:nvSpPr>
        <p:spPr>
          <a:xfrm>
            <a:off x="3962400" y="3428999"/>
            <a:ext cx="5029200" cy="381001"/>
          </a:xfrm>
          <a:prstGeom prst="rect">
            <a:avLst/>
          </a:prstGeom>
          <a:noFill/>
        </p:spPr>
        <p:txBody>
          <a:bodyPr wrap="square">
            <a:spAutoFit/>
          </a:bodyPr>
          <a:lstStyle/>
          <a:p>
            <a:pPr eaLnBrk="1" hangingPunct="1">
              <a:spcBef>
                <a:spcPct val="0"/>
              </a:spcBef>
              <a:buFontTx/>
              <a:buNone/>
            </a:pPr>
            <a:r>
              <a:rPr lang="en-US" altLang="en-US" sz="1800" dirty="0">
                <a:solidFill>
                  <a:schemeClr val="tx2"/>
                </a:solidFill>
                <a:latin typeface="Times New Roman" panose="02020603050405020304" pitchFamily="18" charset="0"/>
              </a:rPr>
              <a:t>People </a:t>
            </a:r>
            <a:r>
              <a:rPr lang="en-US" altLang="en-US" sz="1800" b="0" dirty="0">
                <a:solidFill>
                  <a:schemeClr val="tx2"/>
                </a:solidFill>
                <a:latin typeface="Times New Roman" panose="02020603050405020304" pitchFamily="18" charset="0"/>
              </a:rPr>
              <a:t>or</a:t>
            </a:r>
            <a:r>
              <a:rPr lang="en-US" altLang="en-US" sz="1800" dirty="0">
                <a:solidFill>
                  <a:schemeClr val="tx2"/>
                </a:solidFill>
                <a:latin typeface="Times New Roman" panose="02020603050405020304" pitchFamily="18" charset="0"/>
              </a:rPr>
              <a:t> Staff Size </a:t>
            </a:r>
            <a:r>
              <a:rPr lang="en-US" altLang="en-US" sz="1800" b="0" dirty="0">
                <a:solidFill>
                  <a:schemeClr val="tx2"/>
                </a:solidFill>
                <a:latin typeface="Times New Roman" panose="02020603050405020304" pitchFamily="18" charset="0"/>
              </a:rPr>
              <a:t>= 1295/38 = 34.07 persons</a:t>
            </a:r>
          </a:p>
        </p:txBody>
      </p:sp>
      <p:sp>
        <p:nvSpPr>
          <p:cNvPr id="9" name="TextBox 8">
            <a:extLst>
              <a:ext uri="{FF2B5EF4-FFF2-40B4-BE49-F238E27FC236}">
                <a16:creationId xmlns:a16="http://schemas.microsoft.com/office/drawing/2014/main" id="{494483DD-5AC0-7B21-DFD3-78F32379745E}"/>
              </a:ext>
            </a:extLst>
          </p:cNvPr>
          <p:cNvSpPr txBox="1"/>
          <p:nvPr/>
        </p:nvSpPr>
        <p:spPr>
          <a:xfrm>
            <a:off x="3962400" y="4533899"/>
            <a:ext cx="5029200" cy="381001"/>
          </a:xfrm>
          <a:prstGeom prst="rect">
            <a:avLst/>
          </a:prstGeom>
          <a:noFill/>
        </p:spPr>
        <p:txBody>
          <a:bodyPr wrap="square">
            <a:spAutoFit/>
          </a:bodyPr>
          <a:lstStyle/>
          <a:p>
            <a:pPr eaLnBrk="1" hangingPunct="1">
              <a:spcBef>
                <a:spcPct val="0"/>
              </a:spcBef>
              <a:buFontTx/>
              <a:buNone/>
            </a:pPr>
            <a:r>
              <a:rPr lang="en-US" altLang="en-US" sz="1800" dirty="0">
                <a:solidFill>
                  <a:schemeClr val="tx2"/>
                </a:solidFill>
                <a:latin typeface="Times New Roman" panose="02020603050405020304" pitchFamily="18" charset="0"/>
              </a:rPr>
              <a:t>People </a:t>
            </a:r>
            <a:r>
              <a:rPr lang="en-US" altLang="en-US" sz="1800" b="0" dirty="0">
                <a:solidFill>
                  <a:schemeClr val="tx2"/>
                </a:solidFill>
                <a:latin typeface="Times New Roman" panose="02020603050405020304" pitchFamily="18" charset="0"/>
              </a:rPr>
              <a:t>or</a:t>
            </a:r>
            <a:r>
              <a:rPr lang="en-US" altLang="en-US" sz="1800" dirty="0">
                <a:solidFill>
                  <a:schemeClr val="tx2"/>
                </a:solidFill>
                <a:latin typeface="Times New Roman" panose="02020603050405020304" pitchFamily="18" charset="0"/>
              </a:rPr>
              <a:t> Staff Size </a:t>
            </a:r>
            <a:r>
              <a:rPr lang="en-US" altLang="en-US" sz="1800" b="0" dirty="0">
                <a:solidFill>
                  <a:schemeClr val="tx2"/>
                </a:solidFill>
                <a:latin typeface="Times New Roman" panose="02020603050405020304" pitchFamily="18" charset="0"/>
              </a:rPr>
              <a:t>= 2462/38 = </a:t>
            </a:r>
            <a:r>
              <a:rPr lang="en-US" altLang="en-US" dirty="0">
                <a:solidFill>
                  <a:schemeClr val="tx2"/>
                </a:solidFill>
                <a:latin typeface="Times New Roman" panose="02020603050405020304" pitchFamily="18" charset="0"/>
              </a:rPr>
              <a:t>64</a:t>
            </a:r>
            <a:r>
              <a:rPr lang="en-US" altLang="en-US" sz="1800" b="0" dirty="0">
                <a:solidFill>
                  <a:schemeClr val="tx2"/>
                </a:solidFill>
                <a:latin typeface="Times New Roman" panose="02020603050405020304" pitchFamily="18" charset="0"/>
              </a:rPr>
              <a:t>.78 persons</a:t>
            </a:r>
          </a:p>
        </p:txBody>
      </p:sp>
      <p:sp>
        <p:nvSpPr>
          <p:cNvPr id="10" name="TextBox 9">
            <a:extLst>
              <a:ext uri="{FF2B5EF4-FFF2-40B4-BE49-F238E27FC236}">
                <a16:creationId xmlns:a16="http://schemas.microsoft.com/office/drawing/2014/main" id="{FAB5ABE4-0E71-1F53-082D-65BFAA10507C}"/>
              </a:ext>
            </a:extLst>
          </p:cNvPr>
          <p:cNvSpPr txBox="1"/>
          <p:nvPr/>
        </p:nvSpPr>
        <p:spPr>
          <a:xfrm>
            <a:off x="3962400" y="5638800"/>
            <a:ext cx="5029200" cy="381001"/>
          </a:xfrm>
          <a:prstGeom prst="rect">
            <a:avLst/>
          </a:prstGeom>
          <a:noFill/>
        </p:spPr>
        <p:txBody>
          <a:bodyPr wrap="square">
            <a:spAutoFit/>
          </a:bodyPr>
          <a:lstStyle/>
          <a:p>
            <a:pPr eaLnBrk="1" hangingPunct="1">
              <a:spcBef>
                <a:spcPct val="0"/>
              </a:spcBef>
              <a:buFontTx/>
              <a:buNone/>
            </a:pPr>
            <a:r>
              <a:rPr lang="en-US" altLang="en-US" sz="1800" dirty="0">
                <a:solidFill>
                  <a:schemeClr val="tx2"/>
                </a:solidFill>
                <a:latin typeface="Times New Roman" panose="02020603050405020304" pitchFamily="18" charset="0"/>
              </a:rPr>
              <a:t>People </a:t>
            </a:r>
            <a:r>
              <a:rPr lang="en-US" altLang="en-US" sz="1800" b="0" dirty="0">
                <a:solidFill>
                  <a:schemeClr val="tx2"/>
                </a:solidFill>
                <a:latin typeface="Times New Roman" panose="02020603050405020304" pitchFamily="18" charset="0"/>
              </a:rPr>
              <a:t>or</a:t>
            </a:r>
            <a:r>
              <a:rPr lang="en-US" altLang="en-US" sz="1800" dirty="0">
                <a:solidFill>
                  <a:schemeClr val="tx2"/>
                </a:solidFill>
                <a:latin typeface="Times New Roman" panose="02020603050405020304" pitchFamily="18" charset="0"/>
              </a:rPr>
              <a:t> Staff Size </a:t>
            </a:r>
            <a:r>
              <a:rPr lang="en-US" altLang="en-US" sz="1800" b="0" dirty="0">
                <a:solidFill>
                  <a:schemeClr val="tx2"/>
                </a:solidFill>
                <a:latin typeface="Times New Roman" panose="02020603050405020304" pitchFamily="18" charset="0"/>
              </a:rPr>
              <a:t>= </a:t>
            </a:r>
            <a:r>
              <a:rPr lang="en-US" altLang="en-US" dirty="0">
                <a:solidFill>
                  <a:schemeClr val="tx2"/>
                </a:solidFill>
                <a:latin typeface="Times New Roman" panose="02020603050405020304" pitchFamily="18" charset="0"/>
              </a:rPr>
              <a:t>4772</a:t>
            </a:r>
            <a:r>
              <a:rPr lang="en-US" altLang="en-US" sz="1800" b="0" dirty="0">
                <a:solidFill>
                  <a:schemeClr val="tx2"/>
                </a:solidFill>
                <a:latin typeface="Times New Roman" panose="02020603050405020304" pitchFamily="18" charset="0"/>
              </a:rPr>
              <a:t>/38 = 125.57 persons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5A6F-8126-238A-92E1-DF8A95D5FBAE}"/>
              </a:ext>
            </a:extLst>
          </p:cNvPr>
          <p:cNvSpPr>
            <a:spLocks noGrp="1"/>
          </p:cNvSpPr>
          <p:nvPr>
            <p:ph type="title"/>
          </p:nvPr>
        </p:nvSpPr>
        <p:spPr/>
        <p:txBody>
          <a:bodyPr/>
          <a:lstStyle/>
          <a:p>
            <a:pPr>
              <a:defRPr/>
            </a:pPr>
            <a:r>
              <a:rPr lang="en-US" b="1" dirty="0">
                <a:solidFill>
                  <a:schemeClr val="accent2"/>
                </a:solidFill>
                <a:latin typeface="Times New Roman" pitchFamily="18" charset="0"/>
                <a:cs typeface="Times New Roman" pitchFamily="18" charset="0"/>
              </a:rPr>
              <a:t>DISATVANTAGES OF BASIC COCOMO MODEL</a:t>
            </a:r>
          </a:p>
        </p:txBody>
      </p:sp>
      <p:sp>
        <p:nvSpPr>
          <p:cNvPr id="26627" name="Slide Number Placeholder 3">
            <a:extLst>
              <a:ext uri="{FF2B5EF4-FFF2-40B4-BE49-F238E27FC236}">
                <a16:creationId xmlns:a16="http://schemas.microsoft.com/office/drawing/2014/main" id="{FB450422-A833-B953-5B3A-21697F4913A2}"/>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fld id="{572DDC89-BC18-43FE-AE47-3FE60BA08161}" type="slidenum">
              <a:rPr lang="en-US" altLang="en-US" b="0">
                <a:solidFill>
                  <a:srgbClr val="FFFFFF"/>
                </a:solidFill>
                <a:latin typeface="Times New Roman" panose="02020603050405020304" pitchFamily="18" charset="0"/>
              </a:rPr>
              <a:pPr>
                <a:spcBef>
                  <a:spcPct val="0"/>
                </a:spcBef>
                <a:buFontTx/>
                <a:buNone/>
              </a:pPr>
              <a:t>11</a:t>
            </a:fld>
            <a:endParaRPr lang="en-US" altLang="en-US" b="0">
              <a:solidFill>
                <a:srgbClr val="FFFFFF"/>
              </a:solidFill>
              <a:latin typeface="Times New Roman" panose="02020603050405020304" pitchFamily="18" charset="0"/>
            </a:endParaRPr>
          </a:p>
        </p:txBody>
      </p:sp>
      <p:sp>
        <p:nvSpPr>
          <p:cNvPr id="26628" name="TextBox 4">
            <a:extLst>
              <a:ext uri="{FF2B5EF4-FFF2-40B4-BE49-F238E27FC236}">
                <a16:creationId xmlns:a16="http://schemas.microsoft.com/office/drawing/2014/main" id="{3BA46C7A-C9F2-533A-D2FE-E2F0248C6C6A}"/>
              </a:ext>
            </a:extLst>
          </p:cNvPr>
          <p:cNvSpPr txBox="1">
            <a:spLocks noChangeArrowheads="1"/>
          </p:cNvSpPr>
          <p:nvPr/>
        </p:nvSpPr>
        <p:spPr bwMode="auto">
          <a:xfrm>
            <a:off x="381000" y="1371600"/>
            <a:ext cx="81534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0"/>
              </a:spcBef>
              <a:buFont typeface="Wingdings" panose="05000000000000000000" pitchFamily="2" charset="2"/>
              <a:buChar char="Ø"/>
            </a:pPr>
            <a:r>
              <a:rPr lang="en-US" altLang="en-US" sz="2000" b="0">
                <a:latin typeface="Times New Roman" panose="02020603050405020304" pitchFamily="18" charset="0"/>
              </a:rPr>
              <a:t>It considers only KLOC to estimate effort</a:t>
            </a:r>
          </a:p>
          <a:p>
            <a:pPr eaLnBrk="1" hangingPunct="1">
              <a:spcBef>
                <a:spcPct val="0"/>
              </a:spcBef>
              <a:buFont typeface="Wingdings" panose="05000000000000000000" pitchFamily="2" charset="2"/>
              <a:buChar char="Ø"/>
            </a:pPr>
            <a:endParaRPr lang="en-US" altLang="en-US" sz="2000" b="0">
              <a:latin typeface="Times New Roman" panose="02020603050405020304" pitchFamily="18" charset="0"/>
            </a:endParaRPr>
          </a:p>
          <a:p>
            <a:pPr eaLnBrk="1" hangingPunct="1">
              <a:spcBef>
                <a:spcPct val="0"/>
              </a:spcBef>
              <a:buFont typeface="Wingdings" panose="05000000000000000000" pitchFamily="2" charset="2"/>
              <a:buChar char="Ø"/>
            </a:pPr>
            <a:r>
              <a:rPr lang="en-US" altLang="en-US" sz="2000" b="0">
                <a:latin typeface="Times New Roman" panose="02020603050405020304" pitchFamily="18" charset="0"/>
              </a:rPr>
              <a:t>It can not be used for modern tools </a:t>
            </a:r>
          </a:p>
          <a:p>
            <a:pPr eaLnBrk="1" hangingPunct="1">
              <a:spcBef>
                <a:spcPct val="0"/>
              </a:spcBef>
              <a:buFont typeface="Wingdings" panose="05000000000000000000" pitchFamily="2" charset="2"/>
              <a:buChar char="Ø"/>
            </a:pPr>
            <a:endParaRPr lang="en-US" altLang="en-US" sz="2000" b="0">
              <a:latin typeface="Times New Roman" panose="02020603050405020304" pitchFamily="18" charset="0"/>
            </a:endParaRPr>
          </a:p>
          <a:p>
            <a:pPr eaLnBrk="1" hangingPunct="1">
              <a:spcBef>
                <a:spcPct val="0"/>
              </a:spcBef>
              <a:buFont typeface="Wingdings" panose="05000000000000000000" pitchFamily="2" charset="2"/>
              <a:buChar char="Ø"/>
            </a:pPr>
            <a:r>
              <a:rPr lang="en-US" altLang="en-US" sz="2000" b="0">
                <a:latin typeface="Times New Roman" panose="02020603050405020304" pitchFamily="18" charset="0"/>
              </a:rPr>
              <a:t>It does not consider different parameters</a:t>
            </a:r>
          </a:p>
          <a:p>
            <a:pPr eaLnBrk="1" hangingPunct="1">
              <a:spcBef>
                <a:spcPct val="0"/>
              </a:spcBef>
              <a:buFontTx/>
              <a:buNone/>
            </a:pPr>
            <a:endParaRPr lang="en-US" altLang="en-US" sz="2000" b="0">
              <a:latin typeface="Times New Roman" panose="02020603050405020304" pitchFamily="18" charset="0"/>
            </a:endParaRPr>
          </a:p>
          <a:p>
            <a:pPr eaLnBrk="1" hangingPunct="1">
              <a:spcBef>
                <a:spcPct val="0"/>
              </a:spcBef>
              <a:buFontTx/>
              <a:buNone/>
            </a:pPr>
            <a:endParaRPr lang="en-US" altLang="en-US" sz="2000" b="0">
              <a:latin typeface="Times New Roman" panose="02020603050405020304" pitchFamily="18" charset="0"/>
            </a:endParaRPr>
          </a:p>
          <a:p>
            <a:pPr eaLnBrk="1" hangingPunct="1">
              <a:spcBef>
                <a:spcPct val="0"/>
              </a:spcBef>
              <a:buFontTx/>
              <a:buNone/>
            </a:pPr>
            <a:r>
              <a:rPr lang="en-US" altLang="en-US" sz="2000" b="0">
                <a:solidFill>
                  <a:srgbClr val="FF0000"/>
                </a:solidFill>
                <a:latin typeface="Times New Roman" panose="02020603050405020304" pitchFamily="18" charset="0"/>
              </a:rPr>
              <a:t>NOTE: Intermediate COCOMO model considers different parameters to estimate effort and time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3A87E-E2B7-D17C-B7B2-31904E1C7225}"/>
              </a:ext>
            </a:extLst>
          </p:cNvPr>
          <p:cNvSpPr>
            <a:spLocks noGrp="1"/>
          </p:cNvSpPr>
          <p:nvPr>
            <p:ph type="title"/>
          </p:nvPr>
        </p:nvSpPr>
        <p:spPr/>
        <p:txBody>
          <a:bodyPr/>
          <a:lstStyle/>
          <a:p>
            <a:pPr>
              <a:defRPr/>
            </a:pPr>
            <a:r>
              <a:rPr lang="en-US" b="1" dirty="0">
                <a:solidFill>
                  <a:schemeClr val="accent2"/>
                </a:solidFill>
                <a:latin typeface="Times New Roman" pitchFamily="18" charset="0"/>
                <a:cs typeface="Times New Roman" pitchFamily="18" charset="0"/>
              </a:rPr>
              <a:t>INTERMEDIATE MODEL</a:t>
            </a:r>
          </a:p>
        </p:txBody>
      </p:sp>
      <p:sp>
        <p:nvSpPr>
          <p:cNvPr id="27651" name="Slide Number Placeholder 3">
            <a:extLst>
              <a:ext uri="{FF2B5EF4-FFF2-40B4-BE49-F238E27FC236}">
                <a16:creationId xmlns:a16="http://schemas.microsoft.com/office/drawing/2014/main" id="{6FA60FE7-2F51-1A64-1D3D-0B36944A114B}"/>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fld id="{77894168-F440-4385-B4EF-07215322178E}" type="slidenum">
              <a:rPr lang="en-US" altLang="en-US" b="0">
                <a:solidFill>
                  <a:srgbClr val="FFFFFF"/>
                </a:solidFill>
                <a:latin typeface="Times New Roman" panose="02020603050405020304" pitchFamily="18" charset="0"/>
              </a:rPr>
              <a:pPr>
                <a:spcBef>
                  <a:spcPct val="0"/>
                </a:spcBef>
                <a:buFontTx/>
                <a:buNone/>
              </a:pPr>
              <a:t>12</a:t>
            </a:fld>
            <a:endParaRPr lang="en-US" altLang="en-US" b="0">
              <a:solidFill>
                <a:srgbClr val="FFFFFF"/>
              </a:solidFill>
              <a:latin typeface="Times New Roman" panose="02020603050405020304" pitchFamily="18" charset="0"/>
            </a:endParaRPr>
          </a:p>
        </p:txBody>
      </p:sp>
      <p:sp>
        <p:nvSpPr>
          <p:cNvPr id="27652" name="TextBox 4">
            <a:extLst>
              <a:ext uri="{FF2B5EF4-FFF2-40B4-BE49-F238E27FC236}">
                <a16:creationId xmlns:a16="http://schemas.microsoft.com/office/drawing/2014/main" id="{0B9F5E18-D2CC-C893-3AE7-5A6DCA985F05}"/>
              </a:ext>
            </a:extLst>
          </p:cNvPr>
          <p:cNvSpPr txBox="1">
            <a:spLocks noChangeArrowheads="1"/>
          </p:cNvSpPr>
          <p:nvPr/>
        </p:nvSpPr>
        <p:spPr bwMode="auto">
          <a:xfrm>
            <a:off x="381000" y="1371600"/>
            <a:ext cx="81534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marL="342900" indent="-342900" eaLnBrk="1" hangingPunct="1">
              <a:spcBef>
                <a:spcPct val="0"/>
              </a:spcBef>
              <a:buFont typeface="Arial" panose="020B0604020202020204" pitchFamily="34" charset="0"/>
              <a:buChar char="•"/>
            </a:pPr>
            <a:r>
              <a:rPr lang="en-US" altLang="en-US" sz="2400" b="0" dirty="0">
                <a:latin typeface="Times New Roman" panose="02020603050405020304" pitchFamily="18" charset="0"/>
              </a:rPr>
              <a:t>The basic COCOMO model assumes that the effort is only a function of the number of lines of code and some constants evaluated according to the different software systems. </a:t>
            </a:r>
          </a:p>
          <a:p>
            <a:pPr marL="342900" indent="-342900" eaLnBrk="1" hangingPunct="1">
              <a:spcBef>
                <a:spcPct val="0"/>
              </a:spcBef>
              <a:buFont typeface="Arial" panose="020B0604020202020204" pitchFamily="34" charset="0"/>
              <a:buChar char="•"/>
            </a:pPr>
            <a:r>
              <a:rPr lang="en-US" altLang="en-US" sz="2400" b="0" dirty="0">
                <a:latin typeface="Times New Roman" panose="02020603050405020304" pitchFamily="18" charset="0"/>
              </a:rPr>
              <a:t>However, in reality, </a:t>
            </a:r>
            <a:r>
              <a:rPr lang="en-US" altLang="en-US" sz="2400" b="0" dirty="0">
                <a:solidFill>
                  <a:srgbClr val="0070C0"/>
                </a:solidFill>
                <a:latin typeface="Times New Roman" panose="02020603050405020304" pitchFamily="18" charset="0"/>
              </a:rPr>
              <a:t>no system’s effort and schedule can be solely calculated based on Lines of Code. </a:t>
            </a:r>
          </a:p>
          <a:p>
            <a:pPr marL="342900" indent="-342900" eaLnBrk="1" hangingPunct="1">
              <a:spcBef>
                <a:spcPct val="0"/>
              </a:spcBef>
              <a:buFont typeface="Arial" panose="020B0604020202020204" pitchFamily="34" charset="0"/>
              <a:buChar char="•"/>
            </a:pPr>
            <a:r>
              <a:rPr lang="en-US" altLang="en-US" sz="2400" b="0" dirty="0">
                <a:solidFill>
                  <a:srgbClr val="0070C0"/>
                </a:solidFill>
                <a:latin typeface="Times New Roman" panose="02020603050405020304" pitchFamily="18" charset="0"/>
              </a:rPr>
              <a:t>For that, various other factors such as reliability, experience, and Capability.</a:t>
            </a:r>
          </a:p>
          <a:p>
            <a:pPr marL="342900" indent="-342900" eaLnBrk="1" hangingPunct="1">
              <a:spcBef>
                <a:spcPct val="0"/>
              </a:spcBef>
              <a:buFont typeface="Arial" panose="020B0604020202020204" pitchFamily="34" charset="0"/>
              <a:buChar char="•"/>
            </a:pPr>
            <a:r>
              <a:rPr lang="en-US" altLang="en-US" sz="2400" b="0" dirty="0">
                <a:solidFill>
                  <a:srgbClr val="C00000"/>
                </a:solidFill>
                <a:latin typeface="Times New Roman" panose="02020603050405020304" pitchFamily="18" charset="0"/>
              </a:rPr>
              <a:t>These factors are known as Cost Drivers and the Intermediate Model utilizes 15 such drivers for cost estimation.</a:t>
            </a:r>
          </a:p>
          <a:p>
            <a:pPr marL="342900" indent="-342900" eaLnBrk="1" hangingPunct="1">
              <a:spcBef>
                <a:spcPct val="0"/>
              </a:spcBef>
              <a:buFont typeface="Arial" panose="020B0604020202020204" pitchFamily="34" charset="0"/>
              <a:buChar char="•"/>
            </a:pPr>
            <a:endParaRPr lang="en-US" altLang="en-US" sz="2400" b="0" dirty="0">
              <a:solidFill>
                <a:srgbClr val="C00000"/>
              </a:solidFill>
              <a:latin typeface="Times New Roman" panose="02020603050405020304" pitchFamily="18" charset="0"/>
            </a:endParaRPr>
          </a:p>
          <a:p>
            <a:pPr marL="342900" indent="-342900" eaLnBrk="1" hangingPunct="1">
              <a:spcBef>
                <a:spcPct val="0"/>
              </a:spcBef>
              <a:buFont typeface="Arial" panose="020B0604020202020204" pitchFamily="34" charset="0"/>
              <a:buChar char="•"/>
            </a:pPr>
            <a:endParaRPr lang="en-US" altLang="en-US" sz="2400" b="0" dirty="0">
              <a:latin typeface="Times New Roman" panose="02020603050405020304" pitchFamily="18" charset="0"/>
            </a:endParaRPr>
          </a:p>
          <a:p>
            <a:pPr marL="342900" indent="-342900" eaLnBrk="1" hangingPunct="1">
              <a:spcBef>
                <a:spcPct val="0"/>
              </a:spcBef>
              <a:buFont typeface="Arial" panose="020B0604020202020204" pitchFamily="34" charset="0"/>
              <a:buChar char="•"/>
            </a:pPr>
            <a:endParaRPr lang="en-US" altLang="en-US" sz="2400" b="0" dirty="0">
              <a:latin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2">
            <a:extLst>
              <a:ext uri="{FF2B5EF4-FFF2-40B4-BE49-F238E27FC236}">
                <a16:creationId xmlns:a16="http://schemas.microsoft.com/office/drawing/2014/main" id="{1C2481E0-C16B-F7DF-A66A-1F0E4251B4E3}"/>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fld id="{51E934BD-8381-4B4D-8E35-9A18D3CD40C1}" type="slidenum">
              <a:rPr lang="en-US" altLang="en-US" b="0">
                <a:solidFill>
                  <a:srgbClr val="FFFFFF"/>
                </a:solidFill>
                <a:latin typeface="Times New Roman" panose="02020603050405020304" pitchFamily="18" charset="0"/>
              </a:rPr>
              <a:pPr>
                <a:spcBef>
                  <a:spcPct val="0"/>
                </a:spcBef>
                <a:buFontTx/>
                <a:buNone/>
              </a:pPr>
              <a:t>13</a:t>
            </a:fld>
            <a:endParaRPr lang="en-US" altLang="en-US" b="0">
              <a:solidFill>
                <a:srgbClr val="FFFFFF"/>
              </a:solidFill>
              <a:latin typeface="Times New Roman" panose="02020603050405020304" pitchFamily="18" charset="0"/>
            </a:endParaRPr>
          </a:p>
        </p:txBody>
      </p:sp>
      <p:sp>
        <p:nvSpPr>
          <p:cNvPr id="28675" name="TextBox 3">
            <a:extLst>
              <a:ext uri="{FF2B5EF4-FFF2-40B4-BE49-F238E27FC236}">
                <a16:creationId xmlns:a16="http://schemas.microsoft.com/office/drawing/2014/main" id="{0717F0AE-6786-1E1E-1A7E-06D86343FC97}"/>
              </a:ext>
            </a:extLst>
          </p:cNvPr>
          <p:cNvSpPr txBox="1">
            <a:spLocks noChangeArrowheads="1"/>
          </p:cNvSpPr>
          <p:nvPr/>
        </p:nvSpPr>
        <p:spPr bwMode="auto">
          <a:xfrm>
            <a:off x="304800" y="304800"/>
            <a:ext cx="83820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0"/>
              </a:spcBef>
              <a:buFontTx/>
              <a:buNone/>
            </a:pPr>
            <a:r>
              <a:rPr lang="en-US" altLang="en-US" sz="2400" b="0" dirty="0">
                <a:latin typeface="Times New Roman" panose="02020603050405020304" pitchFamily="18" charset="0"/>
              </a:rPr>
              <a:t>Classification of Cost Drivers and their attributes:</a:t>
            </a:r>
          </a:p>
          <a:p>
            <a:pPr eaLnBrk="1" hangingPunct="1">
              <a:spcBef>
                <a:spcPct val="0"/>
              </a:spcBef>
              <a:buFontTx/>
              <a:buNone/>
            </a:pPr>
            <a:endParaRPr lang="en-US" altLang="en-US" sz="2400" dirty="0">
              <a:latin typeface="Times New Roman" panose="02020603050405020304" pitchFamily="18" charset="0"/>
            </a:endParaRPr>
          </a:p>
          <a:p>
            <a:pPr eaLnBrk="1" hangingPunct="1">
              <a:spcBef>
                <a:spcPct val="0"/>
              </a:spcBef>
              <a:buFontTx/>
              <a:buNone/>
            </a:pPr>
            <a:r>
              <a:rPr lang="en-US" altLang="en-US" sz="2400" dirty="0">
                <a:latin typeface="Times New Roman" panose="02020603050405020304" pitchFamily="18" charset="0"/>
              </a:rPr>
              <a:t>(</a:t>
            </a:r>
            <a:r>
              <a:rPr lang="en-US" altLang="en-US" sz="2400" dirty="0" err="1">
                <a:latin typeface="Times New Roman" panose="02020603050405020304" pitchFamily="18" charset="0"/>
              </a:rPr>
              <a:t>i</a:t>
            </a:r>
            <a:r>
              <a:rPr lang="en-US" altLang="en-US" sz="2400" dirty="0">
                <a:latin typeface="Times New Roman" panose="02020603050405020304" pitchFamily="18" charset="0"/>
              </a:rPr>
              <a:t>) Product attributes –</a:t>
            </a:r>
            <a:endParaRPr lang="en-US" altLang="en-US" sz="2400" b="0" dirty="0">
              <a:latin typeface="Times New Roman" panose="02020603050405020304" pitchFamily="18" charset="0"/>
            </a:endParaRPr>
          </a:p>
          <a:p>
            <a:pPr eaLnBrk="1" hangingPunct="1">
              <a:spcBef>
                <a:spcPct val="0"/>
              </a:spcBef>
              <a:buFont typeface="Wingdings" panose="05000000000000000000" pitchFamily="2" charset="2"/>
              <a:buChar char="Ø"/>
            </a:pPr>
            <a:r>
              <a:rPr lang="en-US" altLang="en-US" sz="2400" b="0" dirty="0">
                <a:latin typeface="Times New Roman" panose="02020603050405020304" pitchFamily="18" charset="0"/>
              </a:rPr>
              <a:t>Required software reliability extent</a:t>
            </a:r>
          </a:p>
          <a:p>
            <a:pPr eaLnBrk="1" hangingPunct="1">
              <a:spcBef>
                <a:spcPct val="0"/>
              </a:spcBef>
              <a:buFont typeface="Wingdings" panose="05000000000000000000" pitchFamily="2" charset="2"/>
              <a:buChar char="Ø"/>
            </a:pPr>
            <a:r>
              <a:rPr lang="en-US" altLang="en-US" sz="2400" b="0" dirty="0">
                <a:latin typeface="Times New Roman" panose="02020603050405020304" pitchFamily="18" charset="0"/>
              </a:rPr>
              <a:t>Size of the application database</a:t>
            </a:r>
          </a:p>
          <a:p>
            <a:pPr eaLnBrk="1" hangingPunct="1">
              <a:spcBef>
                <a:spcPct val="0"/>
              </a:spcBef>
              <a:buFont typeface="Wingdings" panose="05000000000000000000" pitchFamily="2" charset="2"/>
              <a:buChar char="Ø"/>
            </a:pPr>
            <a:r>
              <a:rPr lang="en-US" altLang="en-US" sz="2400" b="0" dirty="0">
                <a:latin typeface="Times New Roman" panose="02020603050405020304" pitchFamily="18" charset="0"/>
              </a:rPr>
              <a:t>The complexity of the product</a:t>
            </a:r>
          </a:p>
          <a:p>
            <a:pPr eaLnBrk="1" hangingPunct="1">
              <a:spcBef>
                <a:spcPct val="0"/>
              </a:spcBef>
              <a:buFontTx/>
              <a:buNone/>
            </a:pPr>
            <a:endParaRPr lang="en-US" altLang="en-US" sz="2400" dirty="0">
              <a:latin typeface="Times New Roman" panose="02020603050405020304" pitchFamily="18" charset="0"/>
            </a:endParaRPr>
          </a:p>
          <a:p>
            <a:pPr eaLnBrk="1" hangingPunct="1">
              <a:spcBef>
                <a:spcPct val="0"/>
              </a:spcBef>
              <a:buFontTx/>
              <a:buNone/>
            </a:pPr>
            <a:r>
              <a:rPr lang="en-US" altLang="en-US" sz="2400" dirty="0">
                <a:latin typeface="Times New Roman" panose="02020603050405020304" pitchFamily="18" charset="0"/>
              </a:rPr>
              <a:t>(ii) Hardware attributes –</a:t>
            </a:r>
            <a:endParaRPr lang="en-US" altLang="en-US" sz="2400" b="0" dirty="0">
              <a:latin typeface="Times New Roman" panose="02020603050405020304" pitchFamily="18" charset="0"/>
            </a:endParaRPr>
          </a:p>
          <a:p>
            <a:pPr eaLnBrk="1" hangingPunct="1">
              <a:spcBef>
                <a:spcPct val="0"/>
              </a:spcBef>
              <a:buFont typeface="Wingdings" panose="05000000000000000000" pitchFamily="2" charset="2"/>
              <a:buChar char="Ø"/>
            </a:pPr>
            <a:r>
              <a:rPr lang="en-US" altLang="en-US" sz="2400" b="0" dirty="0">
                <a:latin typeface="Times New Roman" panose="02020603050405020304" pitchFamily="18" charset="0"/>
              </a:rPr>
              <a:t>Run-time performance constraints</a:t>
            </a:r>
          </a:p>
          <a:p>
            <a:pPr eaLnBrk="1" hangingPunct="1">
              <a:spcBef>
                <a:spcPct val="0"/>
              </a:spcBef>
              <a:buFont typeface="Wingdings" panose="05000000000000000000" pitchFamily="2" charset="2"/>
              <a:buChar char="Ø"/>
            </a:pPr>
            <a:r>
              <a:rPr lang="en-US" altLang="en-US" sz="2400" b="0" dirty="0">
                <a:latin typeface="Times New Roman" panose="02020603050405020304" pitchFamily="18" charset="0"/>
              </a:rPr>
              <a:t>Memory constraints</a:t>
            </a:r>
          </a:p>
          <a:p>
            <a:pPr eaLnBrk="1" hangingPunct="1">
              <a:spcBef>
                <a:spcPct val="0"/>
              </a:spcBef>
              <a:buFont typeface="Wingdings" panose="05000000000000000000" pitchFamily="2" charset="2"/>
              <a:buChar char="Ø"/>
            </a:pPr>
            <a:r>
              <a:rPr lang="en-US" altLang="en-US" sz="2400" b="0" dirty="0">
                <a:latin typeface="Times New Roman" panose="02020603050405020304" pitchFamily="18" charset="0"/>
              </a:rPr>
              <a:t>The volatility of the virtual machine environment</a:t>
            </a:r>
          </a:p>
          <a:p>
            <a:pPr eaLnBrk="1" hangingPunct="1">
              <a:spcBef>
                <a:spcPct val="0"/>
              </a:spcBef>
              <a:buFont typeface="Wingdings" panose="05000000000000000000" pitchFamily="2" charset="2"/>
              <a:buChar char="Ø"/>
            </a:pPr>
            <a:r>
              <a:rPr lang="en-US" altLang="en-US" sz="2400" b="0" dirty="0">
                <a:latin typeface="Times New Roman" panose="02020603050405020304" pitchFamily="18" charset="0"/>
              </a:rPr>
              <a:t>Required turnabout time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2">
            <a:extLst>
              <a:ext uri="{FF2B5EF4-FFF2-40B4-BE49-F238E27FC236}">
                <a16:creationId xmlns:a16="http://schemas.microsoft.com/office/drawing/2014/main" id="{B85D80D3-0AD3-1717-F5DD-2F29C913858F}"/>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fld id="{7A49AED3-C847-4199-90EE-F1F0A7F6177B}" type="slidenum">
              <a:rPr lang="en-US" altLang="en-US" b="0">
                <a:solidFill>
                  <a:srgbClr val="FFFFFF"/>
                </a:solidFill>
                <a:latin typeface="Times New Roman" panose="02020603050405020304" pitchFamily="18" charset="0"/>
              </a:rPr>
              <a:pPr>
                <a:spcBef>
                  <a:spcPct val="0"/>
                </a:spcBef>
                <a:buFontTx/>
                <a:buNone/>
              </a:pPr>
              <a:t>14</a:t>
            </a:fld>
            <a:endParaRPr lang="en-US" altLang="en-US" b="0">
              <a:solidFill>
                <a:srgbClr val="FFFFFF"/>
              </a:solidFill>
              <a:latin typeface="Times New Roman" panose="02020603050405020304" pitchFamily="18" charset="0"/>
            </a:endParaRPr>
          </a:p>
        </p:txBody>
      </p:sp>
      <p:sp>
        <p:nvSpPr>
          <p:cNvPr id="29699" name="TextBox 3">
            <a:extLst>
              <a:ext uri="{FF2B5EF4-FFF2-40B4-BE49-F238E27FC236}">
                <a16:creationId xmlns:a16="http://schemas.microsoft.com/office/drawing/2014/main" id="{62995C14-9B55-D314-E9C6-85EDB64B3D8B}"/>
              </a:ext>
            </a:extLst>
          </p:cNvPr>
          <p:cNvSpPr txBox="1">
            <a:spLocks noChangeArrowheads="1"/>
          </p:cNvSpPr>
          <p:nvPr/>
        </p:nvSpPr>
        <p:spPr bwMode="auto">
          <a:xfrm>
            <a:off x="533400" y="381000"/>
            <a:ext cx="81534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0"/>
              </a:spcBef>
              <a:buFontTx/>
              <a:buNone/>
            </a:pPr>
            <a:endParaRPr lang="en-US" altLang="en-US" sz="2400" b="0" dirty="0">
              <a:latin typeface="Times New Roman" panose="02020603050405020304" pitchFamily="18" charset="0"/>
            </a:endParaRPr>
          </a:p>
          <a:p>
            <a:pPr eaLnBrk="1" hangingPunct="1">
              <a:spcBef>
                <a:spcPct val="0"/>
              </a:spcBef>
              <a:buFontTx/>
              <a:buNone/>
            </a:pPr>
            <a:r>
              <a:rPr lang="en-US" altLang="en-US" sz="2400" dirty="0">
                <a:latin typeface="Times New Roman" panose="02020603050405020304" pitchFamily="18" charset="0"/>
              </a:rPr>
              <a:t>(iii) Personnel attributes –</a:t>
            </a:r>
            <a:endParaRPr lang="en-US" altLang="en-US" sz="2400" b="0" dirty="0">
              <a:latin typeface="Times New Roman" panose="02020603050405020304" pitchFamily="18" charset="0"/>
            </a:endParaRPr>
          </a:p>
          <a:p>
            <a:pPr eaLnBrk="1" hangingPunct="1">
              <a:spcBef>
                <a:spcPct val="0"/>
              </a:spcBef>
              <a:buFont typeface="Wingdings" panose="05000000000000000000" pitchFamily="2" charset="2"/>
              <a:buChar char="Ø"/>
            </a:pPr>
            <a:r>
              <a:rPr lang="en-US" altLang="en-US" sz="2400" b="0" dirty="0">
                <a:latin typeface="Times New Roman" panose="02020603050405020304" pitchFamily="18" charset="0"/>
              </a:rPr>
              <a:t>Analyst capability</a:t>
            </a:r>
          </a:p>
          <a:p>
            <a:pPr eaLnBrk="1" hangingPunct="1">
              <a:spcBef>
                <a:spcPct val="0"/>
              </a:spcBef>
              <a:buFont typeface="Wingdings" panose="05000000000000000000" pitchFamily="2" charset="2"/>
              <a:buChar char="Ø"/>
            </a:pPr>
            <a:r>
              <a:rPr lang="en-US" altLang="en-US" sz="2400" b="0" dirty="0">
                <a:latin typeface="Times New Roman" panose="02020603050405020304" pitchFamily="18" charset="0"/>
              </a:rPr>
              <a:t>Software engineering capability</a:t>
            </a:r>
          </a:p>
          <a:p>
            <a:pPr eaLnBrk="1" hangingPunct="1">
              <a:spcBef>
                <a:spcPct val="0"/>
              </a:spcBef>
              <a:buFont typeface="Wingdings" panose="05000000000000000000" pitchFamily="2" charset="2"/>
              <a:buChar char="Ø"/>
            </a:pPr>
            <a:r>
              <a:rPr lang="en-US" altLang="en-US" sz="2400" b="0" dirty="0">
                <a:latin typeface="Times New Roman" panose="02020603050405020304" pitchFamily="18" charset="0"/>
              </a:rPr>
              <a:t>Applications experience</a:t>
            </a:r>
          </a:p>
          <a:p>
            <a:pPr eaLnBrk="1" hangingPunct="1">
              <a:spcBef>
                <a:spcPct val="0"/>
              </a:spcBef>
              <a:buFont typeface="Wingdings" panose="05000000000000000000" pitchFamily="2" charset="2"/>
              <a:buChar char="Ø"/>
            </a:pPr>
            <a:r>
              <a:rPr lang="en-US" altLang="en-US" sz="2400" b="0" dirty="0">
                <a:latin typeface="Times New Roman" panose="02020603050405020304" pitchFamily="18" charset="0"/>
              </a:rPr>
              <a:t>Virtual machine experience</a:t>
            </a:r>
          </a:p>
          <a:p>
            <a:pPr eaLnBrk="1" hangingPunct="1">
              <a:spcBef>
                <a:spcPct val="0"/>
              </a:spcBef>
              <a:buFont typeface="Wingdings" panose="05000000000000000000" pitchFamily="2" charset="2"/>
              <a:buChar char="Ø"/>
            </a:pPr>
            <a:r>
              <a:rPr lang="en-US" altLang="en-US" sz="2400" b="0" dirty="0">
                <a:latin typeface="Times New Roman" panose="02020603050405020304" pitchFamily="18" charset="0"/>
              </a:rPr>
              <a:t>Programming language experience</a:t>
            </a:r>
          </a:p>
          <a:p>
            <a:pPr eaLnBrk="1" hangingPunct="1">
              <a:spcBef>
                <a:spcPct val="0"/>
              </a:spcBef>
              <a:buFontTx/>
              <a:buNone/>
            </a:pPr>
            <a:endParaRPr lang="en-US" altLang="en-US" sz="2400" b="0" dirty="0">
              <a:latin typeface="Times New Roman" panose="02020603050405020304" pitchFamily="18" charset="0"/>
            </a:endParaRPr>
          </a:p>
          <a:p>
            <a:pPr eaLnBrk="1" hangingPunct="1">
              <a:spcBef>
                <a:spcPct val="0"/>
              </a:spcBef>
              <a:buFontTx/>
              <a:buNone/>
            </a:pPr>
            <a:r>
              <a:rPr lang="en-US" altLang="en-US" sz="2400" dirty="0">
                <a:latin typeface="Times New Roman" panose="02020603050405020304" pitchFamily="18" charset="0"/>
              </a:rPr>
              <a:t>(iv) Project attributes –</a:t>
            </a:r>
            <a:endParaRPr lang="en-US" altLang="en-US" sz="2400" b="0" dirty="0">
              <a:latin typeface="Times New Roman" panose="02020603050405020304" pitchFamily="18" charset="0"/>
            </a:endParaRPr>
          </a:p>
          <a:p>
            <a:pPr eaLnBrk="1" hangingPunct="1">
              <a:spcBef>
                <a:spcPct val="0"/>
              </a:spcBef>
              <a:buFont typeface="Wingdings" panose="05000000000000000000" pitchFamily="2" charset="2"/>
              <a:buChar char="Ø"/>
            </a:pPr>
            <a:r>
              <a:rPr lang="en-US" altLang="en-US" sz="2400" b="0" dirty="0">
                <a:latin typeface="Times New Roman" panose="02020603050405020304" pitchFamily="18" charset="0"/>
              </a:rPr>
              <a:t>Use of software tools</a:t>
            </a:r>
          </a:p>
          <a:p>
            <a:pPr eaLnBrk="1" hangingPunct="1">
              <a:spcBef>
                <a:spcPct val="0"/>
              </a:spcBef>
              <a:buFont typeface="Wingdings" panose="05000000000000000000" pitchFamily="2" charset="2"/>
              <a:buChar char="Ø"/>
            </a:pPr>
            <a:r>
              <a:rPr lang="en-US" altLang="en-US" sz="2400" b="0" dirty="0">
                <a:latin typeface="Times New Roman" panose="02020603050405020304" pitchFamily="18" charset="0"/>
              </a:rPr>
              <a:t>Application of software engineering methods</a:t>
            </a:r>
          </a:p>
          <a:p>
            <a:pPr eaLnBrk="1" hangingPunct="1">
              <a:spcBef>
                <a:spcPct val="0"/>
              </a:spcBef>
              <a:buFont typeface="Wingdings" panose="05000000000000000000" pitchFamily="2" charset="2"/>
              <a:buChar char="Ø"/>
            </a:pPr>
            <a:r>
              <a:rPr lang="en-US" altLang="en-US" sz="2400" b="0" dirty="0">
                <a:latin typeface="Times New Roman" panose="02020603050405020304" pitchFamily="18" charset="0"/>
              </a:rPr>
              <a:t>Required development schedule</a:t>
            </a:r>
          </a:p>
          <a:p>
            <a:pPr eaLnBrk="1" hangingPunct="1">
              <a:spcBef>
                <a:spcPct val="0"/>
              </a:spcBef>
              <a:buFontTx/>
              <a:buNone/>
            </a:pPr>
            <a:br>
              <a:rPr lang="en-US" altLang="en-US" sz="2400" b="0" dirty="0">
                <a:latin typeface="Times New Roman" panose="02020603050405020304" pitchFamily="18" charset="0"/>
              </a:rPr>
            </a:br>
            <a:endParaRPr lang="en-US" altLang="en-US" sz="2400" b="0" dirty="0">
              <a:latin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a:extLst>
              <a:ext uri="{FF2B5EF4-FFF2-40B4-BE49-F238E27FC236}">
                <a16:creationId xmlns:a16="http://schemas.microsoft.com/office/drawing/2014/main" id="{73EBB657-6BEE-D1A3-8976-6D381D927B07}"/>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fld id="{9384C7C3-57D4-423F-9D96-DCB093B43086}" type="slidenum">
              <a:rPr lang="en-US" altLang="en-US" b="0">
                <a:solidFill>
                  <a:srgbClr val="FFFFFF"/>
                </a:solidFill>
                <a:latin typeface="Times New Roman" panose="02020603050405020304" pitchFamily="18" charset="0"/>
              </a:rPr>
              <a:pPr>
                <a:spcBef>
                  <a:spcPct val="0"/>
                </a:spcBef>
                <a:buFontTx/>
                <a:buNone/>
              </a:pPr>
              <a:t>15</a:t>
            </a:fld>
            <a:endParaRPr lang="en-US" altLang="en-US" b="0">
              <a:solidFill>
                <a:srgbClr val="FFFFFF"/>
              </a:solidFill>
              <a:latin typeface="Times New Roman" panose="02020603050405020304" pitchFamily="18" charset="0"/>
            </a:endParaRPr>
          </a:p>
        </p:txBody>
      </p:sp>
      <p:sp>
        <p:nvSpPr>
          <p:cNvPr id="30723" name="TextBox 3">
            <a:extLst>
              <a:ext uri="{FF2B5EF4-FFF2-40B4-BE49-F238E27FC236}">
                <a16:creationId xmlns:a16="http://schemas.microsoft.com/office/drawing/2014/main" id="{8E0D0137-A3FC-C9D9-E1BF-C418395BB451}"/>
              </a:ext>
            </a:extLst>
          </p:cNvPr>
          <p:cNvSpPr txBox="1">
            <a:spLocks noChangeArrowheads="1"/>
          </p:cNvSpPr>
          <p:nvPr/>
        </p:nvSpPr>
        <p:spPr bwMode="auto">
          <a:xfrm>
            <a:off x="381000" y="914400"/>
            <a:ext cx="7239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0"/>
              </a:spcBef>
              <a:buFontTx/>
              <a:buNone/>
            </a:pPr>
            <a:endParaRPr lang="en-US" altLang="en-US" sz="2000" b="0">
              <a:latin typeface="Times New Roman" panose="02020603050405020304" pitchFamily="18" charset="0"/>
            </a:endParaRPr>
          </a:p>
        </p:txBody>
      </p:sp>
      <p:sp>
        <p:nvSpPr>
          <p:cNvPr id="30814" name="TextBox 5">
            <a:extLst>
              <a:ext uri="{FF2B5EF4-FFF2-40B4-BE49-F238E27FC236}">
                <a16:creationId xmlns:a16="http://schemas.microsoft.com/office/drawing/2014/main" id="{9D6E832A-01AD-E79E-E42F-53EF3297EC56}"/>
              </a:ext>
            </a:extLst>
          </p:cNvPr>
          <p:cNvSpPr txBox="1">
            <a:spLocks noChangeArrowheads="1"/>
          </p:cNvSpPr>
          <p:nvPr/>
        </p:nvSpPr>
        <p:spPr bwMode="auto">
          <a:xfrm>
            <a:off x="448279" y="116806"/>
            <a:ext cx="7772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0"/>
              </a:spcBef>
              <a:buFontTx/>
              <a:buNone/>
            </a:pPr>
            <a:r>
              <a:rPr lang="en-US" altLang="en-US" sz="2000">
                <a:solidFill>
                  <a:schemeClr val="accent2"/>
                </a:solidFill>
                <a:latin typeface="Times New Roman" panose="02020603050405020304" pitchFamily="18" charset="0"/>
              </a:rPr>
              <a:t>VALUES ASSIGNED TO VARIOUS PARAMETERS</a:t>
            </a:r>
          </a:p>
        </p:txBody>
      </p:sp>
      <p:pic>
        <p:nvPicPr>
          <p:cNvPr id="3" name="Picture 2">
            <a:extLst>
              <a:ext uri="{FF2B5EF4-FFF2-40B4-BE49-F238E27FC236}">
                <a16:creationId xmlns:a16="http://schemas.microsoft.com/office/drawing/2014/main" id="{4B347A58-906E-C6B1-943A-334454256ED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762000" y="484772"/>
            <a:ext cx="7458679" cy="629752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2">
            <a:extLst>
              <a:ext uri="{FF2B5EF4-FFF2-40B4-BE49-F238E27FC236}">
                <a16:creationId xmlns:a16="http://schemas.microsoft.com/office/drawing/2014/main" id="{C48C0631-BA49-BFEE-E7DC-907234A42DF5}"/>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fld id="{C7856598-5B86-4D51-A412-972E0631EFEA}" type="slidenum">
              <a:rPr lang="en-US" altLang="en-US" b="0">
                <a:solidFill>
                  <a:srgbClr val="FFFFFF"/>
                </a:solidFill>
                <a:latin typeface="Times New Roman" panose="02020603050405020304" pitchFamily="18" charset="0"/>
              </a:rPr>
              <a:pPr>
                <a:spcBef>
                  <a:spcPct val="0"/>
                </a:spcBef>
                <a:buFontTx/>
                <a:buNone/>
              </a:pPr>
              <a:t>16</a:t>
            </a:fld>
            <a:endParaRPr lang="en-US" altLang="en-US" b="0">
              <a:solidFill>
                <a:srgbClr val="FFFFFF"/>
              </a:solidFill>
              <a:latin typeface="Times New Roman" panose="02020603050405020304" pitchFamily="18" charset="0"/>
            </a:endParaRPr>
          </a:p>
        </p:txBody>
      </p:sp>
      <p:sp>
        <p:nvSpPr>
          <p:cNvPr id="32771" name="TextBox 3">
            <a:extLst>
              <a:ext uri="{FF2B5EF4-FFF2-40B4-BE49-F238E27FC236}">
                <a16:creationId xmlns:a16="http://schemas.microsoft.com/office/drawing/2014/main" id="{6C7F7DF4-36A0-214A-0BAB-9DA19727FD75}"/>
              </a:ext>
            </a:extLst>
          </p:cNvPr>
          <p:cNvSpPr txBox="1">
            <a:spLocks noChangeArrowheads="1"/>
          </p:cNvSpPr>
          <p:nvPr/>
        </p:nvSpPr>
        <p:spPr bwMode="auto">
          <a:xfrm>
            <a:off x="609600" y="457200"/>
            <a:ext cx="7772400" cy="292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Font typeface="Arial" panose="020B0604020202020204" pitchFamily="34" charset="0"/>
              <a:defRPr sz="1600" b="1">
                <a:solidFill>
                  <a:schemeClr val="tx1"/>
                </a:solidFill>
                <a:latin typeface="Franklin Gothic Book" panose="020B0503020102020204" pitchFamily="34" charset="0"/>
              </a:defRPr>
            </a:lvl1pPr>
            <a:lvl2pPr>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0"/>
              </a:spcBef>
              <a:buFontTx/>
              <a:buNone/>
            </a:pPr>
            <a:r>
              <a:rPr lang="en-US" altLang="en-US" sz="2400" b="0" dirty="0">
                <a:latin typeface="Times New Roman" panose="02020603050405020304" pitchFamily="18" charset="0"/>
              </a:rPr>
              <a:t>The project manager is to rate these 15 different parameters for a particular project. Then, depending on these ratings, appropriate cost driver values are taken from the above table. These 15 values are then multiplied to calculate the EAF (Effort Adjustment Factor). The Intermediate COCOMO formula now takes the form:</a:t>
            </a:r>
          </a:p>
          <a:p>
            <a:pPr eaLnBrk="1" hangingPunct="1">
              <a:spcBef>
                <a:spcPct val="0"/>
              </a:spcBef>
              <a:buFontTx/>
              <a:buNone/>
            </a:pPr>
            <a:br>
              <a:rPr lang="en-US" altLang="en-US" sz="2000" b="0" dirty="0">
                <a:latin typeface="Times New Roman" panose="02020603050405020304" pitchFamily="18" charset="0"/>
              </a:rPr>
            </a:br>
            <a:endParaRPr lang="en-US" altLang="en-US" sz="2000" b="0" dirty="0">
              <a:latin typeface="Times New Roman" panose="02020603050405020304" pitchFamily="18" charset="0"/>
            </a:endParaRPr>
          </a:p>
        </p:txBody>
      </p:sp>
      <p:pic>
        <p:nvPicPr>
          <p:cNvPr id="4" name="Picture 3">
            <a:extLst>
              <a:ext uri="{FF2B5EF4-FFF2-40B4-BE49-F238E27FC236}">
                <a16:creationId xmlns:a16="http://schemas.microsoft.com/office/drawing/2014/main" id="{28254F66-744B-9458-0F1D-65FECE4AA9A4}"/>
              </a:ext>
            </a:extLst>
          </p:cNvPr>
          <p:cNvPicPr>
            <a:picLocks noChangeAspect="1"/>
          </p:cNvPicPr>
          <p:nvPr/>
        </p:nvPicPr>
        <p:blipFill>
          <a:blip r:embed="rId2"/>
          <a:stretch>
            <a:fillRect/>
          </a:stretch>
        </p:blipFill>
        <p:spPr>
          <a:xfrm>
            <a:off x="615462" y="2895600"/>
            <a:ext cx="7766538" cy="2869361"/>
          </a:xfrm>
          <a:prstGeom prst="rect">
            <a:avLst/>
          </a:prstGeom>
        </p:spPr>
      </p:pic>
      <p:pic>
        <p:nvPicPr>
          <p:cNvPr id="6" name="Picture 5">
            <a:extLst>
              <a:ext uri="{FF2B5EF4-FFF2-40B4-BE49-F238E27FC236}">
                <a16:creationId xmlns:a16="http://schemas.microsoft.com/office/drawing/2014/main" id="{FAD9B905-57AA-A372-34B3-EEC7B03E0364}"/>
              </a:ext>
            </a:extLst>
          </p:cNvPr>
          <p:cNvPicPr>
            <a:picLocks noChangeAspect="1"/>
          </p:cNvPicPr>
          <p:nvPr/>
        </p:nvPicPr>
        <p:blipFill>
          <a:blip r:embed="rId3"/>
          <a:stretch>
            <a:fillRect/>
          </a:stretch>
        </p:blipFill>
        <p:spPr>
          <a:xfrm>
            <a:off x="628650" y="5872070"/>
            <a:ext cx="7766538" cy="84940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32329C-E6EF-0258-C636-818410D4C4B4}"/>
              </a:ext>
            </a:extLst>
          </p:cNvPr>
          <p:cNvPicPr>
            <a:picLocks noChangeAspect="1"/>
          </p:cNvPicPr>
          <p:nvPr/>
        </p:nvPicPr>
        <p:blipFill rotWithShape="1">
          <a:blip r:embed="rId2"/>
          <a:srcRect t="15217" r="21263"/>
          <a:stretch/>
        </p:blipFill>
        <p:spPr>
          <a:xfrm>
            <a:off x="1440271" y="1943100"/>
            <a:ext cx="6263457" cy="2971800"/>
          </a:xfrm>
          <a:prstGeom prst="rect">
            <a:avLst/>
          </a:prstGeom>
        </p:spPr>
      </p:pic>
    </p:spTree>
    <p:extLst>
      <p:ext uri="{BB962C8B-B14F-4D97-AF65-F5344CB8AC3E}">
        <p14:creationId xmlns:p14="http://schemas.microsoft.com/office/powerpoint/2010/main" val="2419867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B227808-E7A8-EA2B-A8AD-9B859A0BC1FC}"/>
              </a:ext>
            </a:extLst>
          </p:cNvPr>
          <p:cNvSpPr>
            <a:spLocks noGrp="1"/>
          </p:cNvSpPr>
          <p:nvPr>
            <p:ph type="ftr" sz="quarter" idx="11"/>
          </p:nvPr>
        </p:nvSpPr>
        <p:spPr/>
        <p:txBody>
          <a:bodyPr/>
          <a:lstStyle/>
          <a:p>
            <a:pPr>
              <a:defRPr/>
            </a:pPr>
            <a:r>
              <a:rPr lang="en-US"/>
              <a:t>Principles of Information Systems, Eighth Edition</a:t>
            </a:r>
          </a:p>
        </p:txBody>
      </p:sp>
      <p:sp>
        <p:nvSpPr>
          <p:cNvPr id="34819" name="Slide Number Placeholder 2">
            <a:extLst>
              <a:ext uri="{FF2B5EF4-FFF2-40B4-BE49-F238E27FC236}">
                <a16:creationId xmlns:a16="http://schemas.microsoft.com/office/drawing/2014/main" id="{D720065B-59CD-5098-D121-88D07F01478E}"/>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fld id="{E19ECE1D-51CB-474B-99B0-588F9DACECC7}" type="slidenum">
              <a:rPr lang="en-US" altLang="en-US" b="0">
                <a:solidFill>
                  <a:srgbClr val="FFFFFF"/>
                </a:solidFill>
                <a:latin typeface="Times New Roman" panose="02020603050405020304" pitchFamily="18" charset="0"/>
              </a:rPr>
              <a:pPr>
                <a:spcBef>
                  <a:spcPct val="0"/>
                </a:spcBef>
                <a:buFontTx/>
                <a:buNone/>
              </a:pPr>
              <a:t>18</a:t>
            </a:fld>
            <a:endParaRPr lang="en-US" altLang="en-US" b="0">
              <a:solidFill>
                <a:srgbClr val="FFFFFF"/>
              </a:solidFill>
              <a:latin typeface="Times New Roman" panose="02020603050405020304" pitchFamily="18" charset="0"/>
            </a:endParaRPr>
          </a:p>
        </p:txBody>
      </p:sp>
      <p:pic>
        <p:nvPicPr>
          <p:cNvPr id="34820" name="Picture 4" descr="cost-estimation-using-cocomo-model-13-638.jpg">
            <a:extLst>
              <a:ext uri="{FF2B5EF4-FFF2-40B4-BE49-F238E27FC236}">
                <a16:creationId xmlns:a16="http://schemas.microsoft.com/office/drawing/2014/main" id="{8768C928-1FE0-0946-D2B1-2F887C623CCF}"/>
              </a:ext>
            </a:extLst>
          </p:cNvPr>
          <p:cNvPicPr>
            <a:picLocks noChangeAspect="1"/>
          </p:cNvPicPr>
          <p:nvPr/>
        </p:nvPicPr>
        <p:blipFill rotWithShape="1">
          <a:blip r:embed="rId2">
            <a:extLst>
              <a:ext uri="{28A0092B-C50C-407E-A947-70E740481C1C}">
                <a14:useLocalDpi xmlns:a14="http://schemas.microsoft.com/office/drawing/2010/main" val="0"/>
              </a:ext>
            </a:extLst>
          </a:blip>
          <a:srcRect t="4487"/>
          <a:stretch/>
        </p:blipFill>
        <p:spPr bwMode="auto">
          <a:xfrm>
            <a:off x="0" y="304800"/>
            <a:ext cx="9144000" cy="6556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2">
            <a:extLst>
              <a:ext uri="{FF2B5EF4-FFF2-40B4-BE49-F238E27FC236}">
                <a16:creationId xmlns:a16="http://schemas.microsoft.com/office/drawing/2014/main" id="{9581AF52-FF18-779C-B94B-B01D3897B116}"/>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a:spcBef>
                <a:spcPct val="0"/>
              </a:spcBef>
              <a:buFontTx/>
              <a:buNone/>
            </a:pPr>
            <a:fld id="{E727A890-40CA-4C0D-8798-E0F5F84ADF3D}" type="slidenum">
              <a:rPr lang="en-US" altLang="en-US" b="0">
                <a:solidFill>
                  <a:srgbClr val="FFFFFF"/>
                </a:solidFill>
                <a:latin typeface="Times New Roman" panose="02020603050405020304" pitchFamily="18" charset="0"/>
              </a:rPr>
              <a:pPr>
                <a:spcBef>
                  <a:spcPct val="0"/>
                </a:spcBef>
                <a:buFontTx/>
                <a:buNone/>
              </a:pPr>
              <a:t>19</a:t>
            </a:fld>
            <a:endParaRPr lang="en-US" altLang="en-US" b="0">
              <a:solidFill>
                <a:srgbClr val="FFFFFF"/>
              </a:solidFill>
              <a:latin typeface="Times New Roman" panose="02020603050405020304" pitchFamily="18" charset="0"/>
            </a:endParaRPr>
          </a:p>
        </p:txBody>
      </p:sp>
      <p:sp>
        <p:nvSpPr>
          <p:cNvPr id="33795" name="TextBox 3">
            <a:extLst>
              <a:ext uri="{FF2B5EF4-FFF2-40B4-BE49-F238E27FC236}">
                <a16:creationId xmlns:a16="http://schemas.microsoft.com/office/drawing/2014/main" id="{08E7C699-0396-017C-0AD6-4E96134C59A3}"/>
              </a:ext>
            </a:extLst>
          </p:cNvPr>
          <p:cNvSpPr txBox="1">
            <a:spLocks noChangeArrowheads="1"/>
          </p:cNvSpPr>
          <p:nvPr/>
        </p:nvSpPr>
        <p:spPr bwMode="auto">
          <a:xfrm>
            <a:off x="228600" y="228600"/>
            <a:ext cx="86106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800"/>
              </a:spcBef>
              <a:buFont typeface="Arial" panose="020B0604020202020204" pitchFamily="34" charset="0"/>
              <a:defRPr sz="1600" b="1">
                <a:solidFill>
                  <a:schemeClr val="tx1"/>
                </a:solidFill>
                <a:latin typeface="Franklin Gothic Book" panose="020B0503020102020204" pitchFamily="34" charset="0"/>
              </a:defRPr>
            </a:lvl1pPr>
            <a:lvl2pPr marL="742950" indent="-28575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2pPr>
            <a:lvl3pPr marL="1143000" indent="-22860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3pPr>
            <a:lvl4pPr marL="1600200" indent="-22860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4pPr>
            <a:lvl5pPr marL="2057400" indent="-228600">
              <a:spcBef>
                <a:spcPts val="300"/>
              </a:spcBef>
              <a:buClr>
                <a:schemeClr val="accent2"/>
              </a:buClr>
              <a:buFont typeface="Wingdings" panose="05000000000000000000" pitchFamily="2" charset="2"/>
              <a:buChar char="§"/>
              <a:defRPr sz="1600">
                <a:solidFill>
                  <a:schemeClr val="tx1"/>
                </a:solidFill>
                <a:latin typeface="Franklin Gothic Book" panose="020B0503020102020204" pitchFamily="34" charset="0"/>
              </a:defRPr>
            </a:lvl5pPr>
            <a:lvl6pPr marL="25146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6pPr>
            <a:lvl7pPr marL="29718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7pPr>
            <a:lvl8pPr marL="34290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8pPr>
            <a:lvl9pPr marL="3886200" indent="-228600" eaLnBrk="0" fontAlgn="base" hangingPunct="0">
              <a:spcBef>
                <a:spcPts val="300"/>
              </a:spcBef>
              <a:spcAft>
                <a:spcPct val="0"/>
              </a:spcAft>
              <a:buClr>
                <a:schemeClr val="accent2"/>
              </a:buClr>
              <a:buFont typeface="Wingdings" panose="05000000000000000000" pitchFamily="2" charset="2"/>
              <a:buChar char="§"/>
              <a:defRPr sz="1600">
                <a:solidFill>
                  <a:schemeClr val="tx1"/>
                </a:solidFill>
                <a:latin typeface="Franklin Gothic Book" panose="020B0503020102020204" pitchFamily="34" charset="0"/>
              </a:defRPr>
            </a:lvl9pPr>
          </a:lstStyle>
          <a:p>
            <a:pPr eaLnBrk="1" hangingPunct="1">
              <a:spcBef>
                <a:spcPct val="0"/>
              </a:spcBef>
              <a:buFontTx/>
              <a:buNone/>
            </a:pPr>
            <a:r>
              <a:rPr lang="en-US" altLang="en-US" sz="2800" dirty="0">
                <a:solidFill>
                  <a:schemeClr val="accent2"/>
                </a:solidFill>
                <a:latin typeface="Times New Roman" panose="02020603050405020304" pitchFamily="18" charset="0"/>
              </a:rPr>
              <a:t>PROBLEM:</a:t>
            </a:r>
            <a:endParaRPr lang="en-US" altLang="en-US" sz="2000" dirty="0">
              <a:solidFill>
                <a:schemeClr val="accent2"/>
              </a:solidFill>
              <a:latin typeface="Times New Roman" panose="02020603050405020304" pitchFamily="18" charset="0"/>
            </a:endParaRPr>
          </a:p>
          <a:p>
            <a:pPr eaLnBrk="1" hangingPunct="1">
              <a:spcBef>
                <a:spcPct val="0"/>
              </a:spcBef>
              <a:buFontTx/>
              <a:buNone/>
            </a:pPr>
            <a:endParaRPr lang="en-US" altLang="en-US" sz="2000" b="0" dirty="0">
              <a:latin typeface="Times New Roman" panose="02020603050405020304" pitchFamily="18" charset="0"/>
            </a:endParaRPr>
          </a:p>
          <a:p>
            <a:pPr eaLnBrk="1" hangingPunct="1">
              <a:spcBef>
                <a:spcPct val="0"/>
              </a:spcBef>
              <a:buFontTx/>
              <a:buNone/>
            </a:pPr>
            <a:r>
              <a:rPr lang="en-US" altLang="en-US" sz="2400" b="0" dirty="0">
                <a:latin typeface="Times New Roman" panose="02020603050405020304" pitchFamily="18" charset="0"/>
              </a:rPr>
              <a:t>A Software house has assigned to develop Software for SECURITY SYSTEM (Embedded  System) with 60,000 LOC. Reliability must be very high (RELY=1.40). Calculate effort, time duration and number of persons required for Project.</a:t>
            </a:r>
          </a:p>
          <a:p>
            <a:pPr eaLnBrk="1" hangingPunct="1">
              <a:spcBef>
                <a:spcPct val="0"/>
              </a:spcBef>
              <a:buFontTx/>
              <a:buNone/>
            </a:pPr>
            <a:endParaRPr lang="en-US" altLang="en-US" sz="2400" b="0" dirty="0">
              <a:latin typeface="Times New Roman" panose="02020603050405020304" pitchFamily="18" charset="0"/>
            </a:endParaRPr>
          </a:p>
          <a:p>
            <a:pPr eaLnBrk="1" hangingPunct="1">
              <a:spcBef>
                <a:spcPct val="0"/>
              </a:spcBef>
              <a:buFontTx/>
              <a:buNone/>
            </a:pPr>
            <a:r>
              <a:rPr lang="en-US" altLang="en-US" sz="2400" b="0" dirty="0">
                <a:latin typeface="Times New Roman" panose="02020603050405020304" pitchFamily="18" charset="0"/>
              </a:rPr>
              <a:t>Re-Calculate effort, time duration and number of persons required for Project. the project is rated Very High main storage constraint of 1.21, application experience is high 0.91 and low for language &amp; tools experience effort multiplier of 1.10. also explain the impact of cost drivers.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61A50B6-1C37-A000-CF7D-DFC18DBBEC04}"/>
              </a:ext>
            </a:extLst>
          </p:cNvPr>
          <p:cNvSpPr>
            <a:spLocks noGrp="1" noChangeArrowheads="1"/>
          </p:cNvSpPr>
          <p:nvPr>
            <p:ph type="title"/>
          </p:nvPr>
        </p:nvSpPr>
        <p:spPr>
          <a:xfrm>
            <a:off x="381000" y="381000"/>
            <a:ext cx="8162925" cy="701675"/>
          </a:xfrm>
        </p:spPr>
        <p:txBody>
          <a:bodyPr/>
          <a:lstStyle/>
          <a:p>
            <a:pPr eaLnBrk="1" fontAlgn="auto" hangingPunct="1">
              <a:spcAft>
                <a:spcPts val="0"/>
              </a:spcAft>
              <a:defRPr/>
            </a:pPr>
            <a:r>
              <a:rPr lang="en-US" sz="3600" b="1" dirty="0">
                <a:solidFill>
                  <a:schemeClr val="accent2">
                    <a:lumMod val="75000"/>
                  </a:schemeClr>
                </a:solidFill>
              </a:rPr>
              <a:t>Introduction to COCOMO</a:t>
            </a:r>
          </a:p>
        </p:txBody>
      </p:sp>
      <p:sp>
        <p:nvSpPr>
          <p:cNvPr id="7171" name="Rectangle 3">
            <a:extLst>
              <a:ext uri="{FF2B5EF4-FFF2-40B4-BE49-F238E27FC236}">
                <a16:creationId xmlns:a16="http://schemas.microsoft.com/office/drawing/2014/main" id="{626AE1EA-8C12-E1A2-BF4E-5D68167A2013}"/>
              </a:ext>
            </a:extLst>
          </p:cNvPr>
          <p:cNvSpPr>
            <a:spLocks noGrp="1" noChangeArrowheads="1"/>
          </p:cNvSpPr>
          <p:nvPr>
            <p:ph idx="1"/>
          </p:nvPr>
        </p:nvSpPr>
        <p:spPr>
          <a:xfrm>
            <a:off x="457200" y="1524000"/>
            <a:ext cx="8229600" cy="4648200"/>
          </a:xfrm>
        </p:spPr>
        <p:txBody>
          <a:bodyPr/>
          <a:lstStyle/>
          <a:p>
            <a:pPr marL="0" indent="0" algn="just" eaLnBrk="1" hangingPunct="1">
              <a:buClr>
                <a:srgbClr val="A50021"/>
              </a:buClr>
            </a:pPr>
            <a:r>
              <a:rPr lang="en-US" altLang="en-US" sz="2400" b="0" dirty="0">
                <a:latin typeface="Times New Roman" panose="02020603050405020304" pitchFamily="18" charset="0"/>
                <a:cs typeface="Times New Roman" panose="02020603050405020304" pitchFamily="18" charset="0"/>
              </a:rPr>
              <a:t>COCOMO (Constructive Cost Model) is a widely used algorithmic software cost estimation model developed by Barry W. Boehm in 1981.</a:t>
            </a:r>
          </a:p>
          <a:p>
            <a:pPr marL="0" indent="0" algn="just" eaLnBrk="1" hangingPunct="1">
              <a:buClr>
                <a:srgbClr val="A50021"/>
              </a:buClr>
            </a:pPr>
            <a:endParaRPr lang="en-US" altLang="en-US" sz="2400" dirty="0">
              <a:latin typeface="Times New Roman" panose="02020603050405020304" pitchFamily="18" charset="0"/>
              <a:cs typeface="Times New Roman" panose="02020603050405020304" pitchFamily="18" charset="0"/>
            </a:endParaRPr>
          </a:p>
          <a:p>
            <a:pPr marL="0" indent="0" algn="just" eaLnBrk="1" hangingPunct="1">
              <a:buClr>
                <a:srgbClr val="A50021"/>
              </a:buClr>
            </a:pPr>
            <a:r>
              <a:rPr lang="en-US" altLang="en-US" sz="2400" b="0" dirty="0">
                <a:latin typeface="Times New Roman" panose="02020603050405020304" pitchFamily="18" charset="0"/>
                <a:cs typeface="Times New Roman" panose="02020603050405020304" pitchFamily="18" charset="0"/>
              </a:rPr>
              <a:t>It is used to estimate the effort, cost, and schedule for software development projects.</a:t>
            </a:r>
          </a:p>
          <a:p>
            <a:pPr marL="0" indent="0" eaLnBrk="1" hangingPunct="1">
              <a:buClr>
                <a:srgbClr val="A50021"/>
              </a:buClr>
              <a:buNone/>
            </a:pPr>
            <a:endParaRPr lang="en-US" altLang="en-US" sz="2400" b="0" dirty="0">
              <a:latin typeface="Times New Roman" panose="02020603050405020304" pitchFamily="18" charset="0"/>
              <a:cs typeface="Times New Roman" panose="02020603050405020304" pitchFamily="18" charset="0"/>
            </a:endParaRPr>
          </a:p>
          <a:p>
            <a:pPr marL="0" indent="0" eaLnBrk="1" hangingPunct="1">
              <a:buClr>
                <a:srgbClr val="A50021"/>
              </a:buClr>
              <a:buNone/>
            </a:pPr>
            <a:endParaRPr lang="en-US" altLang="en-US" sz="2400" b="0" dirty="0">
              <a:latin typeface="Times New Roman" panose="02020603050405020304" pitchFamily="18" charset="0"/>
              <a:cs typeface="Times New Roman" panose="02020603050405020304" pitchFamily="18" charset="0"/>
            </a:endParaRPr>
          </a:p>
          <a:p>
            <a:pPr marL="0" indent="0" eaLnBrk="1" hangingPunct="1">
              <a:buClr>
                <a:srgbClr val="A50021"/>
              </a:buClr>
            </a:pPr>
            <a:endParaRPr lang="en-US" altLang="en-US" sz="220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8B1627-32E0-E8B7-1E74-33337BED878D}"/>
              </a:ext>
            </a:extLst>
          </p:cNvPr>
          <p:cNvPicPr>
            <a:picLocks noChangeAspect="1"/>
          </p:cNvPicPr>
          <p:nvPr/>
        </p:nvPicPr>
        <p:blipFill>
          <a:blip r:embed="rId2"/>
          <a:stretch>
            <a:fillRect/>
          </a:stretch>
        </p:blipFill>
        <p:spPr>
          <a:xfrm>
            <a:off x="1676400" y="990600"/>
            <a:ext cx="5791200" cy="5690525"/>
          </a:xfrm>
          <a:prstGeom prst="rect">
            <a:avLst/>
          </a:prstGeom>
        </p:spPr>
      </p:pic>
      <p:sp>
        <p:nvSpPr>
          <p:cNvPr id="4" name="TextBox 3">
            <a:extLst>
              <a:ext uri="{FF2B5EF4-FFF2-40B4-BE49-F238E27FC236}">
                <a16:creationId xmlns:a16="http://schemas.microsoft.com/office/drawing/2014/main" id="{4A505A65-7E49-59D9-F70F-FE668B7A46DA}"/>
              </a:ext>
            </a:extLst>
          </p:cNvPr>
          <p:cNvSpPr txBox="1"/>
          <p:nvPr/>
        </p:nvSpPr>
        <p:spPr>
          <a:xfrm>
            <a:off x="2286000" y="141706"/>
            <a:ext cx="4572000" cy="707886"/>
          </a:xfrm>
          <a:prstGeom prst="rect">
            <a:avLst/>
          </a:prstGeom>
          <a:noFill/>
        </p:spPr>
        <p:txBody>
          <a:bodyPr wrap="square">
            <a:spAutoFit/>
          </a:bodyPr>
          <a:lstStyle/>
          <a:p>
            <a:pPr eaLnBrk="1" hangingPunct="1">
              <a:buClr>
                <a:srgbClr val="A50021"/>
              </a:buClr>
            </a:pPr>
            <a:r>
              <a:rPr lang="en-US" altLang="en-US" sz="4000" b="1" dirty="0">
                <a:solidFill>
                  <a:srgbClr val="C00000"/>
                </a:solidFill>
                <a:latin typeface="Times New Roman" panose="02020603050405020304" pitchFamily="18" charset="0"/>
                <a:cs typeface="Times New Roman" panose="02020603050405020304" pitchFamily="18" charset="0"/>
              </a:rPr>
              <a:t>Detailed COCOMO</a:t>
            </a:r>
          </a:p>
        </p:txBody>
      </p:sp>
    </p:spTree>
    <p:extLst>
      <p:ext uri="{BB962C8B-B14F-4D97-AF65-F5344CB8AC3E}">
        <p14:creationId xmlns:p14="http://schemas.microsoft.com/office/powerpoint/2010/main" val="2437893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1F4F3C-0DBF-9468-F209-571AEF55EF3E}"/>
              </a:ext>
            </a:extLst>
          </p:cNvPr>
          <p:cNvSpPr txBox="1"/>
          <p:nvPr/>
        </p:nvSpPr>
        <p:spPr>
          <a:xfrm>
            <a:off x="304800" y="609600"/>
            <a:ext cx="8534400" cy="5693866"/>
          </a:xfrm>
          <a:prstGeom prst="rect">
            <a:avLst/>
          </a:prstGeom>
          <a:noFill/>
        </p:spPr>
        <p:txBody>
          <a:bodyPr wrap="square">
            <a:spAutoFit/>
          </a:bodyPr>
          <a:lstStyle/>
          <a:p>
            <a:pPr algn="just" fontAlgn="base">
              <a:buFont typeface="+mj-lt"/>
              <a:buAutoNum type="arabicPeriod"/>
            </a:pPr>
            <a:r>
              <a:rPr lang="en-US" sz="2400" b="1" i="0" dirty="0">
                <a:solidFill>
                  <a:srgbClr val="7030A0"/>
                </a:solidFill>
                <a:effectLst/>
                <a:latin typeface="Times New Roman" panose="02020603050405020304" pitchFamily="18" charset="0"/>
                <a:cs typeface="Times New Roman" panose="02020603050405020304" pitchFamily="18" charset="0"/>
              </a:rPr>
              <a:t>Planning and requirements: </a:t>
            </a:r>
            <a:r>
              <a:rPr lang="en-US" sz="2000" b="0" i="0" dirty="0">
                <a:solidFill>
                  <a:srgbClr val="273239"/>
                </a:solidFill>
                <a:effectLst/>
                <a:latin typeface="Times New Roman" panose="02020603050405020304" pitchFamily="18" charset="0"/>
                <a:cs typeface="Times New Roman" panose="02020603050405020304" pitchFamily="18" charset="0"/>
              </a:rPr>
              <a:t>This initial phase involves defining the </a:t>
            </a:r>
            <a:r>
              <a:rPr lang="en-US" sz="2000" b="0" i="0" dirty="0">
                <a:solidFill>
                  <a:srgbClr val="C00000"/>
                </a:solidFill>
                <a:effectLst/>
                <a:latin typeface="Times New Roman" panose="02020603050405020304" pitchFamily="18" charset="0"/>
                <a:cs typeface="Times New Roman" panose="02020603050405020304" pitchFamily="18" charset="0"/>
              </a:rPr>
              <a:t>scope, objectives, and constraints of the project.</a:t>
            </a:r>
            <a:r>
              <a:rPr lang="en-US" sz="2000" b="0" i="0" dirty="0">
                <a:solidFill>
                  <a:srgbClr val="273239"/>
                </a:solidFill>
                <a:effectLst/>
                <a:latin typeface="Times New Roman" panose="02020603050405020304" pitchFamily="18" charset="0"/>
                <a:cs typeface="Times New Roman" panose="02020603050405020304" pitchFamily="18" charset="0"/>
              </a:rPr>
              <a:t> It includes developing a project plan that </a:t>
            </a:r>
            <a:r>
              <a:rPr lang="en-US" sz="2000" b="0" i="0" dirty="0">
                <a:solidFill>
                  <a:srgbClr val="C00000"/>
                </a:solidFill>
                <a:effectLst/>
                <a:latin typeface="Times New Roman" panose="02020603050405020304" pitchFamily="18" charset="0"/>
                <a:cs typeface="Times New Roman" panose="02020603050405020304" pitchFamily="18" charset="0"/>
              </a:rPr>
              <a:t>outlines the schedule, resources, and milestones</a:t>
            </a:r>
          </a:p>
          <a:p>
            <a:pPr algn="just" fontAlgn="base">
              <a:buFont typeface="+mj-lt"/>
              <a:buAutoNum type="arabicPeriod" startAt="2"/>
            </a:pPr>
            <a:r>
              <a:rPr lang="en-US" sz="2400" b="1" i="0" dirty="0">
                <a:solidFill>
                  <a:srgbClr val="7030A0"/>
                </a:solidFill>
                <a:effectLst/>
                <a:latin typeface="Times New Roman" panose="02020603050405020304" pitchFamily="18" charset="0"/>
                <a:cs typeface="Times New Roman" panose="02020603050405020304" pitchFamily="18" charset="0"/>
              </a:rPr>
              <a:t>System design:</a:t>
            </a:r>
            <a:r>
              <a:rPr lang="en-US" sz="2000" b="0" i="0" dirty="0">
                <a:solidFill>
                  <a:srgbClr val="7030A0"/>
                </a:solidFill>
                <a:effectLst/>
                <a:latin typeface="Times New Roman" panose="02020603050405020304" pitchFamily="18" charset="0"/>
                <a:cs typeface="Times New Roman" panose="02020603050405020304" pitchFamily="18" charset="0"/>
              </a:rPr>
              <a:t> </a:t>
            </a:r>
            <a:r>
              <a:rPr lang="en-US" sz="2000" b="0" i="0" dirty="0">
                <a:solidFill>
                  <a:srgbClr val="273239"/>
                </a:solidFill>
                <a:effectLst/>
                <a:latin typeface="Times New Roman" panose="02020603050405020304" pitchFamily="18" charset="0"/>
                <a:cs typeface="Times New Roman" panose="02020603050405020304" pitchFamily="18" charset="0"/>
              </a:rPr>
              <a:t>In this phase, the high-level architecture of the software system is created. This includes </a:t>
            </a:r>
            <a:r>
              <a:rPr lang="en-US" sz="2000" b="0" i="0" dirty="0">
                <a:solidFill>
                  <a:srgbClr val="C00000"/>
                </a:solidFill>
                <a:effectLst/>
                <a:latin typeface="Times New Roman" panose="02020603050405020304" pitchFamily="18" charset="0"/>
                <a:cs typeface="Times New Roman" panose="02020603050405020304" pitchFamily="18" charset="0"/>
              </a:rPr>
              <a:t>defining the system’s overall structure, including major components, their interactions, and the data flow between them</a:t>
            </a:r>
            <a:r>
              <a:rPr lang="en-US" sz="2000" b="1" i="0" dirty="0">
                <a:solidFill>
                  <a:srgbClr val="273239"/>
                </a:solidFill>
                <a:effectLst/>
                <a:latin typeface="Times New Roman" panose="02020603050405020304" pitchFamily="18" charset="0"/>
                <a:cs typeface="Times New Roman" panose="02020603050405020304" pitchFamily="18" charset="0"/>
              </a:rPr>
              <a:t>.</a:t>
            </a:r>
            <a:endParaRPr lang="en-US" sz="2000" b="0" i="0" dirty="0">
              <a:solidFill>
                <a:srgbClr val="273239"/>
              </a:solidFill>
              <a:effectLst/>
              <a:latin typeface="Times New Roman" panose="02020603050405020304" pitchFamily="18" charset="0"/>
              <a:cs typeface="Times New Roman" panose="02020603050405020304" pitchFamily="18" charset="0"/>
            </a:endParaRPr>
          </a:p>
          <a:p>
            <a:pPr algn="just" fontAlgn="base">
              <a:buFont typeface="+mj-lt"/>
              <a:buAutoNum type="arabicPeriod" startAt="3"/>
            </a:pPr>
            <a:r>
              <a:rPr lang="en-US" sz="2400" b="1" i="0" dirty="0">
                <a:solidFill>
                  <a:srgbClr val="7030A0"/>
                </a:solidFill>
                <a:effectLst/>
                <a:latin typeface="Times New Roman" panose="02020603050405020304" pitchFamily="18" charset="0"/>
                <a:cs typeface="Times New Roman" panose="02020603050405020304" pitchFamily="18" charset="0"/>
              </a:rPr>
              <a:t>Detailed design: </a:t>
            </a:r>
            <a:r>
              <a:rPr lang="en-US" sz="2000" b="0" i="0" dirty="0">
                <a:solidFill>
                  <a:srgbClr val="273239"/>
                </a:solidFill>
                <a:effectLst/>
                <a:latin typeface="Times New Roman" panose="02020603050405020304" pitchFamily="18" charset="0"/>
                <a:cs typeface="Times New Roman" panose="02020603050405020304" pitchFamily="18" charset="0"/>
              </a:rPr>
              <a:t>This phase involves </a:t>
            </a:r>
            <a:r>
              <a:rPr lang="en-US" sz="2000" b="0" i="0" dirty="0">
                <a:solidFill>
                  <a:srgbClr val="C00000"/>
                </a:solidFill>
                <a:effectLst/>
                <a:latin typeface="Times New Roman" panose="02020603050405020304" pitchFamily="18" charset="0"/>
                <a:cs typeface="Times New Roman" panose="02020603050405020304" pitchFamily="18" charset="0"/>
              </a:rPr>
              <a:t>creating detailed specifications for each component of the system. </a:t>
            </a:r>
            <a:r>
              <a:rPr lang="en-US" sz="2000" b="0" i="0" dirty="0">
                <a:solidFill>
                  <a:srgbClr val="273239"/>
                </a:solidFill>
                <a:effectLst/>
                <a:latin typeface="Times New Roman" panose="02020603050405020304" pitchFamily="18" charset="0"/>
                <a:cs typeface="Times New Roman" panose="02020603050405020304" pitchFamily="18" charset="0"/>
              </a:rPr>
              <a:t>It breaks down the system design into detailed descriptions of </a:t>
            </a:r>
            <a:r>
              <a:rPr lang="en-US" sz="2000" b="0" i="0" dirty="0">
                <a:solidFill>
                  <a:srgbClr val="C00000"/>
                </a:solidFill>
                <a:effectLst/>
                <a:latin typeface="Times New Roman" panose="02020603050405020304" pitchFamily="18" charset="0"/>
                <a:cs typeface="Times New Roman" panose="02020603050405020304" pitchFamily="18" charset="0"/>
              </a:rPr>
              <a:t>each module, including data structures, algorithms, and interfaces</a:t>
            </a:r>
            <a:r>
              <a:rPr lang="en-US" sz="2000" b="0" i="0" dirty="0">
                <a:solidFill>
                  <a:srgbClr val="273239"/>
                </a:solidFill>
                <a:effectLst/>
                <a:latin typeface="Times New Roman" panose="02020603050405020304" pitchFamily="18" charset="0"/>
                <a:cs typeface="Times New Roman" panose="02020603050405020304" pitchFamily="18" charset="0"/>
              </a:rPr>
              <a:t>.</a:t>
            </a:r>
          </a:p>
          <a:p>
            <a:pPr algn="just" fontAlgn="base">
              <a:buFont typeface="+mj-lt"/>
              <a:buAutoNum type="arabicPeriod" startAt="4"/>
            </a:pPr>
            <a:r>
              <a:rPr lang="en-US" sz="2400" b="1" i="0" dirty="0">
                <a:solidFill>
                  <a:srgbClr val="7030A0"/>
                </a:solidFill>
                <a:effectLst/>
                <a:latin typeface="Times New Roman" panose="02020603050405020304" pitchFamily="18" charset="0"/>
                <a:cs typeface="Times New Roman" panose="02020603050405020304" pitchFamily="18" charset="0"/>
              </a:rPr>
              <a:t>Module code and test: </a:t>
            </a:r>
            <a:r>
              <a:rPr lang="en-US" sz="2000" b="0" i="0" dirty="0">
                <a:solidFill>
                  <a:srgbClr val="273239"/>
                </a:solidFill>
                <a:effectLst/>
                <a:latin typeface="Times New Roman" panose="02020603050405020304" pitchFamily="18" charset="0"/>
                <a:cs typeface="Times New Roman" panose="02020603050405020304" pitchFamily="18" charset="0"/>
              </a:rPr>
              <a:t>This involves </a:t>
            </a:r>
            <a:r>
              <a:rPr lang="en-US" sz="2000" b="0" i="0" dirty="0">
                <a:solidFill>
                  <a:srgbClr val="C00000"/>
                </a:solidFill>
                <a:effectLst/>
                <a:latin typeface="Times New Roman" panose="02020603050405020304" pitchFamily="18" charset="0"/>
                <a:cs typeface="Times New Roman" panose="02020603050405020304" pitchFamily="18" charset="0"/>
              </a:rPr>
              <a:t>writing the actual source code for each module or component as defined </a:t>
            </a:r>
            <a:r>
              <a:rPr lang="en-US" sz="2000" b="0" i="0" dirty="0">
                <a:solidFill>
                  <a:srgbClr val="273239"/>
                </a:solidFill>
                <a:effectLst/>
                <a:latin typeface="Times New Roman" panose="02020603050405020304" pitchFamily="18" charset="0"/>
                <a:cs typeface="Times New Roman" panose="02020603050405020304" pitchFamily="18" charset="0"/>
              </a:rPr>
              <a:t>in the detailed design. It includes </a:t>
            </a:r>
            <a:r>
              <a:rPr lang="en-US" sz="2000" b="0" i="0" dirty="0">
                <a:solidFill>
                  <a:srgbClr val="C00000"/>
                </a:solidFill>
                <a:effectLst/>
                <a:latin typeface="Times New Roman" panose="02020603050405020304" pitchFamily="18" charset="0"/>
                <a:cs typeface="Times New Roman" panose="02020603050405020304" pitchFamily="18" charset="0"/>
              </a:rPr>
              <a:t>coding the functionalities, implementing algorithms, and developing interfaces</a:t>
            </a:r>
            <a:r>
              <a:rPr lang="en-US" sz="2000" b="0" i="0" dirty="0">
                <a:solidFill>
                  <a:srgbClr val="273239"/>
                </a:solidFill>
                <a:effectLst/>
                <a:latin typeface="Times New Roman" panose="02020603050405020304" pitchFamily="18" charset="0"/>
                <a:cs typeface="Times New Roman" panose="02020603050405020304" pitchFamily="18" charset="0"/>
              </a:rPr>
              <a:t>.</a:t>
            </a:r>
          </a:p>
          <a:p>
            <a:pPr algn="just" fontAlgn="base">
              <a:buFont typeface="+mj-lt"/>
              <a:buAutoNum type="arabicPeriod" startAt="5"/>
            </a:pPr>
            <a:r>
              <a:rPr lang="en-US" sz="2400" b="1" i="0" dirty="0">
                <a:solidFill>
                  <a:srgbClr val="7030A0"/>
                </a:solidFill>
                <a:effectLst/>
                <a:latin typeface="Times New Roman" panose="02020603050405020304" pitchFamily="18" charset="0"/>
                <a:cs typeface="Times New Roman" panose="02020603050405020304" pitchFamily="18" charset="0"/>
              </a:rPr>
              <a:t>Integration and test: </a:t>
            </a:r>
            <a:r>
              <a:rPr lang="en-US" sz="2000" b="0" i="0" dirty="0">
                <a:solidFill>
                  <a:srgbClr val="273239"/>
                </a:solidFill>
                <a:effectLst/>
                <a:latin typeface="Times New Roman" panose="02020603050405020304" pitchFamily="18" charset="0"/>
                <a:cs typeface="Times New Roman" panose="02020603050405020304" pitchFamily="18" charset="0"/>
              </a:rPr>
              <a:t>This phase involves </a:t>
            </a:r>
            <a:r>
              <a:rPr lang="en-US" sz="2000" b="0" i="0" dirty="0">
                <a:solidFill>
                  <a:srgbClr val="C00000"/>
                </a:solidFill>
                <a:effectLst/>
                <a:latin typeface="Times New Roman" panose="02020603050405020304" pitchFamily="18" charset="0"/>
                <a:cs typeface="Times New Roman" panose="02020603050405020304" pitchFamily="18" charset="0"/>
              </a:rPr>
              <a:t>combining individual modules into a complete system</a:t>
            </a:r>
            <a:r>
              <a:rPr lang="en-US" sz="2000" b="0" i="0" dirty="0">
                <a:solidFill>
                  <a:srgbClr val="273239"/>
                </a:solidFill>
                <a:effectLst/>
                <a:latin typeface="Times New Roman" panose="02020603050405020304" pitchFamily="18" charset="0"/>
                <a:cs typeface="Times New Roman" panose="02020603050405020304" pitchFamily="18" charset="0"/>
              </a:rPr>
              <a:t> and </a:t>
            </a:r>
            <a:r>
              <a:rPr lang="en-US" sz="2000" b="0" i="0" dirty="0">
                <a:solidFill>
                  <a:srgbClr val="C00000"/>
                </a:solidFill>
                <a:effectLst/>
                <a:latin typeface="Times New Roman" panose="02020603050405020304" pitchFamily="18" charset="0"/>
                <a:cs typeface="Times New Roman" panose="02020603050405020304" pitchFamily="18" charset="0"/>
              </a:rPr>
              <a:t>ensuring that they work together as intended</a:t>
            </a:r>
            <a:r>
              <a:rPr lang="en-US" sz="2000" b="0" i="0" dirty="0">
                <a:solidFill>
                  <a:srgbClr val="273239"/>
                </a:solidFill>
                <a:effectLst/>
                <a:latin typeface="Times New Roman" panose="02020603050405020304" pitchFamily="18" charset="0"/>
                <a:cs typeface="Times New Roman" panose="02020603050405020304" pitchFamily="18" charset="0"/>
              </a:rPr>
              <a:t>.</a:t>
            </a:r>
          </a:p>
          <a:p>
            <a:pPr algn="just" fontAlgn="base">
              <a:buFont typeface="+mj-lt"/>
              <a:buAutoNum type="arabicPeriod" startAt="6"/>
            </a:pPr>
            <a:r>
              <a:rPr lang="en-US" sz="2400" b="1" i="0" dirty="0">
                <a:solidFill>
                  <a:srgbClr val="7030A0"/>
                </a:solidFill>
                <a:effectLst/>
                <a:latin typeface="Times New Roman" panose="02020603050405020304" pitchFamily="18" charset="0"/>
                <a:cs typeface="Times New Roman" panose="02020603050405020304" pitchFamily="18" charset="0"/>
              </a:rPr>
              <a:t>Cost Constructive model: </a:t>
            </a:r>
            <a:r>
              <a:rPr lang="en-US" sz="2000" b="0" i="0" dirty="0">
                <a:solidFill>
                  <a:srgbClr val="273239"/>
                </a:solidFill>
                <a:effectLst/>
                <a:latin typeface="Times New Roman" panose="02020603050405020304" pitchFamily="18" charset="0"/>
                <a:cs typeface="Times New Roman" panose="02020603050405020304" pitchFamily="18" charset="0"/>
              </a:rPr>
              <a:t>The </a:t>
            </a:r>
            <a:r>
              <a:rPr lang="en-US" sz="2000" b="1" i="0" dirty="0">
                <a:solidFill>
                  <a:srgbClr val="273239"/>
                </a:solidFill>
                <a:effectLst/>
                <a:latin typeface="Times New Roman" panose="02020603050405020304" pitchFamily="18" charset="0"/>
                <a:cs typeface="Times New Roman" panose="02020603050405020304" pitchFamily="18" charset="0"/>
              </a:rPr>
              <a:t>Constructive Cost Model (COCOMO) </a:t>
            </a:r>
            <a:r>
              <a:rPr lang="en-US" sz="2000" b="0" i="0" dirty="0">
                <a:solidFill>
                  <a:srgbClr val="273239"/>
                </a:solidFill>
                <a:effectLst/>
                <a:latin typeface="Times New Roman" panose="02020603050405020304" pitchFamily="18" charset="0"/>
                <a:cs typeface="Times New Roman" panose="02020603050405020304" pitchFamily="18" charset="0"/>
              </a:rPr>
              <a:t>is a widely used </a:t>
            </a:r>
            <a:r>
              <a:rPr lang="en-US" sz="2000" b="0" i="0" dirty="0">
                <a:solidFill>
                  <a:srgbClr val="C00000"/>
                </a:solidFill>
                <a:effectLst/>
                <a:latin typeface="Times New Roman" panose="02020603050405020304" pitchFamily="18" charset="0"/>
                <a:cs typeface="Times New Roman" panose="02020603050405020304" pitchFamily="18" charset="0"/>
              </a:rPr>
              <a:t>method for estimating the cost and effort required for software development projects</a:t>
            </a:r>
            <a:r>
              <a:rPr lang="en-US" sz="2000" b="0" i="0" dirty="0">
                <a:solidFill>
                  <a:srgbClr val="273239"/>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36058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7B525C-03BC-318C-FCA7-E0103488BF71}"/>
              </a:ext>
            </a:extLst>
          </p:cNvPr>
          <p:cNvPicPr>
            <a:picLocks noChangeAspect="1"/>
          </p:cNvPicPr>
          <p:nvPr/>
        </p:nvPicPr>
        <p:blipFill>
          <a:blip r:embed="rId2"/>
          <a:stretch>
            <a:fillRect/>
          </a:stretch>
        </p:blipFill>
        <p:spPr>
          <a:xfrm>
            <a:off x="0" y="1154801"/>
            <a:ext cx="9144000" cy="4548398"/>
          </a:xfrm>
          <a:prstGeom prst="rect">
            <a:avLst/>
          </a:prstGeom>
        </p:spPr>
      </p:pic>
    </p:spTree>
    <p:extLst>
      <p:ext uri="{BB962C8B-B14F-4D97-AF65-F5344CB8AC3E}">
        <p14:creationId xmlns:p14="http://schemas.microsoft.com/office/powerpoint/2010/main" val="2136163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E1EC3B-DCAC-7134-6564-54D56C736CA4}"/>
              </a:ext>
            </a:extLst>
          </p:cNvPr>
          <p:cNvPicPr>
            <a:picLocks noChangeAspect="1"/>
          </p:cNvPicPr>
          <p:nvPr/>
        </p:nvPicPr>
        <p:blipFill>
          <a:blip r:embed="rId2"/>
          <a:stretch>
            <a:fillRect/>
          </a:stretch>
        </p:blipFill>
        <p:spPr>
          <a:xfrm>
            <a:off x="0" y="762000"/>
            <a:ext cx="9144000" cy="5106649"/>
          </a:xfrm>
          <a:prstGeom prst="rect">
            <a:avLst/>
          </a:prstGeom>
        </p:spPr>
      </p:pic>
    </p:spTree>
    <p:extLst>
      <p:ext uri="{BB962C8B-B14F-4D97-AF65-F5344CB8AC3E}">
        <p14:creationId xmlns:p14="http://schemas.microsoft.com/office/powerpoint/2010/main" val="1989378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a:extLst>
              <a:ext uri="{FF2B5EF4-FFF2-40B4-BE49-F238E27FC236}">
                <a16:creationId xmlns:a16="http://schemas.microsoft.com/office/drawing/2014/main" id="{626AE1EA-8C12-E1A2-BF4E-5D68167A2013}"/>
              </a:ext>
            </a:extLst>
          </p:cNvPr>
          <p:cNvSpPr>
            <a:spLocks noGrp="1" noChangeArrowheads="1"/>
          </p:cNvSpPr>
          <p:nvPr>
            <p:ph idx="1"/>
          </p:nvPr>
        </p:nvSpPr>
        <p:spPr>
          <a:xfrm>
            <a:off x="457200" y="533400"/>
            <a:ext cx="8229600" cy="5638800"/>
          </a:xfrm>
        </p:spPr>
        <p:txBody>
          <a:bodyPr/>
          <a:lstStyle/>
          <a:p>
            <a:pPr marL="0" indent="0" eaLnBrk="1" hangingPunct="1">
              <a:buClr>
                <a:srgbClr val="A50021"/>
              </a:buClr>
              <a:buNone/>
            </a:pPr>
            <a:r>
              <a:rPr lang="en-US" altLang="en-US" sz="3600" b="0" dirty="0">
                <a:solidFill>
                  <a:srgbClr val="0070C0"/>
                </a:solidFill>
                <a:latin typeface="Times New Roman" panose="02020603050405020304" pitchFamily="18" charset="0"/>
                <a:cs typeface="Times New Roman" panose="02020603050405020304" pitchFamily="18" charset="0"/>
              </a:rPr>
              <a:t>Definition:</a:t>
            </a:r>
          </a:p>
          <a:p>
            <a:pPr marL="0" indent="0" algn="just" eaLnBrk="1" hangingPunct="1">
              <a:buClr>
                <a:srgbClr val="A50021"/>
              </a:buClr>
              <a:buNone/>
            </a:pPr>
            <a:r>
              <a:rPr lang="en-US" altLang="en-US" sz="2400" b="0" dirty="0">
                <a:latin typeface="Times New Roman" panose="02020603050405020304" pitchFamily="18" charset="0"/>
                <a:cs typeface="Times New Roman" panose="02020603050405020304" pitchFamily="18" charset="0"/>
              </a:rPr>
              <a:t>COCOMO provides a systematic approach to estimate the following:</a:t>
            </a:r>
          </a:p>
          <a:p>
            <a:pPr lvl="1">
              <a:buClr>
                <a:srgbClr val="A50021"/>
              </a:buClr>
            </a:pPr>
            <a:r>
              <a:rPr lang="en-US" altLang="en-US" sz="2200" b="0" dirty="0">
                <a:latin typeface="Times New Roman" panose="02020603050405020304" pitchFamily="18" charset="0"/>
                <a:cs typeface="Times New Roman" panose="02020603050405020304" pitchFamily="18" charset="0"/>
              </a:rPr>
              <a:t>Effort (Person-Months): The amount of labor required.</a:t>
            </a:r>
          </a:p>
          <a:p>
            <a:pPr lvl="1">
              <a:buClr>
                <a:srgbClr val="A50021"/>
              </a:buClr>
            </a:pPr>
            <a:r>
              <a:rPr lang="en-US" altLang="en-US" sz="2200" b="0" dirty="0">
                <a:latin typeface="Times New Roman" panose="02020603050405020304" pitchFamily="18" charset="0"/>
                <a:cs typeface="Times New Roman" panose="02020603050405020304" pitchFamily="18" charset="0"/>
              </a:rPr>
              <a:t>Time (Months): The development schedule or time to completion.</a:t>
            </a:r>
          </a:p>
          <a:p>
            <a:pPr lvl="1">
              <a:buClr>
                <a:srgbClr val="A50021"/>
              </a:buClr>
            </a:pPr>
            <a:r>
              <a:rPr lang="en-US" altLang="en-US" sz="2200" b="0" dirty="0">
                <a:latin typeface="Times New Roman" panose="02020603050405020304" pitchFamily="18" charset="0"/>
                <a:cs typeface="Times New Roman" panose="02020603050405020304" pitchFamily="18" charset="0"/>
              </a:rPr>
              <a:t>Cost: The overall cost to complete the project.</a:t>
            </a:r>
          </a:p>
          <a:p>
            <a:pPr marL="0" indent="0" eaLnBrk="1" hangingPunct="1">
              <a:buClr>
                <a:srgbClr val="A50021"/>
              </a:buClr>
              <a:buNone/>
            </a:pPr>
            <a:endParaRPr lang="en-US" altLang="en-US" sz="2400" dirty="0">
              <a:latin typeface="Times New Roman" panose="02020603050405020304" pitchFamily="18" charset="0"/>
              <a:cs typeface="Times New Roman" panose="02020603050405020304" pitchFamily="18" charset="0"/>
            </a:endParaRPr>
          </a:p>
          <a:p>
            <a:pPr marL="0" indent="0" algn="just" eaLnBrk="1" hangingPunct="1">
              <a:buClr>
                <a:srgbClr val="A50021"/>
              </a:buClr>
              <a:buNone/>
            </a:pPr>
            <a:r>
              <a:rPr lang="en-US" altLang="en-US" sz="2400" b="0" dirty="0">
                <a:latin typeface="Times New Roman" panose="02020603050405020304" pitchFamily="18" charset="0"/>
                <a:cs typeface="Times New Roman" panose="02020603050405020304" pitchFamily="18" charset="0"/>
              </a:rPr>
              <a:t>COCOMO considers various factors such as project size, complexity, and the capabilities of the development team to produce these estimates.</a:t>
            </a:r>
          </a:p>
          <a:p>
            <a:pPr marL="0" indent="0" eaLnBrk="1" hangingPunct="1">
              <a:buClr>
                <a:srgbClr val="A50021"/>
              </a:buClr>
              <a:buNone/>
            </a:pPr>
            <a:endParaRPr lang="en-US" altLang="en-US" sz="2400" b="0" dirty="0">
              <a:latin typeface="Times New Roman" panose="02020603050405020304" pitchFamily="18" charset="0"/>
              <a:cs typeface="Times New Roman" panose="02020603050405020304" pitchFamily="18" charset="0"/>
            </a:endParaRPr>
          </a:p>
          <a:p>
            <a:pPr marL="0" indent="0" eaLnBrk="1" hangingPunct="1">
              <a:buClr>
                <a:srgbClr val="A50021"/>
              </a:buClr>
            </a:pPr>
            <a:endParaRPr lang="en-US"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138321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3D1DC6-A1B8-B952-1A0A-B6C702C306B3}"/>
              </a:ext>
            </a:extLst>
          </p:cNvPr>
          <p:cNvPicPr>
            <a:picLocks noChangeAspect="1"/>
          </p:cNvPicPr>
          <p:nvPr/>
        </p:nvPicPr>
        <p:blipFill>
          <a:blip r:embed="rId2"/>
          <a:stretch>
            <a:fillRect/>
          </a:stretch>
        </p:blipFill>
        <p:spPr>
          <a:xfrm>
            <a:off x="181707" y="1143000"/>
            <a:ext cx="8780585" cy="4343400"/>
          </a:xfrm>
          <a:prstGeom prst="rect">
            <a:avLst/>
          </a:prstGeom>
        </p:spPr>
      </p:pic>
    </p:spTree>
    <p:extLst>
      <p:ext uri="{BB962C8B-B14F-4D97-AF65-F5344CB8AC3E}">
        <p14:creationId xmlns:p14="http://schemas.microsoft.com/office/powerpoint/2010/main" val="3682218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740F70-BCFA-7760-D678-2DD7D388AFF6}"/>
              </a:ext>
            </a:extLst>
          </p:cNvPr>
          <p:cNvSpPr txBox="1"/>
          <p:nvPr/>
        </p:nvSpPr>
        <p:spPr>
          <a:xfrm>
            <a:off x="304800" y="228600"/>
            <a:ext cx="8534400" cy="1446550"/>
          </a:xfrm>
          <a:prstGeom prst="rect">
            <a:avLst/>
          </a:prstGeom>
          <a:noFill/>
        </p:spPr>
        <p:txBody>
          <a:bodyPr wrap="square">
            <a:spAutoFit/>
          </a:bodyPr>
          <a:lstStyle/>
          <a:p>
            <a:pPr algn="ctr"/>
            <a:r>
              <a:rPr lang="en-US" sz="4400" b="1" dirty="0">
                <a:solidFill>
                  <a:srgbClr val="C00000"/>
                </a:solidFill>
              </a:rPr>
              <a:t>Examples Organic, Semidetached &amp; Embedded</a:t>
            </a:r>
          </a:p>
        </p:txBody>
      </p:sp>
      <p:sp>
        <p:nvSpPr>
          <p:cNvPr id="7" name="TextBox 6">
            <a:extLst>
              <a:ext uri="{FF2B5EF4-FFF2-40B4-BE49-F238E27FC236}">
                <a16:creationId xmlns:a16="http://schemas.microsoft.com/office/drawing/2014/main" id="{2933B614-EE9E-B2A1-8821-5A14CBBA4853}"/>
              </a:ext>
            </a:extLst>
          </p:cNvPr>
          <p:cNvSpPr txBox="1"/>
          <p:nvPr/>
        </p:nvSpPr>
        <p:spPr>
          <a:xfrm>
            <a:off x="316523" y="1675150"/>
            <a:ext cx="8534400" cy="4708981"/>
          </a:xfrm>
          <a:prstGeom prst="rect">
            <a:avLst/>
          </a:prstGeom>
          <a:noFill/>
        </p:spPr>
        <p:txBody>
          <a:bodyPr wrap="square">
            <a:spAutoFit/>
          </a:bodyPr>
          <a:lstStyle/>
          <a:p>
            <a:pPr algn="just"/>
            <a:r>
              <a:rPr lang="en-US" sz="2000" dirty="0"/>
              <a:t>Organic projects are typically </a:t>
            </a:r>
            <a:r>
              <a:rPr lang="en-US" sz="2000" dirty="0">
                <a:solidFill>
                  <a:srgbClr val="C00000"/>
                </a:solidFill>
              </a:rPr>
              <a:t>small, simple, and straightforward</a:t>
            </a:r>
            <a:r>
              <a:rPr lang="en-US" sz="2000" dirty="0"/>
              <a:t>. They involve experienced teams working with familiar applications and environments. </a:t>
            </a:r>
          </a:p>
          <a:p>
            <a:pPr algn="just"/>
            <a:r>
              <a:rPr lang="en-US" sz="2000" dirty="0"/>
              <a:t>Example: </a:t>
            </a:r>
            <a:r>
              <a:rPr lang="en-US" sz="2000" dirty="0">
                <a:solidFill>
                  <a:srgbClr val="7030A0"/>
                </a:solidFill>
              </a:rPr>
              <a:t>Small Business Accounting System, Inventory Management System, Basic Website Development &amp; Mobile App for Personal Use</a:t>
            </a:r>
          </a:p>
          <a:p>
            <a:pPr marL="285750" indent="-285750" algn="just">
              <a:buFont typeface="Arial" panose="020B0604020202020204" pitchFamily="34" charset="0"/>
              <a:buChar char="•"/>
            </a:pPr>
            <a:endParaRPr lang="en-US" sz="2000" dirty="0"/>
          </a:p>
          <a:p>
            <a:pPr algn="just"/>
            <a:r>
              <a:rPr lang="en-US" sz="2000" dirty="0"/>
              <a:t>Semidetached projects </a:t>
            </a:r>
            <a:r>
              <a:rPr lang="en-US" sz="2000" dirty="0">
                <a:solidFill>
                  <a:srgbClr val="C00000"/>
                </a:solidFill>
              </a:rPr>
              <a:t>have more complex requirements and involve a mix of experienced and inexperienced team members.</a:t>
            </a:r>
            <a:r>
              <a:rPr lang="en-US" sz="2000" dirty="0"/>
              <a:t> These projects are larger and more challenging than organic projects but not as complex as embedded ones. </a:t>
            </a:r>
          </a:p>
          <a:p>
            <a:pPr algn="just"/>
            <a:r>
              <a:rPr lang="en-US" sz="2000" dirty="0"/>
              <a:t>Example: </a:t>
            </a:r>
            <a:r>
              <a:rPr lang="en-US" sz="2000" dirty="0">
                <a:solidFill>
                  <a:srgbClr val="7030A0"/>
                </a:solidFill>
              </a:rPr>
              <a:t>Hospital Management System, E-commerce Website &amp; Customer Relationship Management (CRM) System</a:t>
            </a:r>
          </a:p>
          <a:p>
            <a:pPr algn="just"/>
            <a:endParaRPr lang="en-US" sz="2000" dirty="0">
              <a:solidFill>
                <a:srgbClr val="7030A0"/>
              </a:solidFill>
            </a:endParaRPr>
          </a:p>
          <a:p>
            <a:pPr algn="just"/>
            <a:r>
              <a:rPr lang="en-US" sz="2000" dirty="0"/>
              <a:t>Embedded projects are the </a:t>
            </a:r>
            <a:r>
              <a:rPr lang="en-US" sz="2000" dirty="0">
                <a:solidFill>
                  <a:srgbClr val="C00000"/>
                </a:solidFill>
              </a:rPr>
              <a:t>most complex, involving real-time systems, hardware integration, and often mission-critical applications</a:t>
            </a:r>
            <a:r>
              <a:rPr lang="en-US" sz="2000" dirty="0"/>
              <a:t>. They typically require extensive testing and validation. Example: </a:t>
            </a:r>
            <a:r>
              <a:rPr lang="en-US" sz="2000" dirty="0">
                <a:solidFill>
                  <a:srgbClr val="7030A0"/>
                </a:solidFill>
              </a:rPr>
              <a:t>Aircraft Navigation System, Medical Device Software(MRI/Pacemakers)</a:t>
            </a:r>
          </a:p>
        </p:txBody>
      </p:sp>
    </p:spTree>
    <p:extLst>
      <p:ext uri="{BB962C8B-B14F-4D97-AF65-F5344CB8AC3E}">
        <p14:creationId xmlns:p14="http://schemas.microsoft.com/office/powerpoint/2010/main" val="1922995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5D9F21-BE7F-77E2-1CE4-A86CF855EBC1}"/>
              </a:ext>
            </a:extLst>
          </p:cNvPr>
          <p:cNvPicPr>
            <a:picLocks noChangeAspect="1"/>
          </p:cNvPicPr>
          <p:nvPr/>
        </p:nvPicPr>
        <p:blipFill>
          <a:blip r:embed="rId2"/>
          <a:stretch>
            <a:fillRect/>
          </a:stretch>
        </p:blipFill>
        <p:spPr>
          <a:xfrm>
            <a:off x="114300" y="557061"/>
            <a:ext cx="8915400" cy="5615139"/>
          </a:xfrm>
          <a:prstGeom prst="rect">
            <a:avLst/>
          </a:prstGeom>
        </p:spPr>
      </p:pic>
    </p:spTree>
    <p:extLst>
      <p:ext uri="{BB962C8B-B14F-4D97-AF65-F5344CB8AC3E}">
        <p14:creationId xmlns:p14="http://schemas.microsoft.com/office/powerpoint/2010/main" val="323147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61A50B6-1C37-A000-CF7D-DFC18DBBEC04}"/>
              </a:ext>
            </a:extLst>
          </p:cNvPr>
          <p:cNvSpPr>
            <a:spLocks noGrp="1" noChangeArrowheads="1"/>
          </p:cNvSpPr>
          <p:nvPr>
            <p:ph type="title"/>
          </p:nvPr>
        </p:nvSpPr>
        <p:spPr>
          <a:xfrm>
            <a:off x="381000" y="381000"/>
            <a:ext cx="8162925" cy="701675"/>
          </a:xfrm>
        </p:spPr>
        <p:txBody>
          <a:bodyPr/>
          <a:lstStyle/>
          <a:p>
            <a:pPr eaLnBrk="1" fontAlgn="auto" hangingPunct="1">
              <a:spcAft>
                <a:spcPts val="0"/>
              </a:spcAft>
              <a:defRPr/>
            </a:pPr>
            <a:r>
              <a:rPr lang="en-US" sz="3600" b="1" dirty="0">
                <a:solidFill>
                  <a:schemeClr val="accent2">
                    <a:lumMod val="75000"/>
                  </a:schemeClr>
                </a:solidFill>
              </a:rPr>
              <a:t>Development Effort and Schedule</a:t>
            </a:r>
          </a:p>
        </p:txBody>
      </p:sp>
      <p:sp>
        <p:nvSpPr>
          <p:cNvPr id="7171" name="Rectangle 3">
            <a:extLst>
              <a:ext uri="{FF2B5EF4-FFF2-40B4-BE49-F238E27FC236}">
                <a16:creationId xmlns:a16="http://schemas.microsoft.com/office/drawing/2014/main" id="{626AE1EA-8C12-E1A2-BF4E-5D68167A2013}"/>
              </a:ext>
            </a:extLst>
          </p:cNvPr>
          <p:cNvSpPr>
            <a:spLocks noGrp="1" noChangeArrowheads="1"/>
          </p:cNvSpPr>
          <p:nvPr>
            <p:ph idx="1"/>
          </p:nvPr>
        </p:nvSpPr>
        <p:spPr>
          <a:xfrm>
            <a:off x="457200" y="1295400"/>
            <a:ext cx="8229600" cy="4876800"/>
          </a:xfrm>
        </p:spPr>
        <p:txBody>
          <a:bodyPr>
            <a:normAutofit/>
          </a:bodyPr>
          <a:lstStyle/>
          <a:p>
            <a:pPr marL="0" indent="0" eaLnBrk="1" hangingPunct="1">
              <a:buClr>
                <a:srgbClr val="A50021"/>
              </a:buClr>
              <a:buNone/>
            </a:pPr>
            <a:r>
              <a:rPr lang="en-US" altLang="en-US" sz="2400" dirty="0">
                <a:latin typeface="Times New Roman" panose="02020603050405020304" pitchFamily="18" charset="0"/>
                <a:cs typeface="Times New Roman" panose="02020603050405020304" pitchFamily="18" charset="0"/>
              </a:rPr>
              <a:t>COCOMO provides three levels of models, each with increasing accuracy and complexity:</a:t>
            </a:r>
          </a:p>
          <a:p>
            <a:pPr marL="457200" indent="-457200" eaLnBrk="1" hangingPunct="1">
              <a:buClr>
                <a:srgbClr val="A50021"/>
              </a:buClr>
              <a:buFont typeface="+mj-lt"/>
              <a:buAutoNum type="arabicPeriod"/>
            </a:pPr>
            <a:r>
              <a:rPr lang="en-US" altLang="en-US" sz="2400" dirty="0">
                <a:latin typeface="Times New Roman" panose="02020603050405020304" pitchFamily="18" charset="0"/>
                <a:cs typeface="Times New Roman" panose="02020603050405020304" pitchFamily="18" charset="0"/>
              </a:rPr>
              <a:t>Basic COCOMO</a:t>
            </a:r>
          </a:p>
          <a:p>
            <a:pPr marL="457200" indent="-457200" eaLnBrk="1" hangingPunct="1">
              <a:buClr>
                <a:srgbClr val="A50021"/>
              </a:buClr>
              <a:buFont typeface="+mj-lt"/>
              <a:buAutoNum type="arabicPeriod"/>
            </a:pPr>
            <a:r>
              <a:rPr lang="en-US" altLang="en-US" sz="2400" dirty="0">
                <a:latin typeface="Times New Roman" panose="02020603050405020304" pitchFamily="18" charset="0"/>
                <a:cs typeface="Times New Roman" panose="02020603050405020304" pitchFamily="18" charset="0"/>
              </a:rPr>
              <a:t>Intermediate COCOMO</a:t>
            </a:r>
          </a:p>
          <a:p>
            <a:pPr marL="457200" indent="-457200" eaLnBrk="1" hangingPunct="1">
              <a:buClr>
                <a:srgbClr val="A50021"/>
              </a:buClr>
              <a:buFont typeface="+mj-lt"/>
              <a:buAutoNum type="arabicPeriod"/>
            </a:pPr>
            <a:r>
              <a:rPr lang="en-US" altLang="en-US" sz="2400" dirty="0">
                <a:latin typeface="Times New Roman" panose="02020603050405020304" pitchFamily="18" charset="0"/>
                <a:cs typeface="Times New Roman" panose="02020603050405020304" pitchFamily="18" charset="0"/>
              </a:rPr>
              <a:t>Detailed COCOMO</a:t>
            </a:r>
          </a:p>
          <a:p>
            <a:pPr marL="0" indent="0" eaLnBrk="1" hangingPunct="1">
              <a:buClr>
                <a:srgbClr val="A50021"/>
              </a:buClr>
              <a:buNone/>
            </a:pPr>
            <a:endParaRPr lang="en-US" altLang="en-US" sz="2400" b="0" dirty="0">
              <a:latin typeface="Times New Roman" panose="02020603050405020304" pitchFamily="18" charset="0"/>
              <a:cs typeface="Times New Roman" panose="02020603050405020304" pitchFamily="18" charset="0"/>
            </a:endParaRPr>
          </a:p>
          <a:p>
            <a:pPr marL="457200" indent="-457200">
              <a:buClr>
                <a:srgbClr val="A50021"/>
              </a:buClr>
              <a:buAutoNum type="arabicPeriod"/>
            </a:pPr>
            <a:r>
              <a:rPr lang="en-US" altLang="en-US" sz="2400" b="1" dirty="0">
                <a:solidFill>
                  <a:srgbClr val="C00000"/>
                </a:solidFill>
                <a:latin typeface="Times New Roman" panose="02020603050405020304" pitchFamily="18" charset="0"/>
                <a:cs typeface="Times New Roman" panose="02020603050405020304" pitchFamily="18" charset="0"/>
              </a:rPr>
              <a:t>Basic COCOMO:</a:t>
            </a:r>
          </a:p>
          <a:p>
            <a:pPr marL="0" indent="0">
              <a:buClr>
                <a:srgbClr val="A50021"/>
              </a:buClr>
              <a:buNone/>
            </a:pPr>
            <a:r>
              <a:rPr lang="en-US" altLang="en-US" sz="2400" dirty="0">
                <a:latin typeface="Times New Roman" panose="02020603050405020304" pitchFamily="18" charset="0"/>
                <a:cs typeface="Times New Roman" panose="02020603050405020304" pitchFamily="18" charset="0"/>
              </a:rPr>
              <a:t>The Basic COCOMO model is a straightforward way to estimate the effort needed for a software development project. </a:t>
            </a:r>
            <a:r>
              <a:rPr lang="en-US" altLang="en-US" sz="2400" dirty="0">
                <a:solidFill>
                  <a:srgbClr val="0070C0"/>
                </a:solidFill>
                <a:latin typeface="Times New Roman" panose="02020603050405020304" pitchFamily="18" charset="0"/>
                <a:cs typeface="Times New Roman" panose="02020603050405020304" pitchFamily="18" charset="0"/>
              </a:rPr>
              <a:t>It uses a simple mathematical formula to predict how many person-months of work are required based on the size of the project, measured in thousands of lines of code (KLOC).</a:t>
            </a:r>
          </a:p>
          <a:p>
            <a:pPr marL="0" indent="0" eaLnBrk="1" hangingPunct="1">
              <a:buClr>
                <a:srgbClr val="A50021"/>
              </a:buClr>
              <a:buNone/>
            </a:pPr>
            <a:endParaRPr lang="en-US" altLang="en-US" sz="2400" b="0" dirty="0">
              <a:latin typeface="Times New Roman" panose="02020603050405020304" pitchFamily="18" charset="0"/>
              <a:cs typeface="Times New Roman" panose="02020603050405020304" pitchFamily="18" charset="0"/>
            </a:endParaRPr>
          </a:p>
          <a:p>
            <a:pPr marL="0" indent="0" eaLnBrk="1" hangingPunct="1">
              <a:buClr>
                <a:srgbClr val="A50021"/>
              </a:buClr>
            </a:pPr>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505360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Rectangle 3">
            <a:extLst>
              <a:ext uri="{FF2B5EF4-FFF2-40B4-BE49-F238E27FC236}">
                <a16:creationId xmlns:a16="http://schemas.microsoft.com/office/drawing/2014/main" id="{59DFF243-DDA6-184B-DB52-73D83C9D6296}"/>
              </a:ext>
            </a:extLst>
          </p:cNvPr>
          <p:cNvSpPr>
            <a:spLocks noGrp="1" noChangeArrowheads="1"/>
          </p:cNvSpPr>
          <p:nvPr>
            <p:ph idx="1"/>
          </p:nvPr>
        </p:nvSpPr>
        <p:spPr>
          <a:xfrm>
            <a:off x="533400" y="457200"/>
            <a:ext cx="8153400" cy="4190734"/>
          </a:xfrm>
        </p:spPr>
        <p:txBody>
          <a:bodyPr>
            <a:normAutofit fontScale="92500" lnSpcReduction="10000"/>
          </a:bodyPr>
          <a:lstStyle/>
          <a:p>
            <a:pPr marL="0" indent="0" eaLnBrk="1" hangingPunct="1">
              <a:buClr>
                <a:schemeClr val="tx2"/>
              </a:buClr>
              <a:buFontTx/>
              <a:buNone/>
              <a:defRPr/>
            </a:pPr>
            <a:r>
              <a:rPr lang="en-US" sz="2600" b="1" dirty="0">
                <a:solidFill>
                  <a:srgbClr val="C00000"/>
                </a:solidFill>
                <a:latin typeface="Times New Roman" pitchFamily="18" charset="0"/>
                <a:cs typeface="Times New Roman" pitchFamily="18" charset="0"/>
              </a:rPr>
              <a:t>2. Intermediate COCOMO </a:t>
            </a:r>
            <a:r>
              <a:rPr lang="en-US" sz="2600" b="0" dirty="0">
                <a:latin typeface="Times New Roman" pitchFamily="18" charset="0"/>
                <a:cs typeface="Times New Roman" pitchFamily="18" charset="0"/>
              </a:rPr>
              <a:t>takes </a:t>
            </a:r>
            <a:r>
              <a:rPr lang="en-US" sz="2600" b="0" dirty="0">
                <a:solidFill>
                  <a:srgbClr val="0070C0"/>
                </a:solidFill>
                <a:latin typeface="Times New Roman" pitchFamily="18" charset="0"/>
                <a:cs typeface="Times New Roman" pitchFamily="18" charset="0"/>
              </a:rPr>
              <a:t>Cost Drivers into account </a:t>
            </a:r>
            <a:endParaRPr lang="en-US" sz="2600" dirty="0">
              <a:solidFill>
                <a:srgbClr val="0070C0"/>
              </a:solidFill>
              <a:latin typeface="Times New Roman" pitchFamily="18" charset="0"/>
              <a:cs typeface="Times New Roman" pitchFamily="18" charset="0"/>
            </a:endParaRPr>
          </a:p>
          <a:p>
            <a:pPr marL="0" indent="0" eaLnBrk="1" hangingPunct="1">
              <a:buClr>
                <a:schemeClr val="tx2"/>
              </a:buClr>
              <a:buFontTx/>
              <a:buNone/>
              <a:defRPr/>
            </a:pPr>
            <a:r>
              <a:rPr lang="en-US" sz="2600" b="1" dirty="0">
                <a:solidFill>
                  <a:srgbClr val="C00000"/>
                </a:solidFill>
                <a:latin typeface="Times New Roman" pitchFamily="18" charset="0"/>
                <a:cs typeface="Times New Roman" pitchFamily="18" charset="0"/>
              </a:rPr>
              <a:t>3. Detailed COCOMO </a:t>
            </a:r>
            <a:r>
              <a:rPr lang="en-US" sz="2600" b="0" dirty="0">
                <a:latin typeface="Times New Roman" pitchFamily="18" charset="0"/>
                <a:cs typeface="Times New Roman" pitchFamily="18" charset="0"/>
              </a:rPr>
              <a:t>additionally accounts for the influence of individual project phases, </a:t>
            </a:r>
            <a:r>
              <a:rPr lang="en-US" sz="2600" b="0" dirty="0" err="1">
                <a:latin typeface="Times New Roman" pitchFamily="18" charset="0"/>
                <a:cs typeface="Times New Roman" pitchFamily="18" charset="0"/>
              </a:rPr>
              <a:t>i.e</a:t>
            </a:r>
            <a:r>
              <a:rPr lang="en-US" sz="2600" b="0" dirty="0">
                <a:latin typeface="Times New Roman" pitchFamily="18" charset="0"/>
                <a:cs typeface="Times New Roman" pitchFamily="18" charset="0"/>
              </a:rPr>
              <a:t> in case of Detailed </a:t>
            </a:r>
            <a:r>
              <a:rPr lang="en-US" sz="2600" b="0" dirty="0">
                <a:solidFill>
                  <a:srgbClr val="0070C0"/>
                </a:solidFill>
                <a:latin typeface="Times New Roman" pitchFamily="18" charset="0"/>
                <a:cs typeface="Times New Roman" pitchFamily="18" charset="0"/>
              </a:rPr>
              <a:t>it accounts for both these cost drivers and also calculations are performed phase wise henceforth producing a more accurate result</a:t>
            </a:r>
            <a:r>
              <a:rPr lang="en-US" sz="2600" b="0" dirty="0">
                <a:latin typeface="Times New Roman" pitchFamily="18" charset="0"/>
                <a:cs typeface="Times New Roman" pitchFamily="18" charset="0"/>
              </a:rPr>
              <a:t>. These two models are further discussed below.</a:t>
            </a:r>
          </a:p>
          <a:p>
            <a:pPr>
              <a:buFont typeface="Arial" charset="0"/>
              <a:buNone/>
              <a:defRPr/>
            </a:pPr>
            <a:endParaRPr lang="en-US" b="0" dirty="0">
              <a:latin typeface="Times New Roman" pitchFamily="18" charset="0"/>
              <a:cs typeface="Times New Roman" pitchFamily="18" charset="0"/>
            </a:endParaRPr>
          </a:p>
          <a:p>
            <a:pPr>
              <a:buNone/>
              <a:defRPr/>
            </a:pPr>
            <a:r>
              <a:rPr lang="en-US" sz="2900" b="1" dirty="0">
                <a:solidFill>
                  <a:srgbClr val="7030A0"/>
                </a:solidFill>
                <a:latin typeface="Times New Roman" pitchFamily="18" charset="0"/>
                <a:cs typeface="Times New Roman" pitchFamily="18" charset="0"/>
              </a:rPr>
              <a:t>Estimation of Effort: Calculations -</a:t>
            </a:r>
            <a:endParaRPr lang="en-US" sz="2900" dirty="0">
              <a:solidFill>
                <a:srgbClr val="7030A0"/>
              </a:solidFill>
              <a:latin typeface="Times New Roman" pitchFamily="18" charset="0"/>
              <a:cs typeface="Times New Roman" pitchFamily="18" charset="0"/>
            </a:endParaRPr>
          </a:p>
          <a:p>
            <a:pPr lvl="1">
              <a:buFont typeface="Wingdings" panose="05000000000000000000" pitchFamily="2" charset="2"/>
              <a:buNone/>
              <a:defRPr/>
            </a:pPr>
            <a:r>
              <a:rPr lang="en-US" sz="2600" b="1" dirty="0">
                <a:latin typeface="Times New Roman" pitchFamily="18" charset="0"/>
                <a:cs typeface="Times New Roman" pitchFamily="18" charset="0"/>
              </a:rPr>
              <a:t>1.	Basic Model –</a:t>
            </a:r>
            <a:r>
              <a:rPr lang="en-US" sz="2600" dirty="0">
                <a:latin typeface="Times New Roman" pitchFamily="18" charset="0"/>
                <a:cs typeface="Times New Roman" pitchFamily="18" charset="0"/>
              </a:rPr>
              <a:t> The given formula is used for the cost estimation of for the basic COCOMO model. The constant values a and b for the Basic Model for the different categories of system:</a:t>
            </a:r>
          </a:p>
          <a:p>
            <a:pPr lvl="2">
              <a:buFont typeface="Wingdings" panose="05000000000000000000" pitchFamily="2" charset="2"/>
              <a:buNone/>
              <a:defRPr/>
            </a:pPr>
            <a:endParaRPr lang="en-US" sz="2600" dirty="0">
              <a:latin typeface="Times New Roman" pitchFamily="18" charset="0"/>
              <a:cs typeface="Times New Roman" pitchFamily="18" charset="0"/>
            </a:endParaRPr>
          </a:p>
          <a:p>
            <a:pPr lvl="2">
              <a:buFont typeface="Wingdings" panose="05000000000000000000" pitchFamily="2" charset="2"/>
              <a:buNone/>
              <a:defRPr/>
            </a:pPr>
            <a:endParaRPr lang="en-US" sz="2600" dirty="0">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8F872446-10D7-2E27-F74D-E06B32790FD5}"/>
              </a:ext>
            </a:extLst>
          </p:cNvPr>
          <p:cNvSpPr txBox="1"/>
          <p:nvPr/>
        </p:nvSpPr>
        <p:spPr>
          <a:xfrm>
            <a:off x="2743200" y="4495800"/>
            <a:ext cx="4572000" cy="1077218"/>
          </a:xfrm>
          <a:prstGeom prst="rect">
            <a:avLst/>
          </a:prstGeom>
          <a:noFill/>
        </p:spPr>
        <p:txBody>
          <a:bodyPr wrap="square">
            <a:spAutoFit/>
          </a:bodyPr>
          <a:lstStyle/>
          <a:p>
            <a:pPr algn="l" rtl="0" fontAlgn="base"/>
            <a:r>
              <a:rPr lang="en-US" sz="3200" b="0" i="1" dirty="0">
                <a:solidFill>
                  <a:srgbClr val="7030A0"/>
                </a:solidFill>
                <a:effectLst/>
                <a:latin typeface="Times New Roman" panose="02020603050405020304" pitchFamily="18" charset="0"/>
                <a:cs typeface="Times New Roman" panose="02020603050405020304" pitchFamily="18" charset="0"/>
              </a:rPr>
              <a:t>E = a*(KLOC)</a:t>
            </a:r>
            <a:r>
              <a:rPr lang="en-US" sz="3200" b="0" i="1" baseline="30000" dirty="0">
                <a:solidFill>
                  <a:srgbClr val="7030A0"/>
                </a:solidFill>
                <a:effectLst/>
                <a:latin typeface="Times New Roman" panose="02020603050405020304" pitchFamily="18" charset="0"/>
                <a:cs typeface="Times New Roman" panose="02020603050405020304" pitchFamily="18" charset="0"/>
              </a:rPr>
              <a:t>b </a:t>
            </a:r>
            <a:endParaRPr lang="en-US" sz="3200" b="0" i="1" dirty="0">
              <a:solidFill>
                <a:srgbClr val="7030A0"/>
              </a:solidFill>
              <a:effectLst/>
              <a:latin typeface="Times New Roman" panose="02020603050405020304" pitchFamily="18" charset="0"/>
              <a:cs typeface="Times New Roman" panose="02020603050405020304" pitchFamily="18" charset="0"/>
            </a:endParaRPr>
          </a:p>
          <a:p>
            <a:pPr algn="l" rtl="0" fontAlgn="base"/>
            <a:r>
              <a:rPr lang="en-US" sz="3200" b="0" i="1" dirty="0" err="1">
                <a:solidFill>
                  <a:srgbClr val="7030A0"/>
                </a:solidFill>
                <a:effectLst/>
                <a:latin typeface="Times New Roman" panose="02020603050405020304" pitchFamily="18" charset="0"/>
                <a:cs typeface="Times New Roman" panose="02020603050405020304" pitchFamily="18" charset="0"/>
              </a:rPr>
              <a:t>Tdev</a:t>
            </a:r>
            <a:r>
              <a:rPr lang="en-US" sz="3200" b="0" i="1" dirty="0">
                <a:solidFill>
                  <a:srgbClr val="7030A0"/>
                </a:solidFill>
                <a:effectLst/>
                <a:latin typeface="Times New Roman" panose="02020603050405020304" pitchFamily="18" charset="0"/>
                <a:cs typeface="Times New Roman" panose="02020603050405020304" pitchFamily="18" charset="0"/>
              </a:rPr>
              <a:t> = c*(E)</a:t>
            </a:r>
            <a:r>
              <a:rPr lang="en-US" sz="3200" b="0" i="1" baseline="30000" dirty="0">
                <a:solidFill>
                  <a:srgbClr val="7030A0"/>
                </a:solidFill>
                <a:effectLst/>
                <a:latin typeface="Times New Roman" panose="02020603050405020304" pitchFamily="18" charset="0"/>
                <a:cs typeface="Times New Roman" panose="02020603050405020304" pitchFamily="18" charset="0"/>
              </a:rPr>
              <a:t>d</a:t>
            </a:r>
            <a:endParaRPr lang="en-US" sz="3200" b="0" i="1" dirty="0">
              <a:solidFill>
                <a:srgbClr val="7030A0"/>
              </a:solidFill>
              <a:effectLst/>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EE88D2-AC0A-0169-F4D3-5AEE09B678D6}"/>
              </a:ext>
            </a:extLst>
          </p:cNvPr>
          <p:cNvPicPr>
            <a:picLocks noChangeAspect="1"/>
          </p:cNvPicPr>
          <p:nvPr/>
        </p:nvPicPr>
        <p:blipFill>
          <a:blip r:embed="rId2"/>
          <a:stretch>
            <a:fillRect/>
          </a:stretch>
        </p:blipFill>
        <p:spPr>
          <a:xfrm>
            <a:off x="923724" y="1752600"/>
            <a:ext cx="7296551" cy="2331514"/>
          </a:xfrm>
          <a:prstGeom prst="rect">
            <a:avLst/>
          </a:prstGeom>
        </p:spPr>
      </p:pic>
      <p:sp>
        <p:nvSpPr>
          <p:cNvPr id="7" name="TextBox 6">
            <a:extLst>
              <a:ext uri="{FF2B5EF4-FFF2-40B4-BE49-F238E27FC236}">
                <a16:creationId xmlns:a16="http://schemas.microsoft.com/office/drawing/2014/main" id="{C3EAA4BD-A6FF-115A-D3AD-0781C034C022}"/>
              </a:ext>
            </a:extLst>
          </p:cNvPr>
          <p:cNvSpPr txBox="1"/>
          <p:nvPr/>
        </p:nvSpPr>
        <p:spPr>
          <a:xfrm>
            <a:off x="2971800" y="429161"/>
            <a:ext cx="4572000" cy="1323439"/>
          </a:xfrm>
          <a:prstGeom prst="rect">
            <a:avLst/>
          </a:prstGeom>
          <a:noFill/>
        </p:spPr>
        <p:txBody>
          <a:bodyPr wrap="square">
            <a:spAutoFit/>
          </a:bodyPr>
          <a:lstStyle/>
          <a:p>
            <a:pPr algn="l" rtl="0" fontAlgn="base"/>
            <a:r>
              <a:rPr lang="en-US" sz="4000" b="0" i="1" dirty="0">
                <a:solidFill>
                  <a:srgbClr val="7030A0"/>
                </a:solidFill>
                <a:effectLst/>
                <a:latin typeface="Times New Roman" panose="02020603050405020304" pitchFamily="18" charset="0"/>
                <a:cs typeface="Times New Roman" panose="02020603050405020304" pitchFamily="18" charset="0"/>
              </a:rPr>
              <a:t>E = a*(KLOC)</a:t>
            </a:r>
            <a:r>
              <a:rPr lang="en-US" sz="4000" b="0" i="1" baseline="30000" dirty="0">
                <a:solidFill>
                  <a:srgbClr val="7030A0"/>
                </a:solidFill>
                <a:effectLst/>
                <a:latin typeface="Times New Roman" panose="02020603050405020304" pitchFamily="18" charset="0"/>
                <a:cs typeface="Times New Roman" panose="02020603050405020304" pitchFamily="18" charset="0"/>
              </a:rPr>
              <a:t>b </a:t>
            </a:r>
            <a:endParaRPr lang="en-US" sz="4000" b="0" i="1" dirty="0">
              <a:solidFill>
                <a:srgbClr val="7030A0"/>
              </a:solidFill>
              <a:effectLst/>
              <a:latin typeface="Times New Roman" panose="02020603050405020304" pitchFamily="18" charset="0"/>
              <a:cs typeface="Times New Roman" panose="02020603050405020304" pitchFamily="18" charset="0"/>
            </a:endParaRPr>
          </a:p>
          <a:p>
            <a:pPr algn="l" rtl="0" fontAlgn="base"/>
            <a:r>
              <a:rPr lang="en-US" sz="4000" b="0" i="1" dirty="0" err="1">
                <a:solidFill>
                  <a:srgbClr val="7030A0"/>
                </a:solidFill>
                <a:effectLst/>
                <a:latin typeface="Times New Roman" panose="02020603050405020304" pitchFamily="18" charset="0"/>
                <a:cs typeface="Times New Roman" panose="02020603050405020304" pitchFamily="18" charset="0"/>
              </a:rPr>
              <a:t>Tdev</a:t>
            </a:r>
            <a:r>
              <a:rPr lang="en-US" sz="4000" b="0" i="1" dirty="0">
                <a:solidFill>
                  <a:srgbClr val="7030A0"/>
                </a:solidFill>
                <a:effectLst/>
                <a:latin typeface="Times New Roman" panose="02020603050405020304" pitchFamily="18" charset="0"/>
                <a:cs typeface="Times New Roman" panose="02020603050405020304" pitchFamily="18" charset="0"/>
              </a:rPr>
              <a:t> = c*(E)</a:t>
            </a:r>
            <a:r>
              <a:rPr lang="en-US" sz="4000" b="0" i="1" baseline="30000" dirty="0">
                <a:solidFill>
                  <a:srgbClr val="7030A0"/>
                </a:solidFill>
                <a:effectLst/>
                <a:latin typeface="Times New Roman" panose="02020603050405020304" pitchFamily="18" charset="0"/>
                <a:cs typeface="Times New Roman" panose="02020603050405020304" pitchFamily="18" charset="0"/>
              </a:rPr>
              <a:t>d</a:t>
            </a:r>
            <a:endParaRPr lang="en-US" sz="4000" b="0" i="1" dirty="0">
              <a:solidFill>
                <a:srgbClr val="7030A0"/>
              </a:solidFill>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A7937503-754B-34A5-0B15-C559A1F4F064}"/>
              </a:ext>
            </a:extLst>
          </p:cNvPr>
          <p:cNvPicPr>
            <a:picLocks noChangeAspect="1"/>
          </p:cNvPicPr>
          <p:nvPr/>
        </p:nvPicPr>
        <p:blipFill>
          <a:blip r:embed="rId3"/>
          <a:stretch>
            <a:fillRect/>
          </a:stretch>
        </p:blipFill>
        <p:spPr>
          <a:xfrm>
            <a:off x="1238071" y="4187018"/>
            <a:ext cx="6667856" cy="2271129"/>
          </a:xfrm>
          <a:prstGeom prst="rect">
            <a:avLst/>
          </a:prstGeom>
        </p:spPr>
      </p:pic>
    </p:spTree>
    <p:extLst>
      <p:ext uri="{BB962C8B-B14F-4D97-AF65-F5344CB8AC3E}">
        <p14:creationId xmlns:p14="http://schemas.microsoft.com/office/powerpoint/2010/main" val="2865854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1626</TotalTime>
  <Words>1093</Words>
  <Application>Microsoft Office PowerPoint</Application>
  <PresentationFormat>On-screen Show (4:3)</PresentationFormat>
  <Paragraphs>115</Paragraphs>
  <Slides>23</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Times New Roman</vt:lpstr>
      <vt:lpstr>Wingdings</vt:lpstr>
      <vt:lpstr>Office Theme</vt:lpstr>
      <vt:lpstr>Economics &amp; Management</vt:lpstr>
      <vt:lpstr>Introduction to COCOMO</vt:lpstr>
      <vt:lpstr>PowerPoint Presentation</vt:lpstr>
      <vt:lpstr>PowerPoint Presentation</vt:lpstr>
      <vt:lpstr>PowerPoint Presentation</vt:lpstr>
      <vt:lpstr>PowerPoint Presentation</vt:lpstr>
      <vt:lpstr>Development Effort and Schedule</vt:lpstr>
      <vt:lpstr>PowerPoint Presentation</vt:lpstr>
      <vt:lpstr>PowerPoint Presentation</vt:lpstr>
      <vt:lpstr>PowerPoint Presentation</vt:lpstr>
      <vt:lpstr>DISATVANTAGES OF BASIC COCOMO MODEL</vt:lpstr>
      <vt:lpstr>INTERMEDIATE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Economics and Management</dc:title>
  <dc:creator>VIJDAN</dc:creator>
  <cp:lastModifiedBy>Dua Agha</cp:lastModifiedBy>
  <cp:revision>100</cp:revision>
  <dcterms:created xsi:type="dcterms:W3CDTF">2006-08-16T00:00:00Z</dcterms:created>
  <dcterms:modified xsi:type="dcterms:W3CDTF">2025-03-18T18:05:38Z</dcterms:modified>
</cp:coreProperties>
</file>