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8"/>
  </p:notesMasterIdLst>
  <p:sldIdLst>
    <p:sldId id="403" r:id="rId2"/>
    <p:sldId id="360" r:id="rId3"/>
    <p:sldId id="361" r:id="rId4"/>
    <p:sldId id="362" r:id="rId5"/>
    <p:sldId id="385" r:id="rId6"/>
    <p:sldId id="384" r:id="rId7"/>
    <p:sldId id="386" r:id="rId8"/>
    <p:sldId id="381" r:id="rId9"/>
    <p:sldId id="387" r:id="rId10"/>
    <p:sldId id="352" r:id="rId11"/>
    <p:sldId id="351" r:id="rId12"/>
    <p:sldId id="353" r:id="rId13"/>
    <p:sldId id="354" r:id="rId14"/>
    <p:sldId id="355" r:id="rId15"/>
    <p:sldId id="357" r:id="rId16"/>
    <p:sldId id="35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66" autoAdjust="0"/>
  </p:normalViewPr>
  <p:slideViewPr>
    <p:cSldViewPr>
      <p:cViewPr varScale="1">
        <p:scale>
          <a:sx n="58" d="100"/>
          <a:sy n="58" d="100"/>
        </p:scale>
        <p:origin x="17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97A2F-2694-4471-A202-2488BE8BD195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11B3F-E368-4C1A-934B-588C6A3F7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11B3F-E368-4C1A-934B-588C6A3F74F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2E56274D-54FA-B717-40D1-DC87CC4F26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A54C097-201E-4650-B714-D2FD906EFACF}" type="slidenum"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3D51C3C-19B3-D575-7BCE-32A0A85433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D95B775D-9CBD-91BD-2FD9-0C016ED4E4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004F0D3-2AE2-4B47-B6E0-6B1A19B6BCAD}" type="slidenum"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3</a:t>
            </a:fld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65774AE8-3818-A9F2-C5B7-52C93E8581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10B70532-A370-89F5-9C11-72D8FE629B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7D606F8-559F-4E11-87BD-683478F9CEE2}" type="slidenum"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4</a:t>
            </a:fld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271A8489-F216-F2D2-8DD9-A72E86B8EF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5044C36C-70DC-CBAB-8F6F-580A04B0E9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83DF8AF-7B26-493D-B000-2DB4F24B226E}" type="slidenum"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6</a:t>
            </a:fld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09406BA7-2CBB-90B4-B8B9-F72F4C695E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EDAAED34-88B5-F5E5-895E-B46F63CFA2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60FE492-E4B8-4588-9212-6E2E080A055F}" type="slidenum"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8</a:t>
            </a:fld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C821BBAB-A085-FA92-B50E-CF1A838EE6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2E56274D-54FA-B717-40D1-DC87CC4F26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A54C097-201E-4650-B714-D2FD906EFACF}" type="slidenum"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11</a:t>
            </a:fld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3D51C3C-19B3-D575-7BCE-32A0A85433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230D-E653-1FB6-E98E-CCA9BB49E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2C3B5-0B75-FFAF-2A58-67E9C649E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9422F-1773-7544-BEBF-B2EB70C7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211F6-F18B-798F-DA35-6859CE17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4AE9-7491-F664-42F4-69CBE9B1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9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B74D-4264-A22E-52DA-B1DC4D228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61CDF-CF31-EC62-2603-BEFEA9F77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73144-71E8-D2A1-DC0A-D28CC6367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C65C0-39CE-0035-1142-0F8655636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CB7A-53BD-CE7C-7896-3FD49525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6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964F7E-D4A1-64AA-CB83-4FB1811F85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9550C-ED74-1329-A891-5D78557A8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789BD-373A-BF8C-C580-897219478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470B5-5393-47E0-C3F5-04553EF0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00B2E-8EF1-8D53-0DBA-DC16AFFB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9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287F-44A5-B20B-89FC-A80E01A3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3DEEF-D194-8E5D-23F9-7CE89DF0F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49DA2-2EA6-C6B5-F043-4F450311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578CD-F14A-70FB-076A-58DBC7F1F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36AB6-D1F3-141C-DC87-2157B96A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5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7478-967D-B93A-9A9E-4BC2F294D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4FD71-90C9-6660-53EC-AFED23171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C7E51-EAC0-A636-D668-FE06EE02D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B84B4-7E08-21A2-D3D9-20BE3C23A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E08FB-D8A6-5333-A56A-86C6BB47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92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741F-9D6D-8713-10A1-D5B926EF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551AC-E401-7A86-D894-73ADFB6DD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EAE64-8BCC-C33E-9CE4-8692099E4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58BE3-21E6-A33B-D85F-19D7EE5A9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83672-0383-23E2-1801-DA2E3D77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99836-57DF-8643-5A29-D17588700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5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671E-6EF8-95A8-AB52-A76E217A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558B0-6CAC-E980-CCFC-A14A6A049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6E5ED-63B8-0FE3-21F0-B329CCEC9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C9287A-6516-AEC7-E691-D1884D7BE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6D661F-A800-A9EA-8CF0-02EA3857D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37963B-EF5F-6780-C44D-194380ED8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920F4-8E27-C1E7-3532-99F95B74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D6C6D2-C04A-4B47-CF09-983189C35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0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E1E6F-EA8C-4F89-1C51-9372FACA0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229658-53C5-B911-54BA-0588BDFE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D6F9F-40AF-D248-2B86-75547FD5B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CAED5-5FE5-47E6-925C-DE7CEE84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9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A64831-4918-1604-78CA-3AC10C294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F1519D-35E2-39BE-2D73-7FC6C3A9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E6538-1A2F-7C2D-8B0F-C9256A52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7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ADCB4-9A8C-AE28-14E5-49147378C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8DFA1-7315-16EF-C573-8CC24C7F4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D808F-6D5C-E86C-970E-9EAE8C8A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47A92-BF68-42DE-65D5-41506C45F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C4227-8079-D7FC-3CB6-77423B6F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BEA2D-7A20-38A3-9459-2982B5AA9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5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5BFC3-0B2F-253E-9C1A-57E5C69F6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69C22-9324-DF52-AB52-5FE367E50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F3274-0CA7-9E0A-C229-484A9F720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DC231-6A2F-15CB-957A-C65B8CD1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5283E-81CA-1CEF-259D-8700687C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5218D-7D91-D9AD-66BF-3E58A4E50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2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59D5CC-0F00-8FF0-2C3D-CD0F34EE0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89E7B-BD24-1E81-FAFA-1E122229D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BD695-BE0D-BC6C-134B-543449A6D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B7A38-9B44-1A5A-9697-6EDD59EB0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40458-E261-6F27-1F79-BFC9C9C33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3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550987"/>
            <a:ext cx="8458200" cy="1470025"/>
          </a:xfrm>
        </p:spPr>
        <p:txBody>
          <a:bodyPr>
            <a:normAutofit/>
          </a:bodyPr>
          <a:lstStyle/>
          <a:p>
            <a:r>
              <a:rPr lang="en-US" sz="4800" b="1">
                <a:solidFill>
                  <a:srgbClr val="C00000"/>
                </a:solidFill>
              </a:rPr>
              <a:t>Economics &amp; </a:t>
            </a:r>
            <a:r>
              <a:rPr lang="en-US" sz="4800" b="1" dirty="0">
                <a:solidFill>
                  <a:srgbClr val="C00000"/>
                </a:solidFill>
              </a:rPr>
              <a:t>Management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6018854-86E3-08F4-7736-0AFE3534E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900" y="3581400"/>
            <a:ext cx="6591300" cy="24384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</a:rPr>
              <a:t>Lecture 8 &amp; 9</a:t>
            </a:r>
          </a:p>
          <a:p>
            <a:pPr lvl="2" algn="l"/>
            <a:endParaRPr lang="en-US" b="1" dirty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Dua Agha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Lecturer 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Dept. of Software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606B-02A6-DFAA-3EE1-D8B32221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</a:rPr>
              <a:t>Phase Distribution in Software Maintenance</a:t>
            </a:r>
          </a:p>
        </p:txBody>
      </p:sp>
    </p:spTree>
    <p:extLst>
      <p:ext uri="{BB962C8B-B14F-4D97-AF65-F5344CB8AC3E}">
        <p14:creationId xmlns:p14="http://schemas.microsoft.com/office/powerpoint/2010/main" val="14469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61A50B6-1C37-A000-CF7D-DFC18DBBEC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162925" cy="7016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Phase Distribution in Software Maintenance?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26AE1EA-8C12-E1A2-BF4E-5D68167A20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/>
          <a:lstStyle/>
          <a:p>
            <a:pPr marL="0" indent="0" algn="just" eaLnBrk="1" hangingPunct="1">
              <a:buClr>
                <a:srgbClr val="A50021"/>
              </a:buClr>
            </a:pPr>
            <a:r>
              <a:rPr lang="en-US" sz="2400" b="1" dirty="0">
                <a:solidFill>
                  <a:srgbClr val="0070C0"/>
                </a:solidFill>
              </a:rPr>
              <a:t>Phase distribution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in software maintenance refers to how </a:t>
            </a:r>
            <a:r>
              <a:rPr lang="en-US" sz="2400" dirty="0">
                <a:solidFill>
                  <a:srgbClr val="C00000"/>
                </a:solidFill>
              </a:rPr>
              <a:t>different types of maintenance activities are distributed across the phases of a software system's life cycle</a:t>
            </a:r>
            <a:r>
              <a:rPr lang="en-US" sz="2400" dirty="0"/>
              <a:t>. </a:t>
            </a:r>
          </a:p>
          <a:p>
            <a:pPr marL="0" indent="0" algn="just" eaLnBrk="1" hangingPunct="1">
              <a:buClr>
                <a:srgbClr val="A50021"/>
              </a:buClr>
              <a:buNone/>
            </a:pPr>
            <a:endParaRPr lang="en-US" sz="2400" dirty="0"/>
          </a:p>
          <a:p>
            <a:pPr marL="0" indent="0" algn="just" eaLnBrk="1" hangingPunct="1">
              <a:buClr>
                <a:srgbClr val="A50021"/>
              </a:buClr>
            </a:pPr>
            <a:r>
              <a:rPr lang="en-US" sz="2400" dirty="0"/>
              <a:t>Understanding phase distribution </a:t>
            </a:r>
            <a:r>
              <a:rPr lang="en-US" sz="2400" dirty="0">
                <a:solidFill>
                  <a:srgbClr val="0070C0"/>
                </a:solidFill>
              </a:rPr>
              <a:t>helps in planning and resource allocation</a:t>
            </a:r>
            <a:r>
              <a:rPr lang="en-US" sz="2400" dirty="0"/>
              <a:t> to ensure that the </a:t>
            </a:r>
            <a:r>
              <a:rPr lang="en-US" sz="2400" dirty="0">
                <a:solidFill>
                  <a:srgbClr val="0070C0"/>
                </a:solidFill>
              </a:rPr>
              <a:t>software remains functional, efficient, and up-to-date throughout its life span</a:t>
            </a:r>
            <a:r>
              <a:rPr lang="en-US" altLang="en-US" sz="2400" b="0" dirty="0">
                <a:cs typeface="Times New Roman" panose="02020603050405020304" pitchFamily="18" charset="0"/>
              </a:rPr>
              <a:t>. </a:t>
            </a:r>
          </a:p>
          <a:p>
            <a:pPr marL="0" indent="0" eaLnBrk="1" hangingPunct="1">
              <a:buClr>
                <a:srgbClr val="A50021"/>
              </a:buClr>
              <a:buNone/>
            </a:pPr>
            <a:endParaRPr lang="en-US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Clr>
                <a:srgbClr val="A50021"/>
              </a:buClr>
              <a:buNone/>
            </a:pPr>
            <a:endParaRPr lang="en-US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Clr>
                <a:srgbClr val="A50021"/>
              </a:buClr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4592-456F-3136-EB34-575C3C75E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Phases of Software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42C32-8D65-6512-4FD5-A491A85DB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1. Planning and Preparation</a:t>
            </a:r>
            <a:r>
              <a:rPr lang="en-US" sz="2400" dirty="0">
                <a:solidFill>
                  <a:srgbClr val="7030A0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Activities</a:t>
            </a:r>
            <a:r>
              <a:rPr lang="en-US" sz="2400" dirty="0"/>
              <a:t>: Identifying potential future maintenance tasks, setting up maintenance teams, </a:t>
            </a:r>
            <a:r>
              <a:rPr lang="en-US" sz="2400" dirty="0">
                <a:solidFill>
                  <a:srgbClr val="C00000"/>
                </a:solidFill>
              </a:rPr>
              <a:t>planning for resources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C00000"/>
                </a:solidFill>
              </a:rPr>
              <a:t>defining maintenance processes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Outcome</a:t>
            </a:r>
            <a:r>
              <a:rPr lang="en-US" sz="2400" dirty="0"/>
              <a:t>: A </a:t>
            </a:r>
            <a:r>
              <a:rPr lang="en-US" sz="2400" dirty="0">
                <a:solidFill>
                  <a:srgbClr val="0070C0"/>
                </a:solidFill>
              </a:rPr>
              <a:t>detailed maintenance plan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0070C0"/>
                </a:solidFill>
              </a:rPr>
              <a:t>prepared maintenance team.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2. Implementation</a:t>
            </a:r>
            <a:r>
              <a:rPr lang="en-US" sz="2400" dirty="0">
                <a:solidFill>
                  <a:srgbClr val="7030A0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Activities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C00000"/>
                </a:solidFill>
              </a:rPr>
              <a:t>Writing code to fix bugs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add new features</a:t>
            </a:r>
            <a:r>
              <a:rPr lang="en-US" sz="2400" dirty="0"/>
              <a:t>, or make </a:t>
            </a:r>
            <a:r>
              <a:rPr lang="en-US" sz="2400" dirty="0">
                <a:solidFill>
                  <a:srgbClr val="C00000"/>
                </a:solidFill>
              </a:rPr>
              <a:t>other modifications </a:t>
            </a:r>
            <a:r>
              <a:rPr lang="en-US" sz="2400" dirty="0"/>
              <a:t>based on the maintenance plan.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Outcome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0070C0"/>
                </a:solidFill>
              </a:rPr>
              <a:t>Updated software code </a:t>
            </a:r>
            <a:r>
              <a:rPr lang="en-US" sz="2400" dirty="0"/>
              <a:t>that addresses the identified issues or enhancements.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1289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4592-456F-3136-EB34-575C3C75E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Phases of Software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42C32-8D65-6512-4FD5-A491A85DB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3. Verification and Validation</a:t>
            </a:r>
            <a:r>
              <a:rPr lang="en-US" sz="2400" dirty="0">
                <a:solidFill>
                  <a:srgbClr val="7030A0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Activities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C00000"/>
                </a:solidFill>
              </a:rPr>
              <a:t>Testing the modified software </a:t>
            </a:r>
            <a:r>
              <a:rPr lang="en-US" sz="2400" dirty="0"/>
              <a:t>to ensure it works as </a:t>
            </a:r>
            <a:r>
              <a:rPr lang="en-US" sz="2400" dirty="0">
                <a:solidFill>
                  <a:srgbClr val="C00000"/>
                </a:solidFill>
              </a:rPr>
              <a:t>expected</a:t>
            </a:r>
            <a:r>
              <a:rPr lang="en-US" sz="2400" dirty="0"/>
              <a:t> and that </a:t>
            </a:r>
            <a:r>
              <a:rPr lang="en-US" sz="2400" dirty="0">
                <a:solidFill>
                  <a:srgbClr val="C00000"/>
                </a:solidFill>
              </a:rPr>
              <a:t>no new issues </a:t>
            </a:r>
            <a:r>
              <a:rPr lang="en-US" sz="2400" dirty="0"/>
              <a:t>have been introduced.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Outcome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0070C0"/>
                </a:solidFill>
              </a:rPr>
              <a:t>Verified and validated software</a:t>
            </a:r>
            <a:r>
              <a:rPr lang="en-US" sz="2400" dirty="0"/>
              <a:t> ready for deployment.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4. Deployment</a:t>
            </a:r>
            <a:r>
              <a:rPr lang="en-US" sz="2400" dirty="0">
                <a:solidFill>
                  <a:srgbClr val="7030A0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Activities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C00000"/>
                </a:solidFill>
              </a:rPr>
              <a:t>Installing the updated software in the production environment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C00000"/>
                </a:solidFill>
              </a:rPr>
              <a:t>ensuring it integrates smoothly</a:t>
            </a:r>
            <a:r>
              <a:rPr lang="en-US" sz="2400" dirty="0"/>
              <a:t> with existing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Outcome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0070C0"/>
                </a:solidFill>
              </a:rPr>
              <a:t>Deployed software </a:t>
            </a:r>
            <a:r>
              <a:rPr lang="en-US" sz="2400" dirty="0"/>
              <a:t>with improvements or fixes available to users.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0768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4592-456F-3136-EB34-575C3C75E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Phases of Software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42C32-8D65-6512-4FD5-A491A85DB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5. Review and Feedback</a:t>
            </a:r>
            <a:r>
              <a:rPr lang="en-US" sz="2400" dirty="0">
                <a:solidFill>
                  <a:srgbClr val="7030A0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Activities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C00000"/>
                </a:solidFill>
              </a:rPr>
              <a:t>Collecting feedback </a:t>
            </a:r>
            <a:r>
              <a:rPr lang="en-US" sz="2400" dirty="0"/>
              <a:t>from users, </a:t>
            </a:r>
            <a:r>
              <a:rPr lang="en-US" sz="2400" dirty="0">
                <a:solidFill>
                  <a:srgbClr val="C00000"/>
                </a:solidFill>
              </a:rPr>
              <a:t>reviewing</a:t>
            </a:r>
            <a:r>
              <a:rPr lang="en-US" sz="2400" dirty="0"/>
              <a:t> the maintenance process, and identifying areas for improvement.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Outcome</a:t>
            </a:r>
            <a:r>
              <a:rPr lang="en-US" sz="2400" dirty="0"/>
              <a:t>: Insights for </a:t>
            </a:r>
            <a:r>
              <a:rPr lang="en-US" sz="2400" dirty="0">
                <a:solidFill>
                  <a:srgbClr val="0070C0"/>
                </a:solidFill>
              </a:rPr>
              <a:t>future maintenance </a:t>
            </a:r>
            <a:r>
              <a:rPr lang="en-US" sz="2400" dirty="0"/>
              <a:t>activities and </a:t>
            </a:r>
            <a:r>
              <a:rPr lang="en-US" sz="2400" dirty="0">
                <a:solidFill>
                  <a:srgbClr val="0070C0"/>
                </a:solidFill>
              </a:rPr>
              <a:t>process improvements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0608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6AE90-17C3-BDD3-B5A8-C26FEEC3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Importance of Phase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83583-6445-4C40-FB91-61D90A0A6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Resource Allocation: </a:t>
            </a:r>
            <a:r>
              <a:rPr lang="en-US" sz="2400" dirty="0"/>
              <a:t>Helps in efficient allocation of resources by understanding which phases require more effort and time.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Risk Management: </a:t>
            </a:r>
            <a:r>
              <a:rPr lang="en-US" sz="2400" dirty="0"/>
              <a:t>Identifies critical phases where potential risks are higher, allowing for better risk management and mitigation strategies.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Process Improvement: </a:t>
            </a:r>
            <a:r>
              <a:rPr lang="en-US" sz="2400" dirty="0"/>
              <a:t>Provides insights into the maintenance process, highlighting areas for improvement to enhance efficiency and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4245448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8F19D-F639-71DF-5C8D-08C3AACF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Challenges in Phase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52527-05AC-81BE-07CB-A7FB5A52A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Accurate Estimation: </a:t>
            </a:r>
            <a:r>
              <a:rPr lang="en-US" sz="2400" dirty="0"/>
              <a:t>Estimating the effort required for each phase can be challenging due to the unpredictable nature of software issues.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Changing Requirements: </a:t>
            </a:r>
            <a:r>
              <a:rPr lang="en-US" sz="2400" dirty="0"/>
              <a:t>Evolving user requirements and technological changes can impact the distribution of maintenance activities.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Resource Constraints: </a:t>
            </a:r>
            <a:r>
              <a:rPr lang="en-US" sz="2400" dirty="0"/>
              <a:t>Limited resources can affect the ability to effectively distribute maintenance activities across phases.</a:t>
            </a:r>
          </a:p>
        </p:txBody>
      </p:sp>
    </p:spTree>
    <p:extLst>
      <p:ext uri="{BB962C8B-B14F-4D97-AF65-F5344CB8AC3E}">
        <p14:creationId xmlns:p14="http://schemas.microsoft.com/office/powerpoint/2010/main" val="169308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61A50B6-1C37-A000-CF7D-DFC18DBBEC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162925" cy="7016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WHAT IS SOFTWARE MAINTENANCE ?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26AE1EA-8C12-E1A2-BF4E-5D68167A20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/>
          <a:lstStyle/>
          <a:p>
            <a:pPr marL="0" indent="0" algn="just" eaLnBrk="1" hangingPunct="1">
              <a:buClr>
                <a:srgbClr val="A50021"/>
              </a:buClr>
            </a:pP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Maintenance is the process of </a:t>
            </a:r>
            <a:r>
              <a:rPr lang="en-US" altLang="en-US" sz="24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modifying a software product after it has been delivered to the customer. </a:t>
            </a:r>
          </a:p>
          <a:p>
            <a:pPr marL="0" indent="0" algn="just" eaLnBrk="1" hangingPunct="1">
              <a:buClr>
                <a:srgbClr val="A50021"/>
              </a:buClr>
              <a:buNone/>
            </a:pPr>
            <a:endParaRPr lang="en-US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Clr>
                <a:srgbClr val="A50021"/>
              </a:buClr>
            </a:pP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purpose of software maintenance is to </a:t>
            </a:r>
            <a:r>
              <a:rPr lang="en-US" altLang="en-US" sz="24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 and update software applications after delivery </a:t>
            </a:r>
            <a:r>
              <a:rPr lang="en-US" altLang="en-US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correct faults and to improve performance.</a:t>
            </a:r>
          </a:p>
          <a:p>
            <a:pPr marL="0" indent="0" eaLnBrk="1" hangingPunct="1">
              <a:buClr>
                <a:srgbClr val="A50021"/>
              </a:buClr>
              <a:buNone/>
            </a:pPr>
            <a:endParaRPr lang="en-US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Clr>
                <a:srgbClr val="A50021"/>
              </a:buClr>
              <a:buNone/>
            </a:pPr>
            <a:endParaRPr lang="en-US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Clr>
                <a:srgbClr val="A50021"/>
              </a:buClr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>
            <a:extLst>
              <a:ext uri="{FF2B5EF4-FFF2-40B4-BE49-F238E27FC236}">
                <a16:creationId xmlns:a16="http://schemas.microsoft.com/office/drawing/2014/main" id="{AB57301D-400D-855E-34D2-9B932E2C6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57200"/>
            <a:ext cx="795496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chemeClr val="accent2"/>
                </a:solidFill>
              </a:rPr>
              <a:t>Need for Maintenance </a:t>
            </a:r>
            <a:endParaRPr lang="en-US" altLang="en-US" sz="2800" b="1" dirty="0">
              <a:solidFill>
                <a:schemeClr val="accent2"/>
              </a:solidFill>
            </a:endParaRPr>
          </a:p>
          <a:p>
            <a:pPr eaLnBrk="1" hangingPunct="1"/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sz="2400" dirty="0">
                <a:solidFill>
                  <a:schemeClr val="tx1"/>
                </a:solidFill>
              </a:rPr>
              <a:t>Software Maintenance must be performed in order to:</a:t>
            </a:r>
          </a:p>
          <a:p>
            <a:pPr eaLnBrk="1" hangingPunct="1"/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</a:rPr>
              <a:t>Correct faults.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</a:rPr>
              <a:t>Improve the design.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</a:rPr>
              <a:t>Implement enhancements.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</a:rPr>
              <a:t>Interface with other systems.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</a:rPr>
              <a:t>Retire software.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altLang="en-US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8195" name="Rectangle 8">
            <a:extLst>
              <a:ext uri="{FF2B5EF4-FFF2-40B4-BE49-F238E27FC236}">
                <a16:creationId xmlns:a16="http://schemas.microsoft.com/office/drawing/2014/main" id="{8DEAEBA9-CDD1-2EC1-49B4-F04FC26E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1938" y="1704975"/>
            <a:ext cx="3124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A50021"/>
              </a:buClr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196" name="Rectangle 10">
            <a:extLst>
              <a:ext uri="{FF2B5EF4-FFF2-40B4-BE49-F238E27FC236}">
                <a16:creationId xmlns:a16="http://schemas.microsoft.com/office/drawing/2014/main" id="{BB57634F-74A1-546C-2464-3A9B7F40D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113" y="1704975"/>
            <a:ext cx="2895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A50021"/>
              </a:buClr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>
            <a:extLst>
              <a:ext uri="{FF2B5EF4-FFF2-40B4-BE49-F238E27FC236}">
                <a16:creationId xmlns:a16="http://schemas.microsoft.com/office/drawing/2014/main" id="{9E23607C-1775-4EBA-D060-7D30E66708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685800"/>
            <a:ext cx="8001000" cy="51054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3600" b="1" dirty="0">
                <a:solidFill>
                  <a:schemeClr val="accent2"/>
                </a:solidFill>
              </a:rPr>
              <a:t>Categories of Software Maintenance </a:t>
            </a:r>
            <a:endParaRPr lang="en-US" sz="3600" b="1" dirty="0"/>
          </a:p>
          <a:p>
            <a:pPr>
              <a:buFont typeface="Arial" charset="0"/>
              <a:buNone/>
              <a:defRPr/>
            </a:pPr>
            <a:r>
              <a:rPr lang="en-US" sz="2000" b="0" dirty="0"/>
              <a:t>Maintenance can be divided into the following: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sz="2400" b="1" dirty="0">
                <a:solidFill>
                  <a:srgbClr val="C00000"/>
                </a:solidFill>
              </a:rPr>
              <a:t>Corrective maintenance:</a:t>
            </a:r>
            <a:br>
              <a:rPr lang="en-US" sz="2000" b="0" dirty="0"/>
            </a:br>
            <a:r>
              <a:rPr lang="en-US" sz="2000" b="0" dirty="0"/>
              <a:t>Corrective maintenance of a software product may be essential either to </a:t>
            </a:r>
            <a:r>
              <a:rPr lang="en-US" sz="2000" b="0" dirty="0">
                <a:solidFill>
                  <a:srgbClr val="0070C0"/>
                </a:solidFill>
              </a:rPr>
              <a:t>rectify some bugs </a:t>
            </a:r>
            <a:r>
              <a:rPr lang="en-US" sz="2000" b="0" dirty="0"/>
              <a:t>observed while the system is in use, or to </a:t>
            </a:r>
            <a:r>
              <a:rPr lang="en-US" sz="2000" b="0" dirty="0">
                <a:solidFill>
                  <a:srgbClr val="0070C0"/>
                </a:solidFill>
              </a:rPr>
              <a:t>enhance the performance of the system</a:t>
            </a:r>
            <a:r>
              <a:rPr lang="en-US" sz="2000" b="0" dirty="0"/>
              <a:t>.</a:t>
            </a:r>
          </a:p>
          <a:p>
            <a:pPr marL="0" indent="0">
              <a:buNone/>
              <a:defRPr/>
            </a:pPr>
            <a:r>
              <a:rPr lang="en-US" sz="2000" b="1" dirty="0"/>
              <a:t>Purpose: </a:t>
            </a:r>
            <a:r>
              <a:rPr lang="en-US" sz="2000" b="0" dirty="0">
                <a:solidFill>
                  <a:srgbClr val="7030A0"/>
                </a:solidFill>
              </a:rPr>
              <a:t>Fixing bugs and errors reported by users or identified during testing.</a:t>
            </a:r>
          </a:p>
          <a:p>
            <a:pPr marL="0" indent="0">
              <a:buNone/>
              <a:defRPr/>
            </a:pPr>
            <a:r>
              <a:rPr lang="en-US" sz="2000" b="1" dirty="0"/>
              <a:t>Examples: </a:t>
            </a:r>
            <a:r>
              <a:rPr lang="en-US" sz="2000" b="0" dirty="0">
                <a:solidFill>
                  <a:srgbClr val="7030A0"/>
                </a:solidFill>
              </a:rPr>
              <a:t>Resolving crashes, fixing incorrect logic, repairing broken functionality</a:t>
            </a:r>
          </a:p>
          <a:p>
            <a:pPr marL="0" indent="0">
              <a:buNone/>
              <a:defRPr/>
            </a:pPr>
            <a:endParaRPr lang="en-US" sz="2000" b="0" dirty="0"/>
          </a:p>
          <a:p>
            <a:pPr>
              <a:buFont typeface="Arial" charset="0"/>
              <a:buNone/>
              <a:defRPr/>
            </a:pPr>
            <a:endParaRPr lang="en-US" sz="2000" b="0" dirty="0"/>
          </a:p>
          <a:p>
            <a:pPr marL="122238" indent="-122238" algn="just" eaLnBrk="1" hangingPunct="1">
              <a:buClr>
                <a:srgbClr val="A50021"/>
              </a:buClr>
              <a:buFont typeface="Wingdings" pitchFamily="2" charset="2"/>
              <a:buNone/>
              <a:defRPr/>
            </a:pPr>
            <a:endParaRPr lang="en-US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4D6A6-A894-E07A-A7A0-CF38ACF57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62000"/>
            <a:ext cx="7886700" cy="5414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C00000"/>
                </a:solidFill>
              </a:rPr>
              <a:t>Adaptive maintenance:</a:t>
            </a:r>
          </a:p>
          <a:p>
            <a:r>
              <a:rPr lang="en-US" sz="2400" b="0" dirty="0"/>
              <a:t>This includes </a:t>
            </a:r>
            <a:r>
              <a:rPr lang="en-US" sz="2400" b="0" dirty="0">
                <a:solidFill>
                  <a:srgbClr val="0070C0"/>
                </a:solidFill>
              </a:rPr>
              <a:t>modifications and </a:t>
            </a:r>
            <a:r>
              <a:rPr lang="en-US" sz="2400" b="0" dirty="0" err="1">
                <a:solidFill>
                  <a:srgbClr val="0070C0"/>
                </a:solidFill>
              </a:rPr>
              <a:t>updations</a:t>
            </a:r>
            <a:r>
              <a:rPr lang="en-US" sz="2400" b="0" dirty="0">
                <a:solidFill>
                  <a:srgbClr val="0070C0"/>
                </a:solidFill>
              </a:rPr>
              <a:t> </a:t>
            </a:r>
            <a:r>
              <a:rPr lang="en-US" sz="2400" b="0" dirty="0"/>
              <a:t>when the customers need the </a:t>
            </a:r>
            <a:r>
              <a:rPr lang="en-US" sz="2400" b="0" dirty="0">
                <a:solidFill>
                  <a:srgbClr val="0070C0"/>
                </a:solidFill>
              </a:rPr>
              <a:t>product to run on new platforms</a:t>
            </a:r>
            <a:r>
              <a:rPr lang="en-US" sz="2400" b="0" dirty="0"/>
              <a:t>, on </a:t>
            </a:r>
            <a:r>
              <a:rPr lang="en-US" sz="2400" b="0" dirty="0">
                <a:solidFill>
                  <a:srgbClr val="0070C0"/>
                </a:solidFill>
              </a:rPr>
              <a:t>new operating systems</a:t>
            </a:r>
            <a:r>
              <a:rPr lang="en-US" sz="2400" b="0" dirty="0"/>
              <a:t>, or when they need the </a:t>
            </a:r>
            <a:r>
              <a:rPr lang="en-US" sz="2400" b="0" dirty="0">
                <a:solidFill>
                  <a:srgbClr val="0070C0"/>
                </a:solidFill>
              </a:rPr>
              <a:t>product to interface with new hardware and software</a:t>
            </a:r>
            <a:r>
              <a:rPr lang="en-US" sz="2400" b="0" dirty="0"/>
              <a:t>.</a:t>
            </a:r>
          </a:p>
          <a:p>
            <a:r>
              <a:rPr lang="en-US" b="1" dirty="0"/>
              <a:t>Purpose: </a:t>
            </a:r>
            <a:r>
              <a:rPr lang="en-US" dirty="0">
                <a:solidFill>
                  <a:srgbClr val="7030A0"/>
                </a:solidFill>
              </a:rPr>
              <a:t>Updating the software to work in a new or changed environment.</a:t>
            </a:r>
          </a:p>
          <a:p>
            <a:r>
              <a:rPr lang="en-US" b="1" dirty="0"/>
              <a:t>Examples: </a:t>
            </a:r>
            <a:r>
              <a:rPr lang="en-US" dirty="0">
                <a:solidFill>
                  <a:srgbClr val="7030A0"/>
                </a:solidFill>
              </a:rPr>
              <a:t>Modifying the software to work with a new operating system version, database, or hardware.</a:t>
            </a:r>
          </a:p>
        </p:txBody>
      </p:sp>
    </p:spTree>
    <p:extLst>
      <p:ext uri="{BB962C8B-B14F-4D97-AF65-F5344CB8AC3E}">
        <p14:creationId xmlns:p14="http://schemas.microsoft.com/office/powerpoint/2010/main" val="2678624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id="{87DF5149-467B-9E09-45FD-AD73E049C7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1500" y="228600"/>
            <a:ext cx="8001000" cy="6096000"/>
          </a:xfrm>
        </p:spPr>
        <p:txBody>
          <a:bodyPr/>
          <a:lstStyle/>
          <a:p>
            <a:pPr marL="0" indent="0">
              <a:buNone/>
            </a:pPr>
            <a:endParaRPr lang="en-US" altLang="en-US" sz="2800" b="1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b="1" dirty="0">
                <a:solidFill>
                  <a:srgbClr val="C00000"/>
                </a:solidFill>
              </a:rPr>
              <a:t>Perfective maintenance:</a:t>
            </a:r>
            <a:br>
              <a:rPr lang="en-US" altLang="en-US" sz="2000" b="0" dirty="0"/>
            </a:br>
            <a:r>
              <a:rPr lang="en-US" altLang="en-US" sz="2000" b="0" dirty="0"/>
              <a:t>A software product needs </a:t>
            </a:r>
            <a:r>
              <a:rPr lang="en-US" altLang="en-US" sz="2000" b="0" dirty="0">
                <a:solidFill>
                  <a:srgbClr val="0070C0"/>
                </a:solidFill>
              </a:rPr>
              <a:t>maintenance to support the new features </a:t>
            </a:r>
            <a:r>
              <a:rPr lang="en-US" altLang="en-US" sz="2000" b="0" dirty="0"/>
              <a:t>that the </a:t>
            </a:r>
            <a:r>
              <a:rPr lang="en-US" altLang="en-US" sz="2000" b="0" dirty="0">
                <a:solidFill>
                  <a:schemeClr val="accent2"/>
                </a:solidFill>
              </a:rPr>
              <a:t>users want or to change or add different types of functionalities</a:t>
            </a:r>
            <a:r>
              <a:rPr lang="en-US" altLang="en-US" sz="2000" b="0" dirty="0"/>
              <a:t> of the system according to the customer demands.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b="1" dirty="0"/>
              <a:t>Purpose: </a:t>
            </a:r>
            <a:r>
              <a:rPr lang="en-US" altLang="en-US" sz="2000" dirty="0">
                <a:solidFill>
                  <a:srgbClr val="7030A0"/>
                </a:solidFill>
              </a:rPr>
              <a:t>Enhancing the software by adding new features or improving existing functionalities.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b="1" dirty="0"/>
              <a:t>Examples: </a:t>
            </a:r>
            <a:r>
              <a:rPr lang="en-US" altLang="en-US" sz="2000" dirty="0">
                <a:solidFill>
                  <a:srgbClr val="7030A0"/>
                </a:solidFill>
              </a:rPr>
              <a:t>Adding new reporting capabilities, optimizing performance, improving the user interface.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7030A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b="1" dirty="0">
                <a:solidFill>
                  <a:srgbClr val="C00000"/>
                </a:solidFill>
              </a:rPr>
              <a:t>Preventive maintenance:</a:t>
            </a:r>
            <a:br>
              <a:rPr lang="en-US" altLang="en-US" sz="2000" b="0" dirty="0"/>
            </a:br>
            <a:r>
              <a:rPr lang="en-US" altLang="en-US" sz="2000" b="0" dirty="0"/>
              <a:t>This type of maintenance includes modifications and </a:t>
            </a:r>
            <a:r>
              <a:rPr lang="en-US" altLang="en-US" sz="2000" b="0" dirty="0" err="1"/>
              <a:t>updations</a:t>
            </a:r>
            <a:r>
              <a:rPr lang="en-US" altLang="en-US" sz="2000" b="0" dirty="0"/>
              <a:t> to </a:t>
            </a:r>
            <a:r>
              <a:rPr lang="en-US" altLang="en-US" sz="2000" b="0" dirty="0">
                <a:solidFill>
                  <a:srgbClr val="0070C0"/>
                </a:solidFill>
              </a:rPr>
              <a:t>prevent future problems of the software</a:t>
            </a:r>
            <a:r>
              <a:rPr lang="en-US" altLang="en-US" sz="2000" b="0" dirty="0"/>
              <a:t>. It goals to attend problems, which are not significant at this moment but may cause serious issues in future.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b="1" dirty="0"/>
              <a:t>Purpose: </a:t>
            </a:r>
            <a:r>
              <a:rPr lang="en-US" altLang="en-US" sz="2000" b="0" dirty="0">
                <a:solidFill>
                  <a:srgbClr val="7030A0"/>
                </a:solidFill>
              </a:rPr>
              <a:t>Making changes to prevent future problems.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b="1" dirty="0"/>
              <a:t>Examples: </a:t>
            </a:r>
            <a:r>
              <a:rPr lang="en-US" altLang="en-US" sz="2000" b="0" dirty="0">
                <a:solidFill>
                  <a:srgbClr val="7030A0"/>
                </a:solidFill>
              </a:rPr>
              <a:t>Code refactoring, updating documentation, improving security.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3F2A-4CAF-D986-C6AE-23FC5055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Practices to adopt in Software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67CEB-EAB0-DE07-D330-A0AAD8684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1. Maintain Documentation</a:t>
            </a:r>
            <a:r>
              <a:rPr lang="en-US" sz="2400" dirty="0">
                <a:solidFill>
                  <a:srgbClr val="C00000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Keep documentation up-to-date to make future maintenance easier.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2. Automate Testing</a:t>
            </a:r>
            <a:r>
              <a:rPr lang="en-US" sz="2400" dirty="0">
                <a:solidFill>
                  <a:srgbClr val="C00000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Implement automated testing to quickly identify and fix issues introduced during maintenance.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3. Refactor Code</a:t>
            </a:r>
            <a:r>
              <a:rPr lang="en-US" sz="2400" dirty="0">
                <a:solidFill>
                  <a:srgbClr val="C00000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Regularly refactor code to improve readability, maintainability, and performance.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7030A0"/>
                </a:solidFill>
              </a:rPr>
              <a:t>[Code refactoring is the process of restructuring your existing code to improve </a:t>
            </a:r>
            <a:r>
              <a:rPr lang="en-US" sz="1900" dirty="0">
                <a:solidFill>
                  <a:srgbClr val="0070C0"/>
                </a:solidFill>
              </a:rPr>
              <a:t>its internal design, readability, and maintainability </a:t>
            </a:r>
            <a:r>
              <a:rPr lang="en-US" sz="1900" dirty="0">
                <a:solidFill>
                  <a:srgbClr val="7030A0"/>
                </a:solidFill>
              </a:rPr>
              <a:t>without altering its external behavior or functionality]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153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>
            <a:extLst>
              <a:ext uri="{FF2B5EF4-FFF2-40B4-BE49-F238E27FC236}">
                <a16:creationId xmlns:a16="http://schemas.microsoft.com/office/drawing/2014/main" id="{8E7913A9-C511-CF24-BA3F-D9BD95CC34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533400"/>
            <a:ext cx="8001000" cy="4572000"/>
          </a:xfrm>
        </p:spPr>
        <p:txBody>
          <a:bodyPr>
            <a:normAutofit/>
          </a:bodyPr>
          <a:lstStyle/>
          <a:p>
            <a:pPr marL="0" indent="0" eaLnBrk="1" hangingPunct="1">
              <a:buClr>
                <a:schemeClr val="tx2"/>
              </a:buClr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SOFTWRE MAINTENANCE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Clr>
                <a:schemeClr val="tx2"/>
              </a:buClr>
            </a:pP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Software maintenance is a very broad activity that includes </a:t>
            </a:r>
            <a:r>
              <a:rPr lang="en-US" altLang="en-US" sz="24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correction</a:t>
            </a: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enhancements of capabilities</a:t>
            </a: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deletion of obsolete capabilities</a:t>
            </a: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24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Because change is inevitable, mechanisms must be developed for evaluation, controlling and making modifications.</a:t>
            </a:r>
          </a:p>
          <a:p>
            <a:pPr algn="just" eaLnBrk="1" hangingPunct="1">
              <a:buClr>
                <a:schemeClr val="tx2"/>
              </a:buClr>
            </a:pPr>
            <a:r>
              <a:rPr lang="en-US" altLang="en-US" sz="2400" b="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any work done to change the software after it is in operation is considered to be maintenance work</a:t>
            </a: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purpose is to </a:t>
            </a:r>
            <a:r>
              <a:rPr lang="en-US" altLang="en-US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preserve the value of software over the time</a:t>
            </a: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value can be enhanced by expanding the customer base, meeting additional requirements, becoming easier to use, more efficient and employing newer technology.</a:t>
            </a:r>
            <a:endParaRPr lang="en-US" altLang="en-US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tx2"/>
              </a:buClr>
            </a:pPr>
            <a:endParaRPr lang="en-US" altLang="en-US" sz="2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3F2A-4CAF-D986-C6AE-23FC5055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Challenges in Software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67CEB-EAB0-DE07-D330-A0AAD8684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C00000"/>
                </a:solidFill>
              </a:rPr>
              <a:t>1. Understanding Legacy Code</a:t>
            </a:r>
            <a:r>
              <a:rPr lang="en-US" sz="2400" dirty="0">
                <a:solidFill>
                  <a:srgbClr val="C00000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Maintaining old code can be challenging due to lack of documentation and understanding of original design.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2. Resource Allocation</a:t>
            </a:r>
            <a:r>
              <a:rPr lang="en-US" sz="2400" dirty="0">
                <a:solidFill>
                  <a:srgbClr val="C00000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Balancing resources between new development and maintenance tasks can be difficult.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3. Compatibility Issues</a:t>
            </a:r>
            <a:r>
              <a:rPr lang="en-US" sz="2400" dirty="0">
                <a:solidFill>
                  <a:srgbClr val="C00000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Ensuring compatibility with new environments or systems can be challenging.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786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1493</TotalTime>
  <Words>1006</Words>
  <Application>Microsoft Office PowerPoint</Application>
  <PresentationFormat>On-screen Show (4:3)</PresentationFormat>
  <Paragraphs>97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Economics &amp; Management</vt:lpstr>
      <vt:lpstr>WHAT IS SOFTWARE MAINTENANCE ?</vt:lpstr>
      <vt:lpstr>PowerPoint Presentation</vt:lpstr>
      <vt:lpstr>PowerPoint Presentation</vt:lpstr>
      <vt:lpstr>PowerPoint Presentation</vt:lpstr>
      <vt:lpstr>PowerPoint Presentation</vt:lpstr>
      <vt:lpstr>Practices to adopt in Software Maintenance</vt:lpstr>
      <vt:lpstr>PowerPoint Presentation</vt:lpstr>
      <vt:lpstr>Challenges in Software Maintenance</vt:lpstr>
      <vt:lpstr>Phase Distribution in Software Maintenance</vt:lpstr>
      <vt:lpstr>Phase Distribution in Software Maintenance?</vt:lpstr>
      <vt:lpstr>Phases of Software Maintenance</vt:lpstr>
      <vt:lpstr>Phases of Software Maintenance</vt:lpstr>
      <vt:lpstr>Phases of Software Maintenance</vt:lpstr>
      <vt:lpstr>Importance of Phase Distribution</vt:lpstr>
      <vt:lpstr>Challenges in Phase 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Economics and Management</dc:title>
  <dc:creator>VIJDAN</dc:creator>
  <cp:lastModifiedBy>Dua Agha</cp:lastModifiedBy>
  <cp:revision>96</cp:revision>
  <dcterms:created xsi:type="dcterms:W3CDTF">2006-08-16T00:00:00Z</dcterms:created>
  <dcterms:modified xsi:type="dcterms:W3CDTF">2025-03-18T18:05:10Z</dcterms:modified>
</cp:coreProperties>
</file>