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71" r:id="rId11"/>
    <p:sldId id="272" r:id="rId12"/>
    <p:sldId id="273" r:id="rId13"/>
    <p:sldId id="274" r:id="rId14"/>
    <p:sldId id="267" r:id="rId15"/>
    <p:sldId id="26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71" d="100"/>
          <a:sy n="71"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1380B-7F50-4F0F-AB90-221DDCBC473E}"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367683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A1380B-7F50-4F0F-AB90-221DDCBC473E}"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138893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A1380B-7F50-4F0F-AB90-221DDCBC473E}"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734435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A1380B-7F50-4F0F-AB90-221DDCBC473E}"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7853091-0F96-4947-AB1E-A76318FC228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93956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A1380B-7F50-4F0F-AB90-221DDCBC473E}"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22068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A1380B-7F50-4F0F-AB90-221DDCBC473E}"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123153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A1380B-7F50-4F0F-AB90-221DDCBC473E}"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2456480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1380B-7F50-4F0F-AB90-221DDCBC473E}"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892757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3A1380B-7F50-4F0F-AB90-221DDCBC473E}" type="datetimeFigureOut">
              <a:rPr lang="en-US" smtClean="0"/>
              <a:t>3/11/2025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7853091-0F96-4947-AB1E-A76318FC2281}" type="slidenum">
              <a:rPr lang="en-US" smtClean="0"/>
              <a:t>‹#›</a:t>
            </a:fld>
            <a:endParaRPr lang="en-US"/>
          </a:p>
        </p:txBody>
      </p:sp>
    </p:spTree>
    <p:extLst>
      <p:ext uri="{BB962C8B-B14F-4D97-AF65-F5344CB8AC3E}">
        <p14:creationId xmlns:p14="http://schemas.microsoft.com/office/powerpoint/2010/main" val="302399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1380B-7F50-4F0F-AB90-221DDCBC473E}"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54832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1380B-7F50-4F0F-AB90-221DDCBC473E}"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296777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A1380B-7F50-4F0F-AB90-221DDCBC473E}"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120484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1380B-7F50-4F0F-AB90-221DDCBC473E}"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148896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1380B-7F50-4F0F-AB90-221DDCBC473E}"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411453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3A1380B-7F50-4F0F-AB90-221DDCBC473E}"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5685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A1380B-7F50-4F0F-AB90-221DDCBC473E}"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280719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A1380B-7F50-4F0F-AB90-221DDCBC473E}"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3091-0F96-4947-AB1E-A76318FC2281}" type="slidenum">
              <a:rPr lang="en-US" smtClean="0"/>
              <a:t>‹#›</a:t>
            </a:fld>
            <a:endParaRPr lang="en-US"/>
          </a:p>
        </p:txBody>
      </p:sp>
    </p:spTree>
    <p:extLst>
      <p:ext uri="{BB962C8B-B14F-4D97-AF65-F5344CB8AC3E}">
        <p14:creationId xmlns:p14="http://schemas.microsoft.com/office/powerpoint/2010/main" val="367112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A1380B-7F50-4F0F-AB90-221DDCBC473E}" type="datetimeFigureOut">
              <a:rPr lang="en-US" smtClean="0"/>
              <a:t>3/11/2025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7853091-0F96-4947-AB1E-A76318FC2281}" type="slidenum">
              <a:rPr lang="en-US" smtClean="0"/>
              <a:t>‹#›</a:t>
            </a:fld>
            <a:endParaRPr lang="en-US"/>
          </a:p>
        </p:txBody>
      </p:sp>
    </p:spTree>
    <p:extLst>
      <p:ext uri="{BB962C8B-B14F-4D97-AF65-F5344CB8AC3E}">
        <p14:creationId xmlns:p14="http://schemas.microsoft.com/office/powerpoint/2010/main" val="311803093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0.jpg"/>
          <p:cNvPicPr>
            <a:picLocks noChangeAspect="1"/>
          </p:cNvPicPr>
          <p:nvPr/>
        </p:nvPicPr>
        <p:blipFill>
          <a:blip r:embed="rId2"/>
          <a:stretch>
            <a:fillRect/>
          </a:stretch>
        </p:blipFill>
        <p:spPr>
          <a:xfrm>
            <a:off x="13447" y="0"/>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F0F0F-C4CC-D382-3A31-4D01065EE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207676-BB19-66A8-AC77-87E592089A37}"/>
              </a:ext>
            </a:extLst>
          </p:cNvPr>
          <p:cNvSpPr>
            <a:spLocks noGrp="1"/>
          </p:cNvSpPr>
          <p:nvPr>
            <p:ph type="title"/>
          </p:nvPr>
        </p:nvSpPr>
        <p:spPr>
          <a:xfrm>
            <a:off x="680321" y="1734864"/>
            <a:ext cx="9613861" cy="1080938"/>
          </a:xfrm>
        </p:spPr>
        <p:txBody>
          <a:bodyPr/>
          <a:lstStyle/>
          <a:p>
            <a:r>
              <a:rPr lang="en-US" dirty="0"/>
              <a:t>Opposition from Quraish</a:t>
            </a:r>
          </a:p>
        </p:txBody>
      </p:sp>
      <p:sp>
        <p:nvSpPr>
          <p:cNvPr id="3" name="Content Placeholder 2">
            <a:extLst>
              <a:ext uri="{FF2B5EF4-FFF2-40B4-BE49-F238E27FC236}">
                <a16:creationId xmlns:a16="http://schemas.microsoft.com/office/drawing/2014/main" id="{284BB3C8-F004-7EA2-D4E3-9685295B2144}"/>
              </a:ext>
            </a:extLst>
          </p:cNvPr>
          <p:cNvSpPr>
            <a:spLocks noGrp="1"/>
          </p:cNvSpPr>
          <p:nvPr>
            <p:ph idx="1"/>
          </p:nvPr>
        </p:nvSpPr>
        <p:spPr>
          <a:xfrm>
            <a:off x="680321" y="3312279"/>
            <a:ext cx="9613861" cy="2053097"/>
          </a:xfrm>
        </p:spPr>
        <p:txBody>
          <a:bodyPr>
            <a:noAutofit/>
          </a:bodyPr>
          <a:lstStyle/>
          <a:p>
            <a:pPr>
              <a:buNone/>
            </a:pPr>
            <a:r>
              <a:rPr lang="en-US" dirty="0"/>
              <a:t>Reason: The Quraysh feared losing power, wealth, and idol worship at the Kaaba.</a:t>
            </a:r>
          </a:p>
          <a:p>
            <a:pPr>
              <a:buNone/>
            </a:pPr>
            <a:r>
              <a:rPr lang="en-US" dirty="0"/>
              <a:t>Tactics: Public ridicule, false accusations (calling him a magician/poet), and social boycott</a:t>
            </a:r>
          </a:p>
        </p:txBody>
      </p:sp>
      <p:sp>
        <p:nvSpPr>
          <p:cNvPr id="4" name="Title 1">
            <a:extLst>
              <a:ext uri="{FF2B5EF4-FFF2-40B4-BE49-F238E27FC236}">
                <a16:creationId xmlns:a16="http://schemas.microsoft.com/office/drawing/2014/main" id="{07E4D364-A530-A1A1-309F-044A0A817F00}"/>
              </a:ext>
            </a:extLst>
          </p:cNvPr>
          <p:cNvSpPr txBox="1">
            <a:spLocks/>
          </p:cNvSpPr>
          <p:nvPr/>
        </p:nvSpPr>
        <p:spPr>
          <a:xfrm>
            <a:off x="357592" y="946157"/>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a:t>Challenges Faced by prophet in Makkah </a:t>
            </a:r>
            <a:endParaRPr lang="en-US" sz="4000" b="1" dirty="0"/>
          </a:p>
        </p:txBody>
      </p:sp>
    </p:spTree>
    <p:extLst>
      <p:ext uri="{BB962C8B-B14F-4D97-AF65-F5344CB8AC3E}">
        <p14:creationId xmlns:p14="http://schemas.microsoft.com/office/powerpoint/2010/main" val="167490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8BF09-3ED9-385E-BD77-8BB0167C7F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4ACF2B-8D0C-7A48-4C56-A2BDB3130B7A}"/>
              </a:ext>
            </a:extLst>
          </p:cNvPr>
          <p:cNvSpPr>
            <a:spLocks noGrp="1"/>
          </p:cNvSpPr>
          <p:nvPr>
            <p:ph type="title"/>
          </p:nvPr>
        </p:nvSpPr>
        <p:spPr/>
        <p:txBody>
          <a:bodyPr/>
          <a:lstStyle/>
          <a:p>
            <a:r>
              <a:rPr lang="en-US" dirty="0"/>
              <a:t>Tactics</a:t>
            </a:r>
          </a:p>
        </p:txBody>
      </p:sp>
      <p:sp>
        <p:nvSpPr>
          <p:cNvPr id="3" name="Content Placeholder 2">
            <a:extLst>
              <a:ext uri="{FF2B5EF4-FFF2-40B4-BE49-F238E27FC236}">
                <a16:creationId xmlns:a16="http://schemas.microsoft.com/office/drawing/2014/main" id="{BC31A59D-B519-613F-0446-9AD083495B93}"/>
              </a:ext>
            </a:extLst>
          </p:cNvPr>
          <p:cNvSpPr>
            <a:spLocks noGrp="1"/>
          </p:cNvSpPr>
          <p:nvPr>
            <p:ph idx="1"/>
          </p:nvPr>
        </p:nvSpPr>
        <p:spPr>
          <a:xfrm>
            <a:off x="935815" y="2196173"/>
            <a:ext cx="9613861" cy="3599316"/>
          </a:xfrm>
        </p:spPr>
        <p:txBody>
          <a:bodyPr>
            <a:noAutofit/>
          </a:bodyPr>
          <a:lstStyle/>
          <a:p>
            <a:pPr>
              <a:buNone/>
            </a:pPr>
            <a:r>
              <a:rPr lang="en-US" dirty="0"/>
              <a:t>1. Negotiations : They bribed him with wealth and power to abandon Islam, but he refused, saying, "If they put the sun in my right hand and the moon in my left, I will not give up this mission."</a:t>
            </a:r>
          </a:p>
          <a:p>
            <a:pPr>
              <a:buNone/>
            </a:pPr>
            <a:endParaRPr lang="en-US" dirty="0"/>
          </a:p>
          <a:p>
            <a:pPr>
              <a:buNone/>
            </a:pPr>
            <a:r>
              <a:rPr lang="en-US" dirty="0"/>
              <a:t>2.Torture: Weak and poor Muslims faced brutal persecution—Bilal (RA) was dragged on burning sand, Ammar (RA)’s family was tortured to death.</a:t>
            </a:r>
          </a:p>
          <a:p>
            <a:pPr>
              <a:buNone/>
            </a:pPr>
            <a:r>
              <a:rPr lang="en-US" dirty="0"/>
              <a:t>3.Social Boycott: Banu Hashim was forced into exile in </a:t>
            </a:r>
            <a:r>
              <a:rPr lang="en-US" dirty="0" err="1"/>
              <a:t>Shi’b</a:t>
            </a:r>
            <a:r>
              <a:rPr lang="en-US" dirty="0"/>
              <a:t> Abi Talib (3 years of starvation and hardship).</a:t>
            </a:r>
          </a:p>
          <a:p>
            <a:pPr>
              <a:buNone/>
            </a:pPr>
            <a:r>
              <a:rPr lang="en-US" dirty="0"/>
              <a:t>4.Loss of Loved Ones: His wife Khadijah (RA) and uncle Abu Talib passed away, making him vulnerable.</a:t>
            </a:r>
          </a:p>
          <a:p>
            <a:pPr>
              <a:buNone/>
            </a:pPr>
            <a:endParaRPr lang="en-US" sz="1600" dirty="0"/>
          </a:p>
        </p:txBody>
      </p:sp>
    </p:spTree>
    <p:extLst>
      <p:ext uri="{BB962C8B-B14F-4D97-AF65-F5344CB8AC3E}">
        <p14:creationId xmlns:p14="http://schemas.microsoft.com/office/powerpoint/2010/main" val="287148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82714-0D6E-E53E-DA09-58CF114C4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2DE3A-92A4-6ED6-F5F3-0B57A5EC503F}"/>
              </a:ext>
            </a:extLst>
          </p:cNvPr>
          <p:cNvSpPr>
            <a:spLocks noGrp="1"/>
          </p:cNvSpPr>
          <p:nvPr>
            <p:ph type="title"/>
          </p:nvPr>
        </p:nvSpPr>
        <p:spPr/>
        <p:txBody>
          <a:bodyPr/>
          <a:lstStyle/>
          <a:p>
            <a:r>
              <a:rPr lang="en-US" dirty="0"/>
              <a:t> The Painful Journey to </a:t>
            </a:r>
            <a:r>
              <a:rPr lang="en-US" dirty="0" err="1"/>
              <a:t>Ta’if</a:t>
            </a:r>
            <a:endParaRPr lang="en-US" dirty="0"/>
          </a:p>
        </p:txBody>
      </p:sp>
      <p:sp>
        <p:nvSpPr>
          <p:cNvPr id="3" name="Content Placeholder 2">
            <a:extLst>
              <a:ext uri="{FF2B5EF4-FFF2-40B4-BE49-F238E27FC236}">
                <a16:creationId xmlns:a16="http://schemas.microsoft.com/office/drawing/2014/main" id="{10A4551F-B031-96B3-1AB7-487973B2E572}"/>
              </a:ext>
            </a:extLst>
          </p:cNvPr>
          <p:cNvSpPr>
            <a:spLocks noGrp="1"/>
          </p:cNvSpPr>
          <p:nvPr>
            <p:ph idx="1"/>
          </p:nvPr>
        </p:nvSpPr>
        <p:spPr>
          <a:xfrm>
            <a:off x="989603" y="2169279"/>
            <a:ext cx="9613861" cy="3599316"/>
          </a:xfrm>
        </p:spPr>
        <p:txBody>
          <a:bodyPr>
            <a:noAutofit/>
          </a:bodyPr>
          <a:lstStyle/>
          <a:p>
            <a:pPr>
              <a:buNone/>
            </a:pPr>
            <a:r>
              <a:rPr lang="en-US" sz="2000" b="1" dirty="0"/>
              <a:t>Seeking Support</a:t>
            </a:r>
            <a:r>
              <a:rPr lang="en-US" sz="2000" dirty="0"/>
              <a:t>: After years of opposition in Makkah, Prophet Muhammad (PBUH) traveled 60 miles to </a:t>
            </a:r>
            <a:r>
              <a:rPr lang="en-US" sz="2000" dirty="0" err="1"/>
              <a:t>Ta’if</a:t>
            </a:r>
            <a:r>
              <a:rPr lang="en-US" sz="2000" dirty="0"/>
              <a:t>, hoping its leaders would accept Islam and provide </a:t>
            </a:r>
            <a:r>
              <a:rPr lang="en-US" sz="2000" dirty="0" err="1"/>
              <a:t>protection.Harsh</a:t>
            </a:r>
            <a:endParaRPr lang="en-US" sz="2000" dirty="0"/>
          </a:p>
          <a:p>
            <a:pPr>
              <a:buNone/>
            </a:pPr>
            <a:r>
              <a:rPr lang="en-US" sz="2000" b="1" dirty="0"/>
              <a:t> Rejection</a:t>
            </a:r>
            <a:r>
              <a:rPr lang="en-US" sz="2000" dirty="0"/>
              <a:t>: The chiefs of </a:t>
            </a:r>
            <a:r>
              <a:rPr lang="en-US" sz="2000" dirty="0" err="1"/>
              <a:t>Ta’if</a:t>
            </a:r>
            <a:r>
              <a:rPr lang="en-US" sz="2000" dirty="0"/>
              <a:t>—Abd </a:t>
            </a:r>
            <a:r>
              <a:rPr lang="en-US" sz="2000" dirty="0" err="1"/>
              <a:t>Yalayl</a:t>
            </a:r>
            <a:r>
              <a:rPr lang="en-US" sz="2000" dirty="0"/>
              <a:t>, Mas’ud, and Habib—mocked him and refused to listen. They incited mobs to insult and attack </a:t>
            </a:r>
            <a:r>
              <a:rPr lang="en-US" sz="2000" dirty="0" err="1"/>
              <a:t>him.Brutal</a:t>
            </a:r>
            <a:r>
              <a:rPr lang="en-US" sz="2000" dirty="0"/>
              <a:t> Attack: As he walked through the streets, the people pelted him with stones, injuring him badly. His shoes filled with blood, yet he remained patient.</a:t>
            </a:r>
          </a:p>
          <a:p>
            <a:pPr>
              <a:buNone/>
            </a:pPr>
            <a:r>
              <a:rPr lang="en-US" sz="2000" b="1" dirty="0"/>
              <a:t>The Prophet’s Prayer</a:t>
            </a:r>
            <a:r>
              <a:rPr lang="en-US" sz="2000" dirty="0"/>
              <a:t>: He took refuge in an orchard and made a heartfelt dua to Allah, expressing his sorrow but leaving everything to Him.</a:t>
            </a:r>
          </a:p>
          <a:p>
            <a:pPr>
              <a:buNone/>
            </a:pPr>
            <a:r>
              <a:rPr lang="en-US" sz="2000" dirty="0"/>
              <a:t>Angel Jibreel’s Offer: Allah sent Angel Jibreel (AS), who offered to destroy </a:t>
            </a:r>
            <a:r>
              <a:rPr lang="en-US" sz="2000" dirty="0" err="1"/>
              <a:t>Ta’if</a:t>
            </a:r>
            <a:r>
              <a:rPr lang="en-US" sz="2000" dirty="0"/>
              <a:t>. Instead of revenge, Prophet Muhammad (PBUH) </a:t>
            </a:r>
            <a:r>
              <a:rPr lang="en-US" sz="2000" dirty="0" err="1"/>
              <a:t>prayed:"O</a:t>
            </a:r>
            <a:r>
              <a:rPr lang="en-US" sz="2000" dirty="0"/>
              <a:t> Allah, guide them, for their children may accept Islam.</a:t>
            </a:r>
          </a:p>
          <a:p>
            <a:pPr>
              <a:buNone/>
            </a:pPr>
            <a:r>
              <a:rPr lang="en-US" sz="2000" dirty="0"/>
              <a:t>"Years Later: His patience bore fruit—</a:t>
            </a:r>
            <a:r>
              <a:rPr lang="en-US" sz="2000" dirty="0" err="1"/>
              <a:t>Ta’if</a:t>
            </a:r>
            <a:r>
              <a:rPr lang="en-US" sz="2000" dirty="0"/>
              <a:t> later embraced Islam willingly. This incident showed his unmatched mercy and perseverance.</a:t>
            </a:r>
          </a:p>
        </p:txBody>
      </p:sp>
    </p:spTree>
    <p:extLst>
      <p:ext uri="{BB962C8B-B14F-4D97-AF65-F5344CB8AC3E}">
        <p14:creationId xmlns:p14="http://schemas.microsoft.com/office/powerpoint/2010/main" val="367669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0EA04-1CA6-13AA-C234-BE5B84239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2CEDD-9E9E-8B9F-62D6-C2EDD60E7EF8}"/>
              </a:ext>
            </a:extLst>
          </p:cNvPr>
          <p:cNvSpPr>
            <a:spLocks noGrp="1"/>
          </p:cNvSpPr>
          <p:nvPr>
            <p:ph type="title"/>
          </p:nvPr>
        </p:nvSpPr>
        <p:spPr/>
        <p:txBody>
          <a:bodyPr/>
          <a:lstStyle/>
          <a:p>
            <a:r>
              <a:rPr lang="en-US" dirty="0"/>
              <a:t>  The Night of Escape (Hijrah)</a:t>
            </a:r>
          </a:p>
        </p:txBody>
      </p:sp>
      <p:sp>
        <p:nvSpPr>
          <p:cNvPr id="3" name="Content Placeholder 2">
            <a:extLst>
              <a:ext uri="{FF2B5EF4-FFF2-40B4-BE49-F238E27FC236}">
                <a16:creationId xmlns:a16="http://schemas.microsoft.com/office/drawing/2014/main" id="{A8AEC381-3B2B-BBC3-D501-6C87B05F38EC}"/>
              </a:ext>
            </a:extLst>
          </p:cNvPr>
          <p:cNvSpPr>
            <a:spLocks noGrp="1"/>
          </p:cNvSpPr>
          <p:nvPr>
            <p:ph idx="1"/>
          </p:nvPr>
        </p:nvSpPr>
        <p:spPr>
          <a:xfrm>
            <a:off x="989603" y="2169279"/>
            <a:ext cx="9613861" cy="3599316"/>
          </a:xfrm>
        </p:spPr>
        <p:txBody>
          <a:bodyPr>
            <a:noAutofit/>
          </a:bodyPr>
          <a:lstStyle/>
          <a:p>
            <a:pPr>
              <a:buNone/>
            </a:pPr>
            <a:r>
              <a:rPr lang="en-US" sz="2000" b="1" dirty="0"/>
              <a:t>Quraysh’s Assassination Plot: </a:t>
            </a:r>
            <a:r>
              <a:rPr lang="en-US" sz="2000" dirty="0"/>
              <a:t>The Quraysh leaders feared Islam’s growth and decided to kill Prophet Muhammad (PBUH). They chose one strong man from each tribe to attack him together, ensuring no single tribe would bear the blame.</a:t>
            </a:r>
          </a:p>
          <a:p>
            <a:pPr>
              <a:buNone/>
            </a:pPr>
            <a:r>
              <a:rPr lang="en-US" sz="2000" b="1" dirty="0"/>
              <a:t>Allah’s Command to Migrate: </a:t>
            </a:r>
            <a:r>
              <a:rPr lang="en-US" sz="2000" dirty="0"/>
              <a:t>Prophet Muhammad (PBUH) was informed of their plot by Angel Jibreel (AS). He asked his cousin Ali (RA) to sleep in his bed, tricking the assassins.</a:t>
            </a:r>
          </a:p>
          <a:p>
            <a:pPr>
              <a:buNone/>
            </a:pPr>
            <a:r>
              <a:rPr lang="en-US" sz="2000" b="1" dirty="0"/>
              <a:t>The Miraculous Escape: </a:t>
            </a:r>
            <a:r>
              <a:rPr lang="en-US" sz="2000" dirty="0"/>
              <a:t>As the Quraysh surrounded his house, he recited Surah Yaseen (36:9):"And We placed a barrier before them and a barrier behind them, so We covered them, and they could not </a:t>
            </a:r>
            <a:r>
              <a:rPr lang="en-US" sz="2000" dirty="0" err="1"/>
              <a:t>see."He</a:t>
            </a:r>
            <a:r>
              <a:rPr lang="en-US" sz="2000" dirty="0"/>
              <a:t> walked out unseen</a:t>
            </a:r>
            <a:r>
              <a:rPr lang="en-US" dirty="0"/>
              <a:t>..</a:t>
            </a:r>
          </a:p>
        </p:txBody>
      </p:sp>
    </p:spTree>
    <p:extLst>
      <p:ext uri="{BB962C8B-B14F-4D97-AF65-F5344CB8AC3E}">
        <p14:creationId xmlns:p14="http://schemas.microsoft.com/office/powerpoint/2010/main" val="98351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77F1-BBAE-953B-44A0-D7043C232A84}"/>
              </a:ext>
            </a:extLst>
          </p:cNvPr>
          <p:cNvSpPr>
            <a:spLocks noGrp="1"/>
          </p:cNvSpPr>
          <p:nvPr>
            <p:ph type="title"/>
          </p:nvPr>
        </p:nvSpPr>
        <p:spPr/>
        <p:txBody>
          <a:bodyPr/>
          <a:lstStyle/>
          <a:p>
            <a:r>
              <a:rPr lang="en-US" dirty="0"/>
              <a:t>Why Did Muslims Migrate?</a:t>
            </a:r>
          </a:p>
        </p:txBody>
      </p:sp>
      <p:sp>
        <p:nvSpPr>
          <p:cNvPr id="3" name="Content Placeholder 2">
            <a:extLst>
              <a:ext uri="{FF2B5EF4-FFF2-40B4-BE49-F238E27FC236}">
                <a16:creationId xmlns:a16="http://schemas.microsoft.com/office/drawing/2014/main" id="{B2320A3C-48A6-DDE0-3E2A-1EDD503D0A8A}"/>
              </a:ext>
            </a:extLst>
          </p:cNvPr>
          <p:cNvSpPr>
            <a:spLocks noGrp="1"/>
          </p:cNvSpPr>
          <p:nvPr>
            <p:ph idx="1"/>
          </p:nvPr>
        </p:nvSpPr>
        <p:spPr/>
        <p:txBody>
          <a:bodyPr/>
          <a:lstStyle/>
          <a:p>
            <a:pPr>
              <a:buFont typeface="Arial" panose="020B0604020202020204" pitchFamily="34" charset="0"/>
              <a:buChar char="•"/>
            </a:pPr>
            <a:r>
              <a:rPr lang="en-US" b="1" dirty="0"/>
              <a:t>Persecution in Makkah:</a:t>
            </a:r>
            <a:r>
              <a:rPr lang="en-US" dirty="0"/>
              <a:t> Quraysh were </a:t>
            </a:r>
            <a:r>
              <a:rPr lang="en-US" b="1" dirty="0"/>
              <a:t>hurting and torturing Muslims</a:t>
            </a:r>
            <a:r>
              <a:rPr lang="en-US" dirty="0"/>
              <a:t>.</a:t>
            </a:r>
          </a:p>
          <a:p>
            <a:pPr>
              <a:buFont typeface="Arial" panose="020B0604020202020204" pitchFamily="34" charset="0"/>
              <a:buChar char="•"/>
            </a:pPr>
            <a:r>
              <a:rPr lang="en-US" b="1" dirty="0"/>
              <a:t>No Freedom to Worship:</a:t>
            </a:r>
            <a:r>
              <a:rPr lang="en-US" dirty="0"/>
              <a:t> Muslims </a:t>
            </a:r>
            <a:r>
              <a:rPr lang="en-US" b="1" dirty="0"/>
              <a:t>could not pray openly</a:t>
            </a:r>
            <a:r>
              <a:rPr lang="en-US" dirty="0"/>
              <a:t>.</a:t>
            </a:r>
          </a:p>
          <a:p>
            <a:pPr>
              <a:buFont typeface="Arial" panose="020B0604020202020204" pitchFamily="34" charset="0"/>
              <a:buChar char="•"/>
            </a:pPr>
            <a:r>
              <a:rPr lang="en-US" b="1" dirty="0"/>
              <a:t>Invitation from Madina:</a:t>
            </a:r>
            <a:r>
              <a:rPr lang="en-US" dirty="0"/>
              <a:t> The people of Madina </a:t>
            </a:r>
            <a:r>
              <a:rPr lang="en-US" b="1" dirty="0"/>
              <a:t>promised to support the Prophet (PBUH) and Islam</a:t>
            </a:r>
            <a:r>
              <a:rPr lang="en-US" dirty="0"/>
              <a:t>.</a:t>
            </a:r>
          </a:p>
          <a:p>
            <a:pPr>
              <a:buFont typeface="Arial" panose="020B0604020202020204" pitchFamily="34" charset="0"/>
              <a:buChar char="•"/>
            </a:pPr>
            <a:r>
              <a:rPr lang="en-US" b="1" dirty="0"/>
              <a:t>Allah’s Command:</a:t>
            </a:r>
            <a:r>
              <a:rPr lang="en-US" dirty="0"/>
              <a:t> Allah allowed the Prophet (PBUH) to migrate for </a:t>
            </a:r>
            <a:r>
              <a:rPr lang="en-US" b="1" dirty="0"/>
              <a:t>safety and spreading Islam</a:t>
            </a:r>
            <a:r>
              <a:rPr lang="en-US" dirty="0"/>
              <a:t>.</a:t>
            </a:r>
          </a:p>
          <a:p>
            <a:endParaRPr lang="en-US" dirty="0"/>
          </a:p>
        </p:txBody>
      </p:sp>
    </p:spTree>
    <p:extLst>
      <p:ext uri="{BB962C8B-B14F-4D97-AF65-F5344CB8AC3E}">
        <p14:creationId xmlns:p14="http://schemas.microsoft.com/office/powerpoint/2010/main" val="241426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7FA-6BC1-F73D-EB68-2717C92DC345}"/>
              </a:ext>
            </a:extLst>
          </p:cNvPr>
          <p:cNvSpPr>
            <a:spLocks noGrp="1"/>
          </p:cNvSpPr>
          <p:nvPr>
            <p:ph type="title"/>
          </p:nvPr>
        </p:nvSpPr>
        <p:spPr/>
        <p:txBody>
          <a:bodyPr>
            <a:normAutofit/>
          </a:bodyPr>
          <a:lstStyle/>
          <a:p>
            <a:r>
              <a:rPr lang="en-US" b="1" dirty="0"/>
              <a:t>Migration to Madina (Hijrah) </a:t>
            </a:r>
            <a:br>
              <a:rPr lang="en-US" b="1" dirty="0"/>
            </a:br>
            <a:endParaRPr lang="en-US" dirty="0"/>
          </a:p>
        </p:txBody>
      </p:sp>
      <p:sp>
        <p:nvSpPr>
          <p:cNvPr id="3" name="Content Placeholder 2">
            <a:extLst>
              <a:ext uri="{FF2B5EF4-FFF2-40B4-BE49-F238E27FC236}">
                <a16:creationId xmlns:a16="http://schemas.microsoft.com/office/drawing/2014/main" id="{2B8125E1-2B35-0563-CDB1-F91935BC2E39}"/>
              </a:ext>
            </a:extLst>
          </p:cNvPr>
          <p:cNvSpPr>
            <a:spLocks noGrp="1"/>
          </p:cNvSpPr>
          <p:nvPr>
            <p:ph idx="1"/>
          </p:nvPr>
        </p:nvSpPr>
        <p:spPr>
          <a:xfrm>
            <a:off x="680321" y="2336873"/>
            <a:ext cx="9613861" cy="4279080"/>
          </a:xfrm>
        </p:spPr>
        <p:txBody>
          <a:bodyPr/>
          <a:lstStyle/>
          <a:p>
            <a:pPr>
              <a:buNone/>
            </a:pPr>
            <a:r>
              <a:rPr lang="en-US" b="1" dirty="0"/>
              <a:t>What is Migration to Madina?</a:t>
            </a:r>
          </a:p>
          <a:p>
            <a:pPr>
              <a:buFont typeface="Arial" panose="020B0604020202020204" pitchFamily="34" charset="0"/>
              <a:buChar char="•"/>
            </a:pPr>
            <a:r>
              <a:rPr lang="en-US" b="1" dirty="0"/>
              <a:t>Migration (Hijrah)</a:t>
            </a:r>
            <a:r>
              <a:rPr lang="en-US" dirty="0"/>
              <a:t> means </a:t>
            </a:r>
            <a:r>
              <a:rPr lang="en-US" b="1" dirty="0"/>
              <a:t>moving from one place to another</a:t>
            </a:r>
            <a:r>
              <a:rPr lang="en-US" dirty="0"/>
              <a:t>.</a:t>
            </a:r>
          </a:p>
          <a:p>
            <a:pPr>
              <a:buFont typeface="Arial" panose="020B0604020202020204" pitchFamily="34" charset="0"/>
              <a:buChar char="•"/>
            </a:pPr>
            <a:r>
              <a:rPr lang="en-US" dirty="0"/>
              <a:t>Prophet Muhammad (PBUH) and his followers </a:t>
            </a:r>
            <a:r>
              <a:rPr lang="en-US" b="1" dirty="0"/>
              <a:t>migrated from Makkah to Madina</a:t>
            </a:r>
            <a:r>
              <a:rPr lang="en-US" dirty="0"/>
              <a:t>.</a:t>
            </a:r>
          </a:p>
          <a:p>
            <a:pPr>
              <a:buFont typeface="Arial" panose="020B0604020202020204" pitchFamily="34" charset="0"/>
              <a:buChar char="•"/>
            </a:pPr>
            <a:r>
              <a:rPr lang="en-US" dirty="0"/>
              <a:t>This happened in the year </a:t>
            </a:r>
            <a:r>
              <a:rPr lang="en-US" b="1" dirty="0"/>
              <a:t>622 CE</a:t>
            </a:r>
            <a:r>
              <a:rPr lang="en-US" dirty="0"/>
              <a:t>.</a:t>
            </a:r>
          </a:p>
          <a:p>
            <a:pPr>
              <a:buFont typeface="Arial" panose="020B0604020202020204" pitchFamily="34" charset="0"/>
              <a:buChar char="•"/>
            </a:pPr>
            <a:r>
              <a:rPr lang="en-US" dirty="0"/>
              <a:t>It was a </a:t>
            </a:r>
            <a:r>
              <a:rPr lang="en-US" b="1" dirty="0"/>
              <a:t>big turning point for Islam</a:t>
            </a:r>
            <a:r>
              <a:rPr lang="en-US" dirty="0"/>
              <a:t>.</a:t>
            </a:r>
          </a:p>
          <a:p>
            <a:endParaRPr lang="en-US" dirty="0"/>
          </a:p>
        </p:txBody>
      </p:sp>
    </p:spTree>
    <p:extLst>
      <p:ext uri="{BB962C8B-B14F-4D97-AF65-F5344CB8AC3E}">
        <p14:creationId xmlns:p14="http://schemas.microsoft.com/office/powerpoint/2010/main" val="1328771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BE7C-EAE2-76C1-FF47-0B1C642BC026}"/>
              </a:ext>
            </a:extLst>
          </p:cNvPr>
          <p:cNvSpPr>
            <a:spLocks noGrp="1"/>
          </p:cNvSpPr>
          <p:nvPr>
            <p:ph type="title"/>
          </p:nvPr>
        </p:nvSpPr>
        <p:spPr/>
        <p:txBody>
          <a:bodyPr/>
          <a:lstStyle/>
          <a:p>
            <a:r>
              <a:rPr lang="en-US" dirty="0"/>
              <a:t>Arrival In Madina </a:t>
            </a:r>
          </a:p>
        </p:txBody>
      </p:sp>
      <p:sp>
        <p:nvSpPr>
          <p:cNvPr id="3" name="Content Placeholder 2">
            <a:extLst>
              <a:ext uri="{FF2B5EF4-FFF2-40B4-BE49-F238E27FC236}">
                <a16:creationId xmlns:a16="http://schemas.microsoft.com/office/drawing/2014/main" id="{D2BB1352-8B15-13B9-981E-DA3FF3BED2FF}"/>
              </a:ext>
            </a:extLst>
          </p:cNvPr>
          <p:cNvSpPr>
            <a:spLocks noGrp="1"/>
          </p:cNvSpPr>
          <p:nvPr>
            <p:ph idx="1"/>
          </p:nvPr>
        </p:nvSpPr>
        <p:spPr/>
        <p:txBody>
          <a:bodyPr/>
          <a:lstStyle/>
          <a:p>
            <a:pPr>
              <a:buFont typeface="Arial" panose="020B0604020202020204" pitchFamily="34" charset="0"/>
              <a:buChar char="•"/>
            </a:pPr>
            <a:r>
              <a:rPr lang="en-US" dirty="0"/>
              <a:t>The </a:t>
            </a:r>
            <a:r>
              <a:rPr lang="en-US" b="1" dirty="0"/>
              <a:t>people of Madina (Ansar)</a:t>
            </a:r>
            <a:r>
              <a:rPr lang="en-US" dirty="0"/>
              <a:t> warmly </a:t>
            </a:r>
            <a:r>
              <a:rPr lang="en-US" b="1" dirty="0"/>
              <a:t>welcomed the Prophet (PBUH) and Muslims</a:t>
            </a:r>
            <a:r>
              <a:rPr lang="en-US" dirty="0"/>
              <a:t>.</a:t>
            </a:r>
          </a:p>
          <a:p>
            <a:pPr>
              <a:buFont typeface="Arial" panose="020B0604020202020204" pitchFamily="34" charset="0"/>
              <a:buChar char="•"/>
            </a:pPr>
            <a:r>
              <a:rPr lang="en-US" dirty="0"/>
              <a:t>The Prophet (PBUH) built the </a:t>
            </a:r>
            <a:r>
              <a:rPr lang="en-US" b="1" dirty="0"/>
              <a:t>first mosque (Masjid Quba)</a:t>
            </a:r>
            <a:r>
              <a:rPr lang="en-US" dirty="0"/>
              <a:t>.</a:t>
            </a:r>
          </a:p>
          <a:p>
            <a:pPr>
              <a:buFont typeface="Arial" panose="020B0604020202020204" pitchFamily="34" charset="0"/>
              <a:buChar char="•"/>
            </a:pPr>
            <a:r>
              <a:rPr lang="en-US" b="1" dirty="0"/>
              <a:t>Brotherhood was created</a:t>
            </a:r>
            <a:r>
              <a:rPr lang="en-US" dirty="0"/>
              <a:t> between the people of Madina (Ansar) and Makkah (</a:t>
            </a:r>
            <a:r>
              <a:rPr lang="en-US" dirty="0" err="1"/>
              <a:t>Muhajireen</a:t>
            </a:r>
            <a:r>
              <a:rPr lang="en-US" dirty="0"/>
              <a:t>).</a:t>
            </a:r>
          </a:p>
          <a:p>
            <a:endParaRPr lang="en-US" dirty="0"/>
          </a:p>
        </p:txBody>
      </p:sp>
    </p:spTree>
    <p:extLst>
      <p:ext uri="{BB962C8B-B14F-4D97-AF65-F5344CB8AC3E}">
        <p14:creationId xmlns:p14="http://schemas.microsoft.com/office/powerpoint/2010/main" val="129632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041B-1CF2-1CC4-BD07-A21D402B60A4}"/>
              </a:ext>
            </a:extLst>
          </p:cNvPr>
          <p:cNvSpPr>
            <a:spLocks noGrp="1"/>
          </p:cNvSpPr>
          <p:nvPr>
            <p:ph type="title"/>
          </p:nvPr>
        </p:nvSpPr>
        <p:spPr/>
        <p:txBody>
          <a:bodyPr/>
          <a:lstStyle/>
          <a:p>
            <a:r>
              <a:rPr lang="en-US" dirty="0"/>
              <a:t>Impact of migration to </a:t>
            </a:r>
            <a:r>
              <a:rPr lang="en-US" dirty="0" err="1"/>
              <a:t>madinah</a:t>
            </a:r>
            <a:endParaRPr lang="en-US" dirty="0"/>
          </a:p>
        </p:txBody>
      </p:sp>
      <p:sp>
        <p:nvSpPr>
          <p:cNvPr id="3" name="Content Placeholder 2">
            <a:extLst>
              <a:ext uri="{FF2B5EF4-FFF2-40B4-BE49-F238E27FC236}">
                <a16:creationId xmlns:a16="http://schemas.microsoft.com/office/drawing/2014/main" id="{27E3793F-0124-59AA-DCDA-590D02B12FC3}"/>
              </a:ext>
            </a:extLst>
          </p:cNvPr>
          <p:cNvSpPr>
            <a:spLocks noGrp="1"/>
          </p:cNvSpPr>
          <p:nvPr>
            <p:ph idx="1"/>
          </p:nvPr>
        </p:nvSpPr>
        <p:spPr/>
        <p:txBody>
          <a:bodyPr>
            <a:noAutofit/>
          </a:bodyPr>
          <a:lstStyle/>
          <a:p>
            <a:pPr>
              <a:buNone/>
            </a:pPr>
            <a:r>
              <a:rPr lang="en-US" sz="1600" b="1" dirty="0"/>
              <a:t>Islam Grew Stronger</a:t>
            </a:r>
            <a:endParaRPr lang="en-US" sz="1600" dirty="0"/>
          </a:p>
          <a:p>
            <a:pPr>
              <a:buFont typeface="Arial" panose="020B0604020202020204" pitchFamily="34" charset="0"/>
              <a:buChar char="•"/>
            </a:pPr>
            <a:r>
              <a:rPr lang="en-US" sz="1600" dirty="0"/>
              <a:t>In Madina, Islam </a:t>
            </a:r>
            <a:r>
              <a:rPr lang="en-US" sz="1600" b="1" dirty="0"/>
              <a:t>spread freely</a:t>
            </a:r>
            <a:r>
              <a:rPr lang="en-US" sz="1600" dirty="0"/>
              <a:t>.</a:t>
            </a:r>
          </a:p>
          <a:p>
            <a:pPr>
              <a:buFont typeface="Arial" panose="020B0604020202020204" pitchFamily="34" charset="0"/>
              <a:buChar char="•"/>
            </a:pPr>
            <a:r>
              <a:rPr lang="en-US" sz="1600" dirty="0"/>
              <a:t>Prophet Muhammad (PBUH) </a:t>
            </a:r>
            <a:r>
              <a:rPr lang="en-US" sz="1600" b="1" dirty="0"/>
              <a:t>established an Islamic state</a:t>
            </a:r>
            <a:r>
              <a:rPr lang="en-US" sz="1600" dirty="0"/>
              <a:t>.</a:t>
            </a:r>
          </a:p>
          <a:p>
            <a:pPr>
              <a:buFont typeface="Arial" panose="020B0604020202020204" pitchFamily="34" charset="0"/>
              <a:buChar char="•"/>
            </a:pPr>
            <a:r>
              <a:rPr lang="en-US" sz="1600" dirty="0"/>
              <a:t> </a:t>
            </a:r>
            <a:r>
              <a:rPr lang="en-US" sz="1600" b="1" dirty="0"/>
              <a:t>Peace and Brotherhood</a:t>
            </a:r>
            <a:endParaRPr lang="en-US" sz="1600" dirty="0"/>
          </a:p>
          <a:p>
            <a:pPr>
              <a:buFont typeface="Arial" panose="020B0604020202020204" pitchFamily="34" charset="0"/>
              <a:buChar char="•"/>
            </a:pPr>
            <a:r>
              <a:rPr lang="en-US" sz="1600" dirty="0"/>
              <a:t>The </a:t>
            </a:r>
            <a:r>
              <a:rPr lang="en-US" sz="1600" b="1" dirty="0"/>
              <a:t>Ansar (Helpers) and </a:t>
            </a:r>
            <a:r>
              <a:rPr lang="en-US" sz="1600" b="1" dirty="0" err="1"/>
              <a:t>Muhajireen</a:t>
            </a:r>
            <a:r>
              <a:rPr lang="en-US" sz="1600" b="1" dirty="0"/>
              <a:t> (Migrants) became like brothers</a:t>
            </a:r>
            <a:r>
              <a:rPr lang="en-US" sz="1600" dirty="0"/>
              <a:t>.</a:t>
            </a:r>
          </a:p>
          <a:p>
            <a:pPr>
              <a:buFont typeface="Arial" panose="020B0604020202020204" pitchFamily="34" charset="0"/>
              <a:buChar char="•"/>
            </a:pPr>
            <a:r>
              <a:rPr lang="en-US" sz="1600" dirty="0"/>
              <a:t>Society became </a:t>
            </a:r>
            <a:r>
              <a:rPr lang="en-US" sz="1600" b="1" dirty="0"/>
              <a:t>fair and peaceful</a:t>
            </a:r>
            <a:r>
              <a:rPr lang="en-US" sz="1600" dirty="0"/>
              <a:t>.</a:t>
            </a:r>
          </a:p>
          <a:p>
            <a:pPr>
              <a:buNone/>
            </a:pPr>
            <a:r>
              <a:rPr lang="en-US" sz="1600" b="1" dirty="0"/>
              <a:t>Laws and Justice</a:t>
            </a:r>
            <a:endParaRPr lang="en-US" sz="1600" dirty="0"/>
          </a:p>
          <a:p>
            <a:pPr>
              <a:buFont typeface="Arial" panose="020B0604020202020204" pitchFamily="34" charset="0"/>
              <a:buChar char="•"/>
            </a:pPr>
            <a:r>
              <a:rPr lang="en-US" sz="1600" dirty="0"/>
              <a:t>The Prophet (PBUH) created the </a:t>
            </a:r>
            <a:r>
              <a:rPr lang="en-US" sz="1600" b="1" dirty="0"/>
              <a:t>first Islamic government</a:t>
            </a:r>
            <a:r>
              <a:rPr lang="en-US" sz="1600" dirty="0"/>
              <a:t>.</a:t>
            </a:r>
          </a:p>
          <a:p>
            <a:pPr>
              <a:buFont typeface="Arial" panose="020B0604020202020204" pitchFamily="34" charset="0"/>
              <a:buChar char="•"/>
            </a:pPr>
            <a:r>
              <a:rPr lang="en-US" sz="1600" b="1" dirty="0"/>
              <a:t>New rules</a:t>
            </a:r>
            <a:r>
              <a:rPr lang="en-US" sz="1600" dirty="0"/>
              <a:t> for </a:t>
            </a:r>
            <a:r>
              <a:rPr lang="en-US" sz="1600" b="1" dirty="0"/>
              <a:t>justice, trade, and worship</a:t>
            </a:r>
            <a:r>
              <a:rPr lang="en-US" sz="1600" dirty="0"/>
              <a:t> were made.</a:t>
            </a:r>
          </a:p>
          <a:p>
            <a:pPr>
              <a:buNone/>
            </a:pPr>
            <a:r>
              <a:rPr lang="en-US" sz="1600" dirty="0"/>
              <a:t> </a:t>
            </a:r>
            <a:r>
              <a:rPr lang="en-US" sz="1600" b="1" dirty="0"/>
              <a:t>A Safe Place for Muslims</a:t>
            </a:r>
            <a:endParaRPr lang="en-US" sz="1600" dirty="0"/>
          </a:p>
          <a:p>
            <a:pPr>
              <a:buFont typeface="Arial" panose="020B0604020202020204" pitchFamily="34" charset="0"/>
              <a:buChar char="•"/>
            </a:pPr>
            <a:r>
              <a:rPr lang="en-US" sz="1600" dirty="0"/>
              <a:t>Muslims </a:t>
            </a:r>
            <a:r>
              <a:rPr lang="en-US" sz="1600" b="1" dirty="0"/>
              <a:t>were no longer afraid</a:t>
            </a:r>
            <a:r>
              <a:rPr lang="en-US" sz="1600" dirty="0"/>
              <a:t> of persecution.</a:t>
            </a:r>
          </a:p>
          <a:p>
            <a:pPr>
              <a:buFont typeface="Arial" panose="020B0604020202020204" pitchFamily="34" charset="0"/>
              <a:buChar char="•"/>
            </a:pPr>
            <a:r>
              <a:rPr lang="en-US" sz="1600" dirty="0"/>
              <a:t>They could </a:t>
            </a:r>
            <a:r>
              <a:rPr lang="en-US" sz="1600" b="1" dirty="0"/>
              <a:t>worship Allah freely</a:t>
            </a:r>
            <a:r>
              <a:rPr lang="en-US" sz="1600" dirty="0"/>
              <a:t>.</a:t>
            </a:r>
          </a:p>
          <a:p>
            <a:pPr>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374775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37B6-5240-AB7B-0CB2-C361B82E1C5A}"/>
              </a:ext>
            </a:extLst>
          </p:cNvPr>
          <p:cNvSpPr>
            <a:spLocks noGrp="1"/>
          </p:cNvSpPr>
          <p:nvPr>
            <p:ph type="title"/>
          </p:nvPr>
        </p:nvSpPr>
        <p:spPr>
          <a:xfrm>
            <a:off x="888632" y="2349924"/>
            <a:ext cx="8727808" cy="3471755"/>
          </a:xfrm>
        </p:spPr>
        <p:txBody>
          <a:bodyPr>
            <a:normAutofit/>
          </a:bodyPr>
          <a:lstStyle/>
          <a:p>
            <a:r>
              <a:rPr lang="en-US" dirty="0"/>
              <a:t>	</a:t>
            </a:r>
            <a:r>
              <a:rPr lang="en-US" sz="6000" dirty="0"/>
              <a:t>THE MESSAGE OF 				ISLAM AND 				PROPHETHOOD</a:t>
            </a:r>
          </a:p>
        </p:txBody>
      </p:sp>
    </p:spTree>
    <p:extLst>
      <p:ext uri="{BB962C8B-B14F-4D97-AF65-F5344CB8AC3E}">
        <p14:creationId xmlns:p14="http://schemas.microsoft.com/office/powerpoint/2010/main" val="351458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AF645-B8D5-D0D1-AC23-43A7C725CEC3}"/>
              </a:ext>
            </a:extLst>
          </p:cNvPr>
          <p:cNvSpPr>
            <a:spLocks noGrp="1"/>
          </p:cNvSpPr>
          <p:nvPr>
            <p:ph type="title"/>
          </p:nvPr>
        </p:nvSpPr>
        <p:spPr/>
        <p:txBody>
          <a:bodyPr/>
          <a:lstStyle/>
          <a:p>
            <a:r>
              <a:rPr lang="en-US" dirty="0"/>
              <a:t>FIRST REVELATION AND ITS IMPACTS</a:t>
            </a:r>
          </a:p>
        </p:txBody>
      </p:sp>
      <p:sp>
        <p:nvSpPr>
          <p:cNvPr id="4" name="Content Placeholder 3">
            <a:extLst>
              <a:ext uri="{FF2B5EF4-FFF2-40B4-BE49-F238E27FC236}">
                <a16:creationId xmlns:a16="http://schemas.microsoft.com/office/drawing/2014/main" id="{438EE2D7-671C-9A1F-C207-1FACE6886A02}"/>
              </a:ext>
            </a:extLst>
          </p:cNvPr>
          <p:cNvSpPr>
            <a:spLocks noGrp="1"/>
          </p:cNvSpPr>
          <p:nvPr>
            <p:ph idx="1"/>
          </p:nvPr>
        </p:nvSpPr>
        <p:spPr/>
        <p:txBody>
          <a:bodyPr/>
          <a:lstStyle/>
          <a:p>
            <a:pPr>
              <a:buFont typeface="Arial" panose="020B0604020202020204" pitchFamily="34" charset="0"/>
              <a:buChar char="•"/>
            </a:pPr>
            <a:r>
              <a:rPr lang="en-US" dirty="0"/>
              <a:t>The </a:t>
            </a:r>
            <a:r>
              <a:rPr lang="en-US" b="1" dirty="0"/>
              <a:t>first revelation</a:t>
            </a:r>
            <a:r>
              <a:rPr lang="en-US" dirty="0"/>
              <a:t> was when </a:t>
            </a:r>
            <a:r>
              <a:rPr lang="en-US" b="1" dirty="0"/>
              <a:t>Prophet Muhammad (PBUH)</a:t>
            </a:r>
            <a:r>
              <a:rPr lang="en-US" dirty="0"/>
              <a:t> got the first message from </a:t>
            </a:r>
            <a:r>
              <a:rPr lang="en-US" b="1" dirty="0"/>
              <a:t>Allah (God)</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This happened in </a:t>
            </a:r>
            <a:r>
              <a:rPr lang="en-US" b="1" dirty="0"/>
              <a:t>Cave Hira</a:t>
            </a:r>
            <a:r>
              <a:rPr lang="en-US" dirty="0"/>
              <a:t>, near </a:t>
            </a:r>
            <a:r>
              <a:rPr lang="en-US" b="1" dirty="0"/>
              <a:t>Makkah</a:t>
            </a:r>
            <a:r>
              <a:rPr lang="en-US" dirty="0"/>
              <a:t>, in </a:t>
            </a:r>
            <a:r>
              <a:rPr lang="en-US" b="1" dirty="0"/>
              <a:t>610 CE</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It was the </a:t>
            </a:r>
            <a:r>
              <a:rPr lang="en-US" b="1" dirty="0"/>
              <a:t>start of Islam</a:t>
            </a:r>
            <a:r>
              <a:rPr lang="en-US" dirty="0"/>
              <a:t> and </a:t>
            </a:r>
            <a:r>
              <a:rPr lang="en-US" b="1" dirty="0"/>
              <a:t>Prophet Muhammad’s (PBUH) mission</a:t>
            </a:r>
            <a:r>
              <a:rPr lang="en-US" dirty="0"/>
              <a:t>.</a:t>
            </a:r>
          </a:p>
          <a:p>
            <a:endParaRPr lang="en-US" dirty="0"/>
          </a:p>
        </p:txBody>
      </p:sp>
    </p:spTree>
    <p:extLst>
      <p:ext uri="{BB962C8B-B14F-4D97-AF65-F5344CB8AC3E}">
        <p14:creationId xmlns:p14="http://schemas.microsoft.com/office/powerpoint/2010/main" val="373443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A7CE-D083-8462-A1D8-CAF56D8D02D3}"/>
              </a:ext>
            </a:extLst>
          </p:cNvPr>
          <p:cNvSpPr>
            <a:spLocks noGrp="1"/>
          </p:cNvSpPr>
          <p:nvPr>
            <p:ph type="title"/>
          </p:nvPr>
        </p:nvSpPr>
        <p:spPr/>
        <p:txBody>
          <a:bodyPr/>
          <a:lstStyle/>
          <a:p>
            <a:r>
              <a:rPr lang="en-US" dirty="0"/>
              <a:t>What Happened?</a:t>
            </a:r>
          </a:p>
        </p:txBody>
      </p:sp>
      <p:sp>
        <p:nvSpPr>
          <p:cNvPr id="4" name="Rectangle 1">
            <a:extLst>
              <a:ext uri="{FF2B5EF4-FFF2-40B4-BE49-F238E27FC236}">
                <a16:creationId xmlns:a16="http://schemas.microsoft.com/office/drawing/2014/main" id="{40B6F41D-86F5-2CDC-AF91-402373EE4EEF}"/>
              </a:ext>
            </a:extLst>
          </p:cNvPr>
          <p:cNvSpPr>
            <a:spLocks noGrp="1" noChangeArrowheads="1"/>
          </p:cNvSpPr>
          <p:nvPr>
            <p:ph idx="1"/>
          </p:nvPr>
        </p:nvSpPr>
        <p:spPr bwMode="auto">
          <a:xfrm>
            <a:off x="680321" y="2982369"/>
            <a:ext cx="93249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Prophet Muhammad (PBUH)</a:t>
            </a:r>
            <a:r>
              <a:rPr kumimoji="0" lang="en-US" altLang="en-US" b="0" i="0" u="none" strike="noStrike" cap="none" normalizeH="0" baseline="0" dirty="0">
                <a:ln>
                  <a:noFill/>
                </a:ln>
                <a:solidFill>
                  <a:schemeClr val="tx1"/>
                </a:solidFill>
                <a:effectLst/>
                <a:latin typeface="Arial" panose="020B0604020202020204" pitchFamily="34" charset="0"/>
              </a:rPr>
              <a:t> liked to pray alone in </a:t>
            </a:r>
            <a:r>
              <a:rPr kumimoji="0" lang="en-US" altLang="en-US" b="1" i="0" u="none" strike="noStrike" cap="none" normalizeH="0" baseline="0" dirty="0">
                <a:ln>
                  <a:noFill/>
                </a:ln>
                <a:solidFill>
                  <a:schemeClr val="tx1"/>
                </a:solidFill>
                <a:effectLst/>
                <a:latin typeface="Arial" panose="020B0604020202020204" pitchFamily="34" charset="0"/>
              </a:rPr>
              <a:t>Cave Hira</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One night, in </a:t>
            </a:r>
            <a:r>
              <a:rPr kumimoji="0" lang="en-US" altLang="en-US" b="1" i="0" u="none" strike="noStrike" cap="none" normalizeH="0" baseline="0" dirty="0">
                <a:ln>
                  <a:noFill/>
                </a:ln>
                <a:solidFill>
                  <a:schemeClr val="tx1"/>
                </a:solidFill>
                <a:effectLst/>
                <a:latin typeface="Arial" panose="020B0604020202020204" pitchFamily="34" charset="0"/>
              </a:rPr>
              <a:t>Ramadan</a:t>
            </a:r>
            <a:r>
              <a:rPr kumimoji="0" lang="en-US" altLang="en-US" b="0" i="0" u="none" strike="noStrike" cap="none" normalizeH="0" baseline="0" dirty="0">
                <a:ln>
                  <a:noFill/>
                </a:ln>
                <a:solidFill>
                  <a:schemeClr val="tx1"/>
                </a:solidFill>
                <a:effectLst/>
                <a:latin typeface="Arial" panose="020B0604020202020204" pitchFamily="34" charset="0"/>
              </a:rPr>
              <a:t>, an angel named </a:t>
            </a:r>
            <a:r>
              <a:rPr kumimoji="0" lang="en-US" altLang="en-US" b="1" i="0" u="none" strike="noStrike" cap="none" normalizeH="0" baseline="0" dirty="0">
                <a:ln>
                  <a:noFill/>
                </a:ln>
                <a:solidFill>
                  <a:schemeClr val="tx1"/>
                </a:solidFill>
                <a:effectLst/>
                <a:latin typeface="Arial" panose="020B0604020202020204" pitchFamily="34" charset="0"/>
              </a:rPr>
              <a:t>Jibreel (Gabriel)</a:t>
            </a:r>
            <a:r>
              <a:rPr kumimoji="0" lang="en-US" altLang="en-US" b="0" i="0" u="none" strike="noStrike" cap="none" normalizeH="0" baseline="0" dirty="0">
                <a:ln>
                  <a:noFill/>
                </a:ln>
                <a:solidFill>
                  <a:schemeClr val="tx1"/>
                </a:solidFill>
                <a:effectLst/>
                <a:latin typeface="Arial" panose="020B0604020202020204" pitchFamily="34" charset="0"/>
              </a:rPr>
              <a:t> came.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angel said: </a:t>
            </a:r>
            <a:r>
              <a:rPr kumimoji="0" lang="en-US" altLang="en-US" b="1" i="0" u="none" strike="noStrike" cap="none" normalizeH="0" baseline="0" dirty="0">
                <a:ln>
                  <a:noFill/>
                </a:ln>
                <a:solidFill>
                  <a:schemeClr val="tx1"/>
                </a:solidFill>
                <a:effectLst/>
                <a:latin typeface="Arial" panose="020B0604020202020204" pitchFamily="34" charset="0"/>
              </a:rPr>
              <a:t>"Read!"</a:t>
            </a:r>
            <a:r>
              <a:rPr kumimoji="0" lang="en-US" altLang="en-US" b="0" i="0" u="none" strike="noStrike" cap="none" normalizeH="0" baseline="0" dirty="0">
                <a:ln>
                  <a:noFill/>
                </a:ln>
                <a:solidFill>
                  <a:schemeClr val="tx1"/>
                </a:solidFill>
                <a:effectLst/>
                <a:latin typeface="Arial" panose="020B0604020202020204" pitchFamily="34" charset="0"/>
              </a:rPr>
              <a:t> (Iqra)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Prophet (PBUH) said: </a:t>
            </a:r>
            <a:r>
              <a:rPr kumimoji="0" lang="en-US" altLang="en-US" b="1" i="0" u="none" strike="noStrike" cap="none" normalizeH="0" baseline="0" dirty="0">
                <a:ln>
                  <a:noFill/>
                </a:ln>
                <a:solidFill>
                  <a:schemeClr val="tx1"/>
                </a:solidFill>
                <a:effectLst/>
                <a:latin typeface="Arial" panose="020B0604020202020204" pitchFamily="34" charset="0"/>
              </a:rPr>
              <a:t>"I cannot read."</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angel repeated it </a:t>
            </a:r>
            <a:r>
              <a:rPr kumimoji="0" lang="en-US" altLang="en-US" b="1" i="0" u="none" strike="noStrike" cap="none" normalizeH="0" baseline="0" dirty="0">
                <a:ln>
                  <a:noFill/>
                </a:ln>
                <a:solidFill>
                  <a:schemeClr val="tx1"/>
                </a:solidFill>
                <a:effectLst/>
                <a:latin typeface="Arial" panose="020B0604020202020204" pitchFamily="34" charset="0"/>
              </a:rPr>
              <a:t>three times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Then, the angel told him the </a:t>
            </a:r>
            <a:r>
              <a:rPr kumimoji="0" lang="en-US" altLang="en-US" b="1" i="0" u="none" strike="noStrike" cap="none" normalizeH="0" baseline="0" dirty="0">
                <a:ln>
                  <a:noFill/>
                </a:ln>
                <a:solidFill>
                  <a:schemeClr val="tx1"/>
                </a:solidFill>
                <a:effectLst/>
                <a:latin typeface="Arial" panose="020B0604020202020204" pitchFamily="34" charset="0"/>
              </a:rPr>
              <a:t>first words of the Quran</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24393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62C7-CC43-6C6D-E170-5AE4DDC4CE3D}"/>
              </a:ext>
            </a:extLst>
          </p:cNvPr>
          <p:cNvSpPr>
            <a:spLocks noGrp="1"/>
          </p:cNvSpPr>
          <p:nvPr>
            <p:ph type="title"/>
          </p:nvPr>
        </p:nvSpPr>
        <p:spPr/>
        <p:txBody>
          <a:bodyPr/>
          <a:lstStyle/>
          <a:p>
            <a:r>
              <a:rPr lang="en-US" b="1" dirty="0"/>
              <a:t>The First Verses of the Quran</a:t>
            </a:r>
            <a:br>
              <a:rPr lang="en-US" b="1" dirty="0"/>
            </a:br>
            <a:endParaRPr lang="en-US" dirty="0"/>
          </a:p>
        </p:txBody>
      </p:sp>
      <p:sp>
        <p:nvSpPr>
          <p:cNvPr id="3" name="Content Placeholder 2">
            <a:extLst>
              <a:ext uri="{FF2B5EF4-FFF2-40B4-BE49-F238E27FC236}">
                <a16:creationId xmlns:a16="http://schemas.microsoft.com/office/drawing/2014/main" id="{5FD2EDEA-A771-3B50-B8B0-AE772DC95834}"/>
              </a:ext>
            </a:extLst>
          </p:cNvPr>
          <p:cNvSpPr>
            <a:spLocks noGrp="1"/>
          </p:cNvSpPr>
          <p:nvPr>
            <p:ph idx="1"/>
          </p:nvPr>
        </p:nvSpPr>
        <p:spPr/>
        <p:txBody>
          <a:bodyPr/>
          <a:lstStyle/>
          <a:p>
            <a:pPr>
              <a:buNone/>
            </a:pPr>
            <a:r>
              <a:rPr lang="en-US" dirty="0"/>
              <a:t>Allah revealed these verses:</a:t>
            </a:r>
          </a:p>
          <a:p>
            <a:pPr>
              <a:buFont typeface="+mj-lt"/>
              <a:buAutoNum type="arabicPeriod"/>
            </a:pPr>
            <a:r>
              <a:rPr lang="en-US" b="1" dirty="0"/>
              <a:t>Read in the name of your Lord who created.</a:t>
            </a:r>
            <a:endParaRPr lang="en-US" dirty="0"/>
          </a:p>
          <a:p>
            <a:pPr>
              <a:buFont typeface="+mj-lt"/>
              <a:buAutoNum type="arabicPeriod"/>
            </a:pPr>
            <a:r>
              <a:rPr lang="en-US" b="1" dirty="0"/>
              <a:t>He created man from a small clot of blood.</a:t>
            </a:r>
            <a:endParaRPr lang="en-US" dirty="0"/>
          </a:p>
          <a:p>
            <a:pPr>
              <a:buFont typeface="+mj-lt"/>
              <a:buAutoNum type="arabicPeriod"/>
            </a:pPr>
            <a:r>
              <a:rPr lang="en-US" b="1" dirty="0"/>
              <a:t>Read! Your Lord is very kind.</a:t>
            </a:r>
            <a:endParaRPr lang="en-US" dirty="0"/>
          </a:p>
          <a:p>
            <a:pPr>
              <a:buFont typeface="+mj-lt"/>
              <a:buAutoNum type="arabicPeriod"/>
            </a:pPr>
            <a:r>
              <a:rPr lang="en-US" b="1" dirty="0"/>
              <a:t>He taught humans how to write.</a:t>
            </a:r>
            <a:endParaRPr lang="en-US" dirty="0"/>
          </a:p>
          <a:p>
            <a:pPr>
              <a:buFont typeface="+mj-lt"/>
              <a:buAutoNum type="arabicPeriod"/>
            </a:pPr>
            <a:r>
              <a:rPr lang="en-US" b="1" dirty="0"/>
              <a:t>He gave knowledge to people.</a:t>
            </a:r>
            <a:endParaRPr lang="en-US" dirty="0"/>
          </a:p>
          <a:p>
            <a:endParaRPr lang="en-US" dirty="0"/>
          </a:p>
        </p:txBody>
      </p:sp>
    </p:spTree>
    <p:extLst>
      <p:ext uri="{BB962C8B-B14F-4D97-AF65-F5344CB8AC3E}">
        <p14:creationId xmlns:p14="http://schemas.microsoft.com/office/powerpoint/2010/main" val="72381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E373-A851-93F6-833F-5414588AF738}"/>
              </a:ext>
            </a:extLst>
          </p:cNvPr>
          <p:cNvSpPr>
            <a:spLocks noGrp="1"/>
          </p:cNvSpPr>
          <p:nvPr>
            <p:ph type="title"/>
          </p:nvPr>
        </p:nvSpPr>
        <p:spPr/>
        <p:txBody>
          <a:bodyPr/>
          <a:lstStyle/>
          <a:p>
            <a:r>
              <a:rPr lang="en-US" dirty="0"/>
              <a:t>Prophet Muhammad’s (PBUH) Reaction</a:t>
            </a:r>
          </a:p>
        </p:txBody>
      </p:sp>
      <p:sp>
        <p:nvSpPr>
          <p:cNvPr id="4" name="Rectangle 1">
            <a:extLst>
              <a:ext uri="{FF2B5EF4-FFF2-40B4-BE49-F238E27FC236}">
                <a16:creationId xmlns:a16="http://schemas.microsoft.com/office/drawing/2014/main" id="{9775F9AC-D70A-57C0-25D8-64E0DD4DFA47}"/>
              </a:ext>
            </a:extLst>
          </p:cNvPr>
          <p:cNvSpPr>
            <a:spLocks noGrp="1" noChangeArrowheads="1"/>
          </p:cNvSpPr>
          <p:nvPr>
            <p:ph idx="1"/>
          </p:nvPr>
        </p:nvSpPr>
        <p:spPr bwMode="auto">
          <a:xfrm>
            <a:off x="680321" y="2982369"/>
            <a:ext cx="113285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He was </a:t>
            </a:r>
            <a:r>
              <a:rPr kumimoji="0" lang="en-US" altLang="en-US" b="1" i="0" u="none" strike="noStrike" cap="none" normalizeH="0" baseline="0" dirty="0">
                <a:ln>
                  <a:noFill/>
                </a:ln>
                <a:solidFill>
                  <a:schemeClr val="tx1"/>
                </a:solidFill>
                <a:effectLst/>
                <a:latin typeface="Arial" panose="020B0604020202020204" pitchFamily="34" charset="0"/>
              </a:rPr>
              <a:t>shocked and scared</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He </a:t>
            </a:r>
            <a:r>
              <a:rPr kumimoji="0" lang="en-US" altLang="en-US" b="1" i="0" u="none" strike="noStrike" cap="none" normalizeH="0" baseline="0" dirty="0">
                <a:ln>
                  <a:noFill/>
                </a:ln>
                <a:solidFill>
                  <a:schemeClr val="tx1"/>
                </a:solidFill>
                <a:effectLst/>
                <a:latin typeface="Arial" panose="020B0604020202020204" pitchFamily="34" charset="0"/>
              </a:rPr>
              <a:t>ran home</a:t>
            </a:r>
            <a:r>
              <a:rPr kumimoji="0" lang="en-US" altLang="en-US" b="0" i="0" u="none" strike="noStrike" cap="none" normalizeH="0" baseline="0" dirty="0">
                <a:ln>
                  <a:noFill/>
                </a:ln>
                <a:solidFill>
                  <a:schemeClr val="tx1"/>
                </a:solidFill>
                <a:effectLst/>
                <a:latin typeface="Arial" panose="020B0604020202020204" pitchFamily="34" charset="0"/>
              </a:rPr>
              <a:t>, shaking with fear.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He told his wife </a:t>
            </a:r>
            <a:r>
              <a:rPr kumimoji="0" lang="en-US" altLang="en-US" b="1" i="0" u="none" strike="noStrike" cap="none" normalizeH="0" baseline="0" dirty="0">
                <a:ln>
                  <a:noFill/>
                </a:ln>
                <a:solidFill>
                  <a:schemeClr val="tx1"/>
                </a:solidFill>
                <a:effectLst/>
                <a:latin typeface="Arial" panose="020B0604020202020204" pitchFamily="34" charset="0"/>
              </a:rPr>
              <a:t>Khadijah (RA)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"Cover me, cover me."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Khadijah (RA) </a:t>
            </a:r>
            <a:r>
              <a:rPr kumimoji="0" lang="en-US" altLang="en-US" b="1" i="0" u="none" strike="noStrike" cap="none" normalizeH="0" baseline="0" dirty="0">
                <a:ln>
                  <a:noFill/>
                </a:ln>
                <a:solidFill>
                  <a:schemeClr val="tx1"/>
                </a:solidFill>
                <a:effectLst/>
                <a:latin typeface="Arial" panose="020B0604020202020204" pitchFamily="34" charset="0"/>
              </a:rPr>
              <a:t>comforted him</a:t>
            </a:r>
            <a:r>
              <a:rPr kumimoji="0" lang="en-US" altLang="en-US" b="0" i="0" u="none" strike="noStrike" cap="none" normalizeH="0" baseline="0" dirty="0">
                <a:ln>
                  <a:noFill/>
                </a:ln>
                <a:solidFill>
                  <a:schemeClr val="tx1"/>
                </a:solidFill>
                <a:effectLst/>
                <a:latin typeface="Arial" panose="020B0604020202020204" pitchFamily="34" charset="0"/>
              </a:rPr>
              <a:t> and took him to </a:t>
            </a:r>
            <a:r>
              <a:rPr kumimoji="0" lang="en-US" altLang="en-US" b="1" i="0" u="none" strike="noStrike" cap="none" normalizeH="0" baseline="0" dirty="0" err="1">
                <a:ln>
                  <a:noFill/>
                </a:ln>
                <a:solidFill>
                  <a:schemeClr val="tx1"/>
                </a:solidFill>
                <a:effectLst/>
                <a:latin typeface="Arial" panose="020B0604020202020204" pitchFamily="34" charset="0"/>
              </a:rPr>
              <a:t>Waraqa</a:t>
            </a:r>
            <a:r>
              <a:rPr kumimoji="0" lang="en-US" altLang="en-US" b="1" i="0" u="none" strike="noStrike" cap="none" normalizeH="0" baseline="0" dirty="0">
                <a:ln>
                  <a:noFill/>
                </a:ln>
                <a:solidFill>
                  <a:schemeClr val="tx1"/>
                </a:solidFill>
                <a:effectLst/>
                <a:latin typeface="Arial" panose="020B0604020202020204" pitchFamily="34" charset="0"/>
              </a:rPr>
              <a:t> bin Nawfal</a:t>
            </a:r>
            <a:r>
              <a:rPr kumimoji="0" lang="en-US" altLang="en-US" b="0" i="0" u="none" strike="noStrike" cap="none" normalizeH="0" baseline="0" dirty="0">
                <a:ln>
                  <a:noFill/>
                </a:ln>
                <a:solidFill>
                  <a:schemeClr val="tx1"/>
                </a:solidFill>
                <a:effectLst/>
                <a:latin typeface="Arial" panose="020B0604020202020204" pitchFamily="34" charset="0"/>
              </a:rPr>
              <a:t>, a wise man.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Waraqa</a:t>
            </a:r>
            <a:r>
              <a:rPr kumimoji="0" lang="en-US" altLang="en-US" b="0" i="0" u="none" strike="noStrike" cap="none" normalizeH="0" baseline="0" dirty="0">
                <a:ln>
                  <a:noFill/>
                </a:ln>
                <a:solidFill>
                  <a:schemeClr val="tx1"/>
                </a:solidFill>
                <a:effectLst/>
                <a:latin typeface="Arial" panose="020B0604020202020204" pitchFamily="34" charset="0"/>
              </a:rPr>
              <a:t> said: </a:t>
            </a:r>
            <a:r>
              <a:rPr kumimoji="0" lang="en-US" altLang="en-US" b="1" i="0" u="none" strike="noStrike" cap="none" normalizeH="0" baseline="0" dirty="0">
                <a:ln>
                  <a:noFill/>
                </a:ln>
                <a:solidFill>
                  <a:schemeClr val="tx1"/>
                </a:solidFill>
                <a:effectLst/>
                <a:latin typeface="Arial" panose="020B0604020202020204" pitchFamily="34" charset="0"/>
              </a:rPr>
              <a:t>"This is a message from Allah. You are a prophet.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473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312E-F9DE-233D-BBDF-07E3518A7DA4}"/>
              </a:ext>
            </a:extLst>
          </p:cNvPr>
          <p:cNvSpPr>
            <a:spLocks noGrp="1"/>
          </p:cNvSpPr>
          <p:nvPr>
            <p:ph type="title"/>
          </p:nvPr>
        </p:nvSpPr>
        <p:spPr/>
        <p:txBody>
          <a:bodyPr/>
          <a:lstStyle/>
          <a:p>
            <a:r>
              <a:rPr lang="en-US" dirty="0"/>
              <a:t>The Start of Prophethood</a:t>
            </a:r>
          </a:p>
        </p:txBody>
      </p:sp>
      <p:sp>
        <p:nvSpPr>
          <p:cNvPr id="4" name="Rectangle 1">
            <a:extLst>
              <a:ext uri="{FF2B5EF4-FFF2-40B4-BE49-F238E27FC236}">
                <a16:creationId xmlns:a16="http://schemas.microsoft.com/office/drawing/2014/main" id="{94F29717-1A4F-17AE-7933-C2B15EBBB28D}"/>
              </a:ext>
            </a:extLst>
          </p:cNvPr>
          <p:cNvSpPr>
            <a:spLocks noGrp="1" noChangeArrowheads="1"/>
          </p:cNvSpPr>
          <p:nvPr>
            <p:ph idx="1"/>
          </p:nvPr>
        </p:nvSpPr>
        <p:spPr bwMode="auto">
          <a:xfrm>
            <a:off x="680321" y="3351701"/>
            <a:ext cx="91188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was the </a:t>
            </a:r>
            <a:r>
              <a:rPr kumimoji="0" lang="en-US" altLang="en-US" b="1" i="0" u="none" strike="noStrike" cap="none" normalizeH="0" baseline="0" dirty="0">
                <a:ln>
                  <a:noFill/>
                </a:ln>
                <a:solidFill>
                  <a:schemeClr val="tx1"/>
                </a:solidFill>
                <a:effectLst/>
                <a:latin typeface="Arial" panose="020B0604020202020204" pitchFamily="34" charset="0"/>
              </a:rPr>
              <a:t>beginning of Islam</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Prophet Muhammad (PBUH) </a:t>
            </a:r>
            <a:r>
              <a:rPr kumimoji="0" lang="en-US" altLang="en-US" b="1" i="0" u="none" strike="noStrike" cap="none" normalizeH="0" baseline="0" dirty="0">
                <a:ln>
                  <a:noFill/>
                </a:ln>
                <a:solidFill>
                  <a:schemeClr val="tx1"/>
                </a:solidFill>
                <a:effectLst/>
                <a:latin typeface="Arial" panose="020B0604020202020204" pitchFamily="34" charset="0"/>
              </a:rPr>
              <a:t>became the last prophet</a:t>
            </a:r>
            <a:r>
              <a:rPr kumimoji="0" lang="en-US" altLang="en-US" b="0" i="0" u="none" strike="noStrike" cap="none" normalizeH="0" baseline="0" dirty="0">
                <a:ln>
                  <a:noFill/>
                </a:ln>
                <a:solidFill>
                  <a:schemeClr val="tx1"/>
                </a:solidFill>
                <a:effectLst/>
                <a:latin typeface="Arial" panose="020B0604020202020204" pitchFamily="34" charset="0"/>
              </a:rPr>
              <a:t> of Allah.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He started telling people to </a:t>
            </a:r>
            <a:r>
              <a:rPr kumimoji="0" lang="en-US" altLang="en-US" b="1" i="0" u="none" strike="noStrike" cap="none" normalizeH="0" baseline="0" dirty="0">
                <a:ln>
                  <a:noFill/>
                </a:ln>
                <a:solidFill>
                  <a:schemeClr val="tx1"/>
                </a:solidFill>
                <a:effectLst/>
                <a:latin typeface="Arial" panose="020B0604020202020204" pitchFamily="34" charset="0"/>
              </a:rPr>
              <a:t>worship only one God (Allah)</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78184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551B-0744-2B56-D107-26D29074FA55}"/>
              </a:ext>
            </a:extLst>
          </p:cNvPr>
          <p:cNvSpPr>
            <a:spLocks noGrp="1"/>
          </p:cNvSpPr>
          <p:nvPr>
            <p:ph type="title"/>
          </p:nvPr>
        </p:nvSpPr>
        <p:spPr/>
        <p:txBody>
          <a:bodyPr/>
          <a:lstStyle/>
          <a:p>
            <a:r>
              <a:rPr lang="en-US" dirty="0"/>
              <a:t>Impacts of the First Revelation</a:t>
            </a:r>
          </a:p>
        </p:txBody>
      </p:sp>
      <p:sp>
        <p:nvSpPr>
          <p:cNvPr id="3" name="Content Placeholder 2">
            <a:extLst>
              <a:ext uri="{FF2B5EF4-FFF2-40B4-BE49-F238E27FC236}">
                <a16:creationId xmlns:a16="http://schemas.microsoft.com/office/drawing/2014/main" id="{8FD2EA35-C9A2-1085-6B9F-DEBDAF5E6A55}"/>
              </a:ext>
            </a:extLst>
          </p:cNvPr>
          <p:cNvSpPr>
            <a:spLocks noGrp="1"/>
          </p:cNvSpPr>
          <p:nvPr>
            <p:ph idx="1"/>
          </p:nvPr>
        </p:nvSpPr>
        <p:spPr/>
        <p:txBody>
          <a:bodyPr>
            <a:normAutofit lnSpcReduction="10000"/>
          </a:bodyPr>
          <a:lstStyle/>
          <a:p>
            <a:pPr>
              <a:buNone/>
            </a:pPr>
            <a:r>
              <a:rPr lang="en-US" dirty="0"/>
              <a:t>🔹</a:t>
            </a:r>
            <a:r>
              <a:rPr lang="en-US" u="sng" dirty="0"/>
              <a:t> </a:t>
            </a:r>
            <a:r>
              <a:rPr lang="en-US" b="1" u="sng" dirty="0"/>
              <a:t>Impact on Prophet Muhammad (PBUH):</a:t>
            </a:r>
            <a:endParaRPr lang="en-US" u="sng" dirty="0"/>
          </a:p>
          <a:p>
            <a:pPr>
              <a:buFont typeface="Arial" panose="020B0604020202020204" pitchFamily="34" charset="0"/>
              <a:buChar char="•"/>
            </a:pPr>
            <a:r>
              <a:rPr lang="en-US" dirty="0"/>
              <a:t>He became </a:t>
            </a:r>
            <a:r>
              <a:rPr lang="en-US" b="1" dirty="0"/>
              <a:t>stronger in faith</a:t>
            </a:r>
            <a:r>
              <a:rPr lang="en-US" dirty="0"/>
              <a:t>.</a:t>
            </a:r>
          </a:p>
          <a:p>
            <a:pPr>
              <a:buFont typeface="Arial" panose="020B0604020202020204" pitchFamily="34" charset="0"/>
              <a:buChar char="•"/>
            </a:pPr>
            <a:r>
              <a:rPr lang="en-US" dirty="0"/>
              <a:t>He understood that he was </a:t>
            </a:r>
            <a:r>
              <a:rPr lang="en-US" b="1" dirty="0"/>
              <a:t>chosen as a prophet</a:t>
            </a:r>
            <a:r>
              <a:rPr lang="en-US" dirty="0"/>
              <a:t>.</a:t>
            </a:r>
          </a:p>
          <a:p>
            <a:pPr>
              <a:buFont typeface="Arial" panose="020B0604020202020204" pitchFamily="34" charset="0"/>
              <a:buChar char="•"/>
            </a:pPr>
            <a:r>
              <a:rPr lang="en-US" dirty="0"/>
              <a:t>He started </a:t>
            </a:r>
            <a:r>
              <a:rPr lang="en-US" b="1" dirty="0"/>
              <a:t>preaching the message of Islam</a:t>
            </a:r>
            <a:r>
              <a:rPr lang="en-US" dirty="0"/>
              <a:t>.</a:t>
            </a:r>
          </a:p>
          <a:p>
            <a:pPr>
              <a:buNone/>
            </a:pPr>
            <a:r>
              <a:rPr lang="en-US" dirty="0"/>
              <a:t>🔹</a:t>
            </a:r>
            <a:r>
              <a:rPr lang="en-US" u="sng" dirty="0"/>
              <a:t> </a:t>
            </a:r>
            <a:r>
              <a:rPr lang="en-US" b="1" u="sng" dirty="0"/>
              <a:t>Impact on Society:</a:t>
            </a:r>
            <a:endParaRPr lang="en-US" u="sng" dirty="0"/>
          </a:p>
          <a:p>
            <a:pPr>
              <a:buFont typeface="Arial" panose="020B0604020202020204" pitchFamily="34" charset="0"/>
              <a:buChar char="•"/>
            </a:pPr>
            <a:r>
              <a:rPr lang="en-US" dirty="0"/>
              <a:t>Before Islam, people worshipped </a:t>
            </a:r>
            <a:r>
              <a:rPr lang="en-US" b="1" dirty="0"/>
              <a:t>idols</a:t>
            </a:r>
            <a:r>
              <a:rPr lang="en-US" dirty="0"/>
              <a:t> and did </a:t>
            </a:r>
            <a:r>
              <a:rPr lang="en-US" b="1" dirty="0"/>
              <a:t>wrong things</a:t>
            </a:r>
            <a:r>
              <a:rPr lang="en-US" dirty="0"/>
              <a:t>.</a:t>
            </a:r>
          </a:p>
          <a:p>
            <a:pPr>
              <a:buFont typeface="Arial" panose="020B0604020202020204" pitchFamily="34" charset="0"/>
              <a:buChar char="•"/>
            </a:pPr>
            <a:r>
              <a:rPr lang="en-US" dirty="0"/>
              <a:t>Islam taught </a:t>
            </a:r>
            <a:r>
              <a:rPr lang="en-US" b="1" dirty="0"/>
              <a:t>fairness, kindness, and truth</a:t>
            </a:r>
            <a:r>
              <a:rPr lang="en-US" dirty="0"/>
              <a:t>.</a:t>
            </a:r>
          </a:p>
          <a:p>
            <a:pPr>
              <a:buFont typeface="Arial" panose="020B0604020202020204" pitchFamily="34" charset="0"/>
              <a:buChar char="•"/>
            </a:pPr>
            <a:r>
              <a:rPr lang="en-US" dirty="0"/>
              <a:t>People were told to </a:t>
            </a:r>
            <a:r>
              <a:rPr lang="en-US" b="1" dirty="0"/>
              <a:t>worship only one God (Allah)</a:t>
            </a:r>
            <a:r>
              <a:rPr lang="en-US" dirty="0"/>
              <a:t>.</a:t>
            </a:r>
          </a:p>
          <a:p>
            <a:endParaRPr lang="en-US" dirty="0"/>
          </a:p>
        </p:txBody>
      </p:sp>
    </p:spTree>
    <p:extLst>
      <p:ext uri="{BB962C8B-B14F-4D97-AF65-F5344CB8AC3E}">
        <p14:creationId xmlns:p14="http://schemas.microsoft.com/office/powerpoint/2010/main" val="179477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908-0E24-2799-CA5C-2AE3825D2000}"/>
              </a:ext>
            </a:extLst>
          </p:cNvPr>
          <p:cNvSpPr>
            <a:spLocks noGrp="1"/>
          </p:cNvSpPr>
          <p:nvPr>
            <p:ph type="title"/>
          </p:nvPr>
        </p:nvSpPr>
        <p:spPr/>
        <p:txBody>
          <a:bodyPr/>
          <a:lstStyle/>
          <a:p>
            <a:r>
              <a:rPr lang="en-US" dirty="0"/>
              <a:t>Impacts of the First Revelation</a:t>
            </a:r>
          </a:p>
        </p:txBody>
      </p:sp>
      <p:sp>
        <p:nvSpPr>
          <p:cNvPr id="3" name="Content Placeholder 2">
            <a:extLst>
              <a:ext uri="{FF2B5EF4-FFF2-40B4-BE49-F238E27FC236}">
                <a16:creationId xmlns:a16="http://schemas.microsoft.com/office/drawing/2014/main" id="{A33450DA-5EBB-C15E-126C-4382E3462EE8}"/>
              </a:ext>
            </a:extLst>
          </p:cNvPr>
          <p:cNvSpPr>
            <a:spLocks noGrp="1"/>
          </p:cNvSpPr>
          <p:nvPr>
            <p:ph idx="1"/>
          </p:nvPr>
        </p:nvSpPr>
        <p:spPr/>
        <p:txBody>
          <a:bodyPr>
            <a:normAutofit fontScale="92500" lnSpcReduction="10000"/>
          </a:bodyPr>
          <a:lstStyle/>
          <a:p>
            <a:pPr>
              <a:buNone/>
            </a:pPr>
            <a:r>
              <a:rPr lang="en-US" dirty="0"/>
              <a:t>🔹 </a:t>
            </a:r>
            <a:r>
              <a:rPr lang="en-US" b="1" dirty="0"/>
              <a:t>Opposition from the Quraysh</a:t>
            </a:r>
            <a:endParaRPr lang="en-US" dirty="0"/>
          </a:p>
          <a:p>
            <a:pPr>
              <a:buFont typeface="Arial" panose="020B0604020202020204" pitchFamily="34" charset="0"/>
              <a:buChar char="•"/>
            </a:pPr>
            <a:r>
              <a:rPr lang="en-US" dirty="0"/>
              <a:t>The Quraysh </a:t>
            </a:r>
            <a:r>
              <a:rPr lang="en-US" b="1" dirty="0"/>
              <a:t>did not like Islam</a:t>
            </a:r>
            <a:r>
              <a:rPr lang="en-US" dirty="0"/>
              <a:t>.</a:t>
            </a:r>
          </a:p>
          <a:p>
            <a:pPr>
              <a:buFont typeface="Arial" panose="020B0604020202020204" pitchFamily="34" charset="0"/>
              <a:buChar char="•"/>
            </a:pPr>
            <a:r>
              <a:rPr lang="en-US" dirty="0"/>
              <a:t>They wanted to keep </a:t>
            </a:r>
            <a:r>
              <a:rPr lang="en-US" b="1" dirty="0"/>
              <a:t>idol worship and unfair ways</a:t>
            </a:r>
            <a:r>
              <a:rPr lang="en-US" dirty="0"/>
              <a:t>.</a:t>
            </a:r>
          </a:p>
          <a:p>
            <a:pPr>
              <a:buFont typeface="Arial" panose="020B0604020202020204" pitchFamily="34" charset="0"/>
              <a:buChar char="•"/>
            </a:pPr>
            <a:r>
              <a:rPr lang="en-US" dirty="0"/>
              <a:t>They </a:t>
            </a:r>
            <a:r>
              <a:rPr lang="en-US" b="1" dirty="0"/>
              <a:t>punished and hurt</a:t>
            </a:r>
            <a:r>
              <a:rPr lang="en-US" dirty="0"/>
              <a:t> the Prophet (PBUH) and his followers.</a:t>
            </a:r>
          </a:p>
          <a:p>
            <a:pPr>
              <a:buNone/>
            </a:pPr>
            <a:r>
              <a:rPr lang="en-US" dirty="0"/>
              <a:t>🔹 </a:t>
            </a:r>
            <a:r>
              <a:rPr lang="en-US" b="1" dirty="0"/>
              <a:t>Long-Term Changes</a:t>
            </a:r>
            <a:endParaRPr lang="en-US" dirty="0"/>
          </a:p>
          <a:p>
            <a:pPr>
              <a:buFont typeface="Arial" panose="020B0604020202020204" pitchFamily="34" charset="0"/>
              <a:buChar char="•"/>
            </a:pPr>
            <a:r>
              <a:rPr lang="en-US" b="1" dirty="0"/>
              <a:t>People started learning</a:t>
            </a:r>
            <a:r>
              <a:rPr lang="en-US" dirty="0"/>
              <a:t> because Islam encouraged </a:t>
            </a:r>
            <a:r>
              <a:rPr lang="en-US" b="1" dirty="0"/>
              <a:t>reading and knowledge</a:t>
            </a:r>
            <a:r>
              <a:rPr lang="en-US" dirty="0"/>
              <a:t>.</a:t>
            </a:r>
          </a:p>
          <a:p>
            <a:pPr>
              <a:buFont typeface="Arial" panose="020B0604020202020204" pitchFamily="34" charset="0"/>
              <a:buChar char="•"/>
            </a:pPr>
            <a:r>
              <a:rPr lang="en-US" b="1" dirty="0"/>
              <a:t>Islam spread worldwide</a:t>
            </a:r>
            <a:r>
              <a:rPr lang="en-US" dirty="0"/>
              <a:t>, bringing </a:t>
            </a:r>
            <a:r>
              <a:rPr lang="en-US" b="1" dirty="0"/>
              <a:t>peace and justice</a:t>
            </a:r>
            <a:r>
              <a:rPr lang="en-US" dirty="0"/>
              <a:t>.</a:t>
            </a:r>
          </a:p>
          <a:p>
            <a:pPr>
              <a:buFont typeface="Arial" panose="020B0604020202020204" pitchFamily="34" charset="0"/>
              <a:buChar char="•"/>
            </a:pPr>
            <a:r>
              <a:rPr lang="en-US" dirty="0"/>
              <a:t>Today, </a:t>
            </a:r>
            <a:r>
              <a:rPr lang="en-US" b="1" dirty="0"/>
              <a:t>millions of people follow Islam</a:t>
            </a:r>
            <a:r>
              <a:rPr lang="en-US" dirty="0"/>
              <a:t> and the teachings of the Quran.</a:t>
            </a:r>
          </a:p>
          <a:p>
            <a:endParaRPr lang="en-US" dirty="0"/>
          </a:p>
        </p:txBody>
      </p:sp>
    </p:spTree>
    <p:extLst>
      <p:ext uri="{BB962C8B-B14F-4D97-AF65-F5344CB8AC3E}">
        <p14:creationId xmlns:p14="http://schemas.microsoft.com/office/powerpoint/2010/main" val="29927446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72</TotalTime>
  <Words>1209</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Berlin</vt:lpstr>
      <vt:lpstr>PowerPoint Presentation</vt:lpstr>
      <vt:lpstr> THE MESSAGE OF     ISLAM AND     PROPHETHOOD</vt:lpstr>
      <vt:lpstr>FIRST REVELATION AND ITS IMPACTS</vt:lpstr>
      <vt:lpstr>What Happened?</vt:lpstr>
      <vt:lpstr>The First Verses of the Quran </vt:lpstr>
      <vt:lpstr>Prophet Muhammad’s (PBUH) Reaction</vt:lpstr>
      <vt:lpstr>The Start of Prophethood</vt:lpstr>
      <vt:lpstr>Impacts of the First Revelation</vt:lpstr>
      <vt:lpstr>Impacts of the First Revelation</vt:lpstr>
      <vt:lpstr>Opposition from Quraish</vt:lpstr>
      <vt:lpstr>Tactics</vt:lpstr>
      <vt:lpstr> The Painful Journey to Ta’if</vt:lpstr>
      <vt:lpstr>  The Night of Escape (Hijrah)</vt:lpstr>
      <vt:lpstr>Why Did Muslims Migrate?</vt:lpstr>
      <vt:lpstr>Migration to Madina (Hijrah)  </vt:lpstr>
      <vt:lpstr>Arrival In Madina </vt:lpstr>
      <vt:lpstr>Impact of migration to madinah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24BSAI029</dc:creator>
  <cp:lastModifiedBy>24BSAI029</cp:lastModifiedBy>
  <cp:revision>3</cp:revision>
  <dcterms:created xsi:type="dcterms:W3CDTF">2025-03-11T03:36:07Z</dcterms:created>
  <dcterms:modified xsi:type="dcterms:W3CDTF">2025-03-11T07:34:12Z</dcterms:modified>
</cp:coreProperties>
</file>