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65"/>
  </p:notesMasterIdLst>
  <p:sldIdLst>
    <p:sldId id="323" r:id="rId2"/>
    <p:sldId id="324" r:id="rId3"/>
    <p:sldId id="415" r:id="rId4"/>
    <p:sldId id="416" r:id="rId5"/>
    <p:sldId id="417" r:id="rId6"/>
    <p:sldId id="418" r:id="rId7"/>
    <p:sldId id="419" r:id="rId8"/>
    <p:sldId id="420" r:id="rId9"/>
    <p:sldId id="412" r:id="rId10"/>
    <p:sldId id="425" r:id="rId11"/>
    <p:sldId id="432" r:id="rId12"/>
    <p:sldId id="433" r:id="rId13"/>
    <p:sldId id="434" r:id="rId14"/>
    <p:sldId id="428" r:id="rId15"/>
    <p:sldId id="455" r:id="rId16"/>
    <p:sldId id="454" r:id="rId17"/>
    <p:sldId id="344" r:id="rId18"/>
    <p:sldId id="421" r:id="rId19"/>
    <p:sldId id="380" r:id="rId20"/>
    <p:sldId id="383" r:id="rId21"/>
    <p:sldId id="394" r:id="rId22"/>
    <p:sldId id="384" r:id="rId23"/>
    <p:sldId id="385" r:id="rId24"/>
    <p:sldId id="444" r:id="rId25"/>
    <p:sldId id="457" r:id="rId26"/>
    <p:sldId id="456" r:id="rId27"/>
    <p:sldId id="445" r:id="rId28"/>
    <p:sldId id="446" r:id="rId29"/>
    <p:sldId id="447" r:id="rId30"/>
    <p:sldId id="448" r:id="rId31"/>
    <p:sldId id="449" r:id="rId32"/>
    <p:sldId id="450" r:id="rId33"/>
    <p:sldId id="451" r:id="rId34"/>
    <p:sldId id="452" r:id="rId35"/>
    <p:sldId id="453" r:id="rId36"/>
    <p:sldId id="470" r:id="rId37"/>
    <p:sldId id="471" r:id="rId38"/>
    <p:sldId id="387" r:id="rId39"/>
    <p:sldId id="405" r:id="rId40"/>
    <p:sldId id="436" r:id="rId41"/>
    <p:sldId id="437" r:id="rId42"/>
    <p:sldId id="463" r:id="rId43"/>
    <p:sldId id="472" r:id="rId44"/>
    <p:sldId id="464" r:id="rId45"/>
    <p:sldId id="467" r:id="rId46"/>
    <p:sldId id="468" r:id="rId47"/>
    <p:sldId id="473" r:id="rId48"/>
    <p:sldId id="459" r:id="rId49"/>
    <p:sldId id="474" r:id="rId50"/>
    <p:sldId id="469" r:id="rId51"/>
    <p:sldId id="460" r:id="rId52"/>
    <p:sldId id="475" r:id="rId53"/>
    <p:sldId id="461" r:id="rId54"/>
    <p:sldId id="462" r:id="rId55"/>
    <p:sldId id="410" r:id="rId56"/>
    <p:sldId id="411" r:id="rId57"/>
    <p:sldId id="438" r:id="rId58"/>
    <p:sldId id="439" r:id="rId59"/>
    <p:sldId id="440" r:id="rId60"/>
    <p:sldId id="441" r:id="rId61"/>
    <p:sldId id="442" r:id="rId62"/>
    <p:sldId id="443" r:id="rId63"/>
    <p:sldId id="476"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4" autoAdjust="0"/>
    <p:restoredTop sz="90727" autoAdjust="0"/>
  </p:normalViewPr>
  <p:slideViewPr>
    <p:cSldViewPr snapToGrid="0">
      <p:cViewPr varScale="1">
        <p:scale>
          <a:sx n="67" d="100"/>
          <a:sy n="67" d="100"/>
        </p:scale>
        <p:origin x="654" y="6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6D1F9-9F4C-496C-BDCC-4A9FDD68C929}" type="datetimeFigureOut">
              <a:rPr lang="en-US"/>
              <a:pPr/>
              <a:t>3/25/2025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C7602-6E33-407F-94B3-377BE62CDAC7}" type="slidenum">
              <a:rPr lang="en-US"/>
              <a:pPr/>
              <a:t>‹#›</a:t>
            </a:fld>
            <a:endParaRPr lang="en-US"/>
          </a:p>
        </p:txBody>
      </p:sp>
    </p:spTree>
    <p:extLst>
      <p:ext uri="{BB962C8B-B14F-4D97-AF65-F5344CB8AC3E}">
        <p14:creationId xmlns:p14="http://schemas.microsoft.com/office/powerpoint/2010/main" val="266297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EC7602-6E33-407F-94B3-377BE62CDAC7}" type="slidenum">
              <a:rPr lang="en-US" smtClean="0"/>
              <a:pPr/>
              <a:t>27</a:t>
            </a:fld>
            <a:endParaRPr lang="en-US"/>
          </a:p>
        </p:txBody>
      </p:sp>
    </p:spTree>
    <p:extLst>
      <p:ext uri="{BB962C8B-B14F-4D97-AF65-F5344CB8AC3E}">
        <p14:creationId xmlns:p14="http://schemas.microsoft.com/office/powerpoint/2010/main" val="1083465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EC7602-6E33-407F-94B3-377BE62CDAC7}" type="slidenum">
              <a:rPr lang="en-US" smtClean="0"/>
              <a:pPr/>
              <a:t>46</a:t>
            </a:fld>
            <a:endParaRPr lang="en-US"/>
          </a:p>
        </p:txBody>
      </p:sp>
    </p:spTree>
    <p:extLst>
      <p:ext uri="{BB962C8B-B14F-4D97-AF65-F5344CB8AC3E}">
        <p14:creationId xmlns:p14="http://schemas.microsoft.com/office/powerpoint/2010/main" val="168985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EC7602-6E33-407F-94B3-377BE62CDAC7}" type="slidenum">
              <a:rPr lang="en-US" smtClean="0"/>
              <a:pPr/>
              <a:t>53</a:t>
            </a:fld>
            <a:endParaRPr lang="en-US"/>
          </a:p>
        </p:txBody>
      </p:sp>
    </p:spTree>
    <p:extLst>
      <p:ext uri="{BB962C8B-B14F-4D97-AF65-F5344CB8AC3E}">
        <p14:creationId xmlns:p14="http://schemas.microsoft.com/office/powerpoint/2010/main" val="1083473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202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677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164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043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9192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1721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6125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954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680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45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141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863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706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221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16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676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556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dirty="0"/>
              <a:pPr/>
              <a:t>3/25/2025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262087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589" y="3200400"/>
            <a:ext cx="9222603" cy="1371600"/>
          </a:xfrm>
        </p:spPr>
        <p:txBody>
          <a:bodyPr/>
          <a:lstStyle/>
          <a:p>
            <a:pPr algn="ctr"/>
            <a:r>
              <a:rPr lang="en-US" dirty="0"/>
              <a:t>Object Oriented Programming </a:t>
            </a:r>
            <a:br>
              <a:rPr lang="en-US" dirty="0"/>
            </a:br>
            <a:r>
              <a:rPr lang="en-US" dirty="0"/>
              <a:t>  in</a:t>
            </a:r>
            <a:br>
              <a:rPr lang="en-US" dirty="0"/>
            </a:br>
            <a:r>
              <a:rPr lang="en-US" dirty="0"/>
              <a:t>JAVA</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352" y="251029"/>
            <a:ext cx="10794182" cy="4524315"/>
          </a:xfrm>
          <a:prstGeom prst="rect">
            <a:avLst/>
          </a:prstGeom>
        </p:spPr>
        <p:txBody>
          <a:bodyPr wrap="square">
            <a:spAutoFit/>
          </a:bodyPr>
          <a:lstStyle/>
          <a:p>
            <a:pPr marL="342900" indent="-342900" algn="just">
              <a:lnSpc>
                <a:spcPct val="20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Object-oriented programming </a:t>
            </a:r>
            <a:r>
              <a:rPr lang="en-US" sz="2400" b="1" dirty="0" smtClean="0">
                <a:latin typeface="Times New Roman" panose="02020603050405020304" pitchFamily="18" charset="0"/>
                <a:cs typeface="Times New Roman" panose="02020603050405020304" pitchFamily="18" charset="0"/>
              </a:rPr>
              <a:t>aims </a:t>
            </a:r>
            <a:r>
              <a:rPr lang="en-US" sz="2400" b="1" dirty="0">
                <a:latin typeface="Times New Roman" panose="02020603050405020304" pitchFamily="18" charset="0"/>
                <a:cs typeface="Times New Roman" panose="02020603050405020304" pitchFamily="18" charset="0"/>
              </a:rPr>
              <a:t>to achieve the following:</a:t>
            </a:r>
          </a:p>
          <a:p>
            <a:pPr marL="342900" indent="-342900" algn="just">
              <a:lnSpc>
                <a:spcPct val="2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simplify the design and implementation of complex programs.</a:t>
            </a:r>
          </a:p>
          <a:p>
            <a:pPr marL="342900" indent="-342900" algn="just">
              <a:lnSpc>
                <a:spcPct val="2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To make it easier for teams of designers and programmers to work on a single software project.</a:t>
            </a:r>
          </a:p>
          <a:p>
            <a:pPr marL="342900" indent="-342900" algn="just">
              <a:lnSpc>
                <a:spcPct val="2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To enable a high degree of reusability of designs and of software codes.</a:t>
            </a:r>
          </a:p>
          <a:p>
            <a:pPr marL="342900" indent="-342900" algn="just">
              <a:lnSpc>
                <a:spcPct val="2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To decrease the cost of software maintenance.</a:t>
            </a:r>
          </a:p>
        </p:txBody>
      </p:sp>
    </p:spTree>
    <p:extLst>
      <p:ext uri="{BB962C8B-B14F-4D97-AF65-F5344CB8AC3E}">
        <p14:creationId xmlns:p14="http://schemas.microsoft.com/office/powerpoint/2010/main" val="981158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6"/>
          <p:cNvSpPr txBox="1">
            <a:spLocks/>
          </p:cNvSpPr>
          <p:nvPr/>
        </p:nvSpPr>
        <p:spPr>
          <a:xfrm>
            <a:off x="666438" y="751562"/>
            <a:ext cx="10167470" cy="5415071"/>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400" b="1" dirty="0" smtClean="0">
                <a:latin typeface="Times New Roman" panose="02020603050405020304" pitchFamily="18" charset="0"/>
                <a:cs typeface="Times New Roman" panose="02020603050405020304" pitchFamily="18" charset="0"/>
              </a:rPr>
              <a:t>OOP : makes the development process easier faster and less time consuming.</a:t>
            </a:r>
            <a:r>
              <a:rPr lang="en-US" sz="2000" dirty="0" smtClean="0">
                <a:latin typeface="Times New Roman" panose="02020603050405020304" pitchFamily="18" charset="0"/>
                <a:cs typeface="Times New Roman" panose="02020603050405020304" pitchFamily="18" charset="0"/>
              </a:rPr>
              <a:t>       </a:t>
            </a:r>
          </a:p>
          <a:p>
            <a:r>
              <a:rPr lang="en-US" sz="2800" b="1" dirty="0" smtClean="0">
                <a:latin typeface="Times New Roman" panose="02020603050405020304" pitchFamily="18" charset="0"/>
                <a:cs typeface="Times New Roman" panose="02020603050405020304" pitchFamily="18" charset="0"/>
              </a:rPr>
              <a:t>OOP features :</a:t>
            </a:r>
          </a:p>
          <a:p>
            <a:pPr lvl="1"/>
            <a:r>
              <a:rPr lang="en-US" sz="2600" b="1" dirty="0" smtClean="0">
                <a:latin typeface="Times New Roman" panose="02020603050405020304" pitchFamily="18" charset="0"/>
                <a:cs typeface="Times New Roman" panose="02020603050405020304" pitchFamily="18" charset="0"/>
              </a:rPr>
              <a:t>Classes and Objects</a:t>
            </a:r>
          </a:p>
          <a:p>
            <a:pPr lvl="1"/>
            <a:r>
              <a:rPr lang="en-US" sz="2600" b="1" dirty="0" smtClean="0">
                <a:latin typeface="Times New Roman" panose="02020603050405020304" pitchFamily="18" charset="0"/>
                <a:cs typeface="Times New Roman" panose="02020603050405020304" pitchFamily="18" charset="0"/>
              </a:rPr>
              <a:t>Data Abstraction &amp; Encapsulation </a:t>
            </a:r>
          </a:p>
          <a:p>
            <a:pPr lvl="1"/>
            <a:r>
              <a:rPr lang="en-US" sz="2600" b="1" dirty="0" smtClean="0">
                <a:latin typeface="Times New Roman" panose="02020603050405020304" pitchFamily="18" charset="0"/>
                <a:cs typeface="Times New Roman" panose="02020603050405020304" pitchFamily="18" charset="0"/>
              </a:rPr>
              <a:t>Inheritance and Code-reusability  </a:t>
            </a:r>
          </a:p>
          <a:p>
            <a:pPr lvl="1"/>
            <a:r>
              <a:rPr lang="en-US" sz="2600" b="1" dirty="0" smtClean="0">
                <a:latin typeface="Times New Roman" panose="02020603050405020304" pitchFamily="18" charset="0"/>
                <a:cs typeface="Times New Roman" panose="02020603050405020304" pitchFamily="18" charset="0"/>
              </a:rPr>
              <a:t>Polymorphism</a:t>
            </a:r>
          </a:p>
          <a:p>
            <a:pPr lvl="1"/>
            <a:r>
              <a:rPr lang="en-US" sz="2600" b="1" dirty="0" smtClean="0">
                <a:latin typeface="Times New Roman" panose="02020603050405020304" pitchFamily="18" charset="0"/>
                <a:cs typeface="Times New Roman" panose="02020603050405020304" pitchFamily="18" charset="0"/>
              </a:rPr>
              <a:t>Interfaces</a:t>
            </a:r>
          </a:p>
          <a:p>
            <a:pPr algn="just"/>
            <a:r>
              <a:rPr lang="en-US" sz="2800" dirty="0" smtClean="0">
                <a:latin typeface="Times New Roman" panose="02020603050405020304" pitchFamily="18" charset="0"/>
                <a:cs typeface="Times New Roman" panose="02020603050405020304" pitchFamily="18" charset="0"/>
              </a:rPr>
              <a:t>And a programming language that supports or follows these features is called an  Object-Oriented Programming Language</a:t>
            </a:r>
            <a:r>
              <a:rPr lang="en-US" sz="2000" dirty="0" smtClean="0">
                <a:latin typeface="Times New Roman" panose="02020603050405020304" pitchFamily="18" charset="0"/>
                <a:cs typeface="Times New Roman" panose="02020603050405020304" pitchFamily="18" charset="0"/>
              </a:rPr>
              <a:t>.</a:t>
            </a:r>
          </a:p>
          <a:p>
            <a:r>
              <a:rPr lang="en-US" sz="3200" dirty="0" smtClean="0">
                <a:solidFill>
                  <a:schemeClr val="tx1"/>
                </a:solidFill>
                <a:latin typeface="Times New Roman" panose="02020603050405020304" pitchFamily="18" charset="0"/>
                <a:cs typeface="Times New Roman" panose="02020603050405020304" pitchFamily="18" charset="0"/>
              </a:rPr>
              <a:t>Java is a an OOP language.</a:t>
            </a:r>
            <a:endParaRPr lang="en-US" sz="3200" dirty="0">
              <a:solidFill>
                <a:schemeClr val="tx1"/>
              </a:solidFill>
            </a:endParaRPr>
          </a:p>
        </p:txBody>
      </p:sp>
    </p:spTree>
    <p:extLst>
      <p:ext uri="{BB962C8B-B14F-4D97-AF65-F5344CB8AC3E}">
        <p14:creationId xmlns:p14="http://schemas.microsoft.com/office/powerpoint/2010/main" val="759008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p:cNvSpPr txBox="1">
            <a:spLocks/>
          </p:cNvSpPr>
          <p:nvPr/>
        </p:nvSpPr>
        <p:spPr>
          <a:xfrm>
            <a:off x="691491" y="956399"/>
            <a:ext cx="10167470" cy="442109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800" b="1" dirty="0" smtClean="0"/>
              <a:t>Apart from these concepts, there are some other terms which are used in Object-Oriented programming:</a:t>
            </a:r>
          </a:p>
          <a:p>
            <a:endParaRPr lang="en-US" sz="2800" b="1" dirty="0" smtClean="0"/>
          </a:p>
          <a:p>
            <a:pPr lvl="1"/>
            <a:r>
              <a:rPr lang="en-US" sz="2800" b="1" dirty="0" smtClean="0"/>
              <a:t>Coupling</a:t>
            </a:r>
          </a:p>
          <a:p>
            <a:pPr lvl="1" algn="just"/>
            <a:r>
              <a:rPr lang="en-US" sz="2800" b="1" dirty="0" smtClean="0"/>
              <a:t>Cohesion</a:t>
            </a:r>
          </a:p>
          <a:p>
            <a:pPr lvl="1"/>
            <a:r>
              <a:rPr lang="en-US" sz="2800" b="1" dirty="0" smtClean="0"/>
              <a:t>Association</a:t>
            </a:r>
          </a:p>
          <a:p>
            <a:pPr lvl="1"/>
            <a:r>
              <a:rPr lang="en-US" sz="2800" b="1" dirty="0" smtClean="0"/>
              <a:t>Aggregation</a:t>
            </a:r>
          </a:p>
          <a:p>
            <a:pPr lvl="1"/>
            <a:r>
              <a:rPr lang="en-US" sz="2800" b="1" dirty="0" smtClean="0"/>
              <a:t>Composition</a:t>
            </a:r>
          </a:p>
          <a:p>
            <a:endParaRPr lang="en-US" sz="2800" dirty="0"/>
          </a:p>
        </p:txBody>
      </p:sp>
    </p:spTree>
    <p:extLst>
      <p:ext uri="{BB962C8B-B14F-4D97-AF65-F5344CB8AC3E}">
        <p14:creationId xmlns:p14="http://schemas.microsoft.com/office/powerpoint/2010/main" val="2272141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6"/>
          <p:cNvSpPr txBox="1">
            <a:spLocks/>
          </p:cNvSpPr>
          <p:nvPr/>
        </p:nvSpPr>
        <p:spPr>
          <a:xfrm>
            <a:off x="616335" y="843665"/>
            <a:ext cx="10211546" cy="4598894"/>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en-US" sz="2400" b="1" u="sng" dirty="0" smtClean="0">
                <a:latin typeface="Times New Roman" panose="02020603050405020304" pitchFamily="18" charset="0"/>
                <a:cs typeface="Times New Roman" panose="02020603050405020304" pitchFamily="18" charset="0"/>
              </a:rPr>
              <a:t>Program Modules in in java</a:t>
            </a:r>
          </a:p>
          <a:p>
            <a:pPr marL="0" indent="0" algn="just">
              <a:buFont typeface="Wingdings 3" charset="2"/>
              <a:buNone/>
            </a:pPr>
            <a:r>
              <a:rPr lang="en-US" sz="2400" dirty="0" smtClean="0">
                <a:latin typeface="Times New Roman" panose="02020603050405020304" pitchFamily="18" charset="0"/>
                <a:cs typeface="Times New Roman" panose="02020603050405020304" pitchFamily="18" charset="0"/>
              </a:rPr>
              <a:t>Three kinds of modules exits in java- </a:t>
            </a:r>
            <a:r>
              <a:rPr lang="en-US" sz="2400" b="1" dirty="0" smtClean="0">
                <a:latin typeface="Times New Roman" panose="02020603050405020304" pitchFamily="18" charset="0"/>
                <a:cs typeface="Times New Roman" panose="02020603050405020304" pitchFamily="18" charset="0"/>
              </a:rPr>
              <a:t>methods, classes and packages</a:t>
            </a:r>
            <a:r>
              <a:rPr lang="en-US" sz="2400" dirty="0" smtClean="0">
                <a:latin typeface="Times New Roman" panose="02020603050405020304" pitchFamily="18" charset="0"/>
                <a:cs typeface="Times New Roman" panose="02020603050405020304" pitchFamily="18" charset="0"/>
              </a:rPr>
              <a:t>.</a:t>
            </a:r>
          </a:p>
          <a:p>
            <a:pPr algn="just">
              <a:lnSpc>
                <a:spcPct val="150000"/>
              </a:lnSpc>
            </a:pPr>
            <a:r>
              <a:rPr lang="en-US" sz="2400" dirty="0" smtClean="0">
                <a:latin typeface="Times New Roman" panose="02020603050405020304" pitchFamily="18" charset="0"/>
                <a:cs typeface="Times New Roman" panose="02020603050405020304" pitchFamily="18" charset="0"/>
              </a:rPr>
              <a:t>Java Programs are written with predefined </a:t>
            </a:r>
            <a:r>
              <a:rPr lang="en-US" sz="2400" b="1" dirty="0" smtClean="0">
                <a:solidFill>
                  <a:srgbClr val="FF0000"/>
                </a:solidFill>
                <a:latin typeface="Times New Roman" panose="02020603050405020304" pitchFamily="18" charset="0"/>
                <a:cs typeface="Times New Roman" panose="02020603050405020304" pitchFamily="18" charset="0"/>
              </a:rPr>
              <a:t>methods and classes </a:t>
            </a:r>
            <a:r>
              <a:rPr lang="en-US" sz="2400" b="1" dirty="0" smtClean="0">
                <a:latin typeface="Times New Roman" panose="02020603050405020304" pitchFamily="18" charset="0"/>
                <a:cs typeface="Times New Roman" panose="02020603050405020304" pitchFamily="18" charset="0"/>
              </a:rPr>
              <a:t>available in the Java Application Programming Interfaces</a:t>
            </a:r>
            <a:r>
              <a:rPr lang="en-US" sz="2400" dirty="0" smtClean="0">
                <a:latin typeface="Times New Roman" panose="02020603050405020304" pitchFamily="18" charset="0"/>
                <a:cs typeface="Times New Roman" panose="02020603050405020304" pitchFamily="18" charset="0"/>
              </a:rPr>
              <a:t> (also referred to as the Java API or Java class library).</a:t>
            </a:r>
          </a:p>
          <a:p>
            <a:pPr algn="just">
              <a:lnSpc>
                <a:spcPct val="150000"/>
              </a:lnSpc>
            </a:pPr>
            <a:r>
              <a:rPr lang="en-US" sz="2400" dirty="0" smtClean="0">
                <a:latin typeface="Times New Roman" panose="02020603050405020304" pitchFamily="18" charset="0"/>
                <a:cs typeface="Times New Roman" panose="02020603050405020304" pitchFamily="18" charset="0"/>
              </a:rPr>
              <a:t>Related classes are grouped into </a:t>
            </a:r>
            <a:r>
              <a:rPr lang="en-US" sz="2400" dirty="0" smtClean="0">
                <a:solidFill>
                  <a:srgbClr val="FF0000"/>
                </a:solidFill>
                <a:latin typeface="Times New Roman" panose="02020603050405020304" pitchFamily="18" charset="0"/>
                <a:cs typeface="Times New Roman" panose="02020603050405020304" pitchFamily="18" charset="0"/>
              </a:rPr>
              <a:t>packages</a:t>
            </a:r>
            <a:r>
              <a:rPr lang="en-US" sz="2400" dirty="0" smtClean="0">
                <a:latin typeface="Times New Roman" panose="02020603050405020304" pitchFamily="18" charset="0"/>
                <a:cs typeface="Times New Roman" panose="02020603050405020304" pitchFamily="18" charset="0"/>
              </a:rPr>
              <a:t> so that they can be imported into programs and reused.</a:t>
            </a:r>
          </a:p>
          <a:p>
            <a:pPr algn="just">
              <a:lnSpc>
                <a:spcPct val="150000"/>
              </a:lnSpc>
            </a:pPr>
            <a:r>
              <a:rPr lang="en-US" sz="2400" dirty="0" smtClean="0">
                <a:latin typeface="Times New Roman" panose="02020603050405020304" pitchFamily="18" charset="0"/>
                <a:cs typeface="Times New Roman" panose="02020603050405020304" pitchFamily="18" charset="0"/>
              </a:rPr>
              <a:t>The Java </a:t>
            </a:r>
            <a:r>
              <a:rPr lang="en-US" sz="2400" dirty="0" smtClean="0">
                <a:solidFill>
                  <a:srgbClr val="FF0000"/>
                </a:solidFill>
                <a:latin typeface="Times New Roman" panose="02020603050405020304" pitchFamily="18" charset="0"/>
                <a:cs typeface="Times New Roman" panose="02020603050405020304" pitchFamily="18" charset="0"/>
              </a:rPr>
              <a:t>API</a:t>
            </a:r>
            <a:r>
              <a:rPr lang="en-US" sz="2400" dirty="0" smtClean="0">
                <a:latin typeface="Times New Roman" panose="02020603050405020304" pitchFamily="18" charset="0"/>
                <a:cs typeface="Times New Roman" panose="02020603050405020304" pitchFamily="18" charset="0"/>
              </a:rPr>
              <a:t> classes are part of the </a:t>
            </a:r>
            <a:r>
              <a:rPr lang="en-US" sz="2400" dirty="0" smtClean="0">
                <a:solidFill>
                  <a:srgbClr val="FF0000"/>
                </a:solidFill>
                <a:latin typeface="Times New Roman" panose="02020603050405020304" pitchFamily="18" charset="0"/>
                <a:cs typeface="Times New Roman" panose="02020603050405020304" pitchFamily="18" charset="0"/>
              </a:rPr>
              <a:t>JDK</a:t>
            </a:r>
            <a:r>
              <a:rPr lang="en-US" sz="2400" dirty="0" smtClean="0">
                <a:latin typeface="Times New Roman" panose="02020603050405020304" pitchFamily="18" charset="0"/>
                <a:cs typeface="Times New Roman" panose="02020603050405020304" pitchFamily="18" charset="0"/>
              </a:rPr>
              <a:t>.</a:t>
            </a:r>
          </a:p>
          <a:p>
            <a:pPr algn="just"/>
            <a:endParaRPr lang="en-US" sz="2400" b="1" u="sng" dirty="0" smtClean="0">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4143662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367744" y="129313"/>
            <a:ext cx="11003400" cy="5476192"/>
          </a:xfrm>
          <a:prstGeom prst="rect">
            <a:avLst/>
          </a:prstGeom>
        </p:spPr>
        <p:txBody>
          <a:bodyPr/>
          <a:lstStyle/>
          <a:p>
            <a:r>
              <a:rPr lang="en-US" sz="2400" b="1" dirty="0"/>
              <a:t>OOP  Classes and Objects</a:t>
            </a:r>
          </a:p>
          <a:p>
            <a:r>
              <a:rPr lang="en-US" sz="2400" dirty="0" smtClean="0">
                <a:latin typeface="Times New Roman" panose="02020603050405020304" pitchFamily="18" charset="0"/>
                <a:cs typeface="Times New Roman" panose="02020603050405020304" pitchFamily="18" charset="0"/>
              </a:rPr>
              <a:t>Two </a:t>
            </a:r>
            <a:r>
              <a:rPr lang="en-US" sz="2400" dirty="0">
                <a:latin typeface="Times New Roman" panose="02020603050405020304" pitchFamily="18" charset="0"/>
                <a:cs typeface="Times New Roman" panose="02020603050405020304" pitchFamily="18" charset="0"/>
              </a:rPr>
              <a:t>key concepts in OOP are :</a:t>
            </a:r>
          </a:p>
          <a:p>
            <a:r>
              <a:rPr lang="en-US" sz="2400" b="1" dirty="0">
                <a:latin typeface="Times New Roman" panose="02020603050405020304" pitchFamily="18" charset="0"/>
                <a:cs typeface="Times New Roman" panose="02020603050405020304" pitchFamily="18" charset="0"/>
              </a:rPr>
              <a:t> Classes and Objects</a:t>
            </a:r>
            <a:endParaRPr lang="en-US" sz="2400" dirty="0">
              <a:latin typeface="Times New Roman" panose="02020603050405020304" pitchFamily="18" charset="0"/>
              <a:cs typeface="Times New Roman" panose="02020603050405020304" pitchFamily="18" charset="0"/>
            </a:endParaRPr>
          </a:p>
        </p:txBody>
      </p:sp>
      <p:sp>
        <p:nvSpPr>
          <p:cNvPr id="2" name="Rectangle 1"/>
          <p:cNvSpPr/>
          <p:nvPr/>
        </p:nvSpPr>
        <p:spPr>
          <a:xfrm>
            <a:off x="505530" y="1359725"/>
            <a:ext cx="10517374" cy="4893647"/>
          </a:xfrm>
          <a:prstGeom prst="rect">
            <a:avLst/>
          </a:prstGeom>
        </p:spPr>
        <p:txBody>
          <a:bodyPr wrap="square">
            <a:spAutoFit/>
          </a:bodyPr>
          <a:lstStyle/>
          <a:p>
            <a:pPr marL="457200" lvl="0" indent="-457200" algn="just" defTabSz="914400" eaLnBrk="0" fontAlgn="base" hangingPunct="0">
              <a:spcBef>
                <a:spcPct val="0"/>
              </a:spcBef>
              <a:spcAft>
                <a:spcPct val="0"/>
              </a:spcAft>
              <a:buFont typeface="Arial" panose="020B0604020202020204" pitchFamily="34" charset="0"/>
              <a:buChar char="•"/>
            </a:pPr>
            <a:r>
              <a:rPr lang="en-GB" altLang="en-US" sz="2400" b="1" dirty="0" smtClean="0">
                <a:latin typeface="Arial" panose="020B0604020202020204" pitchFamily="34" charset="0"/>
              </a:rPr>
              <a:t>A class consists of both member data (variables) and member functions (methods).</a:t>
            </a:r>
          </a:p>
          <a:p>
            <a:pPr marL="457200" lvl="0" indent="-457200" algn="just" defTabSz="914400" eaLnBrk="0" fontAlgn="base" hangingPunct="0">
              <a:spcBef>
                <a:spcPct val="0"/>
              </a:spcBef>
              <a:spcAft>
                <a:spcPct val="0"/>
              </a:spcAft>
              <a:buFont typeface="Arial" panose="020B0604020202020204" pitchFamily="34" charset="0"/>
              <a:buChar char="•"/>
            </a:pPr>
            <a:endParaRPr lang="en-US" altLang="en-US" sz="2400" b="1" dirty="0">
              <a:latin typeface="Arial" panose="020B0604020202020204" pitchFamily="34" charset="0"/>
            </a:endParaRPr>
          </a:p>
          <a:p>
            <a:pPr marL="457200" lvl="0" indent="-457200" algn="just" defTabSz="914400" eaLnBrk="0" fontAlgn="base" hangingPunct="0">
              <a:spcBef>
                <a:spcPct val="0"/>
              </a:spcBef>
              <a:spcAft>
                <a:spcPct val="0"/>
              </a:spcAft>
              <a:buFont typeface="Arial" panose="020B0604020202020204" pitchFamily="34" charset="0"/>
              <a:buChar char="•"/>
            </a:pPr>
            <a:r>
              <a:rPr lang="en-US" altLang="en-US" sz="2400" b="1" dirty="0" smtClean="0">
                <a:latin typeface="Arial" panose="020B0604020202020204" pitchFamily="34" charset="0"/>
              </a:rPr>
              <a:t>class </a:t>
            </a:r>
            <a:r>
              <a:rPr lang="en-US" altLang="en-US" sz="2400" b="1" dirty="0">
                <a:latin typeface="Arial" panose="020B0604020202020204" pitchFamily="34" charset="0"/>
              </a:rPr>
              <a:t>is a blueprint or template for creating objects.</a:t>
            </a:r>
            <a:r>
              <a:rPr lang="en-US" altLang="en-US" sz="2400" dirty="0">
                <a:latin typeface="Arial" panose="020B0604020202020204" pitchFamily="34" charset="0"/>
              </a:rPr>
              <a:t> It defines the attributes (data members) and behaviors (methods) that its objects will have. </a:t>
            </a:r>
            <a:endParaRPr lang="en-US" altLang="en-US" sz="2400" dirty="0" smtClean="0">
              <a:latin typeface="Arial" panose="020B0604020202020204" pitchFamily="34" charset="0"/>
            </a:endParaRPr>
          </a:p>
          <a:p>
            <a:pPr marL="457200" lvl="0" indent="-457200" algn="just" defTabSz="914400" eaLnBrk="0" fontAlgn="base" hangingPunct="0">
              <a:spcBef>
                <a:spcPct val="0"/>
              </a:spcBef>
              <a:spcAft>
                <a:spcPct val="0"/>
              </a:spcAft>
              <a:buFont typeface="Arial" panose="020B0604020202020204" pitchFamily="34" charset="0"/>
              <a:buChar char="•"/>
            </a:pPr>
            <a:endParaRPr lang="en-US" altLang="en-US" sz="2400" dirty="0">
              <a:latin typeface="Arial" panose="020B0604020202020204" pitchFamily="34" charset="0"/>
            </a:endParaRPr>
          </a:p>
          <a:p>
            <a:pPr marL="457200" lvl="0" indent="-457200" algn="just" defTabSz="914400" eaLnBrk="0" fontAlgn="base" hangingPunct="0">
              <a:spcBef>
                <a:spcPct val="0"/>
              </a:spcBef>
              <a:spcAft>
                <a:spcPct val="0"/>
              </a:spcAft>
              <a:buFont typeface="Arial" panose="020B0604020202020204" pitchFamily="34" charset="0"/>
              <a:buChar char="•"/>
            </a:pPr>
            <a:r>
              <a:rPr lang="en-US" altLang="en-US" sz="2400" b="1" dirty="0" smtClean="0">
                <a:latin typeface="Arial" panose="020B0604020202020204" pitchFamily="34" charset="0"/>
              </a:rPr>
              <a:t>A class </a:t>
            </a:r>
            <a:r>
              <a:rPr lang="en-US" altLang="en-US" sz="2400" b="1" dirty="0">
                <a:latin typeface="Arial" panose="020B0604020202020204" pitchFamily="34" charset="0"/>
              </a:rPr>
              <a:t>is a user-defined data type</a:t>
            </a:r>
            <a:r>
              <a:rPr lang="en-US" altLang="en-US" sz="2400" dirty="0">
                <a:latin typeface="Arial" panose="020B0604020202020204" pitchFamily="34" charset="0"/>
              </a:rPr>
              <a:t> that encapsulates data and functions into a single unit, promoting modularity and reusability. </a:t>
            </a:r>
            <a:endParaRPr lang="en-US" altLang="en-US" sz="2400" dirty="0" smtClean="0">
              <a:latin typeface="Arial" panose="020B0604020202020204" pitchFamily="34" charset="0"/>
            </a:endParaRPr>
          </a:p>
          <a:p>
            <a:pPr marL="457200" lvl="0" indent="-457200" algn="just" defTabSz="914400" eaLnBrk="0" fontAlgn="base" hangingPunct="0">
              <a:spcBef>
                <a:spcPct val="0"/>
              </a:spcBef>
              <a:spcAft>
                <a:spcPct val="0"/>
              </a:spcAft>
              <a:buFont typeface="Arial" panose="020B0604020202020204" pitchFamily="34" charset="0"/>
              <a:buChar char="•"/>
            </a:pPr>
            <a:endParaRPr lang="en-US" altLang="en-US" sz="2400" dirty="0">
              <a:latin typeface="Arial" panose="020B0604020202020204" pitchFamily="34" charset="0"/>
            </a:endParaRPr>
          </a:p>
          <a:p>
            <a:pPr marL="457200" lvl="0" indent="-457200" algn="just" defTabSz="914400" eaLnBrk="0" fontAlgn="base" hangingPunct="0">
              <a:spcBef>
                <a:spcPct val="0"/>
              </a:spcBef>
              <a:spcAft>
                <a:spcPct val="0"/>
              </a:spcAft>
              <a:buFont typeface="Arial" panose="020B0604020202020204" pitchFamily="34" charset="0"/>
              <a:buChar char="•"/>
            </a:pPr>
            <a:r>
              <a:rPr lang="en-US" altLang="en-US" sz="2400" b="1" dirty="0">
                <a:latin typeface="Arial" panose="020B0604020202020204" pitchFamily="34" charset="0"/>
              </a:rPr>
              <a:t>A class is a logical construct</a:t>
            </a:r>
            <a:r>
              <a:rPr lang="en-US" altLang="en-US" sz="2400" dirty="0">
                <a:latin typeface="Arial" panose="020B0604020202020204" pitchFamily="34" charset="0"/>
              </a:rPr>
              <a:t> that groups related variables (attributes) and functions (methods) under a common name, enforcing encapsulation. </a:t>
            </a:r>
          </a:p>
        </p:txBody>
      </p:sp>
    </p:spTree>
    <p:extLst>
      <p:ext uri="{BB962C8B-B14F-4D97-AF65-F5344CB8AC3E}">
        <p14:creationId xmlns:p14="http://schemas.microsoft.com/office/powerpoint/2010/main" val="25239332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367744" y="129313"/>
            <a:ext cx="11003400" cy="5476192"/>
          </a:xfrm>
          <a:prstGeom prst="rect">
            <a:avLst/>
          </a:prstGeom>
        </p:spPr>
        <p:txBody>
          <a:bodyPr/>
          <a:lstStyle/>
          <a:p>
            <a:endParaRPr lang="en-US" sz="1600" b="1" dirty="0" smtClean="0"/>
          </a:p>
          <a:p>
            <a:r>
              <a:rPr lang="en-US" sz="2400" b="1" dirty="0" smtClean="0"/>
              <a:t>OOP  </a:t>
            </a:r>
            <a:r>
              <a:rPr lang="en-US" sz="2400" b="1" dirty="0"/>
              <a:t>Classes and Objects</a:t>
            </a:r>
          </a:p>
        </p:txBody>
      </p:sp>
      <p:sp>
        <p:nvSpPr>
          <p:cNvPr id="2" name="Rectangle 1"/>
          <p:cNvSpPr/>
          <p:nvPr/>
        </p:nvSpPr>
        <p:spPr>
          <a:xfrm>
            <a:off x="367744" y="1740398"/>
            <a:ext cx="10517374" cy="3539430"/>
          </a:xfrm>
          <a:prstGeom prst="rect">
            <a:avLst/>
          </a:prstGeom>
        </p:spPr>
        <p:txBody>
          <a:bodyPr wrap="square">
            <a:spAutoFit/>
          </a:bodyPr>
          <a:lstStyle/>
          <a:p>
            <a:pPr marL="457200" lvl="0" indent="-457200" algn="just" defTabSz="914400" eaLnBrk="0" fontAlgn="base" hangingPunct="0">
              <a:spcBef>
                <a:spcPct val="0"/>
              </a:spcBef>
              <a:spcAft>
                <a:spcPct val="0"/>
              </a:spcAft>
              <a:buFont typeface="Arial" panose="020B0604020202020204" pitchFamily="34" charset="0"/>
              <a:buChar char="•"/>
            </a:pPr>
            <a:r>
              <a:rPr lang="en-US" altLang="en-US" sz="2800" b="1" dirty="0" smtClean="0">
                <a:latin typeface="Arial" panose="020B0604020202020204" pitchFamily="34" charset="0"/>
              </a:rPr>
              <a:t>A </a:t>
            </a:r>
            <a:r>
              <a:rPr lang="en-US" altLang="en-US" sz="2800" b="1" dirty="0">
                <a:latin typeface="Arial" panose="020B0604020202020204" pitchFamily="34" charset="0"/>
              </a:rPr>
              <a:t>class is an abstraction</a:t>
            </a:r>
            <a:r>
              <a:rPr lang="en-US" altLang="en-US" sz="2800" dirty="0">
                <a:latin typeface="Arial" panose="020B0604020202020204" pitchFamily="34" charset="0"/>
              </a:rPr>
              <a:t> that represents real-world entities in software development, defining properties and behaviors but without actual memory allocation until instantiated. </a:t>
            </a:r>
            <a:endParaRPr lang="en-US" altLang="en-US" sz="2800" dirty="0" smtClean="0">
              <a:latin typeface="Arial" panose="020B0604020202020204" pitchFamily="34" charset="0"/>
            </a:endParaRPr>
          </a:p>
          <a:p>
            <a:pPr marL="457200" lvl="0" indent="-457200" algn="just" defTabSz="914400" eaLnBrk="0" fontAlgn="base" hangingPunct="0">
              <a:spcBef>
                <a:spcPct val="0"/>
              </a:spcBef>
              <a:spcAft>
                <a:spcPct val="0"/>
              </a:spcAft>
              <a:buFont typeface="Arial" panose="020B0604020202020204" pitchFamily="34" charset="0"/>
              <a:buChar char="•"/>
            </a:pPr>
            <a:endParaRPr lang="en-GB" altLang="en-US" sz="2800" dirty="0">
              <a:latin typeface="Arial" panose="020B0604020202020204" pitchFamily="34" charset="0"/>
            </a:endParaRPr>
          </a:p>
          <a:p>
            <a:pPr marL="457200" lvl="0" indent="-457200" algn="just" defTabSz="914400" eaLnBrk="0" fontAlgn="base" hangingPunct="0">
              <a:spcBef>
                <a:spcPct val="0"/>
              </a:spcBef>
              <a:spcAft>
                <a:spcPct val="0"/>
              </a:spcAft>
              <a:buFont typeface="Arial" panose="020B0604020202020204" pitchFamily="34" charset="0"/>
              <a:buChar char="•"/>
            </a:pPr>
            <a:endParaRPr lang="en-US" altLang="en-US" sz="2800" dirty="0">
              <a:latin typeface="Arial" panose="020B0604020202020204" pitchFamily="34" charset="0"/>
            </a:endParaRPr>
          </a:p>
          <a:p>
            <a:pPr marL="457200" lvl="0" indent="-457200" algn="just" defTabSz="914400" eaLnBrk="0" fontAlgn="base" hangingPunct="0">
              <a:spcBef>
                <a:spcPct val="0"/>
              </a:spcBef>
              <a:spcAft>
                <a:spcPct val="0"/>
              </a:spcAft>
              <a:buFont typeface="Arial" panose="020B0604020202020204" pitchFamily="34" charset="0"/>
              <a:buChar char="•"/>
            </a:pPr>
            <a:r>
              <a:rPr lang="en-US" altLang="en-US" sz="2800" b="1" dirty="0">
                <a:latin typeface="Arial" panose="020B0604020202020204" pitchFamily="34" charset="0"/>
              </a:rPr>
              <a:t>A class serves as a foundation</a:t>
            </a:r>
            <a:r>
              <a:rPr lang="en-US" altLang="en-US" sz="2800" dirty="0">
                <a:latin typeface="Arial" panose="020B0604020202020204" pitchFamily="34" charset="0"/>
              </a:rPr>
              <a:t> for object creation, allowing multiple instances to be created with shared structure but independent data. </a:t>
            </a:r>
          </a:p>
        </p:txBody>
      </p:sp>
    </p:spTree>
    <p:extLst>
      <p:ext uri="{BB962C8B-B14F-4D97-AF65-F5344CB8AC3E}">
        <p14:creationId xmlns:p14="http://schemas.microsoft.com/office/powerpoint/2010/main" val="7164812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931415" y="480042"/>
            <a:ext cx="11003400" cy="5476192"/>
          </a:xfrm>
          <a:prstGeom prst="rect">
            <a:avLst/>
          </a:prstGeom>
        </p:spPr>
        <p:txBody>
          <a:bodyPr/>
          <a:lstStyle/>
          <a:p>
            <a:r>
              <a:rPr lang="en-US" sz="2800" b="1" dirty="0"/>
              <a:t>OOP  Classes and Objects</a:t>
            </a:r>
          </a:p>
        </p:txBody>
      </p:sp>
      <p:sp>
        <p:nvSpPr>
          <p:cNvPr id="2" name="Rectangle 1"/>
          <p:cNvSpPr/>
          <p:nvPr/>
        </p:nvSpPr>
        <p:spPr>
          <a:xfrm>
            <a:off x="680895" y="1179522"/>
            <a:ext cx="9690971" cy="5678478"/>
          </a:xfrm>
          <a:prstGeom prst="rect">
            <a:avLst/>
          </a:prstGeom>
        </p:spPr>
        <p:txBody>
          <a:bodyPr wrap="square">
            <a:spAutoFit/>
          </a:bodyPr>
          <a:lstStyle/>
          <a:p>
            <a:pPr marL="342900" indent="-3429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class is the foundation of Java’s support for object-oriented programming.</a:t>
            </a:r>
          </a:p>
          <a:p>
            <a:pPr marL="342900" indent="-3429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class provides the mechanism by which objects are created. Thus a class defines a new data type, which can be used to create objects. </a:t>
            </a:r>
          </a:p>
          <a:p>
            <a:pPr marL="342900" indent="-3429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 class is created by using the keyword class</a:t>
            </a:r>
            <a:r>
              <a:rPr lang="en-US" sz="28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endParaRPr lang="en-GB"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Collection of objects</a:t>
            </a:r>
            <a:r>
              <a:rPr lang="en-US" sz="2800" dirty="0">
                <a:latin typeface="Times New Roman" panose="02020603050405020304" pitchFamily="18" charset="0"/>
                <a:cs typeface="Times New Roman" panose="02020603050405020304" pitchFamily="18" charset="0"/>
              </a:rPr>
              <a:t> is called class.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class can also be defined as a blueprint from which you can create an individual object.</a:t>
            </a:r>
          </a:p>
          <a:p>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Class doesn't consume any space.</a:t>
            </a:r>
          </a:p>
          <a:p>
            <a:pPr marL="342900" indent="-342900"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61773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410803" y="0"/>
            <a:ext cx="11003400" cy="5476192"/>
          </a:xfrm>
          <a:prstGeom prst="rect">
            <a:avLst/>
          </a:prstGeom>
        </p:spPr>
        <p:txBody>
          <a:bodyPr/>
          <a:lstStyle/>
          <a:p>
            <a:r>
              <a:rPr lang="en-US" sz="2400" b="1" dirty="0"/>
              <a:t>An Analogy</a:t>
            </a:r>
          </a:p>
          <a:p>
            <a:r>
              <a:rPr lang="en-US" sz="2400" b="1" dirty="0"/>
              <a:t>Classes : A</a:t>
            </a:r>
            <a:r>
              <a:rPr lang="en-US" sz="2400" dirty="0"/>
              <a:t> </a:t>
            </a:r>
            <a:r>
              <a:rPr lang="en-US" sz="2400" b="1" dirty="0"/>
              <a:t>class</a:t>
            </a:r>
            <a:r>
              <a:rPr lang="en-US" sz="2400" dirty="0"/>
              <a:t> is a template for an </a:t>
            </a:r>
            <a:r>
              <a:rPr lang="en-US" sz="2400" b="1" dirty="0"/>
              <a:t>object</a:t>
            </a:r>
            <a:r>
              <a:rPr lang="en-US" sz="2400" dirty="0"/>
              <a:t>. Or </a:t>
            </a:r>
          </a:p>
          <a:p>
            <a:r>
              <a:rPr lang="en-US" sz="2400" b="1" dirty="0"/>
              <a:t>Classes</a:t>
            </a:r>
            <a:r>
              <a:rPr lang="en-US" sz="2400" dirty="0"/>
              <a:t> are the definitions (or blueprints) Used to create objects.</a:t>
            </a:r>
          </a:p>
          <a:p>
            <a:r>
              <a:rPr lang="en-US" sz="2400" dirty="0"/>
              <a:t>U you can use definitions of class to create objects. </a:t>
            </a:r>
          </a:p>
          <a:p>
            <a:r>
              <a:rPr lang="en-US" sz="1600" dirty="0"/>
              <a:t>	</a:t>
            </a:r>
          </a:p>
          <a:p>
            <a:endParaRPr lang="en-US" sz="1100" b="1" dirty="0"/>
          </a:p>
        </p:txBody>
      </p:sp>
      <p:pic>
        <p:nvPicPr>
          <p:cNvPr id="2" name="Picture 1"/>
          <p:cNvPicPr>
            <a:picLocks noChangeAspect="1"/>
          </p:cNvPicPr>
          <p:nvPr/>
        </p:nvPicPr>
        <p:blipFill>
          <a:blip r:embed="rId2"/>
          <a:stretch>
            <a:fillRect/>
          </a:stretch>
        </p:blipFill>
        <p:spPr>
          <a:xfrm>
            <a:off x="5092700" y="1857470"/>
            <a:ext cx="6647180" cy="4416329"/>
          </a:xfrm>
          <a:prstGeom prst="rect">
            <a:avLst/>
          </a:prstGeom>
        </p:spPr>
      </p:pic>
      <p:pic>
        <p:nvPicPr>
          <p:cNvPr id="3" name="Picture 2"/>
          <p:cNvPicPr>
            <a:picLocks noChangeAspect="1"/>
          </p:cNvPicPr>
          <p:nvPr/>
        </p:nvPicPr>
        <p:blipFill>
          <a:blip r:embed="rId3"/>
          <a:stretch>
            <a:fillRect/>
          </a:stretch>
        </p:blipFill>
        <p:spPr>
          <a:xfrm>
            <a:off x="635000" y="2463800"/>
            <a:ext cx="4457700" cy="3060700"/>
          </a:xfrm>
          <a:prstGeom prst="rect">
            <a:avLst/>
          </a:prstGeom>
        </p:spPr>
      </p:pic>
      <p:sp>
        <p:nvSpPr>
          <p:cNvPr id="4" name="TextBox 3"/>
          <p:cNvSpPr txBox="1"/>
          <p:nvPr/>
        </p:nvSpPr>
        <p:spPr>
          <a:xfrm>
            <a:off x="1256778" y="1666193"/>
            <a:ext cx="2755900" cy="646331"/>
          </a:xfrm>
          <a:prstGeom prst="rect">
            <a:avLst/>
          </a:prstGeom>
          <a:noFill/>
        </p:spPr>
        <p:txBody>
          <a:bodyPr wrap="square" rtlCol="0">
            <a:spAutoFit/>
          </a:bodyPr>
          <a:lstStyle/>
          <a:p>
            <a:r>
              <a:rPr lang="en-US" b="1" dirty="0"/>
              <a:t>The structure or Design of a car</a:t>
            </a:r>
          </a:p>
        </p:txBody>
      </p:sp>
    </p:spTree>
    <p:extLst>
      <p:ext uri="{BB962C8B-B14F-4D97-AF65-F5344CB8AC3E}">
        <p14:creationId xmlns:p14="http://schemas.microsoft.com/office/powerpoint/2010/main" val="31837300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OOP Class and Object </a:t>
            </a:r>
          </a:p>
        </p:txBody>
      </p:sp>
      <p:sp>
        <p:nvSpPr>
          <p:cNvPr id="7" name="Content Placeholder 6"/>
          <p:cNvSpPr>
            <a:spLocks noGrp="1"/>
          </p:cNvSpPr>
          <p:nvPr>
            <p:ph idx="1"/>
          </p:nvPr>
        </p:nvSpPr>
        <p:spPr>
          <a:xfrm>
            <a:off x="1154953" y="2259106"/>
            <a:ext cx="10436411" cy="4421094"/>
          </a:xfrm>
        </p:spPr>
        <p:txBody>
          <a:bodyPr>
            <a:normAutofit/>
          </a:bodyPr>
          <a:lstStyle/>
          <a:p>
            <a:pPr>
              <a:buNone/>
            </a:pPr>
            <a:r>
              <a:rPr lang="en-US" sz="1600" dirty="0"/>
              <a:t>     </a:t>
            </a:r>
            <a:r>
              <a:rPr lang="en-US" sz="2400" b="1" dirty="0">
                <a:latin typeface="Times New Roman" panose="02020603050405020304" pitchFamily="18" charset="0"/>
                <a:cs typeface="Times New Roman" panose="02020603050405020304" pitchFamily="18" charset="0"/>
              </a:rPr>
              <a:t>Class: A</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class</a:t>
            </a:r>
            <a:r>
              <a:rPr lang="en-US" sz="2400" dirty="0">
                <a:latin typeface="Times New Roman" panose="02020603050405020304" pitchFamily="18" charset="0"/>
                <a:cs typeface="Times New Roman" panose="02020603050405020304" pitchFamily="18" charset="0"/>
              </a:rPr>
              <a:t> is a template for an </a:t>
            </a:r>
            <a:r>
              <a:rPr lang="en-US" sz="2400" b="1" dirty="0">
                <a:latin typeface="Times New Roman" panose="02020603050405020304" pitchFamily="18" charset="0"/>
                <a:cs typeface="Times New Roman" panose="02020603050405020304" pitchFamily="18" charset="0"/>
              </a:rPr>
              <a:t>object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OR</a:t>
            </a:r>
            <a:r>
              <a:rPr lang="en-US" sz="2400"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Classes</a:t>
            </a:r>
            <a:r>
              <a:rPr lang="en-US" sz="2400" dirty="0">
                <a:latin typeface="Times New Roman" panose="02020603050405020304" pitchFamily="18" charset="0"/>
                <a:cs typeface="Times New Roman" panose="02020603050405020304" pitchFamily="18" charset="0"/>
              </a:rPr>
              <a:t> are the definitions (or blueprints) Used to created objects.</a:t>
            </a:r>
          </a:p>
          <a:p>
            <a:r>
              <a:rPr lang="en-US" sz="2400" b="1" dirty="0">
                <a:latin typeface="Times New Roman" panose="02020603050405020304" pitchFamily="18" charset="0"/>
                <a:cs typeface="Times New Roman" panose="02020603050405020304" pitchFamily="18" charset="0"/>
              </a:rPr>
              <a:t>Object : </a:t>
            </a:r>
            <a:r>
              <a:rPr lang="en-US" sz="2400" dirty="0">
                <a:latin typeface="Times New Roman" panose="02020603050405020304" pitchFamily="18" charset="0"/>
                <a:cs typeface="Times New Roman" panose="02020603050405020304" pitchFamily="18" charset="0"/>
              </a:rPr>
              <a:t>in general an</a:t>
            </a:r>
            <a:r>
              <a:rPr lang="en-US" sz="2400" b="1" dirty="0">
                <a:latin typeface="Times New Roman" panose="02020603050405020304" pitchFamily="18" charset="0"/>
                <a:cs typeface="Times New Roman" panose="02020603050405020304" pitchFamily="18" charset="0"/>
              </a:rPr>
              <a:t> object </a:t>
            </a:r>
            <a:r>
              <a:rPr lang="en-US" sz="2400" dirty="0">
                <a:latin typeface="Times New Roman" panose="02020603050405020304" pitchFamily="18" charset="0"/>
                <a:cs typeface="Times New Roman" panose="02020603050405020304" pitchFamily="18" charset="0"/>
              </a:rPr>
              <a:t> is an entity that has certain attributes or properties which may be assigned values The values can be numeric or non-numeric.</a:t>
            </a:r>
          </a:p>
          <a:p>
            <a:r>
              <a:rPr lang="en-US" sz="2400" dirty="0">
                <a:latin typeface="Times New Roman" panose="02020603050405020304" pitchFamily="18" charset="0"/>
                <a:cs typeface="Times New Roman" panose="02020603050405020304" pitchFamily="18" charset="0"/>
              </a:rPr>
              <a:t>  In </a:t>
            </a:r>
            <a:r>
              <a:rPr lang="en-US" sz="2400" b="1" dirty="0">
                <a:latin typeface="Times New Roman" panose="02020603050405020304" pitchFamily="18" charset="0"/>
                <a:cs typeface="Times New Roman" panose="02020603050405020304" pitchFamily="18" charset="0"/>
              </a:rPr>
              <a:t>OOP</a:t>
            </a:r>
            <a:r>
              <a:rPr lang="en-US" sz="2400" dirty="0">
                <a:latin typeface="Times New Roman" panose="02020603050405020304" pitchFamily="18" charset="0"/>
                <a:cs typeface="Times New Roman" panose="02020603050405020304" pitchFamily="18" charset="0"/>
              </a:rPr>
              <a:t> an O</a:t>
            </a:r>
            <a:r>
              <a:rPr lang="en-US" sz="2400" b="1" dirty="0">
                <a:latin typeface="Times New Roman" panose="02020603050405020304" pitchFamily="18" charset="0"/>
                <a:cs typeface="Times New Roman" panose="02020603050405020304" pitchFamily="18" charset="0"/>
              </a:rPr>
              <a:t>bject</a:t>
            </a:r>
            <a:r>
              <a:rPr lang="en-US" sz="2400" dirty="0">
                <a:latin typeface="Times New Roman" panose="02020603050405020304" pitchFamily="18" charset="0"/>
                <a:cs typeface="Times New Roman" panose="02020603050405020304" pitchFamily="18" charset="0"/>
              </a:rPr>
              <a:t> is  an </a:t>
            </a:r>
            <a:r>
              <a:rPr lang="en-US" sz="2400" b="1" dirty="0">
                <a:latin typeface="Times New Roman" panose="02020603050405020304" pitchFamily="18" charset="0"/>
                <a:cs typeface="Times New Roman" panose="02020603050405020304" pitchFamily="18" charset="0"/>
              </a:rPr>
              <a:t>instance </a:t>
            </a:r>
            <a:r>
              <a:rPr lang="en-US" sz="2400" dirty="0">
                <a:latin typeface="Times New Roman" panose="02020603050405020304" pitchFamily="18" charset="0"/>
                <a:cs typeface="Times New Roman" panose="02020603050405020304" pitchFamily="18" charset="0"/>
              </a:rPr>
              <a:t>of a class	 </a:t>
            </a:r>
            <a:r>
              <a:rPr lang="en-US" sz="2400" b="1" dirty="0">
                <a:latin typeface="Times New Roman" panose="02020603050405020304" pitchFamily="18" charset="0"/>
                <a:cs typeface="Times New Roman" panose="02020603050405020304" pitchFamily="18" charset="0"/>
              </a:rPr>
              <a:t>OR</a:t>
            </a:r>
          </a:p>
          <a:p>
            <a:pPr marL="0" indent="0">
              <a:buNone/>
            </a:pPr>
            <a:r>
              <a:rPr lang="en-US" sz="2400" dirty="0">
                <a:latin typeface="Times New Roman" panose="02020603050405020304" pitchFamily="18" charset="0"/>
                <a:cs typeface="Times New Roman" panose="02020603050405020304" pitchFamily="18" charset="0"/>
              </a:rPr>
              <a:t> 	an Object is a working copy of a class  	</a:t>
            </a:r>
            <a:r>
              <a:rPr lang="en-US" sz="2400" b="1" dirty="0">
                <a:latin typeface="Times New Roman" panose="02020603050405020304" pitchFamily="18" charset="0"/>
                <a:cs typeface="Times New Roman" panose="02020603050405020304" pitchFamily="18" charset="0"/>
              </a:rPr>
              <a:t>OR </a:t>
            </a:r>
            <a:r>
              <a:rPr lang="en-US" sz="2400" dirty="0">
                <a:latin typeface="Times New Roman" panose="02020603050405020304" pitchFamily="18" charset="0"/>
                <a:cs typeface="Times New Roman" panose="02020603050405020304" pitchFamily="18" charset="0"/>
              </a:rPr>
              <a:t>   Look like a class.</a:t>
            </a:r>
          </a:p>
          <a:p>
            <a:r>
              <a:rPr lang="en-US" sz="2400" dirty="0">
                <a:latin typeface="Times New Roman" panose="02020603050405020304" pitchFamily="18" charset="0"/>
                <a:cs typeface="Times New Roman" panose="02020603050405020304" pitchFamily="18" charset="0"/>
              </a:rPr>
              <a:t>Objects in a program can represent real world things  e.g.  automobiles, Mobiles, Books houses and employees.</a:t>
            </a:r>
          </a:p>
          <a:p>
            <a:endParaRPr lang="en-US" sz="1600" dirty="0"/>
          </a:p>
          <a:p>
            <a:pPr lvl="1"/>
            <a:endParaRPr lang="en-US" sz="1800" dirty="0"/>
          </a:p>
          <a:p>
            <a:pPr marL="0" indent="0">
              <a:buNone/>
            </a:pPr>
            <a:endParaRPr lang="en-US" sz="1600" dirty="0"/>
          </a:p>
        </p:txBody>
      </p:sp>
    </p:spTree>
    <p:extLst>
      <p:ext uri="{BB962C8B-B14F-4D97-AF65-F5344CB8AC3E}">
        <p14:creationId xmlns:p14="http://schemas.microsoft.com/office/powerpoint/2010/main" val="2202836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OOP Class and Object </a:t>
            </a:r>
          </a:p>
        </p:txBody>
      </p:sp>
      <p:sp>
        <p:nvSpPr>
          <p:cNvPr id="7" name="Content Placeholder 6"/>
          <p:cNvSpPr>
            <a:spLocks noGrp="1"/>
          </p:cNvSpPr>
          <p:nvPr>
            <p:ph idx="1"/>
          </p:nvPr>
        </p:nvSpPr>
        <p:spPr>
          <a:xfrm>
            <a:off x="1154954" y="2043954"/>
            <a:ext cx="9463516" cy="4421094"/>
          </a:xfrm>
        </p:spPr>
        <p:txBody>
          <a:bodyPr>
            <a:normAutofit fontScale="62500" lnSpcReduction="20000"/>
          </a:bodyPr>
          <a:lstStyle/>
          <a:p>
            <a:r>
              <a:rPr lang="en-US" sz="2900" b="1" dirty="0"/>
              <a:t>Syntax</a:t>
            </a:r>
            <a:endParaRPr lang="en-US" sz="1600" b="1" dirty="0"/>
          </a:p>
          <a:p>
            <a:r>
              <a:rPr lang="en-US" sz="2600" dirty="0"/>
              <a:t>class </a:t>
            </a:r>
            <a:r>
              <a:rPr lang="en-US" sz="2600" dirty="0" err="1"/>
              <a:t>classname</a:t>
            </a:r>
            <a:r>
              <a:rPr lang="en-US" sz="2600" dirty="0"/>
              <a:t> {</a:t>
            </a:r>
          </a:p>
          <a:p>
            <a:r>
              <a:rPr lang="en-US" sz="2600" dirty="0"/>
              <a:t>type instance-variable1;</a:t>
            </a:r>
          </a:p>
          <a:p>
            <a:r>
              <a:rPr lang="en-US" sz="2600" dirty="0"/>
              <a:t>type instance-variable2;</a:t>
            </a:r>
          </a:p>
          <a:p>
            <a:r>
              <a:rPr lang="en-US" sz="2600" dirty="0"/>
              <a:t>type instance-</a:t>
            </a:r>
            <a:r>
              <a:rPr lang="en-US" sz="2600" dirty="0" err="1"/>
              <a:t>variableN</a:t>
            </a:r>
            <a:r>
              <a:rPr lang="en-US" sz="2600" dirty="0"/>
              <a:t>;</a:t>
            </a:r>
          </a:p>
          <a:p>
            <a:r>
              <a:rPr lang="en-US" sz="2600" dirty="0"/>
              <a:t>type methodname1(parameter-list) {</a:t>
            </a:r>
          </a:p>
          <a:p>
            <a:r>
              <a:rPr lang="en-US" sz="2600" dirty="0"/>
              <a:t>// body of method</a:t>
            </a:r>
          </a:p>
          <a:p>
            <a:r>
              <a:rPr lang="en-US" sz="2600" dirty="0"/>
              <a:t>}</a:t>
            </a:r>
          </a:p>
          <a:p>
            <a:r>
              <a:rPr lang="en-US" sz="2600" dirty="0"/>
              <a:t>// ...</a:t>
            </a:r>
          </a:p>
          <a:p>
            <a:r>
              <a:rPr lang="en-US" sz="2600" dirty="0"/>
              <a:t>type </a:t>
            </a:r>
            <a:r>
              <a:rPr lang="en-US" sz="2600" dirty="0" err="1"/>
              <a:t>methodnameN</a:t>
            </a:r>
            <a:r>
              <a:rPr lang="en-US" sz="2600" dirty="0"/>
              <a:t>(parameter-list) {</a:t>
            </a:r>
          </a:p>
          <a:p>
            <a:r>
              <a:rPr lang="en-US" sz="2600" dirty="0"/>
              <a:t>// body of method</a:t>
            </a:r>
          </a:p>
          <a:p>
            <a:r>
              <a:rPr lang="en-US" sz="2600" dirty="0"/>
              <a:t>}</a:t>
            </a:r>
          </a:p>
          <a:p>
            <a:r>
              <a:rPr lang="en-US" sz="2600" dirty="0"/>
              <a:t>}   </a:t>
            </a:r>
          </a:p>
          <a:p>
            <a:endParaRPr lang="en-US" sz="1600" b="1" dirty="0"/>
          </a:p>
          <a:p>
            <a:endParaRPr lang="en-US" sz="1600" dirty="0"/>
          </a:p>
          <a:p>
            <a:pPr lvl="1"/>
            <a:endParaRPr lang="en-US" sz="1800" dirty="0"/>
          </a:p>
          <a:p>
            <a:pPr marL="0" indent="0">
              <a:buNone/>
            </a:pPr>
            <a:endParaRPr lang="en-US" sz="1600" dirty="0"/>
          </a:p>
        </p:txBody>
      </p:sp>
    </p:spTree>
    <p:extLst>
      <p:ext uri="{BB962C8B-B14F-4D97-AF65-F5344CB8AC3E}">
        <p14:creationId xmlns:p14="http://schemas.microsoft.com/office/powerpoint/2010/main" val="3316864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89196" cy="706964"/>
          </a:xfrm>
        </p:spPr>
        <p:txBody>
          <a:bodyPr/>
          <a:lstStyle/>
          <a:p>
            <a:r>
              <a:rPr lang="en-US" sz="3200" dirty="0"/>
              <a:t>Object Oriented Programming</a:t>
            </a:r>
          </a:p>
        </p:txBody>
      </p:sp>
      <p:sp>
        <p:nvSpPr>
          <p:cNvPr id="7" name="Content Placeholder 6"/>
          <p:cNvSpPr>
            <a:spLocks noGrp="1"/>
          </p:cNvSpPr>
          <p:nvPr>
            <p:ph idx="1"/>
          </p:nvPr>
        </p:nvSpPr>
        <p:spPr>
          <a:xfrm>
            <a:off x="951754" y="2339788"/>
            <a:ext cx="11240246" cy="4429312"/>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Objective: </a:t>
            </a:r>
            <a:r>
              <a:rPr lang="en-US" sz="2400" b="1" dirty="0">
                <a:latin typeface="Times New Roman" panose="02020603050405020304" pitchFamily="18" charset="0"/>
                <a:cs typeface="Times New Roman" panose="02020603050405020304" pitchFamily="18" charset="0"/>
              </a:rPr>
              <a:t>Introduction to Object Oriented Programming, to become familiar with Objects and classes, declaring a class with instance variables and methods and Instantiating an object of a class, and become familiar with: </a:t>
            </a:r>
          </a:p>
          <a:p>
            <a:pPr marL="400050" lvl="1" indent="0">
              <a:buFont typeface="Wingdings" pitchFamily="2" charset="2"/>
              <a:buChar char="Ø"/>
            </a:pPr>
            <a:r>
              <a:rPr lang="en-US" sz="2800" b="1" dirty="0">
                <a:latin typeface="Times New Roman" panose="02020603050405020304" pitchFamily="18" charset="0"/>
                <a:cs typeface="Times New Roman" panose="02020603050405020304" pitchFamily="18" charset="0"/>
              </a:rPr>
              <a:t>instance variables and methods </a:t>
            </a:r>
          </a:p>
          <a:p>
            <a:pPr marL="400050" lvl="1" indent="0">
              <a:buFont typeface="Wingdings" pitchFamily="2" charset="2"/>
              <a:buChar char="Ø"/>
            </a:pPr>
            <a:r>
              <a:rPr lang="en-US" sz="2800" b="1" dirty="0">
                <a:latin typeface="Times New Roman" panose="02020603050405020304" pitchFamily="18" charset="0"/>
                <a:cs typeface="Times New Roman" panose="02020603050405020304" pitchFamily="18" charset="0"/>
              </a:rPr>
              <a:t>access modifiers : private, public and protected </a:t>
            </a:r>
          </a:p>
          <a:p>
            <a:pPr marL="400050" lvl="1" indent="0">
              <a:buFont typeface="Wingdings" pitchFamily="2" charset="2"/>
              <a:buChar char="Ø"/>
            </a:pP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Accessors</a:t>
            </a:r>
            <a:r>
              <a:rPr lang="en-US" sz="2800" b="1" dirty="0">
                <a:latin typeface="Times New Roman" panose="02020603050405020304" pitchFamily="18" charset="0"/>
                <a:cs typeface="Times New Roman" panose="02020603050405020304" pitchFamily="18" charset="0"/>
              </a:rPr>
              <a:t> and </a:t>
            </a:r>
            <a:r>
              <a:rPr lang="en-US" sz="2800" b="1" dirty="0" err="1">
                <a:latin typeface="Times New Roman" panose="02020603050405020304" pitchFamily="18" charset="0"/>
                <a:cs typeface="Times New Roman" panose="02020603050405020304" pitchFamily="18" charset="0"/>
              </a:rPr>
              <a:t>Mutators</a:t>
            </a:r>
            <a:r>
              <a:rPr lang="en-US" sz="2800" b="1" dirty="0">
                <a:latin typeface="Times New Roman" panose="02020603050405020304" pitchFamily="18" charset="0"/>
                <a:cs typeface="Times New Roman" panose="02020603050405020304" pitchFamily="18" charset="0"/>
              </a:rPr>
              <a:t> getters() and setters() .</a:t>
            </a:r>
          </a:p>
          <a:p>
            <a:pPr marL="400050" lvl="1" indent="0">
              <a:buFont typeface="Wingdings" pitchFamily="2" charset="2"/>
              <a:buChar char="Ø"/>
            </a:pPr>
            <a:r>
              <a:rPr lang="en-US" sz="2800" b="1" dirty="0">
                <a:latin typeface="Times New Roman" panose="02020603050405020304" pitchFamily="18" charset="0"/>
                <a:cs typeface="Times New Roman" panose="02020603050405020304" pitchFamily="18" charset="0"/>
              </a:rPr>
              <a:t>Constructor and Destructor. </a:t>
            </a:r>
          </a:p>
          <a:p>
            <a:pPr marL="400050" lvl="1" indent="0">
              <a:buFont typeface="Wingdings" pitchFamily="2" charset="2"/>
              <a:buChar char="Ø"/>
            </a:pPr>
            <a:r>
              <a:rPr lang="en-US" sz="2800" b="1" dirty="0">
                <a:latin typeface="Times New Roman" panose="02020603050405020304" pitchFamily="18" charset="0"/>
                <a:cs typeface="Times New Roman" panose="02020603050405020304" pitchFamily="18" charset="0"/>
              </a:rPr>
              <a:t>Static (class) variables</a:t>
            </a:r>
            <a:endParaRPr lang="en-US" sz="1000"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700" y="487689"/>
            <a:ext cx="3225800" cy="4108817"/>
          </a:xfrm>
          <a:prstGeom prst="rect">
            <a:avLst/>
          </a:prstGeom>
        </p:spPr>
        <p:txBody>
          <a:bodyPr wrap="square">
            <a:spAutoFit/>
          </a:bodyPr>
          <a:lstStyle/>
          <a:p>
            <a:pPr>
              <a:lnSpc>
                <a:spcPct val="90000"/>
              </a:lnSpc>
            </a:pPr>
            <a:r>
              <a:rPr lang="en-US" sz="4000" dirty="0">
                <a:solidFill>
                  <a:srgbClr val="000000"/>
                </a:solidFill>
                <a:latin typeface="Calibri Light"/>
              </a:rPr>
              <a:t>class student {</a:t>
            </a:r>
          </a:p>
          <a:p>
            <a:pPr>
              <a:lnSpc>
                <a:spcPct val="90000"/>
              </a:lnSpc>
            </a:pPr>
            <a:endParaRPr lang="en-US" sz="4000" dirty="0">
              <a:solidFill>
                <a:srgbClr val="000000"/>
              </a:solidFill>
              <a:latin typeface="Calibri Light"/>
            </a:endParaRPr>
          </a:p>
          <a:p>
            <a:pPr>
              <a:lnSpc>
                <a:spcPct val="90000"/>
              </a:lnSpc>
            </a:pPr>
            <a:r>
              <a:rPr lang="en-US" sz="4000" dirty="0">
                <a:solidFill>
                  <a:srgbClr val="000000"/>
                </a:solidFill>
                <a:latin typeface="Calibri Light"/>
              </a:rPr>
              <a:t>String </a:t>
            </a:r>
            <a:r>
              <a:rPr lang="en-US" sz="4000" dirty="0" err="1">
                <a:solidFill>
                  <a:srgbClr val="000000"/>
                </a:solidFill>
                <a:latin typeface="Calibri Light"/>
              </a:rPr>
              <a:t>roll_no</a:t>
            </a:r>
            <a:r>
              <a:rPr lang="en-US" sz="4000" dirty="0">
                <a:solidFill>
                  <a:srgbClr val="000000"/>
                </a:solidFill>
                <a:latin typeface="Calibri Light"/>
              </a:rPr>
              <a:t>;</a:t>
            </a:r>
          </a:p>
          <a:p>
            <a:pPr>
              <a:lnSpc>
                <a:spcPct val="90000"/>
              </a:lnSpc>
            </a:pPr>
            <a:r>
              <a:rPr lang="en-US" sz="4000" dirty="0">
                <a:solidFill>
                  <a:srgbClr val="000000"/>
                </a:solidFill>
                <a:latin typeface="Calibri Light"/>
              </a:rPr>
              <a:t>}</a:t>
            </a:r>
          </a:p>
          <a:p>
            <a:pPr>
              <a:lnSpc>
                <a:spcPct val="90000"/>
              </a:lnSpc>
            </a:pPr>
            <a:endParaRPr lang="en-US" sz="4000" dirty="0">
              <a:solidFill>
                <a:srgbClr val="000000"/>
              </a:solidFill>
              <a:latin typeface="Calibri Light"/>
            </a:endParaRPr>
          </a:p>
          <a:p>
            <a:pPr>
              <a:lnSpc>
                <a:spcPct val="90000"/>
              </a:lnSpc>
            </a:pPr>
            <a:endParaRPr lang="en-US" dirty="0">
              <a:solidFill>
                <a:srgbClr val="000000"/>
              </a:solidFill>
              <a:latin typeface="Calibri Light"/>
            </a:endParaRPr>
          </a:p>
          <a:p>
            <a:pPr>
              <a:lnSpc>
                <a:spcPct val="90000"/>
              </a:lnSpc>
            </a:pPr>
            <a:endParaRPr lang="en-US" dirty="0">
              <a:solidFill>
                <a:srgbClr val="000000"/>
              </a:solidFill>
              <a:latin typeface="Calibri Light"/>
            </a:endParaRPr>
          </a:p>
          <a:p>
            <a:pPr>
              <a:lnSpc>
                <a:spcPct val="90000"/>
              </a:lnSpc>
            </a:pPr>
            <a:endParaRPr lang="en-US" dirty="0">
              <a:solidFill>
                <a:srgbClr val="000000"/>
              </a:solidFill>
              <a:latin typeface="Calibri Light"/>
            </a:endParaRPr>
          </a:p>
          <a:p>
            <a:pPr>
              <a:lnSpc>
                <a:spcPct val="90000"/>
              </a:lnSpc>
            </a:pPr>
            <a:endParaRPr lang="en-US" dirty="0">
              <a:solidFill>
                <a:srgbClr val="000000"/>
              </a:solidFill>
              <a:latin typeface="Calibri Light"/>
            </a:endParaRPr>
          </a:p>
          <a:p>
            <a:pPr>
              <a:lnSpc>
                <a:spcPct val="90000"/>
              </a:lnSpc>
            </a:pPr>
            <a:endParaRPr lang="en-US" dirty="0">
              <a:solidFill>
                <a:srgbClr val="000000"/>
              </a:solidFill>
              <a:latin typeface="Calibri Light"/>
            </a:endParaRPr>
          </a:p>
        </p:txBody>
      </p:sp>
      <p:sp>
        <p:nvSpPr>
          <p:cNvPr id="3" name="Rectangle 2"/>
          <p:cNvSpPr/>
          <p:nvPr/>
        </p:nvSpPr>
        <p:spPr>
          <a:xfrm>
            <a:off x="4279900" y="487689"/>
            <a:ext cx="7785100" cy="6075509"/>
          </a:xfrm>
          <a:prstGeom prst="rect">
            <a:avLst/>
          </a:prstGeom>
        </p:spPr>
        <p:txBody>
          <a:bodyPr wrap="square">
            <a:spAutoFit/>
          </a:bodyPr>
          <a:lstStyle/>
          <a:p>
            <a:pPr>
              <a:lnSpc>
                <a:spcPct val="90000"/>
              </a:lnSpc>
            </a:pPr>
            <a:r>
              <a:rPr lang="en-US" sz="4000" dirty="0">
                <a:solidFill>
                  <a:srgbClr val="000000"/>
                </a:solidFill>
                <a:latin typeface="Calibri Light"/>
              </a:rPr>
              <a:t>class </a:t>
            </a:r>
            <a:r>
              <a:rPr lang="en-US" sz="4000" dirty="0" err="1">
                <a:solidFill>
                  <a:srgbClr val="000000"/>
                </a:solidFill>
                <a:latin typeface="Calibri Light"/>
              </a:rPr>
              <a:t>stduentTest</a:t>
            </a:r>
            <a:r>
              <a:rPr lang="en-US" sz="4000" dirty="0">
                <a:solidFill>
                  <a:srgbClr val="000000"/>
                </a:solidFill>
                <a:latin typeface="Calibri Light"/>
              </a:rPr>
              <a:t> { </a:t>
            </a:r>
          </a:p>
          <a:p>
            <a:pPr>
              <a:lnSpc>
                <a:spcPct val="90000"/>
              </a:lnSpc>
            </a:pPr>
            <a:endParaRPr lang="en-US" sz="4000" dirty="0">
              <a:solidFill>
                <a:srgbClr val="000000"/>
              </a:solidFill>
              <a:latin typeface="Calibri Light"/>
            </a:endParaRPr>
          </a:p>
          <a:p>
            <a:pPr>
              <a:lnSpc>
                <a:spcPct val="90000"/>
              </a:lnSpc>
            </a:pPr>
            <a:r>
              <a:rPr lang="en-US" sz="4000" dirty="0">
                <a:solidFill>
                  <a:srgbClr val="000000"/>
                </a:solidFill>
                <a:latin typeface="Calibri Light"/>
              </a:rPr>
              <a:t>public static </a:t>
            </a:r>
            <a:r>
              <a:rPr lang="en-US" sz="4000" dirty="0" err="1">
                <a:solidFill>
                  <a:srgbClr val="000000"/>
                </a:solidFill>
                <a:latin typeface="Calibri Light"/>
              </a:rPr>
              <a:t>viod</a:t>
            </a:r>
            <a:r>
              <a:rPr lang="en-US" sz="4000" dirty="0">
                <a:solidFill>
                  <a:srgbClr val="000000"/>
                </a:solidFill>
                <a:latin typeface="Calibri Light"/>
              </a:rPr>
              <a:t> main(String </a:t>
            </a:r>
            <a:r>
              <a:rPr lang="en-US" sz="4000" dirty="0" err="1">
                <a:solidFill>
                  <a:srgbClr val="000000"/>
                </a:solidFill>
                <a:latin typeface="Calibri Light"/>
              </a:rPr>
              <a:t>args</a:t>
            </a:r>
            <a:r>
              <a:rPr lang="en-US" sz="4000" dirty="0">
                <a:solidFill>
                  <a:srgbClr val="000000"/>
                </a:solidFill>
                <a:latin typeface="Calibri Light"/>
              </a:rPr>
              <a:t>[]){</a:t>
            </a:r>
          </a:p>
          <a:p>
            <a:pPr>
              <a:lnSpc>
                <a:spcPct val="90000"/>
              </a:lnSpc>
            </a:pPr>
            <a:endParaRPr lang="en-US" sz="4000" dirty="0">
              <a:solidFill>
                <a:srgbClr val="000000"/>
              </a:solidFill>
              <a:latin typeface="Calibri Light"/>
            </a:endParaRPr>
          </a:p>
          <a:p>
            <a:pPr>
              <a:lnSpc>
                <a:spcPct val="90000"/>
              </a:lnSpc>
            </a:pPr>
            <a:r>
              <a:rPr lang="en-US" sz="4000" dirty="0">
                <a:solidFill>
                  <a:srgbClr val="000000"/>
                </a:solidFill>
                <a:latin typeface="Calibri Light"/>
              </a:rPr>
              <a:t>	student </a:t>
            </a:r>
            <a:r>
              <a:rPr lang="en-US" sz="4000" dirty="0" err="1">
                <a:solidFill>
                  <a:srgbClr val="000000"/>
                </a:solidFill>
                <a:latin typeface="Calibri Light"/>
              </a:rPr>
              <a:t>stdobj</a:t>
            </a:r>
            <a:r>
              <a:rPr lang="en-US" sz="4000" dirty="0">
                <a:solidFill>
                  <a:srgbClr val="000000"/>
                </a:solidFill>
                <a:latin typeface="Calibri Light"/>
              </a:rPr>
              <a:t>=new student();</a:t>
            </a:r>
          </a:p>
          <a:p>
            <a:pPr>
              <a:lnSpc>
                <a:spcPct val="90000"/>
              </a:lnSpc>
            </a:pPr>
            <a:endParaRPr lang="en-US" sz="4000" dirty="0">
              <a:solidFill>
                <a:srgbClr val="000000"/>
              </a:solidFill>
              <a:latin typeface="Calibri Light"/>
            </a:endParaRPr>
          </a:p>
          <a:p>
            <a:pPr>
              <a:lnSpc>
                <a:spcPct val="90000"/>
              </a:lnSpc>
            </a:pPr>
            <a:endParaRPr lang="en-US" sz="4000" dirty="0">
              <a:solidFill>
                <a:srgbClr val="000000"/>
              </a:solidFill>
              <a:latin typeface="Calibri Light"/>
            </a:endParaRPr>
          </a:p>
          <a:p>
            <a:pPr>
              <a:lnSpc>
                <a:spcPct val="90000"/>
              </a:lnSpc>
            </a:pPr>
            <a:r>
              <a:rPr lang="en-US" sz="4000" dirty="0">
                <a:solidFill>
                  <a:srgbClr val="000000"/>
                </a:solidFill>
                <a:latin typeface="Calibri Light"/>
              </a:rPr>
              <a:t>	</a:t>
            </a:r>
            <a:r>
              <a:rPr lang="en-US" sz="4000" dirty="0" err="1">
                <a:solidFill>
                  <a:srgbClr val="000000"/>
                </a:solidFill>
                <a:latin typeface="Calibri Light"/>
              </a:rPr>
              <a:t>stdobj.roll_no</a:t>
            </a:r>
            <a:r>
              <a:rPr lang="en-US" sz="4000" dirty="0">
                <a:solidFill>
                  <a:srgbClr val="000000"/>
                </a:solidFill>
                <a:latin typeface="Calibri Light"/>
              </a:rPr>
              <a:t> =“17sw02”;</a:t>
            </a:r>
          </a:p>
          <a:p>
            <a:pPr>
              <a:lnSpc>
                <a:spcPct val="90000"/>
              </a:lnSpc>
            </a:pPr>
            <a:r>
              <a:rPr lang="en-US" sz="4000" dirty="0">
                <a:solidFill>
                  <a:srgbClr val="000000"/>
                </a:solidFill>
                <a:latin typeface="Calibri Light"/>
              </a:rPr>
              <a:t>} }</a:t>
            </a:r>
          </a:p>
          <a:p>
            <a:pPr>
              <a:lnSpc>
                <a:spcPct val="90000"/>
              </a:lnSpc>
            </a:pPr>
            <a:endParaRPr lang="en-US" dirty="0">
              <a:solidFill>
                <a:srgbClr val="000000"/>
              </a:solidFill>
              <a:latin typeface="Calibri Light"/>
            </a:endParaRPr>
          </a:p>
          <a:p>
            <a:pPr>
              <a:lnSpc>
                <a:spcPct val="90000"/>
              </a:lnSpc>
            </a:pPr>
            <a:endParaRPr lang="en-US" dirty="0">
              <a:solidFill>
                <a:srgbClr val="000000"/>
              </a:solidFill>
              <a:latin typeface="Calibri Light"/>
            </a:endParaRPr>
          </a:p>
          <a:p>
            <a:pPr>
              <a:lnSpc>
                <a:spcPct val="90000"/>
              </a:lnSpc>
            </a:pPr>
            <a:endParaRPr lang="en-US" dirty="0">
              <a:solidFill>
                <a:srgbClr val="000000"/>
              </a:solidFill>
              <a:latin typeface="Calibri Light"/>
            </a:endParaRPr>
          </a:p>
          <a:p>
            <a:pPr>
              <a:lnSpc>
                <a:spcPct val="90000"/>
              </a:lnSpc>
            </a:pPr>
            <a:endParaRPr lang="en-US" dirty="0">
              <a:solidFill>
                <a:srgbClr val="000000"/>
              </a:solidFill>
              <a:latin typeface="Calibri Light"/>
            </a:endParaRPr>
          </a:p>
        </p:txBody>
      </p:sp>
    </p:spTree>
    <p:extLst>
      <p:ext uri="{BB962C8B-B14F-4D97-AF65-F5344CB8AC3E}">
        <p14:creationId xmlns:p14="http://schemas.microsoft.com/office/powerpoint/2010/main" val="3699339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8500" y="198946"/>
            <a:ext cx="9880600" cy="6001643"/>
          </a:xfrm>
          <a:prstGeom prst="rect">
            <a:avLst/>
          </a:prstGeom>
        </p:spPr>
        <p:txBody>
          <a:bodyPr wrap="square">
            <a:spAutoFit/>
          </a:bodyPr>
          <a:lstStyle/>
          <a:p>
            <a:r>
              <a:rPr lang="en-US" sz="2400" b="1" dirty="0"/>
              <a:t>What is Java Application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Recall that main is a special method that is always called automatically by the JVM when you execute an application.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class that contains </a:t>
            </a:r>
            <a:r>
              <a:rPr lang="en-US" sz="3200" b="1" dirty="0">
                <a:latin typeface="Times New Roman" panose="02020603050405020304" pitchFamily="18" charset="0"/>
                <a:cs typeface="Times New Roman" panose="02020603050405020304" pitchFamily="18" charset="0"/>
              </a:rPr>
              <a:t>method main is a java application.</a:t>
            </a:r>
          </a:p>
          <a:p>
            <a:r>
              <a:rPr lang="en-US" sz="2400" dirty="0">
                <a:latin typeface="Times New Roman" panose="02020603050405020304" pitchFamily="18" charset="0"/>
                <a:cs typeface="Times New Roman" panose="02020603050405020304" pitchFamily="18" charset="0"/>
              </a:rPr>
              <a:t>class  student </a:t>
            </a:r>
            <a:r>
              <a:rPr lang="en-US" sz="3200" b="1" dirty="0">
                <a:latin typeface="Times New Roman" panose="02020603050405020304" pitchFamily="18" charset="0"/>
                <a:cs typeface="Times New Roman" panose="02020603050405020304" pitchFamily="18" charset="0"/>
              </a:rPr>
              <a:t>is not an application</a:t>
            </a:r>
            <a:r>
              <a:rPr lang="en-US" sz="2400" dirty="0">
                <a:latin typeface="Times New Roman" panose="02020603050405020304" pitchFamily="18" charset="0"/>
                <a:cs typeface="Times New Roman" panose="02020603050405020304" pitchFamily="18" charset="0"/>
              </a:rPr>
              <a:t> because it does not contain </a:t>
            </a:r>
            <a:r>
              <a:rPr lang="en-US" sz="3200" b="1" dirty="0">
                <a:latin typeface="Times New Roman" panose="02020603050405020304" pitchFamily="18" charset="0"/>
                <a:cs typeface="Times New Roman" panose="02020603050405020304" pitchFamily="18" charset="0"/>
              </a:rPr>
              <a:t>main.</a:t>
            </a:r>
          </a:p>
          <a:p>
            <a:endParaRPr lang="en-US" sz="2400" b="1" dirty="0">
              <a:latin typeface="Times New Roman" panose="02020603050405020304" pitchFamily="18" charset="0"/>
              <a:cs typeface="Times New Roman" panose="02020603050405020304" pitchFamily="18" charset="0"/>
            </a:endParaRPr>
          </a:p>
          <a:p>
            <a:r>
              <a:rPr lang="en-US" sz="4800" b="1" dirty="0"/>
              <a:t>Error</a:t>
            </a:r>
          </a:p>
          <a:p>
            <a:endParaRPr lang="en-US" sz="4800" b="1" dirty="0"/>
          </a:p>
          <a:p>
            <a:r>
              <a:rPr lang="en-US" sz="3600" b="1" dirty="0"/>
              <a:t>Exception in thread main </a:t>
            </a:r>
            <a:r>
              <a:rPr lang="en-US" sz="3600" b="1" dirty="0" err="1"/>
              <a:t>java.lang.NoSuchMethodError</a:t>
            </a:r>
            <a:r>
              <a:rPr lang="en-US" sz="3600" b="1" dirty="0"/>
              <a:t>: main</a:t>
            </a:r>
          </a:p>
        </p:txBody>
      </p:sp>
    </p:spTree>
    <p:extLst>
      <p:ext uri="{BB962C8B-B14F-4D97-AF65-F5344CB8AC3E}">
        <p14:creationId xmlns:p14="http://schemas.microsoft.com/office/powerpoint/2010/main" val="4269005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1" y="403418"/>
            <a:ext cx="6521824" cy="5476192"/>
          </a:xfrm>
          <a:prstGeom prst="rect">
            <a:avLst/>
          </a:prstGeom>
        </p:spPr>
        <p:txBody>
          <a:bodyPr/>
          <a:lstStyle/>
          <a:p>
            <a:pPr>
              <a:lnSpc>
                <a:spcPct val="90000"/>
              </a:lnSpc>
            </a:pPr>
            <a:r>
              <a:rPr lang="en-US" sz="2000" b="1" dirty="0"/>
              <a:t>Declaring a class with a method and Instantiating an object of a class.  </a:t>
            </a:r>
            <a:endParaRPr lang="en-US" sz="1100" b="1" dirty="0"/>
          </a:p>
          <a:p>
            <a:pPr>
              <a:lnSpc>
                <a:spcPct val="90000"/>
              </a:lnSpc>
            </a:pPr>
            <a:endParaRPr lang="en-US" sz="2000" dirty="0"/>
          </a:p>
          <a:p>
            <a:pPr>
              <a:lnSpc>
                <a:spcPct val="90000"/>
              </a:lnSpc>
            </a:pPr>
            <a:r>
              <a:rPr lang="en-US" sz="2000" b="1" dirty="0"/>
              <a:t>A Simple Class </a:t>
            </a:r>
            <a:endParaRPr lang="en-US" sz="2000" b="1"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class Students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public void </a:t>
            </a:r>
            <a:r>
              <a:rPr lang="en-US" sz="2000" dirty="0" err="1">
                <a:solidFill>
                  <a:srgbClr val="000000"/>
                </a:solidFill>
                <a:latin typeface="Calibri Light"/>
              </a:rPr>
              <a:t>DispayMsg</a:t>
            </a:r>
            <a:r>
              <a:rPr lang="en-US" sz="2000" dirty="0">
                <a:solidFill>
                  <a:srgbClr val="000000"/>
                </a:solidFill>
                <a:latin typeface="Calibri Light"/>
              </a:rPr>
              <a:t>()</a:t>
            </a:r>
          </a:p>
          <a:p>
            <a:pPr>
              <a:lnSpc>
                <a:spcPct val="90000"/>
              </a:lnSpc>
            </a:pPr>
            <a:r>
              <a:rPr lang="en-US" sz="2000" dirty="0">
                <a:solidFill>
                  <a:srgbClr val="000000"/>
                </a:solidFill>
                <a:latin typeface="Calibri Light"/>
              </a:rPr>
              <a:t>{</a:t>
            </a:r>
          </a:p>
          <a:p>
            <a:pPr>
              <a:lnSpc>
                <a:spcPct val="90000"/>
              </a:lnSpc>
            </a:pPr>
            <a:r>
              <a:rPr lang="en-US" sz="2000" dirty="0">
                <a:solidFill>
                  <a:srgbClr val="000000"/>
                </a:solidFill>
                <a:latin typeface="Calibri Light"/>
              </a:rPr>
              <a:t>    </a:t>
            </a:r>
            <a:r>
              <a:rPr lang="en-US" dirty="0" err="1">
                <a:solidFill>
                  <a:srgbClr val="000000"/>
                </a:solidFill>
                <a:latin typeface="Calibri Light"/>
              </a:rPr>
              <a:t>System.out.println</a:t>
            </a:r>
            <a:r>
              <a:rPr lang="en-US" dirty="0">
                <a:solidFill>
                  <a:srgbClr val="000000"/>
                </a:solidFill>
                <a:latin typeface="Calibri Light"/>
              </a:rPr>
              <a:t>(“Welcome to Class SW-Section-I”);</a:t>
            </a:r>
          </a:p>
          <a:p>
            <a:pPr>
              <a:lnSpc>
                <a:spcPct val="90000"/>
              </a:lnSpc>
            </a:pPr>
            <a:r>
              <a:rPr lang="en-US" sz="2000" dirty="0">
                <a:solidFill>
                  <a:srgbClr val="000000"/>
                </a:solidFill>
                <a:latin typeface="Calibri Light"/>
              </a:rPr>
              <a:t>}  // end method </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 end class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a:p>
        </p:txBody>
      </p:sp>
      <p:sp>
        <p:nvSpPr>
          <p:cNvPr id="4" name="TextShape 2"/>
          <p:cNvSpPr txBox="1"/>
          <p:nvPr/>
        </p:nvSpPr>
        <p:spPr>
          <a:xfrm>
            <a:off x="6239918" y="1119781"/>
            <a:ext cx="6521824" cy="5476192"/>
          </a:xfrm>
          <a:prstGeom prst="rect">
            <a:avLst/>
          </a:prstGeom>
        </p:spPr>
        <p:txBody>
          <a:bodyPr/>
          <a:lstStyle/>
          <a:p>
            <a:pPr>
              <a:lnSpc>
                <a:spcPct val="90000"/>
              </a:lnSpc>
            </a:pPr>
            <a:r>
              <a:rPr lang="en-US" sz="2000" b="1" dirty="0"/>
              <a:t>Use Students Class </a:t>
            </a:r>
            <a:endParaRPr lang="en-US" sz="2000" b="1"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class </a:t>
            </a:r>
            <a:r>
              <a:rPr lang="en-US" sz="2000" dirty="0" err="1">
                <a:solidFill>
                  <a:srgbClr val="000000"/>
                </a:solidFill>
                <a:latin typeface="Calibri Light"/>
              </a:rPr>
              <a:t>StudentsTest</a:t>
            </a: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public  static void main (String </a:t>
            </a:r>
            <a:r>
              <a:rPr lang="en-US" sz="2000" dirty="0" err="1">
                <a:solidFill>
                  <a:srgbClr val="000000"/>
                </a:solidFill>
                <a:latin typeface="Calibri Light"/>
              </a:rPr>
              <a:t>args</a:t>
            </a:r>
            <a:r>
              <a:rPr lang="en-US" sz="2000" dirty="0">
                <a:solidFill>
                  <a:srgbClr val="000000"/>
                </a:solidFill>
                <a:latin typeface="Calibri Light"/>
              </a:rPr>
              <a:t> [])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Creating an object  and </a:t>
            </a:r>
            <a:r>
              <a:rPr lang="en-US" sz="2000" dirty="0" err="1">
                <a:solidFill>
                  <a:srgbClr val="000000"/>
                </a:solidFill>
                <a:latin typeface="Calibri Light"/>
              </a:rPr>
              <a:t>asdign</a:t>
            </a:r>
            <a:r>
              <a:rPr lang="en-US" sz="2000" dirty="0">
                <a:solidFill>
                  <a:srgbClr val="000000"/>
                </a:solidFill>
                <a:latin typeface="Calibri Light"/>
              </a:rPr>
              <a:t> it to </a:t>
            </a:r>
            <a:r>
              <a:rPr lang="en-US" sz="2000" dirty="0" err="1">
                <a:solidFill>
                  <a:srgbClr val="000000"/>
                </a:solidFill>
                <a:latin typeface="Calibri Light"/>
              </a:rPr>
              <a:t>objStd</a:t>
            </a: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Students </a:t>
            </a:r>
            <a:r>
              <a:rPr lang="en-US" sz="2000" dirty="0" err="1">
                <a:solidFill>
                  <a:srgbClr val="000000"/>
                </a:solidFill>
                <a:latin typeface="Calibri Light"/>
              </a:rPr>
              <a:t>objStd</a:t>
            </a:r>
            <a:r>
              <a:rPr lang="en-US" sz="2000" dirty="0">
                <a:solidFill>
                  <a:srgbClr val="000000"/>
                </a:solidFill>
                <a:latin typeface="Calibri Light"/>
              </a:rPr>
              <a:t>=new Students();</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calling </a:t>
            </a:r>
            <a:r>
              <a:rPr lang="en-US" sz="2000" dirty="0" err="1">
                <a:solidFill>
                  <a:srgbClr val="000000"/>
                </a:solidFill>
                <a:latin typeface="Calibri Light"/>
              </a:rPr>
              <a:t>objStd’s</a:t>
            </a:r>
            <a:r>
              <a:rPr lang="en-US" sz="2000" dirty="0">
                <a:solidFill>
                  <a:srgbClr val="000000"/>
                </a:solidFill>
                <a:latin typeface="Calibri Light"/>
              </a:rPr>
              <a:t> method </a:t>
            </a:r>
            <a:r>
              <a:rPr lang="en-US" sz="2000" dirty="0" err="1">
                <a:solidFill>
                  <a:srgbClr val="000000"/>
                </a:solidFill>
                <a:latin typeface="Calibri Light"/>
              </a:rPr>
              <a:t>DisplayMsg</a:t>
            </a:r>
            <a:r>
              <a:rPr lang="en-US" sz="2000" dirty="0">
                <a:solidFill>
                  <a:srgbClr val="000000"/>
                </a:solidFill>
                <a:latin typeface="Calibri Light"/>
              </a:rPr>
              <a:t>()</a:t>
            </a:r>
          </a:p>
          <a:p>
            <a:pPr>
              <a:lnSpc>
                <a:spcPct val="90000"/>
              </a:lnSpc>
            </a:pPr>
            <a:endParaRPr lang="en-US" sz="2000" dirty="0">
              <a:solidFill>
                <a:srgbClr val="000000"/>
              </a:solidFill>
              <a:latin typeface="Calibri Light"/>
            </a:endParaRPr>
          </a:p>
          <a:p>
            <a:pPr>
              <a:lnSpc>
                <a:spcPct val="90000"/>
              </a:lnSpc>
            </a:pPr>
            <a:r>
              <a:rPr lang="en-US" sz="2000" dirty="0" err="1">
                <a:solidFill>
                  <a:srgbClr val="000000"/>
                </a:solidFill>
                <a:latin typeface="Calibri Light"/>
              </a:rPr>
              <a:t>objStd.DisplayMsg</a:t>
            </a:r>
            <a:r>
              <a:rPr lang="en-US" sz="2000" dirty="0">
                <a:solidFill>
                  <a:srgbClr val="000000"/>
                </a:solidFill>
                <a:latin typeface="Calibri Light"/>
              </a:rPr>
              <a:t>(); </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 end main method </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 end class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a:p>
        </p:txBody>
      </p:sp>
    </p:spTree>
    <p:extLst>
      <p:ext uri="{BB962C8B-B14F-4D97-AF65-F5344CB8AC3E}">
        <p14:creationId xmlns:p14="http://schemas.microsoft.com/office/powerpoint/2010/main" val="407270178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1" y="403418"/>
            <a:ext cx="6521824" cy="5476192"/>
          </a:xfrm>
          <a:prstGeom prst="rect">
            <a:avLst/>
          </a:prstGeom>
        </p:spPr>
        <p:txBody>
          <a:bodyPr/>
          <a:lstStyle/>
          <a:p>
            <a:pPr>
              <a:lnSpc>
                <a:spcPct val="90000"/>
              </a:lnSpc>
            </a:pPr>
            <a:r>
              <a:rPr lang="en-US" sz="2000" b="1" dirty="0"/>
              <a:t>Declaring a method with a parameter</a:t>
            </a:r>
            <a:endParaRPr lang="en-US" sz="2000" dirty="0"/>
          </a:p>
          <a:p>
            <a:pPr>
              <a:lnSpc>
                <a:spcPct val="90000"/>
              </a:lnSpc>
            </a:pPr>
            <a:r>
              <a:rPr lang="en-US" sz="2000" b="1" dirty="0"/>
              <a:t>A Simple Class </a:t>
            </a:r>
            <a:endParaRPr lang="en-US" sz="2000" b="1"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class Students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public void </a:t>
            </a:r>
            <a:r>
              <a:rPr lang="en-US" sz="2000" dirty="0" err="1">
                <a:solidFill>
                  <a:srgbClr val="000000"/>
                </a:solidFill>
                <a:latin typeface="Calibri Light"/>
              </a:rPr>
              <a:t>dispalyName</a:t>
            </a:r>
            <a:r>
              <a:rPr lang="en-US" sz="2000" dirty="0">
                <a:solidFill>
                  <a:srgbClr val="000000"/>
                </a:solidFill>
                <a:latin typeface="Calibri Light"/>
              </a:rPr>
              <a:t>(String </a:t>
            </a:r>
            <a:r>
              <a:rPr lang="en-US" sz="2000" dirty="0" err="1">
                <a:solidFill>
                  <a:srgbClr val="000000"/>
                </a:solidFill>
                <a:latin typeface="Calibri Light"/>
              </a:rPr>
              <a:t>stdName</a:t>
            </a:r>
            <a:r>
              <a:rPr lang="en-US" sz="2000" dirty="0">
                <a:solidFill>
                  <a:srgbClr val="000000"/>
                </a:solidFill>
                <a:latin typeface="Calibri Light"/>
              </a:rPr>
              <a:t>)</a:t>
            </a:r>
          </a:p>
          <a:p>
            <a:pPr>
              <a:lnSpc>
                <a:spcPct val="90000"/>
              </a:lnSpc>
            </a:pPr>
            <a:r>
              <a:rPr lang="en-US" sz="2000" dirty="0">
                <a:solidFill>
                  <a:srgbClr val="000000"/>
                </a:solidFill>
                <a:latin typeface="Calibri Light"/>
              </a:rPr>
              <a:t>{</a:t>
            </a:r>
          </a:p>
          <a:p>
            <a:pPr>
              <a:lnSpc>
                <a:spcPct val="90000"/>
              </a:lnSpc>
            </a:pPr>
            <a:r>
              <a:rPr lang="en-US" sz="2000" dirty="0">
                <a:solidFill>
                  <a:srgbClr val="000000"/>
                </a:solidFill>
                <a:latin typeface="Calibri Light"/>
              </a:rPr>
              <a:t>    </a:t>
            </a:r>
            <a:r>
              <a:rPr lang="en-US" dirty="0" err="1">
                <a:solidFill>
                  <a:srgbClr val="000000"/>
                </a:solidFill>
                <a:latin typeface="Calibri Light"/>
              </a:rPr>
              <a:t>System.out.println</a:t>
            </a:r>
            <a:r>
              <a:rPr lang="en-US" dirty="0">
                <a:solidFill>
                  <a:srgbClr val="000000"/>
                </a:solidFill>
                <a:latin typeface="Calibri Light"/>
              </a:rPr>
              <a:t>(</a:t>
            </a:r>
            <a:r>
              <a:rPr lang="en-US" dirty="0" err="1">
                <a:solidFill>
                  <a:srgbClr val="000000"/>
                </a:solidFill>
                <a:latin typeface="Calibri Light"/>
              </a:rPr>
              <a:t>stdName</a:t>
            </a:r>
            <a:r>
              <a:rPr lang="en-US" dirty="0">
                <a:solidFill>
                  <a:srgbClr val="000000"/>
                </a:solidFill>
                <a:latin typeface="Calibri Light"/>
              </a:rPr>
              <a:t>+“Welcome to Class SW-Section-I”);</a:t>
            </a:r>
          </a:p>
          <a:p>
            <a:pPr>
              <a:lnSpc>
                <a:spcPct val="90000"/>
              </a:lnSpc>
            </a:pPr>
            <a:r>
              <a:rPr lang="en-US" sz="2000" dirty="0">
                <a:solidFill>
                  <a:srgbClr val="000000"/>
                </a:solidFill>
                <a:latin typeface="Calibri Light"/>
              </a:rPr>
              <a:t>}  // end method </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 end class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a:p>
        </p:txBody>
      </p:sp>
      <p:sp>
        <p:nvSpPr>
          <p:cNvPr id="4" name="TextShape 2"/>
          <p:cNvSpPr txBox="1"/>
          <p:nvPr/>
        </p:nvSpPr>
        <p:spPr>
          <a:xfrm>
            <a:off x="6239918" y="1119781"/>
            <a:ext cx="6521824" cy="5476192"/>
          </a:xfrm>
          <a:prstGeom prst="rect">
            <a:avLst/>
          </a:prstGeom>
        </p:spPr>
        <p:txBody>
          <a:bodyPr/>
          <a:lstStyle/>
          <a:p>
            <a:pPr>
              <a:lnSpc>
                <a:spcPct val="90000"/>
              </a:lnSpc>
            </a:pPr>
            <a:r>
              <a:rPr lang="en-US" sz="2000" b="1" dirty="0"/>
              <a:t>Use Students Class </a:t>
            </a:r>
            <a:endParaRPr lang="en-US" sz="2000" b="1"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class </a:t>
            </a:r>
            <a:r>
              <a:rPr lang="en-US" sz="2000" dirty="0" err="1">
                <a:solidFill>
                  <a:srgbClr val="000000"/>
                </a:solidFill>
                <a:latin typeface="Calibri Light"/>
              </a:rPr>
              <a:t>StudentsTest</a:t>
            </a: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public  static void main (String </a:t>
            </a:r>
            <a:r>
              <a:rPr lang="en-US" sz="2000" dirty="0" err="1">
                <a:solidFill>
                  <a:srgbClr val="000000"/>
                </a:solidFill>
                <a:latin typeface="Calibri Light"/>
              </a:rPr>
              <a:t>args</a:t>
            </a:r>
            <a:r>
              <a:rPr lang="en-US" sz="2000" dirty="0">
                <a:solidFill>
                  <a:srgbClr val="000000"/>
                </a:solidFill>
                <a:latin typeface="Calibri Light"/>
              </a:rPr>
              <a:t> [])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Creating an object  and </a:t>
            </a:r>
            <a:r>
              <a:rPr lang="en-US" sz="2000" dirty="0" err="1">
                <a:solidFill>
                  <a:srgbClr val="000000"/>
                </a:solidFill>
                <a:latin typeface="Calibri Light"/>
              </a:rPr>
              <a:t>asdign</a:t>
            </a:r>
            <a:r>
              <a:rPr lang="en-US" sz="2000" dirty="0">
                <a:solidFill>
                  <a:srgbClr val="000000"/>
                </a:solidFill>
                <a:latin typeface="Calibri Light"/>
              </a:rPr>
              <a:t> it to </a:t>
            </a:r>
            <a:r>
              <a:rPr lang="en-US" sz="2000" dirty="0" err="1">
                <a:solidFill>
                  <a:srgbClr val="000000"/>
                </a:solidFill>
                <a:latin typeface="Calibri Light"/>
              </a:rPr>
              <a:t>objStd</a:t>
            </a: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Students </a:t>
            </a:r>
            <a:r>
              <a:rPr lang="en-US" sz="2000" dirty="0" err="1">
                <a:solidFill>
                  <a:srgbClr val="000000"/>
                </a:solidFill>
                <a:latin typeface="Calibri Light"/>
              </a:rPr>
              <a:t>objStd</a:t>
            </a:r>
            <a:r>
              <a:rPr lang="en-US" sz="2000" dirty="0">
                <a:solidFill>
                  <a:srgbClr val="000000"/>
                </a:solidFill>
                <a:latin typeface="Calibri Light"/>
              </a:rPr>
              <a:t>=new Students();</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calling </a:t>
            </a:r>
            <a:r>
              <a:rPr lang="en-US" sz="2000" dirty="0" err="1">
                <a:solidFill>
                  <a:srgbClr val="000000"/>
                </a:solidFill>
                <a:latin typeface="Calibri Light"/>
              </a:rPr>
              <a:t>objStd’s</a:t>
            </a:r>
            <a:r>
              <a:rPr lang="en-US" sz="2000" dirty="0">
                <a:solidFill>
                  <a:srgbClr val="000000"/>
                </a:solidFill>
                <a:latin typeface="Calibri Light"/>
              </a:rPr>
              <a:t> method </a:t>
            </a:r>
            <a:r>
              <a:rPr lang="en-US" sz="2000" dirty="0" err="1">
                <a:solidFill>
                  <a:srgbClr val="000000"/>
                </a:solidFill>
                <a:latin typeface="Calibri Light"/>
              </a:rPr>
              <a:t>DisplayMsg</a:t>
            </a:r>
            <a:r>
              <a:rPr lang="en-US" sz="2000" dirty="0">
                <a:solidFill>
                  <a:srgbClr val="000000"/>
                </a:solidFill>
                <a:latin typeface="Calibri Light"/>
              </a:rPr>
              <a:t>()</a:t>
            </a:r>
          </a:p>
          <a:p>
            <a:pPr>
              <a:lnSpc>
                <a:spcPct val="90000"/>
              </a:lnSpc>
            </a:pPr>
            <a:endParaRPr lang="en-US" sz="2000" dirty="0">
              <a:solidFill>
                <a:srgbClr val="000000"/>
              </a:solidFill>
              <a:latin typeface="Calibri Light"/>
            </a:endParaRPr>
          </a:p>
          <a:p>
            <a:pPr>
              <a:lnSpc>
                <a:spcPct val="90000"/>
              </a:lnSpc>
            </a:pPr>
            <a:r>
              <a:rPr lang="en-US" sz="2000" dirty="0" err="1">
                <a:solidFill>
                  <a:srgbClr val="000000"/>
                </a:solidFill>
                <a:latin typeface="Calibri Light"/>
              </a:rPr>
              <a:t>objStd.displatname</a:t>
            </a:r>
            <a:r>
              <a:rPr lang="en-US" sz="2000" dirty="0">
                <a:solidFill>
                  <a:srgbClr val="000000"/>
                </a:solidFill>
                <a:latin typeface="Calibri Light"/>
              </a:rPr>
              <a:t>(“Ali"); </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 end main method </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 end class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a:p>
        </p:txBody>
      </p:sp>
    </p:spTree>
    <p:extLst>
      <p:ext uri="{BB962C8B-B14F-4D97-AF65-F5344CB8AC3E}">
        <p14:creationId xmlns:p14="http://schemas.microsoft.com/office/powerpoint/2010/main" val="204234929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p:cNvSpPr txBox="1">
            <a:spLocks/>
          </p:cNvSpPr>
          <p:nvPr/>
        </p:nvSpPr>
        <p:spPr>
          <a:xfrm>
            <a:off x="428445" y="1104435"/>
            <a:ext cx="10469199" cy="557592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400" dirty="0" smtClean="0">
                <a:latin typeface="Times New Roman" panose="02020603050405020304" pitchFamily="18" charset="0"/>
                <a:cs typeface="Times New Roman" panose="02020603050405020304" pitchFamily="18" charset="0"/>
              </a:rPr>
              <a:t>Two key concepts in OOP are :</a:t>
            </a:r>
          </a:p>
          <a:p>
            <a:r>
              <a:rPr lang="en-US" sz="2400" b="1" dirty="0" smtClean="0">
                <a:latin typeface="Times New Roman" panose="02020603050405020304" pitchFamily="18" charset="0"/>
                <a:cs typeface="Times New Roman" panose="02020603050405020304" pitchFamily="18" charset="0"/>
              </a:rPr>
              <a:t> Classes </a:t>
            </a:r>
            <a:r>
              <a:rPr lang="en-US" sz="2400" b="1" dirty="0">
                <a:latin typeface="Times New Roman" panose="02020603050405020304" pitchFamily="18" charset="0"/>
                <a:cs typeface="Times New Roman" panose="02020603050405020304" pitchFamily="18" charset="0"/>
              </a:rPr>
              <a:t>and</a:t>
            </a:r>
            <a:r>
              <a:rPr lang="en-US" sz="2400" b="1" dirty="0" smtClean="0">
                <a:latin typeface="Times New Roman" panose="02020603050405020304" pitchFamily="18" charset="0"/>
                <a:cs typeface="Times New Roman" panose="02020603050405020304" pitchFamily="18" charset="0"/>
              </a:rPr>
              <a:t> Objects</a:t>
            </a: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Object</a:t>
            </a:r>
            <a:r>
              <a:rPr lang="en-US" sz="2400" dirty="0" smtClean="0">
                <a:latin typeface="Times New Roman" panose="02020603050405020304" pitchFamily="18" charset="0"/>
                <a:cs typeface="Times New Roman" panose="02020603050405020304" pitchFamily="18" charset="0"/>
              </a:rPr>
              <a:t> An </a:t>
            </a:r>
            <a:r>
              <a:rPr lang="en-US" sz="2400" b="1" dirty="0" smtClean="0">
                <a:latin typeface="Times New Roman" panose="02020603050405020304" pitchFamily="18" charset="0"/>
                <a:cs typeface="Times New Roman" panose="02020603050405020304" pitchFamily="18" charset="0"/>
              </a:rPr>
              <a:t>object</a:t>
            </a:r>
            <a:r>
              <a:rPr lang="en-US" sz="2400" dirty="0" smtClean="0">
                <a:latin typeface="Times New Roman" panose="02020603050405020304" pitchFamily="18" charset="0"/>
                <a:cs typeface="Times New Roman" panose="02020603050405020304" pitchFamily="18" charset="0"/>
              </a:rPr>
              <a:t> is and entity that has certain attributes or properties sometimes called </a:t>
            </a:r>
            <a:r>
              <a:rPr lang="en-US" sz="2400" dirty="0" smtClean="0">
                <a:solidFill>
                  <a:srgbClr val="FF0000"/>
                </a:solidFill>
                <a:latin typeface="Times New Roman" panose="02020603050405020304" pitchFamily="18" charset="0"/>
                <a:cs typeface="Times New Roman" panose="02020603050405020304" pitchFamily="18" charset="0"/>
              </a:rPr>
              <a:t>characteristics</a:t>
            </a:r>
            <a:r>
              <a:rPr lang="en-US" sz="2400" dirty="0" smtClean="0">
                <a:latin typeface="Times New Roman" panose="02020603050405020304" pitchFamily="18" charset="0"/>
                <a:cs typeface="Times New Roman" panose="02020603050405020304" pitchFamily="18" charset="0"/>
              </a:rPr>
              <a:t>  which may be assigned values The values can be numeric or non-numeric.</a:t>
            </a:r>
          </a:p>
          <a:p>
            <a:pPr marL="0" indent="0">
              <a:buFont typeface="Wingdings 3" charset="2"/>
              <a:buNone/>
            </a:pP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In OOP an Object </a:t>
            </a:r>
            <a:r>
              <a:rPr lang="en-US" sz="2400" dirty="0" smtClean="0">
                <a:latin typeface="Times New Roman" panose="02020603050405020304" pitchFamily="18" charset="0"/>
                <a:cs typeface="Times New Roman" panose="02020603050405020304" pitchFamily="18" charset="0"/>
              </a:rPr>
              <a:t>is said to be an </a:t>
            </a:r>
            <a:r>
              <a:rPr lang="en-US" sz="2400" b="1" dirty="0" smtClean="0">
                <a:latin typeface="Times New Roman" panose="02020603050405020304" pitchFamily="18" charset="0"/>
                <a:cs typeface="Times New Roman" panose="02020603050405020304" pitchFamily="18" charset="0"/>
              </a:rPr>
              <a:t>instance</a:t>
            </a:r>
            <a:r>
              <a:rPr lang="en-US" sz="2400" dirty="0" smtClean="0">
                <a:latin typeface="Times New Roman" panose="02020603050405020304" pitchFamily="18" charset="0"/>
                <a:cs typeface="Times New Roman" panose="02020603050405020304" pitchFamily="18" charset="0"/>
              </a:rPr>
              <a:t> of a class or </a:t>
            </a:r>
            <a:r>
              <a:rPr lang="en-US" sz="2400" dirty="0" smtClean="0">
                <a:solidFill>
                  <a:srgbClr val="FF0000"/>
                </a:solidFill>
                <a:latin typeface="Times New Roman" panose="02020603050405020304" pitchFamily="18" charset="0"/>
                <a:cs typeface="Times New Roman" panose="02020603050405020304" pitchFamily="18" charset="0"/>
              </a:rPr>
              <a:t>working copy </a:t>
            </a:r>
            <a:r>
              <a:rPr lang="en-US" sz="2400" dirty="0" smtClean="0">
                <a:latin typeface="Times New Roman" panose="02020603050405020304" pitchFamily="18" charset="0"/>
                <a:cs typeface="Times New Roman" panose="02020603050405020304" pitchFamily="18" charset="0"/>
              </a:rPr>
              <a:t>of a class  or    </a:t>
            </a:r>
            <a:r>
              <a:rPr lang="en-US" sz="2400" dirty="0" smtClean="0">
                <a:solidFill>
                  <a:srgbClr val="FF0000"/>
                </a:solidFill>
                <a:latin typeface="Times New Roman" panose="02020603050405020304" pitchFamily="18" charset="0"/>
                <a:cs typeface="Times New Roman" panose="02020603050405020304" pitchFamily="18" charset="0"/>
              </a:rPr>
              <a:t>Look like a class</a:t>
            </a:r>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Objects in a program can represent real world things or abstractions e.g.  automobiles, Mobiles, Books houses and employees.</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An Object can be defined as an instance of a class. An object contains an address and takes up some space in memory.</a:t>
            </a:r>
          </a:p>
          <a:p>
            <a:pPr marL="0" indent="0">
              <a:buFont typeface="Wingdings 3" charset="2"/>
              <a:buNone/>
            </a:pPr>
            <a:endParaRPr lang="en-US" sz="24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sz="2400" dirty="0" smtClean="0"/>
          </a:p>
          <a:p>
            <a:pPr marL="0" indent="0">
              <a:buFont typeface="Wingdings 3" charset="2"/>
              <a:buNone/>
            </a:pPr>
            <a:endParaRPr lang="en-US" sz="2400" b="1" dirty="0" smtClean="0"/>
          </a:p>
          <a:p>
            <a:pPr marL="0" indent="0">
              <a:buFont typeface="Wingdings 3" charset="2"/>
              <a:buNone/>
            </a:pPr>
            <a:endParaRPr lang="en-US" sz="1600" b="1" dirty="0" smtClean="0"/>
          </a:p>
          <a:p>
            <a:pPr marL="0" indent="0">
              <a:buFont typeface="Wingdings 3" charset="2"/>
              <a:buNone/>
            </a:pPr>
            <a:endParaRPr lang="en-US" sz="1600" b="1" dirty="0" smtClean="0"/>
          </a:p>
          <a:p>
            <a:pPr marL="0" indent="0">
              <a:buFont typeface="Wingdings 3" charset="2"/>
              <a:buNone/>
            </a:pPr>
            <a:endParaRPr lang="en-US" sz="1600" dirty="0"/>
          </a:p>
        </p:txBody>
      </p:sp>
      <p:sp>
        <p:nvSpPr>
          <p:cNvPr id="5" name="Title 1"/>
          <p:cNvSpPr txBox="1">
            <a:spLocks/>
          </p:cNvSpPr>
          <p:nvPr/>
        </p:nvSpPr>
        <p:spPr>
          <a:xfrm>
            <a:off x="428445" y="397471"/>
            <a:ext cx="8761413" cy="706964"/>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1"/>
                </a:solidFill>
              </a:rPr>
              <a:t>OOP  Classes and Objects</a:t>
            </a:r>
            <a:endParaRPr lang="en-US" sz="2800" b="1" dirty="0">
              <a:solidFill>
                <a:schemeClr val="tx1"/>
              </a:solidFill>
            </a:endParaRPr>
          </a:p>
        </p:txBody>
      </p:sp>
    </p:spTree>
    <p:extLst>
      <p:ext uri="{BB962C8B-B14F-4D97-AF65-F5344CB8AC3E}">
        <p14:creationId xmlns:p14="http://schemas.microsoft.com/office/powerpoint/2010/main" val="2292825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8054" y="1306056"/>
            <a:ext cx="10204537" cy="4401205"/>
          </a:xfrm>
          <a:prstGeom prst="rect">
            <a:avLst/>
          </a:prstGeom>
        </p:spPr>
        <p:txBody>
          <a:bodyPr wrap="square">
            <a:spAutoFit/>
          </a:bodyPr>
          <a:lstStyle/>
          <a:p>
            <a:pPr marL="285750" lvl="0" indent="-285750" algn="just" defTabSz="914400" eaLnBrk="0" fontAlgn="base" hangingPunct="0">
              <a:spcBef>
                <a:spcPct val="0"/>
              </a:spcBef>
              <a:spcAft>
                <a:spcPct val="0"/>
              </a:spcAft>
              <a:buFont typeface="Arial" panose="020B0604020202020204" pitchFamily="34" charset="0"/>
              <a:buChar char="•"/>
            </a:pPr>
            <a:r>
              <a:rPr lang="en-US" altLang="en-US" sz="2000" b="1" dirty="0">
                <a:latin typeface="Arial" panose="020B0604020202020204" pitchFamily="34" charset="0"/>
              </a:rPr>
              <a:t>An object is an instance of a class,</a:t>
            </a:r>
            <a:r>
              <a:rPr lang="en-US" altLang="en-US" sz="2000" dirty="0">
                <a:latin typeface="Arial" panose="020B0604020202020204" pitchFamily="34" charset="0"/>
              </a:rPr>
              <a:t> containing actual values for the attributes defined in the class blueprint. </a:t>
            </a:r>
            <a:endParaRPr lang="en-US" altLang="en-US" sz="2000" dirty="0" smtClean="0">
              <a:latin typeface="Arial" panose="020B060402020202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endParaRPr lang="en-US" altLang="en-US" sz="2000" dirty="0">
              <a:latin typeface="Arial" panose="020B060402020202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r>
              <a:rPr lang="en-US" altLang="en-US" sz="2000" b="1" dirty="0">
                <a:latin typeface="Arial" panose="020B0604020202020204" pitchFamily="34" charset="0"/>
              </a:rPr>
              <a:t>An object is a real-world entity representation in programming,</a:t>
            </a:r>
            <a:r>
              <a:rPr lang="en-US" altLang="en-US" sz="2000" dirty="0">
                <a:latin typeface="Arial" panose="020B0604020202020204" pitchFamily="34" charset="0"/>
              </a:rPr>
              <a:t> having identity, state (data), and behavior (methods). </a:t>
            </a:r>
            <a:endParaRPr lang="en-US" altLang="en-US" sz="2000" dirty="0" smtClean="0">
              <a:latin typeface="Arial" panose="020B060402020202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endParaRPr lang="en-US" altLang="en-US" sz="2000" dirty="0">
              <a:latin typeface="Arial" panose="020B060402020202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r>
              <a:rPr lang="en-US" altLang="en-US" sz="2000" b="1" dirty="0">
                <a:latin typeface="Arial" panose="020B0604020202020204" pitchFamily="34" charset="0"/>
              </a:rPr>
              <a:t>An object is a runtime entity</a:t>
            </a:r>
            <a:r>
              <a:rPr lang="en-US" altLang="en-US" sz="2000" dirty="0">
                <a:latin typeface="Arial" panose="020B0604020202020204" pitchFamily="34" charset="0"/>
              </a:rPr>
              <a:t> created from a class, storing its own attribute values while sharing the class’s behavior. </a:t>
            </a:r>
            <a:endParaRPr lang="en-US" altLang="en-US" sz="2000" dirty="0" smtClean="0">
              <a:latin typeface="Arial" panose="020B060402020202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endParaRPr lang="en-US" altLang="en-US" sz="2000" dirty="0">
              <a:latin typeface="Arial" panose="020B060402020202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r>
              <a:rPr lang="en-US" altLang="en-US" sz="2000" b="1" dirty="0">
                <a:latin typeface="Arial" panose="020B0604020202020204" pitchFamily="34" charset="0"/>
              </a:rPr>
              <a:t>An object is an encapsulated unit of data and functions,</a:t>
            </a:r>
            <a:r>
              <a:rPr lang="en-US" altLang="en-US" sz="2000" dirty="0">
                <a:latin typeface="Arial" panose="020B0604020202020204" pitchFamily="34" charset="0"/>
              </a:rPr>
              <a:t> enabling interaction with other objects in an OOP system. </a:t>
            </a:r>
            <a:endParaRPr lang="en-US" altLang="en-US" sz="2000" dirty="0" smtClean="0">
              <a:latin typeface="Arial" panose="020B060402020202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endParaRPr lang="en-US" altLang="en-US" sz="2000" dirty="0">
              <a:latin typeface="Arial" panose="020B060402020202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r>
              <a:rPr lang="en-US" altLang="en-US" sz="2000" b="1" dirty="0">
                <a:latin typeface="Arial" panose="020B0604020202020204" pitchFamily="34" charset="0"/>
              </a:rPr>
              <a:t>An object is an implementation of abstraction,</a:t>
            </a:r>
            <a:r>
              <a:rPr lang="en-US" altLang="en-US" sz="2000" dirty="0">
                <a:latin typeface="Arial" panose="020B0604020202020204" pitchFamily="34" charset="0"/>
              </a:rPr>
              <a:t> where the defined class structure is transformed into a tangible entity with assigned memory. </a:t>
            </a:r>
          </a:p>
        </p:txBody>
      </p:sp>
    </p:spTree>
    <p:extLst>
      <p:ext uri="{BB962C8B-B14F-4D97-AF65-F5344CB8AC3E}">
        <p14:creationId xmlns:p14="http://schemas.microsoft.com/office/powerpoint/2010/main" val="3626508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736480" y="465167"/>
            <a:ext cx="11003400" cy="5476192"/>
          </a:xfrm>
          <a:prstGeom prst="rect">
            <a:avLst/>
          </a:prstGeom>
        </p:spPr>
        <p:txBody>
          <a:bodyPr/>
          <a:lstStyle/>
          <a:p>
            <a:r>
              <a:rPr lang="en-US" sz="1600" b="1" dirty="0"/>
              <a:t>An Analogy</a:t>
            </a:r>
          </a:p>
          <a:p>
            <a:r>
              <a:rPr lang="en-US" sz="1600" dirty="0"/>
              <a:t>	</a:t>
            </a:r>
          </a:p>
          <a:p>
            <a:endParaRPr lang="en-US" sz="1100" b="1" dirty="0"/>
          </a:p>
        </p:txBody>
      </p:sp>
      <p:pic>
        <p:nvPicPr>
          <p:cNvPr id="2" name="Picture 1"/>
          <p:cNvPicPr>
            <a:picLocks noChangeAspect="1"/>
          </p:cNvPicPr>
          <p:nvPr/>
        </p:nvPicPr>
        <p:blipFill>
          <a:blip r:embed="rId2"/>
          <a:stretch>
            <a:fillRect/>
          </a:stretch>
        </p:blipFill>
        <p:spPr>
          <a:xfrm>
            <a:off x="4762500" y="269971"/>
            <a:ext cx="6756400" cy="3136617"/>
          </a:xfrm>
          <a:prstGeom prst="rect">
            <a:avLst/>
          </a:prstGeom>
        </p:spPr>
      </p:pic>
      <p:pic>
        <p:nvPicPr>
          <p:cNvPr id="3" name="Picture 2"/>
          <p:cNvPicPr>
            <a:picLocks noChangeAspect="1"/>
          </p:cNvPicPr>
          <p:nvPr/>
        </p:nvPicPr>
        <p:blipFill>
          <a:blip r:embed="rId3"/>
          <a:stretch>
            <a:fillRect/>
          </a:stretch>
        </p:blipFill>
        <p:spPr>
          <a:xfrm>
            <a:off x="307975" y="787400"/>
            <a:ext cx="4025900" cy="2679700"/>
          </a:xfrm>
          <a:prstGeom prst="rect">
            <a:avLst/>
          </a:prstGeom>
        </p:spPr>
      </p:pic>
      <p:sp>
        <p:nvSpPr>
          <p:cNvPr id="5" name="AutoShape 2" descr="Image result for mehran c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mehran car"/>
          <p:cNvSpPr>
            <a:spLocks noChangeAspect="1" noChangeArrowheads="1"/>
          </p:cNvSpPr>
          <p:nvPr/>
        </p:nvSpPr>
        <p:spPr bwMode="auto">
          <a:xfrm>
            <a:off x="5502275" y="432322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0000" y="4323229"/>
            <a:ext cx="4215705" cy="225131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265" y="4282141"/>
            <a:ext cx="4278085" cy="2575859"/>
          </a:xfrm>
          <a:prstGeom prst="rect">
            <a:avLst/>
          </a:prstGeom>
        </p:spPr>
      </p:pic>
      <p:sp>
        <p:nvSpPr>
          <p:cNvPr id="11" name="TextBox 10"/>
          <p:cNvSpPr txBox="1"/>
          <p:nvPr/>
        </p:nvSpPr>
        <p:spPr>
          <a:xfrm>
            <a:off x="2565400" y="3586162"/>
            <a:ext cx="1295400" cy="369332"/>
          </a:xfrm>
          <a:prstGeom prst="rect">
            <a:avLst/>
          </a:prstGeom>
          <a:noFill/>
        </p:spPr>
        <p:txBody>
          <a:bodyPr wrap="square" rtlCol="0">
            <a:spAutoFit/>
          </a:bodyPr>
          <a:lstStyle/>
          <a:p>
            <a:r>
              <a:rPr lang="en-US" b="1" dirty="0"/>
              <a:t>Object 1</a:t>
            </a:r>
          </a:p>
        </p:txBody>
      </p:sp>
      <p:sp>
        <p:nvSpPr>
          <p:cNvPr id="13" name="TextBox 12"/>
          <p:cNvSpPr txBox="1"/>
          <p:nvPr/>
        </p:nvSpPr>
        <p:spPr>
          <a:xfrm>
            <a:off x="7632700" y="3586162"/>
            <a:ext cx="1295400" cy="369332"/>
          </a:xfrm>
          <a:prstGeom prst="rect">
            <a:avLst/>
          </a:prstGeom>
          <a:noFill/>
        </p:spPr>
        <p:txBody>
          <a:bodyPr wrap="square" rtlCol="0">
            <a:spAutoFit/>
          </a:bodyPr>
          <a:lstStyle/>
          <a:p>
            <a:r>
              <a:rPr lang="en-US" b="1" dirty="0"/>
              <a:t>Object 2</a:t>
            </a:r>
          </a:p>
        </p:txBody>
      </p:sp>
    </p:spTree>
    <p:extLst>
      <p:ext uri="{BB962C8B-B14F-4D97-AF65-F5344CB8AC3E}">
        <p14:creationId xmlns:p14="http://schemas.microsoft.com/office/powerpoint/2010/main" val="18433267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7" name="Content Placeholder 6"/>
          <p:cNvSpPr>
            <a:spLocks noGrp="1"/>
          </p:cNvSpPr>
          <p:nvPr>
            <p:ph idx="1"/>
          </p:nvPr>
        </p:nvSpPr>
        <p:spPr>
          <a:xfrm>
            <a:off x="1154954" y="2259106"/>
            <a:ext cx="9463516" cy="4421094"/>
          </a:xfrm>
        </p:spPr>
        <p:txBody>
          <a:bodyPr>
            <a:normAutofit/>
          </a:bodyPr>
          <a:lstStyle/>
          <a:p>
            <a:r>
              <a:rPr lang="en-US" b="1" dirty="0">
                <a:latin typeface="Times New Roman" panose="02020603050405020304" pitchFamily="18" charset="0"/>
                <a:cs typeface="Times New Roman" panose="02020603050405020304" pitchFamily="18" charset="0"/>
              </a:rPr>
              <a:t>An Analogy</a:t>
            </a:r>
          </a:p>
          <a:p>
            <a:r>
              <a:rPr lang="en-US" b="1" dirty="0">
                <a:latin typeface="Times New Roman" panose="02020603050405020304" pitchFamily="18" charset="0"/>
                <a:cs typeface="Times New Roman" panose="02020603050405020304" pitchFamily="18" charset="0"/>
              </a:rPr>
              <a:t>Examples of real world Objects</a:t>
            </a:r>
          </a:p>
          <a:p>
            <a:r>
              <a:rPr lang="en-US" b="1" dirty="0">
                <a:latin typeface="Times New Roman" panose="02020603050405020304" pitchFamily="18" charset="0"/>
                <a:cs typeface="Times New Roman" panose="02020603050405020304" pitchFamily="18" charset="0"/>
              </a:rPr>
              <a:t>In the real world everywhere we look we see objects such :</a:t>
            </a:r>
          </a:p>
          <a:p>
            <a:pPr marL="0" indent="0">
              <a:buNone/>
            </a:pPr>
            <a:endParaRPr lang="en-US" sz="1600" dirty="0"/>
          </a:p>
        </p:txBody>
      </p:sp>
      <p:sp>
        <p:nvSpPr>
          <p:cNvPr id="8" name="AutoShape 4" descr="Image result for examples of real world Mobile objects in jav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5454" y="3835674"/>
            <a:ext cx="3023346" cy="271752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2637" y="3596716"/>
            <a:ext cx="4636163" cy="2956483"/>
          </a:xfrm>
          <a:prstGeom prst="rect">
            <a:avLst/>
          </a:prstGeom>
        </p:spPr>
      </p:pic>
    </p:spTree>
    <p:extLst>
      <p:ext uri="{BB962C8B-B14F-4D97-AF65-F5344CB8AC3E}">
        <p14:creationId xmlns:p14="http://schemas.microsoft.com/office/powerpoint/2010/main" val="428124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7" name="Content Placeholder 6"/>
          <p:cNvSpPr>
            <a:spLocks noGrp="1"/>
          </p:cNvSpPr>
          <p:nvPr>
            <p:ph idx="1"/>
          </p:nvPr>
        </p:nvSpPr>
        <p:spPr>
          <a:xfrm>
            <a:off x="1154954" y="2386106"/>
            <a:ext cx="9463516" cy="4421094"/>
          </a:xfrm>
        </p:spPr>
        <p:txBody>
          <a:bodyPr>
            <a:normAutofit/>
          </a:bodyPr>
          <a:lstStyle/>
          <a:p>
            <a:r>
              <a:rPr lang="en-US" dirty="0"/>
              <a:t>An object represents a real world entity</a:t>
            </a:r>
          </a:p>
          <a:p>
            <a:r>
              <a:rPr lang="en-US" b="1" dirty="0"/>
              <a:t>Following figure shows some real-world entities </a:t>
            </a:r>
          </a:p>
          <a:p>
            <a:pPr marL="0" indent="0">
              <a:buNone/>
            </a:pPr>
            <a:endParaRPr lang="en-US" sz="1600" dirty="0"/>
          </a:p>
        </p:txBody>
      </p:sp>
      <p:pic>
        <p:nvPicPr>
          <p:cNvPr id="5122" name="Picture 2" descr="Image result for java how to program object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60" y="3332724"/>
            <a:ext cx="4737100" cy="36395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662660" y="3214825"/>
            <a:ext cx="1817622" cy="369332"/>
          </a:xfrm>
          <a:prstGeom prst="rect">
            <a:avLst/>
          </a:prstGeom>
          <a:noFill/>
        </p:spPr>
        <p:txBody>
          <a:bodyPr wrap="square" rtlCol="0">
            <a:spAutoFit/>
          </a:bodyPr>
          <a:lstStyle/>
          <a:p>
            <a:r>
              <a:rPr lang="en-US" dirty="0"/>
              <a:t>Book  object</a:t>
            </a:r>
          </a:p>
        </p:txBody>
      </p:sp>
      <p:cxnSp>
        <p:nvCxnSpPr>
          <p:cNvPr id="9" name="Straight Arrow Connector 8"/>
          <p:cNvCxnSpPr/>
          <p:nvPr/>
        </p:nvCxnSpPr>
        <p:spPr>
          <a:xfrm flipV="1">
            <a:off x="5778500" y="3478996"/>
            <a:ext cx="660400" cy="1042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4" descr="Image result for Student 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248" y="3806129"/>
            <a:ext cx="4430110" cy="267393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352981" y="2386106"/>
            <a:ext cx="1817622" cy="369332"/>
          </a:xfrm>
          <a:prstGeom prst="rect">
            <a:avLst/>
          </a:prstGeom>
          <a:noFill/>
        </p:spPr>
        <p:txBody>
          <a:bodyPr wrap="square" rtlCol="0">
            <a:spAutoFit/>
          </a:bodyPr>
          <a:lstStyle/>
          <a:p>
            <a:r>
              <a:rPr lang="en-US" b="1" dirty="0"/>
              <a:t>Students</a:t>
            </a:r>
          </a:p>
        </p:txBody>
      </p:sp>
      <p:sp>
        <p:nvSpPr>
          <p:cNvPr id="11" name="TextBox 10"/>
          <p:cNvSpPr txBox="1"/>
          <p:nvPr/>
        </p:nvSpPr>
        <p:spPr>
          <a:xfrm>
            <a:off x="6996303" y="2623521"/>
            <a:ext cx="1817622" cy="369332"/>
          </a:xfrm>
          <a:prstGeom prst="rect">
            <a:avLst/>
          </a:prstGeom>
          <a:noFill/>
        </p:spPr>
        <p:txBody>
          <a:bodyPr wrap="square" rtlCol="0">
            <a:spAutoFit/>
          </a:bodyPr>
          <a:lstStyle/>
          <a:p>
            <a:r>
              <a:rPr lang="en-US" b="1" dirty="0"/>
              <a:t>Object</a:t>
            </a:r>
          </a:p>
        </p:txBody>
      </p:sp>
      <p:cxnSp>
        <p:nvCxnSpPr>
          <p:cNvPr id="4" name="Straight Arrow Connector 3"/>
          <p:cNvCxnSpPr/>
          <p:nvPr/>
        </p:nvCxnSpPr>
        <p:spPr>
          <a:xfrm>
            <a:off x="7480282" y="2992853"/>
            <a:ext cx="424832" cy="59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540029" y="2977410"/>
            <a:ext cx="1509347" cy="731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840823" y="2963645"/>
            <a:ext cx="1509347" cy="731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4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7" name="Content Placeholder 6"/>
          <p:cNvSpPr>
            <a:spLocks noGrp="1"/>
          </p:cNvSpPr>
          <p:nvPr>
            <p:ph idx="1"/>
          </p:nvPr>
        </p:nvSpPr>
        <p:spPr>
          <a:xfrm>
            <a:off x="1154954" y="2386106"/>
            <a:ext cx="9463516" cy="4421094"/>
          </a:xfrm>
        </p:spPr>
        <p:txBody>
          <a:bodyPr>
            <a:normAutofit/>
          </a:bodyPr>
          <a:lstStyle/>
          <a:p>
            <a:pPr marL="0" indent="0">
              <a:buNone/>
            </a:pPr>
            <a:endParaRPr lang="en-US" sz="1600" dirty="0"/>
          </a:p>
        </p:txBody>
      </p:sp>
      <p:pic>
        <p:nvPicPr>
          <p:cNvPr id="5122" name="Picture 2" descr="Image result for java how to program object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0" y="3033806"/>
            <a:ext cx="4737100" cy="36395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743700" y="2490360"/>
            <a:ext cx="1817622" cy="369332"/>
          </a:xfrm>
          <a:prstGeom prst="rect">
            <a:avLst/>
          </a:prstGeom>
          <a:noFill/>
        </p:spPr>
        <p:txBody>
          <a:bodyPr wrap="square" rtlCol="0">
            <a:spAutoFit/>
          </a:bodyPr>
          <a:lstStyle/>
          <a:p>
            <a:r>
              <a:rPr lang="en-US" b="1" dirty="0"/>
              <a:t>Book  object</a:t>
            </a:r>
          </a:p>
        </p:txBody>
      </p:sp>
      <p:sp>
        <p:nvSpPr>
          <p:cNvPr id="8" name="TextBox 7"/>
          <p:cNvSpPr txBox="1"/>
          <p:nvPr/>
        </p:nvSpPr>
        <p:spPr>
          <a:xfrm>
            <a:off x="1701800" y="3584900"/>
            <a:ext cx="1817622" cy="369332"/>
          </a:xfrm>
          <a:prstGeom prst="rect">
            <a:avLst/>
          </a:prstGeom>
          <a:noFill/>
        </p:spPr>
        <p:txBody>
          <a:bodyPr wrap="square" rtlCol="0">
            <a:spAutoFit/>
          </a:bodyPr>
          <a:lstStyle/>
          <a:p>
            <a:r>
              <a:rPr lang="en-US" b="1" dirty="0" err="1"/>
              <a:t>BookName</a:t>
            </a:r>
            <a:endParaRPr lang="en-US" b="1" dirty="0"/>
          </a:p>
        </p:txBody>
      </p:sp>
      <p:sp>
        <p:nvSpPr>
          <p:cNvPr id="10" name="TextBox 9"/>
          <p:cNvSpPr txBox="1"/>
          <p:nvPr/>
        </p:nvSpPr>
        <p:spPr>
          <a:xfrm>
            <a:off x="1649105" y="5580934"/>
            <a:ext cx="1817622" cy="369332"/>
          </a:xfrm>
          <a:prstGeom prst="rect">
            <a:avLst/>
          </a:prstGeom>
          <a:noFill/>
        </p:spPr>
        <p:txBody>
          <a:bodyPr wrap="square" rtlCol="0">
            <a:spAutoFit/>
          </a:bodyPr>
          <a:lstStyle/>
          <a:p>
            <a:r>
              <a:rPr lang="en-US" b="1" dirty="0"/>
              <a:t>Edition</a:t>
            </a:r>
          </a:p>
        </p:txBody>
      </p:sp>
      <p:sp>
        <p:nvSpPr>
          <p:cNvPr id="11" name="TextBox 10"/>
          <p:cNvSpPr txBox="1"/>
          <p:nvPr/>
        </p:nvSpPr>
        <p:spPr>
          <a:xfrm>
            <a:off x="1649104" y="2901386"/>
            <a:ext cx="2706996" cy="646331"/>
          </a:xfrm>
          <a:prstGeom prst="rect">
            <a:avLst/>
          </a:prstGeom>
          <a:noFill/>
        </p:spPr>
        <p:txBody>
          <a:bodyPr wrap="square" rtlCol="0">
            <a:spAutoFit/>
          </a:bodyPr>
          <a:lstStyle/>
          <a:p>
            <a:r>
              <a:rPr lang="en-US" b="1" u="sng" dirty="0"/>
              <a:t>Attributes/Properties</a:t>
            </a:r>
          </a:p>
          <a:p>
            <a:endParaRPr lang="en-US" b="1" dirty="0"/>
          </a:p>
        </p:txBody>
      </p:sp>
      <p:sp>
        <p:nvSpPr>
          <p:cNvPr id="12" name="TextBox 11"/>
          <p:cNvSpPr txBox="1"/>
          <p:nvPr/>
        </p:nvSpPr>
        <p:spPr>
          <a:xfrm>
            <a:off x="1649105" y="5041978"/>
            <a:ext cx="1817622" cy="369332"/>
          </a:xfrm>
          <a:prstGeom prst="rect">
            <a:avLst/>
          </a:prstGeom>
          <a:noFill/>
        </p:spPr>
        <p:txBody>
          <a:bodyPr wrap="square" rtlCol="0">
            <a:spAutoFit/>
          </a:bodyPr>
          <a:lstStyle/>
          <a:p>
            <a:r>
              <a:rPr lang="en-US" b="1" dirty="0"/>
              <a:t>Price</a:t>
            </a:r>
          </a:p>
        </p:txBody>
      </p:sp>
      <p:sp>
        <p:nvSpPr>
          <p:cNvPr id="13" name="TextBox 12"/>
          <p:cNvSpPr txBox="1"/>
          <p:nvPr/>
        </p:nvSpPr>
        <p:spPr>
          <a:xfrm>
            <a:off x="1649105" y="4314580"/>
            <a:ext cx="1817622" cy="369332"/>
          </a:xfrm>
          <a:prstGeom prst="rect">
            <a:avLst/>
          </a:prstGeom>
          <a:noFill/>
        </p:spPr>
        <p:txBody>
          <a:bodyPr wrap="square" rtlCol="0">
            <a:spAutoFit/>
          </a:bodyPr>
          <a:lstStyle/>
          <a:p>
            <a:r>
              <a:rPr lang="en-US" b="1" dirty="0" err="1"/>
              <a:t>AuthorName</a:t>
            </a:r>
            <a:endParaRPr lang="en-US" b="1" dirty="0"/>
          </a:p>
        </p:txBody>
      </p:sp>
      <p:cxnSp>
        <p:nvCxnSpPr>
          <p:cNvPr id="15" name="Straight Arrow Connector 14"/>
          <p:cNvCxnSpPr/>
          <p:nvPr/>
        </p:nvCxnSpPr>
        <p:spPr>
          <a:xfrm flipH="1">
            <a:off x="3175000" y="3695700"/>
            <a:ext cx="2603500" cy="13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175000" y="4483100"/>
            <a:ext cx="2603500" cy="300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610611" y="5141752"/>
            <a:ext cx="3115195" cy="84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510532" y="5712439"/>
            <a:ext cx="3115195" cy="84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895600" y="3283608"/>
            <a:ext cx="34645" cy="36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276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89196" cy="706964"/>
          </a:xfrm>
        </p:spPr>
        <p:txBody>
          <a:bodyPr/>
          <a:lstStyle/>
          <a:p>
            <a:r>
              <a:rPr lang="en-US" sz="3200" dirty="0"/>
              <a:t>Object Oriented Programming</a:t>
            </a:r>
          </a:p>
        </p:txBody>
      </p:sp>
      <p:sp>
        <p:nvSpPr>
          <p:cNvPr id="7" name="Content Placeholder 6"/>
          <p:cNvSpPr>
            <a:spLocks noGrp="1"/>
          </p:cNvSpPr>
          <p:nvPr>
            <p:ph idx="1"/>
          </p:nvPr>
        </p:nvSpPr>
        <p:spPr>
          <a:xfrm>
            <a:off x="1154953" y="2312894"/>
            <a:ext cx="10517093" cy="4545106"/>
          </a:xfrm>
        </p:spPr>
        <p:txBody>
          <a:bodyPr>
            <a:normAutofit/>
          </a:bodyPr>
          <a:lstStyle/>
          <a:p>
            <a:r>
              <a:rPr lang="en-US" sz="2600" b="1" dirty="0">
                <a:latin typeface="Times New Roman" panose="02020603050405020304" pitchFamily="18" charset="0"/>
                <a:cs typeface="Times New Roman" panose="02020603050405020304" pitchFamily="18" charset="0"/>
              </a:rPr>
              <a:t>What is a Programming Paradigm ?</a:t>
            </a:r>
          </a:p>
          <a:p>
            <a:pPr marL="0" indent="0">
              <a:buNone/>
            </a:pPr>
            <a:r>
              <a:rPr lang="en-US" sz="4000" b="1" dirty="0">
                <a:latin typeface="Times New Roman" panose="02020603050405020304" pitchFamily="18" charset="0"/>
                <a:cs typeface="Times New Roman" panose="02020603050405020304" pitchFamily="18" charset="0"/>
              </a:rPr>
              <a:t>Definition:</a:t>
            </a:r>
            <a:r>
              <a:rPr lang="en-US" sz="4000" dirty="0">
                <a:latin typeface="Times New Roman" panose="02020603050405020304" pitchFamily="18" charset="0"/>
                <a:cs typeface="Times New Roman" panose="02020603050405020304" pitchFamily="18" charset="0"/>
              </a:rPr>
              <a:t>  A </a:t>
            </a:r>
            <a:r>
              <a:rPr lang="en-US" sz="4000" b="1" dirty="0">
                <a:latin typeface="Times New Roman" panose="02020603050405020304" pitchFamily="18" charset="0"/>
                <a:cs typeface="Times New Roman" panose="02020603050405020304" pitchFamily="18" charset="0"/>
              </a:rPr>
              <a:t>programming paradigm</a:t>
            </a:r>
            <a:r>
              <a:rPr lang="en-US" sz="4000" dirty="0">
                <a:latin typeface="Times New Roman" panose="02020603050405020304" pitchFamily="18" charset="0"/>
                <a:cs typeface="Times New Roman" panose="02020603050405020304" pitchFamily="18" charset="0"/>
              </a:rPr>
              <a:t> is a style or “</a:t>
            </a:r>
            <a:r>
              <a:rPr lang="en-US" sz="4000" b="1" dirty="0">
                <a:latin typeface="Times New Roman" panose="02020603050405020304" pitchFamily="18" charset="0"/>
                <a:cs typeface="Times New Roman" panose="02020603050405020304" pitchFamily="18" charset="0"/>
              </a:rPr>
              <a:t>way</a:t>
            </a:r>
            <a:r>
              <a:rPr lang="en-US" sz="4000" dirty="0">
                <a:latin typeface="Times New Roman" panose="02020603050405020304" pitchFamily="18" charset="0"/>
                <a:cs typeface="Times New Roman" panose="02020603050405020304" pitchFamily="18" charset="0"/>
              </a:rPr>
              <a:t>” of programming. </a:t>
            </a:r>
            <a:endParaRPr lang="en-US" sz="4000" b="1" u="sng"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Some of the more common paradigms are:</a:t>
            </a:r>
          </a:p>
          <a:p>
            <a:r>
              <a:rPr lang="en-US" sz="2600" b="1" dirty="0">
                <a:latin typeface="Times New Roman" panose="02020603050405020304" pitchFamily="18" charset="0"/>
                <a:cs typeface="Times New Roman" panose="02020603050405020304" pitchFamily="18" charset="0"/>
              </a:rPr>
              <a:t>Structured</a:t>
            </a:r>
            <a:r>
              <a:rPr lang="en-US" sz="2600" dirty="0">
                <a:latin typeface="Times New Roman" panose="02020603050405020304" pitchFamily="18" charset="0"/>
                <a:cs typeface="Times New Roman" panose="02020603050405020304" pitchFamily="18" charset="0"/>
              </a:rPr>
              <a:t> — Programs have clean, </a:t>
            </a:r>
            <a:r>
              <a:rPr lang="en-US" sz="2600" dirty="0" err="1">
                <a:latin typeface="Times New Roman" panose="02020603050405020304" pitchFamily="18" charset="0"/>
                <a:cs typeface="Times New Roman" panose="02020603050405020304" pitchFamily="18" charset="0"/>
              </a:rPr>
              <a:t>goto</a:t>
            </a:r>
            <a:r>
              <a:rPr lang="en-US" sz="2600" dirty="0">
                <a:latin typeface="Times New Roman" panose="02020603050405020304" pitchFamily="18" charset="0"/>
                <a:cs typeface="Times New Roman" panose="02020603050405020304" pitchFamily="18" charset="0"/>
              </a:rPr>
              <a:t>-free, nested control structures.</a:t>
            </a:r>
          </a:p>
          <a:p>
            <a:r>
              <a:rPr lang="en-US" sz="2400" b="1" dirty="0">
                <a:latin typeface="Times New Roman" panose="02020603050405020304" pitchFamily="18" charset="0"/>
                <a:cs typeface="Times New Roman" panose="02020603050405020304" pitchFamily="18" charset="0"/>
              </a:rPr>
              <a:t>Array-based </a:t>
            </a:r>
            <a:r>
              <a:rPr lang="en-US" sz="24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Functional</a:t>
            </a:r>
            <a:r>
              <a:rPr lang="en-US" sz="2600" dirty="0">
                <a:latin typeface="Times New Roman" panose="02020603050405020304" pitchFamily="18" charset="0"/>
                <a:cs typeface="Times New Roman" panose="02020603050405020304" pitchFamily="18" charset="0"/>
              </a:rPr>
              <a:t> Programming</a:t>
            </a:r>
          </a:p>
          <a:p>
            <a:endParaRPr lang="en-US" sz="1000" dirty="0"/>
          </a:p>
          <a:p>
            <a:endParaRPr lang="en-US" sz="1000" dirty="0"/>
          </a:p>
          <a:p>
            <a:endParaRPr lang="en-US" sz="1000" dirty="0"/>
          </a:p>
          <a:p>
            <a:endParaRPr lang="en-US" sz="1000" dirty="0"/>
          </a:p>
          <a:p>
            <a:pPr marL="0" indent="0">
              <a:buNone/>
            </a:pPr>
            <a:endParaRPr lang="en-US" sz="1000" dirty="0"/>
          </a:p>
          <a:p>
            <a:endParaRPr lang="en-US" sz="1000" dirty="0"/>
          </a:p>
        </p:txBody>
      </p:sp>
    </p:spTree>
    <p:extLst>
      <p:ext uri="{BB962C8B-B14F-4D97-AF65-F5344CB8AC3E}">
        <p14:creationId xmlns:p14="http://schemas.microsoft.com/office/powerpoint/2010/main" val="1569426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6" name="TextBox 5"/>
          <p:cNvSpPr txBox="1"/>
          <p:nvPr/>
        </p:nvSpPr>
        <p:spPr>
          <a:xfrm>
            <a:off x="6743700" y="2490360"/>
            <a:ext cx="1817622" cy="369332"/>
          </a:xfrm>
          <a:prstGeom prst="rect">
            <a:avLst/>
          </a:prstGeom>
          <a:noFill/>
        </p:spPr>
        <p:txBody>
          <a:bodyPr wrap="square" rtlCol="0">
            <a:spAutoFit/>
          </a:bodyPr>
          <a:lstStyle/>
          <a:p>
            <a:r>
              <a:rPr lang="en-US" b="1" dirty="0"/>
              <a:t>car  object</a:t>
            </a:r>
          </a:p>
        </p:txBody>
      </p:sp>
      <p:sp>
        <p:nvSpPr>
          <p:cNvPr id="8" name="TextBox 7"/>
          <p:cNvSpPr txBox="1"/>
          <p:nvPr/>
        </p:nvSpPr>
        <p:spPr>
          <a:xfrm>
            <a:off x="1701800" y="3584900"/>
            <a:ext cx="1817622" cy="369332"/>
          </a:xfrm>
          <a:prstGeom prst="rect">
            <a:avLst/>
          </a:prstGeom>
          <a:noFill/>
        </p:spPr>
        <p:txBody>
          <a:bodyPr wrap="square" rtlCol="0">
            <a:spAutoFit/>
          </a:bodyPr>
          <a:lstStyle/>
          <a:p>
            <a:r>
              <a:rPr lang="en-US" b="1" dirty="0"/>
              <a:t>Name</a:t>
            </a:r>
          </a:p>
        </p:txBody>
      </p:sp>
      <p:sp>
        <p:nvSpPr>
          <p:cNvPr id="10" name="TextBox 9"/>
          <p:cNvSpPr txBox="1"/>
          <p:nvPr/>
        </p:nvSpPr>
        <p:spPr>
          <a:xfrm>
            <a:off x="1649105" y="5580934"/>
            <a:ext cx="1817622" cy="369332"/>
          </a:xfrm>
          <a:prstGeom prst="rect">
            <a:avLst/>
          </a:prstGeom>
          <a:noFill/>
        </p:spPr>
        <p:txBody>
          <a:bodyPr wrap="square" rtlCol="0">
            <a:spAutoFit/>
          </a:bodyPr>
          <a:lstStyle/>
          <a:p>
            <a:r>
              <a:rPr lang="en-US" b="1" dirty="0"/>
              <a:t>Color</a:t>
            </a:r>
          </a:p>
        </p:txBody>
      </p:sp>
      <p:sp>
        <p:nvSpPr>
          <p:cNvPr id="11" name="TextBox 10"/>
          <p:cNvSpPr txBox="1"/>
          <p:nvPr/>
        </p:nvSpPr>
        <p:spPr>
          <a:xfrm>
            <a:off x="1649104" y="2901386"/>
            <a:ext cx="2186295" cy="646331"/>
          </a:xfrm>
          <a:prstGeom prst="rect">
            <a:avLst/>
          </a:prstGeom>
          <a:noFill/>
        </p:spPr>
        <p:txBody>
          <a:bodyPr wrap="square" rtlCol="0">
            <a:spAutoFit/>
          </a:bodyPr>
          <a:lstStyle/>
          <a:p>
            <a:r>
              <a:rPr lang="en-US" b="1" u="sng" dirty="0"/>
              <a:t>Attributes</a:t>
            </a:r>
          </a:p>
          <a:p>
            <a:endParaRPr lang="en-US" b="1" dirty="0"/>
          </a:p>
        </p:txBody>
      </p:sp>
      <p:sp>
        <p:nvSpPr>
          <p:cNvPr id="12" name="TextBox 11"/>
          <p:cNvSpPr txBox="1"/>
          <p:nvPr/>
        </p:nvSpPr>
        <p:spPr>
          <a:xfrm>
            <a:off x="1649105" y="5041978"/>
            <a:ext cx="1817622" cy="369332"/>
          </a:xfrm>
          <a:prstGeom prst="rect">
            <a:avLst/>
          </a:prstGeom>
          <a:noFill/>
        </p:spPr>
        <p:txBody>
          <a:bodyPr wrap="square" rtlCol="0">
            <a:spAutoFit/>
          </a:bodyPr>
          <a:lstStyle/>
          <a:p>
            <a:r>
              <a:rPr lang="en-US" b="1" dirty="0"/>
              <a:t>Price</a:t>
            </a:r>
          </a:p>
        </p:txBody>
      </p:sp>
      <p:sp>
        <p:nvSpPr>
          <p:cNvPr id="13" name="TextBox 12"/>
          <p:cNvSpPr txBox="1"/>
          <p:nvPr/>
        </p:nvSpPr>
        <p:spPr>
          <a:xfrm>
            <a:off x="1649105" y="4314580"/>
            <a:ext cx="1817622" cy="369332"/>
          </a:xfrm>
          <a:prstGeom prst="rect">
            <a:avLst/>
          </a:prstGeom>
          <a:noFill/>
        </p:spPr>
        <p:txBody>
          <a:bodyPr wrap="square" rtlCol="0">
            <a:spAutoFit/>
          </a:bodyPr>
          <a:lstStyle/>
          <a:p>
            <a:r>
              <a:rPr lang="en-US" b="1" dirty="0"/>
              <a:t>Model</a:t>
            </a:r>
          </a:p>
        </p:txBody>
      </p:sp>
      <p:cxnSp>
        <p:nvCxnSpPr>
          <p:cNvPr id="15" name="Straight Arrow Connector 14"/>
          <p:cNvCxnSpPr/>
          <p:nvPr/>
        </p:nvCxnSpPr>
        <p:spPr>
          <a:xfrm flipH="1">
            <a:off x="3175000" y="4001833"/>
            <a:ext cx="2603500" cy="13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175000" y="4483100"/>
            <a:ext cx="2603500" cy="300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610611" y="5141752"/>
            <a:ext cx="3115195" cy="84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510532" y="5712439"/>
            <a:ext cx="3115195" cy="84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895600" y="3283608"/>
            <a:ext cx="34645" cy="36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5727" y="3402002"/>
            <a:ext cx="4167494" cy="2763367"/>
          </a:xfrm>
        </p:spPr>
      </p:pic>
    </p:spTree>
    <p:extLst>
      <p:ext uri="{BB962C8B-B14F-4D97-AF65-F5344CB8AC3E}">
        <p14:creationId xmlns:p14="http://schemas.microsoft.com/office/powerpoint/2010/main" val="631541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8" name="TextBox 7"/>
          <p:cNvSpPr txBox="1"/>
          <p:nvPr/>
        </p:nvSpPr>
        <p:spPr>
          <a:xfrm>
            <a:off x="1701800" y="3584900"/>
            <a:ext cx="1817622" cy="369332"/>
          </a:xfrm>
          <a:prstGeom prst="rect">
            <a:avLst/>
          </a:prstGeom>
          <a:noFill/>
        </p:spPr>
        <p:txBody>
          <a:bodyPr wrap="square" rtlCol="0">
            <a:spAutoFit/>
          </a:bodyPr>
          <a:lstStyle/>
          <a:p>
            <a:r>
              <a:rPr lang="en-US" b="1" dirty="0"/>
              <a:t>Name</a:t>
            </a:r>
          </a:p>
        </p:txBody>
      </p:sp>
      <p:sp>
        <p:nvSpPr>
          <p:cNvPr id="11" name="TextBox 10"/>
          <p:cNvSpPr txBox="1"/>
          <p:nvPr/>
        </p:nvSpPr>
        <p:spPr>
          <a:xfrm>
            <a:off x="1649104" y="2901386"/>
            <a:ext cx="2186295" cy="646331"/>
          </a:xfrm>
          <a:prstGeom prst="rect">
            <a:avLst/>
          </a:prstGeom>
          <a:noFill/>
        </p:spPr>
        <p:txBody>
          <a:bodyPr wrap="square" rtlCol="0">
            <a:spAutoFit/>
          </a:bodyPr>
          <a:lstStyle/>
          <a:p>
            <a:r>
              <a:rPr lang="en-US" b="1" u="sng" dirty="0"/>
              <a:t>Attributes</a:t>
            </a:r>
          </a:p>
          <a:p>
            <a:endParaRPr lang="en-US" b="1" dirty="0"/>
          </a:p>
        </p:txBody>
      </p:sp>
      <p:sp>
        <p:nvSpPr>
          <p:cNvPr id="12" name="TextBox 11"/>
          <p:cNvSpPr txBox="1"/>
          <p:nvPr/>
        </p:nvSpPr>
        <p:spPr>
          <a:xfrm>
            <a:off x="1649105" y="5041978"/>
            <a:ext cx="1817622" cy="369332"/>
          </a:xfrm>
          <a:prstGeom prst="rect">
            <a:avLst/>
          </a:prstGeom>
          <a:noFill/>
        </p:spPr>
        <p:txBody>
          <a:bodyPr wrap="square" rtlCol="0">
            <a:spAutoFit/>
          </a:bodyPr>
          <a:lstStyle/>
          <a:p>
            <a:r>
              <a:rPr lang="en-US" b="1" dirty="0"/>
              <a:t>Address</a:t>
            </a:r>
          </a:p>
        </p:txBody>
      </p:sp>
      <p:sp>
        <p:nvSpPr>
          <p:cNvPr id="13" name="TextBox 12"/>
          <p:cNvSpPr txBox="1"/>
          <p:nvPr/>
        </p:nvSpPr>
        <p:spPr>
          <a:xfrm>
            <a:off x="1649105" y="4314580"/>
            <a:ext cx="1817622" cy="369332"/>
          </a:xfrm>
          <a:prstGeom prst="rect">
            <a:avLst/>
          </a:prstGeom>
          <a:noFill/>
        </p:spPr>
        <p:txBody>
          <a:bodyPr wrap="square" rtlCol="0">
            <a:spAutoFit/>
          </a:bodyPr>
          <a:lstStyle/>
          <a:p>
            <a:r>
              <a:rPr lang="en-US" b="1" dirty="0" err="1"/>
              <a:t>RollNo</a:t>
            </a:r>
            <a:endParaRPr lang="en-US" b="1" dirty="0"/>
          </a:p>
        </p:txBody>
      </p:sp>
      <p:cxnSp>
        <p:nvCxnSpPr>
          <p:cNvPr id="15" name="Straight Arrow Connector 14"/>
          <p:cNvCxnSpPr/>
          <p:nvPr/>
        </p:nvCxnSpPr>
        <p:spPr>
          <a:xfrm flipH="1">
            <a:off x="3175000" y="4001833"/>
            <a:ext cx="2603500" cy="13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175000" y="4483100"/>
            <a:ext cx="2603500" cy="300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610611" y="5141752"/>
            <a:ext cx="3115195" cy="84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895600" y="3283608"/>
            <a:ext cx="34645" cy="36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endParaRPr lang="en-US" dirty="0">
              <a:solidFill>
                <a:schemeClr val="tx1"/>
              </a:solidFill>
            </a:endParaRPr>
          </a:p>
        </p:txBody>
      </p:sp>
      <p:pic>
        <p:nvPicPr>
          <p:cNvPr id="1028" name="Picture 4" descr="Image result for Student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0" y="3647491"/>
            <a:ext cx="3806934" cy="194926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731876" y="2648000"/>
            <a:ext cx="1817622" cy="369332"/>
          </a:xfrm>
          <a:prstGeom prst="rect">
            <a:avLst/>
          </a:prstGeom>
          <a:noFill/>
        </p:spPr>
        <p:txBody>
          <a:bodyPr wrap="square" rtlCol="0">
            <a:spAutoFit/>
          </a:bodyPr>
          <a:lstStyle/>
          <a:p>
            <a:r>
              <a:rPr lang="en-US" b="1" dirty="0"/>
              <a:t>Students</a:t>
            </a:r>
          </a:p>
        </p:txBody>
      </p:sp>
      <p:cxnSp>
        <p:nvCxnSpPr>
          <p:cNvPr id="6" name="Straight Arrow Connector 5"/>
          <p:cNvCxnSpPr/>
          <p:nvPr/>
        </p:nvCxnSpPr>
        <p:spPr>
          <a:xfrm>
            <a:off x="5725806" y="3313477"/>
            <a:ext cx="1006071" cy="234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883540" y="3207879"/>
            <a:ext cx="1311506" cy="225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228841" y="3162998"/>
            <a:ext cx="1913737" cy="285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974729" y="3005688"/>
            <a:ext cx="1817622" cy="369332"/>
          </a:xfrm>
          <a:prstGeom prst="rect">
            <a:avLst/>
          </a:prstGeom>
          <a:noFill/>
        </p:spPr>
        <p:txBody>
          <a:bodyPr wrap="square" rtlCol="0">
            <a:spAutoFit/>
          </a:bodyPr>
          <a:lstStyle/>
          <a:p>
            <a:r>
              <a:rPr lang="en-US" b="1" dirty="0"/>
              <a:t>Object</a:t>
            </a:r>
          </a:p>
        </p:txBody>
      </p:sp>
    </p:spTree>
    <p:extLst>
      <p:ext uri="{BB962C8B-B14F-4D97-AF65-F5344CB8AC3E}">
        <p14:creationId xmlns:p14="http://schemas.microsoft.com/office/powerpoint/2010/main" val="3084873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6" name="TextBox 5"/>
          <p:cNvSpPr txBox="1"/>
          <p:nvPr/>
        </p:nvSpPr>
        <p:spPr>
          <a:xfrm>
            <a:off x="6743700" y="2490360"/>
            <a:ext cx="1817622" cy="369332"/>
          </a:xfrm>
          <a:prstGeom prst="rect">
            <a:avLst/>
          </a:prstGeom>
          <a:noFill/>
        </p:spPr>
        <p:txBody>
          <a:bodyPr wrap="square" rtlCol="0">
            <a:spAutoFit/>
          </a:bodyPr>
          <a:lstStyle/>
          <a:p>
            <a:r>
              <a:rPr lang="en-US" b="1" dirty="0"/>
              <a:t>car  object</a:t>
            </a:r>
          </a:p>
        </p:txBody>
      </p:sp>
      <p:sp>
        <p:nvSpPr>
          <p:cNvPr id="8" name="TextBox 7"/>
          <p:cNvSpPr txBox="1"/>
          <p:nvPr/>
        </p:nvSpPr>
        <p:spPr>
          <a:xfrm>
            <a:off x="692910" y="3187084"/>
            <a:ext cx="1817622" cy="369332"/>
          </a:xfrm>
          <a:prstGeom prst="rect">
            <a:avLst/>
          </a:prstGeom>
          <a:noFill/>
        </p:spPr>
        <p:txBody>
          <a:bodyPr wrap="square" rtlCol="0">
            <a:spAutoFit/>
          </a:bodyPr>
          <a:lstStyle/>
          <a:p>
            <a:r>
              <a:rPr lang="en-US" b="1" dirty="0"/>
              <a:t>Name=Alto</a:t>
            </a:r>
          </a:p>
        </p:txBody>
      </p:sp>
      <p:sp>
        <p:nvSpPr>
          <p:cNvPr id="10" name="TextBox 9"/>
          <p:cNvSpPr txBox="1"/>
          <p:nvPr/>
        </p:nvSpPr>
        <p:spPr>
          <a:xfrm>
            <a:off x="692910" y="5570219"/>
            <a:ext cx="1817622" cy="369332"/>
          </a:xfrm>
          <a:prstGeom prst="rect">
            <a:avLst/>
          </a:prstGeom>
          <a:noFill/>
        </p:spPr>
        <p:txBody>
          <a:bodyPr wrap="square" rtlCol="0">
            <a:spAutoFit/>
          </a:bodyPr>
          <a:lstStyle/>
          <a:p>
            <a:r>
              <a:rPr lang="en-US" b="1" dirty="0"/>
              <a:t>Color=white</a:t>
            </a:r>
          </a:p>
        </p:txBody>
      </p:sp>
      <p:sp>
        <p:nvSpPr>
          <p:cNvPr id="11" name="TextBox 10"/>
          <p:cNvSpPr txBox="1"/>
          <p:nvPr/>
        </p:nvSpPr>
        <p:spPr>
          <a:xfrm>
            <a:off x="692910" y="2242526"/>
            <a:ext cx="2685290" cy="369332"/>
          </a:xfrm>
          <a:prstGeom prst="rect">
            <a:avLst/>
          </a:prstGeom>
          <a:noFill/>
        </p:spPr>
        <p:txBody>
          <a:bodyPr wrap="square" rtlCol="0">
            <a:spAutoFit/>
          </a:bodyPr>
          <a:lstStyle/>
          <a:p>
            <a:r>
              <a:rPr lang="en-US" b="1" u="sng" dirty="0"/>
              <a:t>Attributes with values</a:t>
            </a:r>
          </a:p>
        </p:txBody>
      </p:sp>
      <p:sp>
        <p:nvSpPr>
          <p:cNvPr id="12" name="TextBox 11"/>
          <p:cNvSpPr txBox="1"/>
          <p:nvPr/>
        </p:nvSpPr>
        <p:spPr>
          <a:xfrm>
            <a:off x="692910" y="4828899"/>
            <a:ext cx="1817622" cy="369332"/>
          </a:xfrm>
          <a:prstGeom prst="rect">
            <a:avLst/>
          </a:prstGeom>
          <a:noFill/>
        </p:spPr>
        <p:txBody>
          <a:bodyPr wrap="square" rtlCol="0">
            <a:spAutoFit/>
          </a:bodyPr>
          <a:lstStyle/>
          <a:p>
            <a:r>
              <a:rPr lang="en-US" b="1" dirty="0"/>
              <a:t>Price=</a:t>
            </a:r>
          </a:p>
        </p:txBody>
      </p:sp>
      <p:sp>
        <p:nvSpPr>
          <p:cNvPr id="13" name="TextBox 12"/>
          <p:cNvSpPr txBox="1"/>
          <p:nvPr/>
        </p:nvSpPr>
        <p:spPr>
          <a:xfrm>
            <a:off x="692910" y="4071683"/>
            <a:ext cx="1817622" cy="369332"/>
          </a:xfrm>
          <a:prstGeom prst="rect">
            <a:avLst/>
          </a:prstGeom>
          <a:noFill/>
        </p:spPr>
        <p:txBody>
          <a:bodyPr wrap="square" rtlCol="0">
            <a:spAutoFit/>
          </a:bodyPr>
          <a:lstStyle/>
          <a:p>
            <a:r>
              <a:rPr lang="en-US" b="1" dirty="0"/>
              <a:t>Model=2017</a:t>
            </a:r>
          </a:p>
        </p:txBody>
      </p:sp>
      <p:cxnSp>
        <p:nvCxnSpPr>
          <p:cNvPr id="15" name="Straight Arrow Connector 14"/>
          <p:cNvCxnSpPr/>
          <p:nvPr/>
        </p:nvCxnSpPr>
        <p:spPr>
          <a:xfrm flipH="1" flipV="1">
            <a:off x="2702879" y="3556016"/>
            <a:ext cx="2822769" cy="327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3" idx="3"/>
          </p:cNvCxnSpPr>
          <p:nvPr/>
        </p:nvCxnSpPr>
        <p:spPr>
          <a:xfrm flipH="1" flipV="1">
            <a:off x="2510532" y="4256349"/>
            <a:ext cx="3267968" cy="527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2035555" y="5013565"/>
            <a:ext cx="3690252" cy="128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0" idx="3"/>
          </p:cNvCxnSpPr>
          <p:nvPr/>
        </p:nvCxnSpPr>
        <p:spPr>
          <a:xfrm flipH="1">
            <a:off x="2510532" y="5712439"/>
            <a:ext cx="3115196" cy="42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1714500" y="2671817"/>
            <a:ext cx="34645" cy="36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5727" y="3402002"/>
            <a:ext cx="4167494" cy="2763367"/>
          </a:xfrm>
        </p:spPr>
      </p:pic>
    </p:spTree>
    <p:extLst>
      <p:ext uri="{BB962C8B-B14F-4D97-AF65-F5344CB8AC3E}">
        <p14:creationId xmlns:p14="http://schemas.microsoft.com/office/powerpoint/2010/main" val="202851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8" name="TextBox 7"/>
          <p:cNvSpPr txBox="1"/>
          <p:nvPr/>
        </p:nvSpPr>
        <p:spPr>
          <a:xfrm>
            <a:off x="2266189" y="3292856"/>
            <a:ext cx="1817622" cy="369332"/>
          </a:xfrm>
          <a:prstGeom prst="rect">
            <a:avLst/>
          </a:prstGeom>
          <a:noFill/>
        </p:spPr>
        <p:txBody>
          <a:bodyPr wrap="square" rtlCol="0">
            <a:spAutoFit/>
          </a:bodyPr>
          <a:lstStyle/>
          <a:p>
            <a:r>
              <a:rPr lang="en-US" b="1" dirty="0"/>
              <a:t>Name=Ali</a:t>
            </a:r>
          </a:p>
        </p:txBody>
      </p:sp>
      <p:sp>
        <p:nvSpPr>
          <p:cNvPr id="11" name="TextBox 10"/>
          <p:cNvSpPr txBox="1"/>
          <p:nvPr/>
        </p:nvSpPr>
        <p:spPr>
          <a:xfrm>
            <a:off x="1533365" y="2286701"/>
            <a:ext cx="3156137" cy="646331"/>
          </a:xfrm>
          <a:prstGeom prst="rect">
            <a:avLst/>
          </a:prstGeom>
          <a:noFill/>
        </p:spPr>
        <p:txBody>
          <a:bodyPr wrap="square" rtlCol="0">
            <a:spAutoFit/>
          </a:bodyPr>
          <a:lstStyle/>
          <a:p>
            <a:r>
              <a:rPr lang="en-US" b="1" u="sng" dirty="0"/>
              <a:t>Attributes with values</a:t>
            </a:r>
          </a:p>
          <a:p>
            <a:endParaRPr lang="en-US" b="1" dirty="0"/>
          </a:p>
        </p:txBody>
      </p:sp>
      <p:sp>
        <p:nvSpPr>
          <p:cNvPr id="12" name="TextBox 11"/>
          <p:cNvSpPr txBox="1"/>
          <p:nvPr/>
        </p:nvSpPr>
        <p:spPr>
          <a:xfrm>
            <a:off x="2027143" y="5365732"/>
            <a:ext cx="1817622" cy="369332"/>
          </a:xfrm>
          <a:prstGeom prst="rect">
            <a:avLst/>
          </a:prstGeom>
          <a:noFill/>
        </p:spPr>
        <p:txBody>
          <a:bodyPr wrap="square" rtlCol="0">
            <a:spAutoFit/>
          </a:bodyPr>
          <a:lstStyle/>
          <a:p>
            <a:r>
              <a:rPr lang="en-US" b="1" dirty="0"/>
              <a:t>Address=xyz</a:t>
            </a:r>
          </a:p>
        </p:txBody>
      </p:sp>
      <p:sp>
        <p:nvSpPr>
          <p:cNvPr id="13" name="TextBox 12"/>
          <p:cNvSpPr txBox="1"/>
          <p:nvPr/>
        </p:nvSpPr>
        <p:spPr>
          <a:xfrm>
            <a:off x="2266189" y="4376200"/>
            <a:ext cx="1817622" cy="369332"/>
          </a:xfrm>
          <a:prstGeom prst="rect">
            <a:avLst/>
          </a:prstGeom>
          <a:noFill/>
        </p:spPr>
        <p:txBody>
          <a:bodyPr wrap="square" rtlCol="0">
            <a:spAutoFit/>
          </a:bodyPr>
          <a:lstStyle/>
          <a:p>
            <a:r>
              <a:rPr lang="en-US" b="1" dirty="0" err="1"/>
              <a:t>RollNo</a:t>
            </a:r>
            <a:r>
              <a:rPr lang="en-US" b="1" dirty="0"/>
              <a:t>=17Sw</a:t>
            </a:r>
          </a:p>
        </p:txBody>
      </p:sp>
      <p:cxnSp>
        <p:nvCxnSpPr>
          <p:cNvPr id="15" name="Straight Arrow Connector 14"/>
          <p:cNvCxnSpPr/>
          <p:nvPr/>
        </p:nvCxnSpPr>
        <p:spPr>
          <a:xfrm flipH="1" flipV="1">
            <a:off x="3822700" y="3475764"/>
            <a:ext cx="2811878" cy="73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4083811" y="4537264"/>
            <a:ext cx="2550768" cy="138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776837" y="5507952"/>
            <a:ext cx="3115195" cy="84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438400" y="2689334"/>
            <a:ext cx="34645" cy="36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4" descr="Image result for Student clas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79017" y="3475764"/>
            <a:ext cx="3783423" cy="203218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7763099" y="2320002"/>
            <a:ext cx="1817622" cy="369332"/>
          </a:xfrm>
          <a:prstGeom prst="rect">
            <a:avLst/>
          </a:prstGeom>
          <a:noFill/>
        </p:spPr>
        <p:txBody>
          <a:bodyPr wrap="square" rtlCol="0">
            <a:spAutoFit/>
          </a:bodyPr>
          <a:lstStyle/>
          <a:p>
            <a:r>
              <a:rPr lang="en-US" b="1" dirty="0"/>
              <a:t>Students</a:t>
            </a:r>
          </a:p>
        </p:txBody>
      </p:sp>
      <p:sp>
        <p:nvSpPr>
          <p:cNvPr id="19" name="TextBox 18"/>
          <p:cNvSpPr txBox="1"/>
          <p:nvPr/>
        </p:nvSpPr>
        <p:spPr>
          <a:xfrm>
            <a:off x="5945477" y="2660017"/>
            <a:ext cx="1817622" cy="369332"/>
          </a:xfrm>
          <a:prstGeom prst="rect">
            <a:avLst/>
          </a:prstGeom>
          <a:noFill/>
        </p:spPr>
        <p:txBody>
          <a:bodyPr wrap="square" rtlCol="0">
            <a:spAutoFit/>
          </a:bodyPr>
          <a:lstStyle/>
          <a:p>
            <a:r>
              <a:rPr lang="en-US" b="1" dirty="0"/>
              <a:t>Object</a:t>
            </a:r>
          </a:p>
        </p:txBody>
      </p:sp>
      <p:cxnSp>
        <p:nvCxnSpPr>
          <p:cNvPr id="9" name="Straight Arrow Connector 8"/>
          <p:cNvCxnSpPr>
            <a:stCxn id="19" idx="2"/>
          </p:cNvCxnSpPr>
          <p:nvPr/>
        </p:nvCxnSpPr>
        <p:spPr>
          <a:xfrm>
            <a:off x="6854288" y="3029349"/>
            <a:ext cx="744691" cy="263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2"/>
          </p:cNvCxnSpPr>
          <p:nvPr/>
        </p:nvCxnSpPr>
        <p:spPr>
          <a:xfrm>
            <a:off x="6854288" y="3029349"/>
            <a:ext cx="1445276" cy="263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892032" y="2871275"/>
            <a:ext cx="2688689" cy="421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632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6" name="TextBox 5"/>
          <p:cNvSpPr txBox="1"/>
          <p:nvPr/>
        </p:nvSpPr>
        <p:spPr>
          <a:xfrm>
            <a:off x="6743700" y="2490360"/>
            <a:ext cx="1817622" cy="369332"/>
          </a:xfrm>
          <a:prstGeom prst="rect">
            <a:avLst/>
          </a:prstGeom>
          <a:noFill/>
        </p:spPr>
        <p:txBody>
          <a:bodyPr wrap="square" rtlCol="0">
            <a:spAutoFit/>
          </a:bodyPr>
          <a:lstStyle/>
          <a:p>
            <a:r>
              <a:rPr lang="en-US" b="1" dirty="0"/>
              <a:t>car  object</a:t>
            </a:r>
          </a:p>
        </p:txBody>
      </p:sp>
      <p:sp>
        <p:nvSpPr>
          <p:cNvPr id="8" name="TextBox 7"/>
          <p:cNvSpPr txBox="1"/>
          <p:nvPr/>
        </p:nvSpPr>
        <p:spPr>
          <a:xfrm>
            <a:off x="907289" y="2616458"/>
            <a:ext cx="1817622" cy="369332"/>
          </a:xfrm>
          <a:prstGeom prst="rect">
            <a:avLst/>
          </a:prstGeom>
          <a:noFill/>
        </p:spPr>
        <p:txBody>
          <a:bodyPr wrap="square" rtlCol="0">
            <a:spAutoFit/>
          </a:bodyPr>
          <a:lstStyle/>
          <a:p>
            <a:r>
              <a:rPr lang="en-US" b="1" dirty="0"/>
              <a:t>Name</a:t>
            </a:r>
          </a:p>
        </p:txBody>
      </p:sp>
      <p:sp>
        <p:nvSpPr>
          <p:cNvPr id="10" name="TextBox 9"/>
          <p:cNvSpPr txBox="1"/>
          <p:nvPr/>
        </p:nvSpPr>
        <p:spPr>
          <a:xfrm>
            <a:off x="907289" y="3824772"/>
            <a:ext cx="1817622" cy="369332"/>
          </a:xfrm>
          <a:prstGeom prst="rect">
            <a:avLst/>
          </a:prstGeom>
          <a:noFill/>
        </p:spPr>
        <p:txBody>
          <a:bodyPr wrap="square" rtlCol="0">
            <a:spAutoFit/>
          </a:bodyPr>
          <a:lstStyle/>
          <a:p>
            <a:r>
              <a:rPr lang="en-US" b="1" dirty="0"/>
              <a:t>Color</a:t>
            </a:r>
          </a:p>
        </p:txBody>
      </p:sp>
      <p:sp>
        <p:nvSpPr>
          <p:cNvPr id="11" name="TextBox 10"/>
          <p:cNvSpPr txBox="1"/>
          <p:nvPr/>
        </p:nvSpPr>
        <p:spPr>
          <a:xfrm>
            <a:off x="620032" y="2224356"/>
            <a:ext cx="3101068" cy="369332"/>
          </a:xfrm>
          <a:prstGeom prst="rect">
            <a:avLst/>
          </a:prstGeom>
          <a:noFill/>
        </p:spPr>
        <p:txBody>
          <a:bodyPr wrap="square" rtlCol="0">
            <a:spAutoFit/>
          </a:bodyPr>
          <a:lstStyle/>
          <a:p>
            <a:r>
              <a:rPr lang="en-US" b="1" u="sng" dirty="0"/>
              <a:t>Attributes</a:t>
            </a:r>
            <a:endParaRPr lang="en-US" b="1" dirty="0"/>
          </a:p>
        </p:txBody>
      </p:sp>
      <p:sp>
        <p:nvSpPr>
          <p:cNvPr id="12" name="TextBox 11"/>
          <p:cNvSpPr txBox="1"/>
          <p:nvPr/>
        </p:nvSpPr>
        <p:spPr>
          <a:xfrm>
            <a:off x="907289" y="3455440"/>
            <a:ext cx="1817622" cy="369332"/>
          </a:xfrm>
          <a:prstGeom prst="rect">
            <a:avLst/>
          </a:prstGeom>
          <a:noFill/>
        </p:spPr>
        <p:txBody>
          <a:bodyPr wrap="square" rtlCol="0">
            <a:spAutoFit/>
          </a:bodyPr>
          <a:lstStyle/>
          <a:p>
            <a:r>
              <a:rPr lang="en-US" b="1" dirty="0"/>
              <a:t>Price</a:t>
            </a:r>
          </a:p>
        </p:txBody>
      </p:sp>
      <p:sp>
        <p:nvSpPr>
          <p:cNvPr id="13" name="TextBox 12"/>
          <p:cNvSpPr txBox="1"/>
          <p:nvPr/>
        </p:nvSpPr>
        <p:spPr>
          <a:xfrm>
            <a:off x="907289" y="3008560"/>
            <a:ext cx="1817622" cy="369332"/>
          </a:xfrm>
          <a:prstGeom prst="rect">
            <a:avLst/>
          </a:prstGeom>
          <a:noFill/>
        </p:spPr>
        <p:txBody>
          <a:bodyPr wrap="square" rtlCol="0">
            <a:spAutoFit/>
          </a:bodyPr>
          <a:lstStyle/>
          <a:p>
            <a:r>
              <a:rPr lang="en-US" b="1" dirty="0"/>
              <a:t>Model</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1900" y="3402002"/>
            <a:ext cx="4751321" cy="2763367"/>
          </a:xfrm>
        </p:spPr>
      </p:pic>
      <p:sp>
        <p:nvSpPr>
          <p:cNvPr id="16" name="TextBox 15"/>
          <p:cNvSpPr txBox="1"/>
          <p:nvPr/>
        </p:nvSpPr>
        <p:spPr>
          <a:xfrm>
            <a:off x="620032" y="4453627"/>
            <a:ext cx="3101068" cy="369332"/>
          </a:xfrm>
          <a:prstGeom prst="rect">
            <a:avLst/>
          </a:prstGeom>
          <a:noFill/>
        </p:spPr>
        <p:txBody>
          <a:bodyPr wrap="square" rtlCol="0">
            <a:spAutoFit/>
          </a:bodyPr>
          <a:lstStyle/>
          <a:p>
            <a:r>
              <a:rPr lang="en-US" b="1" u="sng" dirty="0"/>
              <a:t>Behavior</a:t>
            </a:r>
          </a:p>
        </p:txBody>
      </p:sp>
      <p:sp>
        <p:nvSpPr>
          <p:cNvPr id="17" name="TextBox 16"/>
          <p:cNvSpPr txBox="1"/>
          <p:nvPr/>
        </p:nvSpPr>
        <p:spPr>
          <a:xfrm>
            <a:off x="620031" y="5000240"/>
            <a:ext cx="2104879" cy="369332"/>
          </a:xfrm>
          <a:prstGeom prst="rect">
            <a:avLst/>
          </a:prstGeom>
          <a:noFill/>
        </p:spPr>
        <p:txBody>
          <a:bodyPr wrap="square" rtlCol="0">
            <a:spAutoFit/>
          </a:bodyPr>
          <a:lstStyle/>
          <a:p>
            <a:r>
              <a:rPr lang="en-US" b="1" dirty="0"/>
              <a:t>Change gear()</a:t>
            </a:r>
          </a:p>
        </p:txBody>
      </p:sp>
      <p:sp>
        <p:nvSpPr>
          <p:cNvPr id="19" name="TextBox 18"/>
          <p:cNvSpPr txBox="1"/>
          <p:nvPr/>
        </p:nvSpPr>
        <p:spPr>
          <a:xfrm>
            <a:off x="620032" y="5451814"/>
            <a:ext cx="2104878" cy="369332"/>
          </a:xfrm>
          <a:prstGeom prst="rect">
            <a:avLst/>
          </a:prstGeom>
          <a:noFill/>
        </p:spPr>
        <p:txBody>
          <a:bodyPr wrap="square" rtlCol="0">
            <a:spAutoFit/>
          </a:bodyPr>
          <a:lstStyle/>
          <a:p>
            <a:r>
              <a:rPr lang="en-US" b="1" dirty="0"/>
              <a:t>Apply breaks()</a:t>
            </a:r>
          </a:p>
        </p:txBody>
      </p:sp>
      <p:sp>
        <p:nvSpPr>
          <p:cNvPr id="21" name="TextBox 20"/>
          <p:cNvSpPr txBox="1"/>
          <p:nvPr/>
        </p:nvSpPr>
        <p:spPr>
          <a:xfrm>
            <a:off x="620032" y="5836841"/>
            <a:ext cx="1970768" cy="369332"/>
          </a:xfrm>
          <a:prstGeom prst="rect">
            <a:avLst/>
          </a:prstGeom>
          <a:noFill/>
        </p:spPr>
        <p:txBody>
          <a:bodyPr wrap="square" rtlCol="0">
            <a:spAutoFit/>
          </a:bodyPr>
          <a:lstStyle/>
          <a:p>
            <a:r>
              <a:rPr lang="en-US" b="1" dirty="0"/>
              <a:t>Accelerate()</a:t>
            </a:r>
          </a:p>
        </p:txBody>
      </p:sp>
      <p:sp>
        <p:nvSpPr>
          <p:cNvPr id="14" name="Rectangle 13"/>
          <p:cNvSpPr/>
          <p:nvPr/>
        </p:nvSpPr>
        <p:spPr>
          <a:xfrm>
            <a:off x="4335061" y="2892478"/>
            <a:ext cx="7565586" cy="369332"/>
          </a:xfrm>
          <a:prstGeom prst="rect">
            <a:avLst/>
          </a:prstGeom>
        </p:spPr>
        <p:txBody>
          <a:bodyPr wrap="square">
            <a:spAutoFit/>
          </a:bodyPr>
          <a:lstStyle/>
          <a:p>
            <a:r>
              <a:rPr lang="en-US" b="1" dirty="0"/>
              <a:t>Behavior is equivalent to a method in a program</a:t>
            </a:r>
            <a:endParaRPr lang="en-US" dirty="0"/>
          </a:p>
        </p:txBody>
      </p:sp>
    </p:spTree>
    <p:extLst>
      <p:ext uri="{BB962C8B-B14F-4D97-AF65-F5344CB8AC3E}">
        <p14:creationId xmlns:p14="http://schemas.microsoft.com/office/powerpoint/2010/main" val="3686858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8" name="TextBox 7"/>
          <p:cNvSpPr txBox="1"/>
          <p:nvPr/>
        </p:nvSpPr>
        <p:spPr>
          <a:xfrm>
            <a:off x="673707" y="2749876"/>
            <a:ext cx="1817622" cy="369332"/>
          </a:xfrm>
          <a:prstGeom prst="rect">
            <a:avLst/>
          </a:prstGeom>
          <a:noFill/>
        </p:spPr>
        <p:txBody>
          <a:bodyPr wrap="square" rtlCol="0">
            <a:spAutoFit/>
          </a:bodyPr>
          <a:lstStyle/>
          <a:p>
            <a:r>
              <a:rPr lang="en-US" b="1" dirty="0"/>
              <a:t>Name</a:t>
            </a:r>
          </a:p>
        </p:txBody>
      </p:sp>
      <p:sp>
        <p:nvSpPr>
          <p:cNvPr id="11" name="TextBox 10"/>
          <p:cNvSpPr txBox="1"/>
          <p:nvPr/>
        </p:nvSpPr>
        <p:spPr>
          <a:xfrm>
            <a:off x="591529" y="2272276"/>
            <a:ext cx="3156137" cy="369332"/>
          </a:xfrm>
          <a:prstGeom prst="rect">
            <a:avLst/>
          </a:prstGeom>
          <a:noFill/>
        </p:spPr>
        <p:txBody>
          <a:bodyPr wrap="square" rtlCol="0">
            <a:spAutoFit/>
          </a:bodyPr>
          <a:lstStyle/>
          <a:p>
            <a:r>
              <a:rPr lang="en-US" b="1" u="sng" dirty="0"/>
              <a:t>Attributes</a:t>
            </a:r>
            <a:endParaRPr lang="en-US" b="1" dirty="0"/>
          </a:p>
        </p:txBody>
      </p:sp>
      <p:sp>
        <p:nvSpPr>
          <p:cNvPr id="12" name="TextBox 11"/>
          <p:cNvSpPr txBox="1"/>
          <p:nvPr/>
        </p:nvSpPr>
        <p:spPr>
          <a:xfrm>
            <a:off x="757504" y="3698503"/>
            <a:ext cx="1817622" cy="369332"/>
          </a:xfrm>
          <a:prstGeom prst="rect">
            <a:avLst/>
          </a:prstGeom>
          <a:noFill/>
        </p:spPr>
        <p:txBody>
          <a:bodyPr wrap="square" rtlCol="0">
            <a:spAutoFit/>
          </a:bodyPr>
          <a:lstStyle/>
          <a:p>
            <a:r>
              <a:rPr lang="en-US" b="1" dirty="0"/>
              <a:t>Address</a:t>
            </a:r>
          </a:p>
        </p:txBody>
      </p:sp>
      <p:sp>
        <p:nvSpPr>
          <p:cNvPr id="13" name="TextBox 12"/>
          <p:cNvSpPr txBox="1"/>
          <p:nvPr/>
        </p:nvSpPr>
        <p:spPr>
          <a:xfrm>
            <a:off x="756758" y="3233252"/>
            <a:ext cx="1817622" cy="369332"/>
          </a:xfrm>
          <a:prstGeom prst="rect">
            <a:avLst/>
          </a:prstGeom>
          <a:noFill/>
        </p:spPr>
        <p:txBody>
          <a:bodyPr wrap="square" rtlCol="0">
            <a:spAutoFit/>
          </a:bodyPr>
          <a:lstStyle/>
          <a:p>
            <a:r>
              <a:rPr lang="en-US" b="1" dirty="0" err="1"/>
              <a:t>RollNo</a:t>
            </a:r>
            <a:endParaRPr lang="en-US" b="1" dirty="0"/>
          </a:p>
        </p:txBody>
      </p:sp>
      <p:sp>
        <p:nvSpPr>
          <p:cNvPr id="14" name="TextBox 13"/>
          <p:cNvSpPr txBox="1"/>
          <p:nvPr/>
        </p:nvSpPr>
        <p:spPr>
          <a:xfrm>
            <a:off x="610953" y="4391986"/>
            <a:ext cx="1433747" cy="369332"/>
          </a:xfrm>
          <a:prstGeom prst="rect">
            <a:avLst/>
          </a:prstGeom>
          <a:noFill/>
        </p:spPr>
        <p:txBody>
          <a:bodyPr wrap="square" rtlCol="0">
            <a:spAutoFit/>
          </a:bodyPr>
          <a:lstStyle/>
          <a:p>
            <a:r>
              <a:rPr lang="en-US" b="1" u="sng" dirty="0"/>
              <a:t>Behavior</a:t>
            </a:r>
            <a:endParaRPr lang="en-US" b="1" dirty="0"/>
          </a:p>
        </p:txBody>
      </p:sp>
      <p:sp>
        <p:nvSpPr>
          <p:cNvPr id="16" name="TextBox 15"/>
          <p:cNvSpPr txBox="1"/>
          <p:nvPr/>
        </p:nvSpPr>
        <p:spPr>
          <a:xfrm>
            <a:off x="610953" y="4900803"/>
            <a:ext cx="1817622" cy="369332"/>
          </a:xfrm>
          <a:prstGeom prst="rect">
            <a:avLst/>
          </a:prstGeom>
          <a:noFill/>
        </p:spPr>
        <p:txBody>
          <a:bodyPr wrap="square" rtlCol="0">
            <a:spAutoFit/>
          </a:bodyPr>
          <a:lstStyle/>
          <a:p>
            <a:r>
              <a:rPr lang="en-US" b="1" dirty="0" err="1"/>
              <a:t>setName</a:t>
            </a:r>
            <a:r>
              <a:rPr lang="en-US" b="1" dirty="0"/>
              <a:t>()</a:t>
            </a:r>
          </a:p>
        </p:txBody>
      </p:sp>
      <p:sp>
        <p:nvSpPr>
          <p:cNvPr id="17" name="TextBox 16"/>
          <p:cNvSpPr txBox="1"/>
          <p:nvPr/>
        </p:nvSpPr>
        <p:spPr>
          <a:xfrm>
            <a:off x="591529" y="5338436"/>
            <a:ext cx="1817622" cy="369332"/>
          </a:xfrm>
          <a:prstGeom prst="rect">
            <a:avLst/>
          </a:prstGeom>
          <a:noFill/>
        </p:spPr>
        <p:txBody>
          <a:bodyPr wrap="square" rtlCol="0">
            <a:spAutoFit/>
          </a:bodyPr>
          <a:lstStyle/>
          <a:p>
            <a:r>
              <a:rPr lang="en-US" b="1" dirty="0" err="1"/>
              <a:t>changedept</a:t>
            </a:r>
            <a:r>
              <a:rPr lang="en-US" b="1" dirty="0"/>
              <a:t>();</a:t>
            </a:r>
          </a:p>
        </p:txBody>
      </p:sp>
      <p:sp>
        <p:nvSpPr>
          <p:cNvPr id="3" name="Content Placeholder 2"/>
          <p:cNvSpPr>
            <a:spLocks noGrp="1"/>
          </p:cNvSpPr>
          <p:nvPr>
            <p:ph idx="1"/>
          </p:nvPr>
        </p:nvSpPr>
        <p:spPr>
          <a:xfrm>
            <a:off x="6019800" y="2603500"/>
            <a:ext cx="3960813" cy="3416300"/>
          </a:xfrm>
        </p:spPr>
        <p:txBody>
          <a:bodyPr/>
          <a:lstStyle/>
          <a:p>
            <a:endParaRPr lang="en-US" dirty="0"/>
          </a:p>
        </p:txBody>
      </p:sp>
      <p:pic>
        <p:nvPicPr>
          <p:cNvPr id="15" name="Picture 4" descr="Image result for Student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5682" y="2934542"/>
            <a:ext cx="4430110" cy="267393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91529" y="5816036"/>
            <a:ext cx="1817622" cy="369332"/>
          </a:xfrm>
          <a:prstGeom prst="rect">
            <a:avLst/>
          </a:prstGeom>
          <a:noFill/>
        </p:spPr>
        <p:txBody>
          <a:bodyPr wrap="square" rtlCol="0">
            <a:spAutoFit/>
          </a:bodyPr>
          <a:lstStyle/>
          <a:p>
            <a:r>
              <a:rPr lang="en-US" b="1" dirty="0" err="1"/>
              <a:t>setdept</a:t>
            </a:r>
            <a:r>
              <a:rPr lang="en-US" b="1" dirty="0"/>
              <a:t>();</a:t>
            </a:r>
          </a:p>
        </p:txBody>
      </p:sp>
    </p:spTree>
    <p:extLst>
      <p:ext uri="{BB962C8B-B14F-4D97-AF65-F5344CB8AC3E}">
        <p14:creationId xmlns:p14="http://schemas.microsoft.com/office/powerpoint/2010/main" val="42929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1" y="403418"/>
            <a:ext cx="6521824" cy="5476192"/>
          </a:xfrm>
          <a:prstGeom prst="rect">
            <a:avLst/>
          </a:prstGeom>
        </p:spPr>
        <p:txBody>
          <a:bodyPr/>
          <a:lstStyle/>
          <a:p>
            <a:pPr>
              <a:lnSpc>
                <a:spcPct val="90000"/>
              </a:lnSpc>
            </a:pPr>
            <a:r>
              <a:rPr lang="en-US" sz="2000" b="1" dirty="0"/>
              <a:t>Declaring a method with a parameter</a:t>
            </a:r>
            <a:endParaRPr lang="en-US" sz="2000" dirty="0"/>
          </a:p>
          <a:p>
            <a:pPr>
              <a:lnSpc>
                <a:spcPct val="90000"/>
              </a:lnSpc>
            </a:pPr>
            <a:r>
              <a:rPr lang="en-US" sz="2000" b="1" dirty="0"/>
              <a:t>A Simple Class </a:t>
            </a:r>
            <a:endParaRPr lang="en-US" sz="2000" b="1"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class Students  {</a:t>
            </a:r>
          </a:p>
          <a:p>
            <a:pPr>
              <a:lnSpc>
                <a:spcPct val="90000"/>
              </a:lnSpc>
            </a:pPr>
            <a:r>
              <a:rPr lang="en-US" sz="2000" dirty="0">
                <a:solidFill>
                  <a:srgbClr val="000000"/>
                </a:solidFill>
                <a:latin typeface="Calibri Light"/>
              </a:rPr>
              <a:t>Private String name;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public void </a:t>
            </a:r>
            <a:r>
              <a:rPr lang="en-US" sz="2000" dirty="0" err="1">
                <a:solidFill>
                  <a:srgbClr val="000000"/>
                </a:solidFill>
                <a:latin typeface="Calibri Light"/>
              </a:rPr>
              <a:t>dispalyName</a:t>
            </a:r>
            <a:r>
              <a:rPr lang="en-US" sz="2000" dirty="0">
                <a:solidFill>
                  <a:srgbClr val="000000"/>
                </a:solidFill>
                <a:latin typeface="Calibri Light"/>
              </a:rPr>
              <a:t>(String </a:t>
            </a:r>
            <a:r>
              <a:rPr lang="en-US" sz="2000" dirty="0" err="1">
                <a:solidFill>
                  <a:srgbClr val="000000"/>
                </a:solidFill>
                <a:latin typeface="Calibri Light"/>
              </a:rPr>
              <a:t>stdName</a:t>
            </a:r>
            <a:r>
              <a:rPr lang="en-US" sz="2000" dirty="0">
                <a:solidFill>
                  <a:srgbClr val="000000"/>
                </a:solidFill>
                <a:latin typeface="Calibri Light"/>
              </a:rPr>
              <a:t>)</a:t>
            </a:r>
          </a:p>
          <a:p>
            <a:pPr>
              <a:lnSpc>
                <a:spcPct val="90000"/>
              </a:lnSpc>
            </a:pPr>
            <a:r>
              <a:rPr lang="en-US" sz="2000" dirty="0">
                <a:solidFill>
                  <a:srgbClr val="000000"/>
                </a:solidFill>
                <a:latin typeface="Calibri Light"/>
              </a:rPr>
              <a:t>{</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r>
              <a:rPr lang="en-US" dirty="0" err="1">
                <a:solidFill>
                  <a:srgbClr val="000000"/>
                </a:solidFill>
                <a:latin typeface="Calibri Light"/>
              </a:rPr>
              <a:t>System.out.println</a:t>
            </a:r>
            <a:r>
              <a:rPr lang="en-US" dirty="0">
                <a:solidFill>
                  <a:srgbClr val="000000"/>
                </a:solidFill>
                <a:latin typeface="Calibri Light"/>
              </a:rPr>
              <a:t>(</a:t>
            </a:r>
            <a:r>
              <a:rPr lang="en-US" dirty="0" err="1">
                <a:solidFill>
                  <a:srgbClr val="000000"/>
                </a:solidFill>
                <a:latin typeface="Calibri Light"/>
              </a:rPr>
              <a:t>stdName</a:t>
            </a:r>
            <a:r>
              <a:rPr lang="en-US" dirty="0">
                <a:solidFill>
                  <a:srgbClr val="000000"/>
                </a:solidFill>
                <a:latin typeface="Calibri Light"/>
              </a:rPr>
              <a:t>+“Welcome to Class SW-Section-I”);</a:t>
            </a:r>
          </a:p>
          <a:p>
            <a:pPr>
              <a:lnSpc>
                <a:spcPct val="90000"/>
              </a:lnSpc>
            </a:pPr>
            <a:r>
              <a:rPr lang="en-US" sz="2000" dirty="0">
                <a:solidFill>
                  <a:srgbClr val="000000"/>
                </a:solidFill>
                <a:latin typeface="Calibri Light"/>
              </a:rPr>
              <a:t>}  // end method </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 end class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t>In the example, encapsulation is demonstrated as an OOP concept in Java. Here, the variable “name” is kept private or “encapsulated.”</a:t>
            </a: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a:p>
        </p:txBody>
      </p:sp>
      <p:sp>
        <p:nvSpPr>
          <p:cNvPr id="4" name="TextShape 2"/>
          <p:cNvSpPr txBox="1"/>
          <p:nvPr/>
        </p:nvSpPr>
        <p:spPr>
          <a:xfrm>
            <a:off x="6239918" y="1119781"/>
            <a:ext cx="6521824" cy="5476192"/>
          </a:xfrm>
          <a:prstGeom prst="rect">
            <a:avLst/>
          </a:prstGeom>
        </p:spPr>
        <p:txBody>
          <a:bodyPr/>
          <a:lstStyle/>
          <a:p>
            <a:pPr>
              <a:lnSpc>
                <a:spcPct val="90000"/>
              </a:lnSpc>
            </a:pPr>
            <a:r>
              <a:rPr lang="en-US" sz="2000" b="1" dirty="0"/>
              <a:t>Use Students Class </a:t>
            </a:r>
            <a:endParaRPr lang="en-US" sz="2000" b="1"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class </a:t>
            </a:r>
            <a:r>
              <a:rPr lang="en-US" sz="2000" dirty="0" err="1">
                <a:solidFill>
                  <a:srgbClr val="000000"/>
                </a:solidFill>
                <a:latin typeface="Calibri Light"/>
              </a:rPr>
              <a:t>StudentsTest</a:t>
            </a: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public  static void main (String </a:t>
            </a:r>
            <a:r>
              <a:rPr lang="en-US" sz="2000" dirty="0" err="1">
                <a:solidFill>
                  <a:srgbClr val="000000"/>
                </a:solidFill>
                <a:latin typeface="Calibri Light"/>
              </a:rPr>
              <a:t>args</a:t>
            </a:r>
            <a:r>
              <a:rPr lang="en-US" sz="2000" dirty="0">
                <a:solidFill>
                  <a:srgbClr val="000000"/>
                </a:solidFill>
                <a:latin typeface="Calibri Light"/>
              </a:rPr>
              <a:t> [])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Creating an object  and </a:t>
            </a:r>
            <a:r>
              <a:rPr lang="en-US" sz="2000" dirty="0" err="1">
                <a:solidFill>
                  <a:srgbClr val="000000"/>
                </a:solidFill>
                <a:latin typeface="Calibri Light"/>
              </a:rPr>
              <a:t>asdign</a:t>
            </a:r>
            <a:r>
              <a:rPr lang="en-US" sz="2000" dirty="0">
                <a:solidFill>
                  <a:srgbClr val="000000"/>
                </a:solidFill>
                <a:latin typeface="Calibri Light"/>
              </a:rPr>
              <a:t> it to </a:t>
            </a:r>
            <a:r>
              <a:rPr lang="en-US" sz="2000" dirty="0" err="1">
                <a:solidFill>
                  <a:srgbClr val="000000"/>
                </a:solidFill>
                <a:latin typeface="Calibri Light"/>
              </a:rPr>
              <a:t>objStd</a:t>
            </a: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Students </a:t>
            </a:r>
            <a:r>
              <a:rPr lang="en-US" sz="2000" dirty="0" err="1">
                <a:solidFill>
                  <a:srgbClr val="000000"/>
                </a:solidFill>
                <a:latin typeface="Calibri Light"/>
              </a:rPr>
              <a:t>objStd</a:t>
            </a:r>
            <a:r>
              <a:rPr lang="en-US" sz="2000" dirty="0">
                <a:solidFill>
                  <a:srgbClr val="000000"/>
                </a:solidFill>
                <a:latin typeface="Calibri Light"/>
              </a:rPr>
              <a:t>=new Students();</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calling </a:t>
            </a:r>
            <a:r>
              <a:rPr lang="en-US" sz="2000" dirty="0" err="1">
                <a:solidFill>
                  <a:srgbClr val="000000"/>
                </a:solidFill>
                <a:latin typeface="Calibri Light"/>
              </a:rPr>
              <a:t>objStd’s</a:t>
            </a:r>
            <a:r>
              <a:rPr lang="en-US" sz="2000" dirty="0">
                <a:solidFill>
                  <a:srgbClr val="000000"/>
                </a:solidFill>
                <a:latin typeface="Calibri Light"/>
              </a:rPr>
              <a:t> method </a:t>
            </a:r>
            <a:r>
              <a:rPr lang="en-US" sz="2000" dirty="0" err="1">
                <a:solidFill>
                  <a:srgbClr val="000000"/>
                </a:solidFill>
                <a:latin typeface="Calibri Light"/>
              </a:rPr>
              <a:t>DisplayMsg</a:t>
            </a:r>
            <a:r>
              <a:rPr lang="en-US" sz="2000" dirty="0">
                <a:solidFill>
                  <a:srgbClr val="000000"/>
                </a:solidFill>
                <a:latin typeface="Calibri Light"/>
              </a:rPr>
              <a:t>()</a:t>
            </a:r>
          </a:p>
          <a:p>
            <a:pPr>
              <a:lnSpc>
                <a:spcPct val="90000"/>
              </a:lnSpc>
            </a:pPr>
            <a:endParaRPr lang="en-US" sz="2000" dirty="0">
              <a:solidFill>
                <a:srgbClr val="000000"/>
              </a:solidFill>
              <a:latin typeface="Calibri Light"/>
            </a:endParaRPr>
          </a:p>
          <a:p>
            <a:pPr>
              <a:lnSpc>
                <a:spcPct val="90000"/>
              </a:lnSpc>
            </a:pPr>
            <a:r>
              <a:rPr lang="en-US" sz="2000" dirty="0" err="1">
                <a:solidFill>
                  <a:srgbClr val="000000"/>
                </a:solidFill>
                <a:latin typeface="Calibri Light"/>
              </a:rPr>
              <a:t>objStd.displatname</a:t>
            </a:r>
            <a:r>
              <a:rPr lang="en-US" sz="2000" dirty="0">
                <a:solidFill>
                  <a:srgbClr val="000000"/>
                </a:solidFill>
                <a:latin typeface="Calibri Light"/>
              </a:rPr>
              <a:t>(“Ali"); </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 end main method </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 end class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a:p>
        </p:txBody>
      </p:sp>
    </p:spTree>
    <p:extLst>
      <p:ext uri="{BB962C8B-B14F-4D97-AF65-F5344CB8AC3E}">
        <p14:creationId xmlns:p14="http://schemas.microsoft.com/office/powerpoint/2010/main" val="11600978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1" y="403418"/>
            <a:ext cx="6521824" cy="5476192"/>
          </a:xfrm>
          <a:prstGeom prst="rect">
            <a:avLst/>
          </a:prstGeom>
        </p:spPr>
        <p:txBody>
          <a:bodyPr/>
          <a:lstStyle/>
          <a:p>
            <a:pPr>
              <a:lnSpc>
                <a:spcPct val="90000"/>
              </a:lnSpc>
            </a:pPr>
            <a:r>
              <a:rPr lang="en-US" sz="2000" b="1" dirty="0"/>
              <a:t>Declaring a class with Instance Variables</a:t>
            </a:r>
            <a:endParaRPr lang="en-US" sz="2000" dirty="0"/>
          </a:p>
          <a:p>
            <a:pPr>
              <a:lnSpc>
                <a:spcPct val="90000"/>
              </a:lnSpc>
            </a:pPr>
            <a:r>
              <a:rPr lang="en-US" sz="2000" b="1" dirty="0"/>
              <a:t>A Simple Class </a:t>
            </a:r>
            <a:endParaRPr lang="en-US" sz="2000" b="1"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class Students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String </a:t>
            </a:r>
            <a:r>
              <a:rPr lang="en-US" sz="2000" dirty="0" err="1">
                <a:solidFill>
                  <a:srgbClr val="000000"/>
                </a:solidFill>
                <a:latin typeface="Calibri Light"/>
              </a:rPr>
              <a:t>studentdame</a:t>
            </a:r>
            <a:r>
              <a:rPr lang="en-US" sz="2000" dirty="0">
                <a:solidFill>
                  <a:srgbClr val="000000"/>
                </a:solidFill>
                <a:latin typeface="Calibri Light"/>
              </a:rPr>
              <a:t>; // instance variable</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public void </a:t>
            </a:r>
            <a:r>
              <a:rPr lang="en-US" sz="2000" dirty="0" err="1">
                <a:solidFill>
                  <a:srgbClr val="000000"/>
                </a:solidFill>
                <a:latin typeface="Calibri Light"/>
              </a:rPr>
              <a:t>setName</a:t>
            </a:r>
            <a:r>
              <a:rPr lang="en-US" sz="2000" dirty="0">
                <a:solidFill>
                  <a:srgbClr val="000000"/>
                </a:solidFill>
                <a:latin typeface="Calibri Light"/>
              </a:rPr>
              <a:t>(String </a:t>
            </a:r>
            <a:r>
              <a:rPr lang="en-US" sz="2000" dirty="0" err="1">
                <a:solidFill>
                  <a:srgbClr val="000000"/>
                </a:solidFill>
                <a:latin typeface="Calibri Light"/>
              </a:rPr>
              <a:t>stdName</a:t>
            </a:r>
            <a:r>
              <a:rPr lang="en-US" sz="2000" dirty="0">
                <a:solidFill>
                  <a:srgbClr val="000000"/>
                </a:solidFill>
                <a:latin typeface="Calibri Light"/>
              </a:rPr>
              <a:t>)</a:t>
            </a:r>
          </a:p>
          <a:p>
            <a:pPr>
              <a:lnSpc>
                <a:spcPct val="90000"/>
              </a:lnSpc>
            </a:pPr>
            <a:r>
              <a:rPr lang="en-US" sz="2000" dirty="0">
                <a:solidFill>
                  <a:srgbClr val="000000"/>
                </a:solidFill>
                <a:latin typeface="Calibri Light"/>
              </a:rPr>
              <a:t>{</a:t>
            </a:r>
          </a:p>
          <a:p>
            <a:pPr>
              <a:lnSpc>
                <a:spcPct val="90000"/>
              </a:lnSpc>
            </a:pPr>
            <a:r>
              <a:rPr lang="en-US" sz="2000" dirty="0">
                <a:solidFill>
                  <a:srgbClr val="000000"/>
                </a:solidFill>
                <a:latin typeface="Calibri Light"/>
              </a:rPr>
              <a:t>	</a:t>
            </a:r>
            <a:r>
              <a:rPr lang="en-US" sz="2000" dirty="0" err="1">
                <a:solidFill>
                  <a:srgbClr val="000000"/>
                </a:solidFill>
                <a:latin typeface="Calibri Light"/>
              </a:rPr>
              <a:t>studentName</a:t>
            </a:r>
            <a:r>
              <a:rPr lang="en-US" sz="2000" dirty="0">
                <a:solidFill>
                  <a:srgbClr val="000000"/>
                </a:solidFill>
                <a:latin typeface="Calibri Light"/>
              </a:rPr>
              <a:t>=</a:t>
            </a:r>
            <a:r>
              <a:rPr lang="en-US" sz="2000" dirty="0" err="1">
                <a:solidFill>
                  <a:srgbClr val="000000"/>
                </a:solidFill>
                <a:latin typeface="Calibri Light"/>
              </a:rPr>
              <a:t>stdName</a:t>
            </a:r>
            <a:r>
              <a:rPr lang="en-US" sz="2000" dirty="0">
                <a:solidFill>
                  <a:srgbClr val="000000"/>
                </a:solidFill>
                <a:latin typeface="Calibri Light"/>
              </a:rPr>
              <a:t>;     </a:t>
            </a:r>
            <a:endParaRPr lang="en-US" dirty="0">
              <a:solidFill>
                <a:srgbClr val="000000"/>
              </a:solidFill>
              <a:latin typeface="Calibri Light"/>
            </a:endParaRPr>
          </a:p>
          <a:p>
            <a:pPr>
              <a:lnSpc>
                <a:spcPct val="90000"/>
              </a:lnSpc>
            </a:pPr>
            <a:r>
              <a:rPr lang="en-US" sz="2000" dirty="0">
                <a:solidFill>
                  <a:srgbClr val="000000"/>
                </a:solidFill>
                <a:latin typeface="Calibri Light"/>
              </a:rPr>
              <a:t>}  // end method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public String </a:t>
            </a:r>
            <a:r>
              <a:rPr lang="en-US" sz="2000" dirty="0" err="1">
                <a:solidFill>
                  <a:srgbClr val="000000"/>
                </a:solidFill>
                <a:latin typeface="Calibri Light"/>
              </a:rPr>
              <a:t>getName</a:t>
            </a:r>
            <a:r>
              <a:rPr lang="en-US" sz="2000" dirty="0">
                <a:solidFill>
                  <a:srgbClr val="000000"/>
                </a:solidFill>
                <a:latin typeface="Calibri Light"/>
              </a:rPr>
              <a:t>()</a:t>
            </a:r>
          </a:p>
          <a:p>
            <a:pPr>
              <a:lnSpc>
                <a:spcPct val="90000"/>
              </a:lnSpc>
            </a:pPr>
            <a:r>
              <a:rPr lang="en-US" sz="2000" dirty="0">
                <a:solidFill>
                  <a:srgbClr val="000000"/>
                </a:solidFill>
                <a:latin typeface="Calibri Light"/>
              </a:rPr>
              <a:t>{</a:t>
            </a:r>
          </a:p>
          <a:p>
            <a:pPr>
              <a:lnSpc>
                <a:spcPct val="90000"/>
              </a:lnSpc>
            </a:pPr>
            <a:r>
              <a:rPr lang="en-US" sz="2000" dirty="0">
                <a:solidFill>
                  <a:srgbClr val="000000"/>
                </a:solidFill>
                <a:latin typeface="Calibri Light"/>
              </a:rPr>
              <a:t> return </a:t>
            </a:r>
            <a:r>
              <a:rPr lang="en-US" sz="2000" dirty="0" err="1">
                <a:solidFill>
                  <a:srgbClr val="000000"/>
                </a:solidFill>
                <a:latin typeface="Calibri Light"/>
              </a:rPr>
              <a:t>studentName</a:t>
            </a:r>
            <a:r>
              <a:rPr lang="en-US" sz="2000" dirty="0">
                <a:solidFill>
                  <a:srgbClr val="000000"/>
                </a:solidFill>
                <a:latin typeface="Calibri Light"/>
              </a:rPr>
              <a:t>;</a:t>
            </a:r>
            <a:endParaRPr lang="en-US" dirty="0">
              <a:solidFill>
                <a:srgbClr val="000000"/>
              </a:solidFill>
              <a:latin typeface="Calibri Light"/>
            </a:endParaRPr>
          </a:p>
          <a:p>
            <a:pPr>
              <a:lnSpc>
                <a:spcPct val="90000"/>
              </a:lnSpc>
            </a:pPr>
            <a:r>
              <a:rPr lang="en-US" dirty="0">
                <a:solidFill>
                  <a:srgbClr val="000000"/>
                </a:solidFill>
                <a:latin typeface="Calibri Light"/>
              </a:rPr>
              <a:t>}</a:t>
            </a:r>
            <a:r>
              <a:rPr lang="en-US" sz="2000" dirty="0">
                <a:solidFill>
                  <a:srgbClr val="000000"/>
                </a:solidFill>
                <a:latin typeface="Calibri Light"/>
              </a:rPr>
              <a:t>  // end method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 end class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a:p>
        </p:txBody>
      </p:sp>
      <p:sp>
        <p:nvSpPr>
          <p:cNvPr id="4" name="TextShape 2"/>
          <p:cNvSpPr txBox="1"/>
          <p:nvPr/>
        </p:nvSpPr>
        <p:spPr>
          <a:xfrm>
            <a:off x="5691266" y="542993"/>
            <a:ext cx="6521824" cy="5476192"/>
          </a:xfrm>
          <a:prstGeom prst="rect">
            <a:avLst/>
          </a:prstGeom>
        </p:spPr>
        <p:txBody>
          <a:bodyPr/>
          <a:lstStyle/>
          <a:p>
            <a:pPr>
              <a:lnSpc>
                <a:spcPct val="90000"/>
              </a:lnSpc>
            </a:pPr>
            <a:r>
              <a:rPr lang="en-US" sz="2000" b="1" dirty="0"/>
              <a:t>Use Students Class </a:t>
            </a:r>
            <a:endParaRPr lang="en-US" sz="2000" b="1"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class </a:t>
            </a:r>
            <a:r>
              <a:rPr lang="en-US" sz="2000" dirty="0" err="1">
                <a:solidFill>
                  <a:srgbClr val="000000"/>
                </a:solidFill>
                <a:latin typeface="Calibri Light"/>
              </a:rPr>
              <a:t>StudentsTest</a:t>
            </a: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public  static void main (String </a:t>
            </a:r>
            <a:r>
              <a:rPr lang="en-US" sz="2000" dirty="0" err="1">
                <a:solidFill>
                  <a:srgbClr val="000000"/>
                </a:solidFill>
                <a:latin typeface="Calibri Light"/>
              </a:rPr>
              <a:t>args</a:t>
            </a:r>
            <a:r>
              <a:rPr lang="en-US" sz="2000" dirty="0">
                <a:solidFill>
                  <a:srgbClr val="000000"/>
                </a:solidFill>
                <a:latin typeface="Calibri Light"/>
              </a:rPr>
              <a:t> [])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Creating an object  and </a:t>
            </a:r>
            <a:r>
              <a:rPr lang="en-US" sz="2000" dirty="0" err="1">
                <a:solidFill>
                  <a:srgbClr val="000000"/>
                </a:solidFill>
                <a:latin typeface="Calibri Light"/>
              </a:rPr>
              <a:t>asdign</a:t>
            </a:r>
            <a:r>
              <a:rPr lang="en-US" sz="2000" dirty="0">
                <a:solidFill>
                  <a:srgbClr val="000000"/>
                </a:solidFill>
                <a:latin typeface="Calibri Light"/>
              </a:rPr>
              <a:t> it to </a:t>
            </a:r>
            <a:r>
              <a:rPr lang="en-US" sz="2000" dirty="0" err="1">
                <a:solidFill>
                  <a:srgbClr val="000000"/>
                </a:solidFill>
                <a:latin typeface="Calibri Light"/>
              </a:rPr>
              <a:t>objStd</a:t>
            </a: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Students </a:t>
            </a:r>
            <a:r>
              <a:rPr lang="en-US" sz="2000" dirty="0" err="1">
                <a:solidFill>
                  <a:srgbClr val="000000"/>
                </a:solidFill>
                <a:latin typeface="Calibri Light"/>
              </a:rPr>
              <a:t>objStd</a:t>
            </a:r>
            <a:r>
              <a:rPr lang="en-US" sz="2000" dirty="0">
                <a:solidFill>
                  <a:srgbClr val="000000"/>
                </a:solidFill>
                <a:latin typeface="Calibri Light"/>
              </a:rPr>
              <a:t>=new Students();</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calling </a:t>
            </a:r>
            <a:r>
              <a:rPr lang="en-US" sz="2000" dirty="0" err="1">
                <a:solidFill>
                  <a:srgbClr val="000000"/>
                </a:solidFill>
                <a:latin typeface="Calibri Light"/>
              </a:rPr>
              <a:t>objStd’s</a:t>
            </a:r>
            <a:r>
              <a:rPr lang="en-US" sz="2000" dirty="0">
                <a:solidFill>
                  <a:srgbClr val="000000"/>
                </a:solidFill>
                <a:latin typeface="Calibri Light"/>
              </a:rPr>
              <a:t> method </a:t>
            </a:r>
            <a:r>
              <a:rPr lang="en-US" sz="2000" dirty="0" err="1">
                <a:solidFill>
                  <a:srgbClr val="000000"/>
                </a:solidFill>
                <a:latin typeface="Calibri Light"/>
              </a:rPr>
              <a:t>DisplayMsg</a:t>
            </a:r>
            <a:r>
              <a:rPr lang="en-US" sz="2000" dirty="0">
                <a:solidFill>
                  <a:srgbClr val="000000"/>
                </a:solidFill>
                <a:latin typeface="Calibri Light"/>
              </a:rPr>
              <a:t>()</a:t>
            </a:r>
          </a:p>
          <a:p>
            <a:pPr>
              <a:lnSpc>
                <a:spcPct val="90000"/>
              </a:lnSpc>
            </a:pPr>
            <a:endParaRPr lang="en-US" sz="2000" dirty="0">
              <a:solidFill>
                <a:srgbClr val="000000"/>
              </a:solidFill>
              <a:latin typeface="Calibri Light"/>
            </a:endParaRPr>
          </a:p>
          <a:p>
            <a:pPr>
              <a:lnSpc>
                <a:spcPct val="90000"/>
              </a:lnSpc>
            </a:pPr>
            <a:r>
              <a:rPr lang="en-US" sz="2000" dirty="0" err="1">
                <a:solidFill>
                  <a:srgbClr val="000000"/>
                </a:solidFill>
                <a:latin typeface="Calibri Light"/>
              </a:rPr>
              <a:t>objStd.setName</a:t>
            </a:r>
            <a:r>
              <a:rPr lang="en-US" sz="2000" dirty="0">
                <a:solidFill>
                  <a:srgbClr val="000000"/>
                </a:solidFill>
                <a:latin typeface="Calibri Light"/>
              </a:rPr>
              <a:t>(“Ali");</a:t>
            </a:r>
          </a:p>
          <a:p>
            <a:pPr>
              <a:lnSpc>
                <a:spcPct val="90000"/>
              </a:lnSpc>
            </a:pPr>
            <a:r>
              <a:rPr lang="en-US" sz="2000" dirty="0">
                <a:solidFill>
                  <a:srgbClr val="000000"/>
                </a:solidFill>
                <a:latin typeface="Calibri Light"/>
              </a:rPr>
              <a:t> </a:t>
            </a:r>
            <a:r>
              <a:rPr lang="en-US" sz="2000" dirty="0" err="1">
                <a:solidFill>
                  <a:srgbClr val="000000"/>
                </a:solidFill>
                <a:latin typeface="Calibri Light"/>
              </a:rPr>
              <a:t>System.out.println</a:t>
            </a:r>
            <a:r>
              <a:rPr lang="en-US" sz="2000" dirty="0">
                <a:solidFill>
                  <a:srgbClr val="000000"/>
                </a:solidFill>
                <a:latin typeface="Calibri Light"/>
              </a:rPr>
              <a:t>(“Welcome”+ </a:t>
            </a:r>
            <a:r>
              <a:rPr lang="en-US" sz="2000" dirty="0" err="1">
                <a:solidFill>
                  <a:srgbClr val="000000"/>
                </a:solidFill>
                <a:latin typeface="Calibri Light"/>
              </a:rPr>
              <a:t>objStd.getName</a:t>
            </a:r>
            <a:r>
              <a:rPr lang="en-US" sz="2000" dirty="0">
                <a:solidFill>
                  <a:srgbClr val="000000"/>
                </a:solidFill>
                <a:latin typeface="Calibri Light"/>
              </a:rPr>
              <a:t>()); </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 end main method </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 end class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a:p>
        </p:txBody>
      </p:sp>
    </p:spTree>
    <p:extLst>
      <p:ext uri="{BB962C8B-B14F-4D97-AF65-F5344CB8AC3E}">
        <p14:creationId xmlns:p14="http://schemas.microsoft.com/office/powerpoint/2010/main" val="10913255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dirty="0"/>
              <a:t>OOP   </a:t>
            </a:r>
            <a:r>
              <a:rPr lang="en-US" sz="2800" dirty="0" err="1"/>
              <a:t>Mutators</a:t>
            </a:r>
            <a:r>
              <a:rPr lang="en-US" sz="2800" dirty="0"/>
              <a:t> &amp; </a:t>
            </a:r>
            <a:r>
              <a:rPr lang="en-US" sz="2800" dirty="0" err="1"/>
              <a:t>Accessors</a:t>
            </a:r>
            <a:r>
              <a:rPr lang="en-US" sz="2800" dirty="0"/>
              <a:t>   </a:t>
            </a:r>
          </a:p>
        </p:txBody>
      </p:sp>
      <p:sp>
        <p:nvSpPr>
          <p:cNvPr id="7" name="Content Placeholder 6"/>
          <p:cNvSpPr>
            <a:spLocks noGrp="1"/>
          </p:cNvSpPr>
          <p:nvPr>
            <p:ph idx="1"/>
          </p:nvPr>
        </p:nvSpPr>
        <p:spPr>
          <a:xfrm>
            <a:off x="621554" y="2467442"/>
            <a:ext cx="11570446" cy="4577229"/>
          </a:xfrm>
        </p:spPr>
        <p:txBody>
          <a:bodyPr>
            <a:normAutofit/>
          </a:bodyPr>
          <a:lstStyle/>
          <a:p>
            <a:pPr marL="0" indent="0">
              <a:buFont typeface="Wingdings" pitchFamily="2" charset="2"/>
              <a:buChar char="Ø"/>
            </a:pPr>
            <a:r>
              <a:rPr lang="en-US" sz="1600" b="1" dirty="0"/>
              <a:t> </a:t>
            </a:r>
            <a:r>
              <a:rPr lang="en-US" b="1" dirty="0" err="1"/>
              <a:t>Mutators</a:t>
            </a:r>
            <a:r>
              <a:rPr lang="en-US" b="1" dirty="0"/>
              <a:t> (Set methods)   &amp;</a:t>
            </a:r>
          </a:p>
          <a:p>
            <a:pPr marL="0" indent="0">
              <a:buFont typeface="Wingdings" pitchFamily="2" charset="2"/>
              <a:buChar char="Ø"/>
            </a:pPr>
            <a:r>
              <a:rPr lang="en-US" b="1" dirty="0"/>
              <a:t> </a:t>
            </a:r>
            <a:r>
              <a:rPr lang="en-US" b="1" dirty="0" err="1"/>
              <a:t>Accessors</a:t>
            </a:r>
            <a:r>
              <a:rPr lang="en-US" b="1" dirty="0"/>
              <a:t> (get methods)</a:t>
            </a:r>
            <a:r>
              <a:rPr lang="en-US" dirty="0"/>
              <a:t> </a:t>
            </a:r>
          </a:p>
          <a:p>
            <a:pPr marL="0" indent="0">
              <a:buFont typeface="Wingdings" pitchFamily="2" charset="2"/>
              <a:buChar char="Ø"/>
            </a:pPr>
            <a:endParaRPr lang="en-US" dirty="0"/>
          </a:p>
          <a:p>
            <a:pPr marL="0" indent="0">
              <a:buFont typeface="Wingdings" pitchFamily="2" charset="2"/>
              <a:buChar char="Ø"/>
            </a:pPr>
            <a:r>
              <a:rPr lang="en-US" sz="3200" dirty="0"/>
              <a:t>These public methods are called set and get methods. </a:t>
            </a:r>
          </a:p>
          <a:p>
            <a:pPr marL="0" indent="0">
              <a:buFont typeface="Wingdings" pitchFamily="2" charset="2"/>
              <a:buChar char="Ø"/>
            </a:pPr>
            <a:r>
              <a:rPr lang="en-US" sz="3200" dirty="0"/>
              <a:t>Allow the client of the class to set(</a:t>
            </a:r>
            <a:r>
              <a:rPr lang="en-US" sz="3200" b="1" dirty="0"/>
              <a:t>i.e. assign values</a:t>
            </a:r>
            <a:r>
              <a:rPr lang="en-US" sz="3200" dirty="0"/>
              <a:t>) to the private instance variables , and </a:t>
            </a:r>
          </a:p>
          <a:p>
            <a:pPr marL="0" indent="0">
              <a:buFont typeface="Wingdings" pitchFamily="2" charset="2"/>
              <a:buChar char="Ø"/>
            </a:pPr>
            <a:r>
              <a:rPr lang="en-US" sz="3200" dirty="0"/>
              <a:t>get (</a:t>
            </a:r>
            <a:r>
              <a:rPr lang="en-US" sz="3200" b="1" dirty="0"/>
              <a:t>i.e. obtain values</a:t>
            </a:r>
            <a:r>
              <a:rPr lang="en-US" sz="3200" dirty="0"/>
              <a:t>) of private instance variables.</a:t>
            </a:r>
          </a:p>
          <a:p>
            <a:pPr marL="0" indent="0">
              <a:buFont typeface="Wingdings" pitchFamily="2" charset="2"/>
              <a:buChar char="Ø"/>
            </a:pPr>
            <a:endParaRPr lang="en-US" sz="2800" dirty="0"/>
          </a:p>
        </p:txBody>
      </p:sp>
    </p:spTree>
    <p:extLst>
      <p:ext uri="{BB962C8B-B14F-4D97-AF65-F5344CB8AC3E}">
        <p14:creationId xmlns:p14="http://schemas.microsoft.com/office/powerpoint/2010/main" val="4174952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dirty="0"/>
              <a:t>Controlling access to Members (Access Modifiers)     </a:t>
            </a:r>
          </a:p>
        </p:txBody>
      </p:sp>
      <p:sp>
        <p:nvSpPr>
          <p:cNvPr id="7" name="Content Placeholder 6"/>
          <p:cNvSpPr>
            <a:spLocks noGrp="1"/>
          </p:cNvSpPr>
          <p:nvPr>
            <p:ph idx="1"/>
          </p:nvPr>
        </p:nvSpPr>
        <p:spPr>
          <a:xfrm>
            <a:off x="440970" y="2317131"/>
            <a:ext cx="10682142" cy="4421094"/>
          </a:xfrm>
        </p:spPr>
        <p:txBody>
          <a:bodyPr>
            <a:normAutofit lnSpcReduction="10000"/>
          </a:bodyPr>
          <a:lstStyle/>
          <a:p>
            <a:pPr marL="0" indent="0" algn="just">
              <a:buFont typeface="Wingdings" pitchFamily="2" charset="2"/>
              <a:buChar char="Ø"/>
            </a:pPr>
            <a:r>
              <a:rPr lang="en-US" sz="1600" dirty="0"/>
              <a:t>  </a:t>
            </a:r>
            <a:r>
              <a:rPr lang="en-US" sz="2400" b="1" dirty="0">
                <a:latin typeface="Times New Roman" panose="02020603050405020304" pitchFamily="18" charset="0"/>
                <a:cs typeface="Times New Roman" panose="02020603050405020304" pitchFamily="18" charset="0"/>
              </a:rPr>
              <a:t>Access Specifiers : </a:t>
            </a:r>
            <a:r>
              <a:rPr lang="en-US" sz="2400" dirty="0">
                <a:latin typeface="Times New Roman" panose="02020603050405020304" pitchFamily="18" charset="0"/>
                <a:cs typeface="Times New Roman" panose="02020603050405020304" pitchFamily="18" charset="0"/>
              </a:rPr>
              <a:t>  Define level of Accessibility of a variable or a method  </a:t>
            </a:r>
            <a:r>
              <a:rPr lang="en-US" sz="2400" b="1" dirty="0">
                <a:latin typeface="Times New Roman" panose="02020603050405020304" pitchFamily="18" charset="0"/>
                <a:cs typeface="Times New Roman" panose="02020603050405020304" pitchFamily="18" charset="0"/>
              </a:rPr>
              <a:t>OR</a:t>
            </a:r>
          </a:p>
          <a:p>
            <a:pPr marL="0" indent="0" algn="just">
              <a:buNone/>
            </a:pPr>
            <a:r>
              <a:rPr lang="en-US" sz="2400" b="1" dirty="0">
                <a:latin typeface="Times New Roman" panose="02020603050405020304" pitchFamily="18" charset="0"/>
                <a:cs typeface="Times New Roman" panose="02020603050405020304" pitchFamily="18" charset="0"/>
              </a:rPr>
              <a:t> </a:t>
            </a:r>
            <a:endParaRPr lang="en-US" sz="2400" b="1" dirty="0" smtClean="0">
              <a:latin typeface="Times New Roman" panose="02020603050405020304" pitchFamily="18" charset="0"/>
              <a:cs typeface="Times New Roman" panose="02020603050405020304" pitchFamily="18" charset="0"/>
            </a:endParaRPr>
          </a:p>
          <a:p>
            <a:pPr marL="0" indent="0" algn="just">
              <a:buFont typeface="Wingdings"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access modifiers </a:t>
            </a:r>
            <a:r>
              <a:rPr lang="en-US" sz="2400" dirty="0">
                <a:latin typeface="Times New Roman" panose="02020603050405020304" pitchFamily="18" charset="0"/>
                <a:cs typeface="Times New Roman" panose="02020603050405020304" pitchFamily="18" charset="0"/>
              </a:rPr>
              <a:t>control access to a class’s variables and methods.</a:t>
            </a:r>
            <a:r>
              <a:rPr lang="en-US" sz="2400" b="1" dirty="0">
                <a:latin typeface="Times New Roman" panose="02020603050405020304" pitchFamily="18" charset="0"/>
                <a:cs typeface="Times New Roman" panose="02020603050405020304" pitchFamily="18" charset="0"/>
              </a:rPr>
              <a:t> </a:t>
            </a:r>
            <a:endParaRPr lang="en-US" sz="2400" b="1" dirty="0" smtClean="0">
              <a:latin typeface="Times New Roman" panose="02020603050405020304" pitchFamily="18" charset="0"/>
              <a:cs typeface="Times New Roman" panose="02020603050405020304" pitchFamily="18" charset="0"/>
            </a:endParaRPr>
          </a:p>
          <a:p>
            <a:pPr marL="0" indent="0" algn="just">
              <a:buFont typeface="Wingdings" pitchFamily="2" charset="2"/>
              <a:buChar char="Ø"/>
            </a:pPr>
            <a:r>
              <a:rPr lang="en-US" sz="2400" b="1"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Specify which part of the program can access a variable  or  a method. </a:t>
            </a:r>
            <a:endParaRPr lang="en-US" sz="2400" dirty="0" smtClean="0">
              <a:latin typeface="Times New Roman" panose="02020603050405020304" pitchFamily="18" charset="0"/>
              <a:cs typeface="Times New Roman" panose="02020603050405020304" pitchFamily="18" charset="0"/>
            </a:endParaRPr>
          </a:p>
          <a:p>
            <a:pPr marL="0" indent="0" algn="just">
              <a:buFont typeface="Wingdings" pitchFamily="2" charset="2"/>
              <a:buChar char="Ø"/>
            </a:pPr>
            <a:r>
              <a:rPr lang="en-US" sz="24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Private : </a:t>
            </a:r>
            <a:r>
              <a:rPr lang="en-US" sz="2800" dirty="0">
                <a:latin typeface="Times New Roman" panose="02020603050405020304" pitchFamily="18" charset="0"/>
                <a:cs typeface="Times New Roman" panose="02020603050405020304" pitchFamily="18" charset="0"/>
              </a:rPr>
              <a:t>variables or methods declared with </a:t>
            </a:r>
            <a:r>
              <a:rPr lang="en-US" sz="2800" b="1" dirty="0">
                <a:latin typeface="Times New Roman" panose="02020603050405020304" pitchFamily="18" charset="0"/>
                <a:cs typeface="Times New Roman" panose="02020603050405020304" pitchFamily="18" charset="0"/>
              </a:rPr>
              <a:t>access specifier private</a:t>
            </a:r>
            <a:r>
              <a:rPr lang="en-US" sz="2800" dirty="0">
                <a:latin typeface="Times New Roman" panose="02020603050405020304" pitchFamily="18" charset="0"/>
                <a:cs typeface="Times New Roman" panose="02020603050405020304" pitchFamily="18" charset="0"/>
              </a:rPr>
              <a:t> are accessible only within a class in which they are declared</a:t>
            </a:r>
            <a:r>
              <a:rPr lang="en-US" sz="2800" dirty="0" smtClean="0">
                <a:latin typeface="Times New Roman" panose="02020603050405020304" pitchFamily="18" charset="0"/>
                <a:cs typeface="Times New Roman" panose="02020603050405020304" pitchFamily="18" charset="0"/>
              </a:rPr>
              <a:t>. </a:t>
            </a:r>
          </a:p>
          <a:p>
            <a:pPr marL="0" indent="0" algn="just">
              <a:buFont typeface="Wingdings" pitchFamily="2" charset="2"/>
              <a:buChar char="Ø"/>
            </a:pPr>
            <a:endParaRPr lang="en-GB" sz="2800" dirty="0" smtClean="0"/>
          </a:p>
          <a:p>
            <a:pPr marL="0" indent="0" algn="just">
              <a:buFont typeface="Wingdings" pitchFamily="2" charset="2"/>
              <a:buChar char="Ø"/>
            </a:pPr>
            <a:r>
              <a:rPr lang="en-GB" sz="2400" dirty="0" smtClean="0"/>
              <a:t>It </a:t>
            </a:r>
            <a:r>
              <a:rPr lang="en-GB" sz="2400" dirty="0"/>
              <a:t>is the </a:t>
            </a:r>
            <a:r>
              <a:rPr lang="en-GB" sz="2400" b="1" dirty="0"/>
              <a:t>most restrictive</a:t>
            </a:r>
            <a:r>
              <a:rPr lang="en-GB" sz="2400" dirty="0"/>
              <a:t> access level.</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 </a:t>
            </a:r>
            <a:endParaRPr lang="en-US" sz="1600" dirty="0"/>
          </a:p>
        </p:txBody>
      </p:sp>
    </p:spTree>
    <p:extLst>
      <p:ext uri="{BB962C8B-B14F-4D97-AF65-F5344CB8AC3E}">
        <p14:creationId xmlns:p14="http://schemas.microsoft.com/office/powerpoint/2010/main" val="274144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89196" cy="706964"/>
          </a:xfrm>
        </p:spPr>
        <p:txBody>
          <a:bodyPr/>
          <a:lstStyle/>
          <a:p>
            <a:r>
              <a:rPr lang="en-US" sz="3200" dirty="0"/>
              <a:t>Object Oriented Programming</a:t>
            </a:r>
          </a:p>
        </p:txBody>
      </p:sp>
      <p:sp>
        <p:nvSpPr>
          <p:cNvPr id="7" name="Content Placeholder 6"/>
          <p:cNvSpPr>
            <a:spLocks noGrp="1"/>
          </p:cNvSpPr>
          <p:nvPr>
            <p:ph idx="1"/>
          </p:nvPr>
        </p:nvSpPr>
        <p:spPr>
          <a:xfrm>
            <a:off x="951754" y="2339788"/>
            <a:ext cx="10795746" cy="4429312"/>
          </a:xfrm>
        </p:spPr>
        <p:txBody>
          <a:bodyPr>
            <a:normAutofit/>
          </a:bodyPr>
          <a:lstStyle/>
          <a:p>
            <a:r>
              <a:rPr lang="en-US" sz="3600" dirty="0">
                <a:latin typeface="Times New Roman" panose="02020603050405020304" pitchFamily="18" charset="0"/>
                <a:cs typeface="Times New Roman" panose="02020603050405020304" pitchFamily="18" charset="0"/>
              </a:rPr>
              <a:t>Some of the more common paradigms are:</a:t>
            </a:r>
            <a:endParaRPr lang="en-US"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Event-Driven</a:t>
            </a:r>
            <a:r>
              <a:rPr lang="en-US" dirty="0">
                <a:latin typeface="Times New Roman" panose="02020603050405020304" pitchFamily="18" charset="0"/>
                <a:cs typeface="Times New Roman" panose="02020603050405020304" pitchFamily="18" charset="0"/>
              </a:rPr>
              <a:t> — </a:t>
            </a:r>
            <a:r>
              <a:rPr lang="en-US" sz="3400" dirty="0">
                <a:latin typeface="Times New Roman" panose="02020603050405020304" pitchFamily="18" charset="0"/>
                <a:cs typeface="Times New Roman" panose="02020603050405020304" pitchFamily="18" charset="0"/>
              </a:rPr>
              <a:t>Control flow is determined by asynchronous actions (from humans or sensors).</a:t>
            </a:r>
          </a:p>
          <a:p>
            <a:r>
              <a:rPr lang="en-US" sz="4600" b="1" dirty="0">
                <a:latin typeface="Times New Roman" panose="02020603050405020304" pitchFamily="18" charset="0"/>
                <a:cs typeface="Times New Roman" panose="02020603050405020304" pitchFamily="18" charset="0"/>
              </a:rPr>
              <a:t>GUI-Based </a:t>
            </a:r>
            <a:endParaRPr lang="en-US" sz="46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7726473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dirty="0"/>
              <a:t>Controlling access to Members (Access Modifiers)     </a:t>
            </a:r>
          </a:p>
        </p:txBody>
      </p:sp>
      <p:sp>
        <p:nvSpPr>
          <p:cNvPr id="7" name="Content Placeholder 6"/>
          <p:cNvSpPr>
            <a:spLocks noGrp="1"/>
          </p:cNvSpPr>
          <p:nvPr>
            <p:ph idx="1"/>
          </p:nvPr>
        </p:nvSpPr>
        <p:spPr>
          <a:xfrm>
            <a:off x="1154954" y="2191871"/>
            <a:ext cx="10181101" cy="4421094"/>
          </a:xfrm>
        </p:spPr>
        <p:txBody>
          <a:bodyPr>
            <a:normAutofit/>
          </a:bodyPr>
          <a:lstStyle/>
          <a:p>
            <a:pPr marL="0" indent="0" algn="just">
              <a:buFont typeface="Wingdings" pitchFamily="2" charset="2"/>
              <a:buChar char="Ø"/>
            </a:pPr>
            <a:r>
              <a:rPr lang="en-US" sz="1600" dirty="0"/>
              <a:t>  </a:t>
            </a:r>
            <a:r>
              <a:rPr lang="en-US" sz="2000" b="1" dirty="0">
                <a:latin typeface="Times New Roman" panose="02020603050405020304" pitchFamily="18" charset="0"/>
                <a:cs typeface="Times New Roman" panose="02020603050405020304" pitchFamily="18" charset="0"/>
              </a:rPr>
              <a:t>Access Specifiers : </a:t>
            </a:r>
            <a:r>
              <a:rPr lang="en-US" sz="2000" dirty="0">
                <a:latin typeface="Times New Roman" panose="02020603050405020304" pitchFamily="18" charset="0"/>
                <a:cs typeface="Times New Roman" panose="02020603050405020304" pitchFamily="18" charset="0"/>
              </a:rPr>
              <a:t>  Define level of Accessibility of a variable or a method  </a:t>
            </a:r>
            <a:r>
              <a:rPr lang="en-US" sz="2000" b="1" dirty="0">
                <a:latin typeface="Times New Roman" panose="02020603050405020304" pitchFamily="18" charset="0"/>
                <a:cs typeface="Times New Roman" panose="02020603050405020304" pitchFamily="18" charset="0"/>
              </a:rPr>
              <a:t>OR</a:t>
            </a:r>
          </a:p>
          <a:p>
            <a:pPr marL="0" indent="0" algn="just">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buFont typeface="Wingdings" pitchFamily="2" charset="2"/>
              <a:buChar char="Ø"/>
            </a:pPr>
            <a:r>
              <a:rPr lang="en-US" sz="2400" b="1" dirty="0" smtClean="0">
                <a:latin typeface="Times New Roman" panose="02020603050405020304" pitchFamily="18" charset="0"/>
                <a:cs typeface="Times New Roman" panose="02020603050405020304" pitchFamily="18" charset="0"/>
              </a:rPr>
              <a:t>Public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variables or methods declared with </a:t>
            </a:r>
            <a:r>
              <a:rPr lang="en-US" sz="2400" b="1" dirty="0">
                <a:latin typeface="Times New Roman" panose="02020603050405020304" pitchFamily="18" charset="0"/>
                <a:cs typeface="Times New Roman" panose="02020603050405020304" pitchFamily="18" charset="0"/>
              </a:rPr>
              <a:t>access specifier public</a:t>
            </a:r>
            <a:r>
              <a:rPr lang="en-US" sz="2400" dirty="0">
                <a:latin typeface="Times New Roman" panose="02020603050405020304" pitchFamily="18" charset="0"/>
                <a:cs typeface="Times New Roman" panose="02020603050405020304" pitchFamily="18" charset="0"/>
              </a:rPr>
              <a:t> are accessible anywhere in the program (i.e. within a class in which they are declared and also </a:t>
            </a:r>
            <a:r>
              <a:rPr lang="en-US" sz="2400" dirty="0" smtClean="0">
                <a:latin typeface="Times New Roman" panose="02020603050405020304" pitchFamily="18" charset="0"/>
                <a:cs typeface="Times New Roman" panose="02020603050405020304" pitchFamily="18" charset="0"/>
              </a:rPr>
              <a:t>within </a:t>
            </a:r>
            <a:r>
              <a:rPr lang="en-GB" sz="2400" dirty="0" smtClean="0">
                <a:latin typeface="Times New Roman" panose="02020603050405020304" pitchFamily="18" charset="0"/>
                <a:cs typeface="Times New Roman" panose="02020603050405020304" pitchFamily="18" charset="0"/>
              </a:rPr>
              <a:t>package</a:t>
            </a:r>
            <a:r>
              <a:rPr lang="en-GB" sz="2400" dirty="0">
                <a:latin typeface="Times New Roman" panose="02020603050405020304" pitchFamily="18" charset="0"/>
                <a:cs typeface="Times New Roman" panose="02020603050405020304" pitchFamily="18" charset="0"/>
              </a:rPr>
              <a:t>, or even different packages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outside </a:t>
            </a:r>
            <a:r>
              <a:rPr lang="en-US" sz="2400" dirty="0">
                <a:latin typeface="Times New Roman" panose="02020603050405020304" pitchFamily="18" charset="0"/>
                <a:cs typeface="Times New Roman" panose="02020603050405020304" pitchFamily="18" charset="0"/>
              </a:rPr>
              <a:t>that class )</a:t>
            </a:r>
          </a:p>
          <a:p>
            <a:pPr marL="0" indent="0" algn="just">
              <a:buFont typeface="Wingdings" pitchFamily="2" charset="2"/>
              <a:buChar char="Ø"/>
            </a:pPr>
            <a:endParaRPr lang="en-US" sz="2400" dirty="0">
              <a:latin typeface="Times New Roman" panose="02020603050405020304" pitchFamily="18" charset="0"/>
              <a:cs typeface="Times New Roman" panose="02020603050405020304" pitchFamily="18" charset="0"/>
            </a:endParaRPr>
          </a:p>
          <a:p>
            <a:pPr marL="0" indent="0" algn="just">
              <a:buFont typeface="Wingdings" pitchFamily="2" charset="2"/>
              <a:buChar char="Ø"/>
            </a:pPr>
            <a:r>
              <a:rPr lang="en-US" sz="2400" b="1" dirty="0">
                <a:latin typeface="Times New Roman" panose="02020603050405020304" pitchFamily="18" charset="0"/>
                <a:cs typeface="Times New Roman" panose="02020603050405020304" pitchFamily="18" charset="0"/>
              </a:rPr>
              <a:t>Protected</a:t>
            </a:r>
            <a:r>
              <a:rPr lang="en-US" sz="2400" dirty="0">
                <a:latin typeface="Times New Roman" panose="02020603050405020304" pitchFamily="18" charset="0"/>
                <a:cs typeface="Times New Roman" panose="02020603050405020304" pitchFamily="18" charset="0"/>
              </a:rPr>
              <a:t> : variables or methods declared with </a:t>
            </a:r>
            <a:r>
              <a:rPr lang="en-US" sz="2400" b="1" dirty="0">
                <a:latin typeface="Times New Roman" panose="02020603050405020304" pitchFamily="18" charset="0"/>
                <a:cs typeface="Times New Roman" panose="02020603050405020304" pitchFamily="18" charset="0"/>
              </a:rPr>
              <a:t>access  specifier protected</a:t>
            </a:r>
            <a:r>
              <a:rPr lang="en-US" sz="2400" dirty="0">
                <a:latin typeface="Times New Roman" panose="02020603050405020304" pitchFamily="18" charset="0"/>
                <a:cs typeface="Times New Roman" panose="02020603050405020304" pitchFamily="18" charset="0"/>
              </a:rPr>
              <a:t> are accessible  within a class in which they are declared and also  in the derived  class).</a:t>
            </a:r>
          </a:p>
          <a:p>
            <a:pPr marL="0" indent="0" algn="just">
              <a:buFont typeface="Wingdings" pitchFamily="2" charset="2"/>
              <a:buChar char="Ø"/>
            </a:pPr>
            <a:endParaRPr lang="en-US" sz="1600" dirty="0"/>
          </a:p>
        </p:txBody>
      </p:sp>
    </p:spTree>
    <p:extLst>
      <p:ext uri="{BB962C8B-B14F-4D97-AF65-F5344CB8AC3E}">
        <p14:creationId xmlns:p14="http://schemas.microsoft.com/office/powerpoint/2010/main" val="37539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dirty="0"/>
              <a:t>Controlling access to Members (Access Modifiers)     </a:t>
            </a:r>
          </a:p>
        </p:txBody>
      </p:sp>
      <p:sp>
        <p:nvSpPr>
          <p:cNvPr id="7" name="Content Placeholder 6"/>
          <p:cNvSpPr>
            <a:spLocks noGrp="1"/>
          </p:cNvSpPr>
          <p:nvPr>
            <p:ph idx="1"/>
          </p:nvPr>
        </p:nvSpPr>
        <p:spPr>
          <a:xfrm>
            <a:off x="1154954" y="2567651"/>
            <a:ext cx="10181101" cy="4421094"/>
          </a:xfrm>
        </p:spPr>
        <p:txBody>
          <a:bodyPr>
            <a:normAutofit/>
          </a:bodyPr>
          <a:lstStyle/>
          <a:p>
            <a:pPr marL="0" indent="0" algn="just">
              <a:buFont typeface="Wingdings" pitchFamily="2" charset="2"/>
              <a:buChar char="Ø"/>
            </a:pPr>
            <a:r>
              <a:rPr lang="en-US" sz="1600" dirty="0"/>
              <a:t>  </a:t>
            </a:r>
            <a:r>
              <a:rPr lang="en-US" sz="2000" b="1" dirty="0">
                <a:latin typeface="Times New Roman" panose="02020603050405020304" pitchFamily="18" charset="0"/>
                <a:cs typeface="Times New Roman" panose="02020603050405020304" pitchFamily="18" charset="0"/>
              </a:rPr>
              <a:t>Access Specifiers : </a:t>
            </a:r>
            <a:r>
              <a:rPr lang="en-US" sz="2000" dirty="0">
                <a:latin typeface="Times New Roman" panose="02020603050405020304" pitchFamily="18" charset="0"/>
                <a:cs typeface="Times New Roman" panose="02020603050405020304" pitchFamily="18" charset="0"/>
              </a:rPr>
              <a:t>  Define level of Accessibility of a variable or a method  </a:t>
            </a:r>
            <a:r>
              <a:rPr lang="en-US" sz="2000" b="1" dirty="0">
                <a:latin typeface="Times New Roman" panose="02020603050405020304" pitchFamily="18" charset="0"/>
                <a:cs typeface="Times New Roman" panose="02020603050405020304" pitchFamily="18" charset="0"/>
              </a:rPr>
              <a:t>OR</a:t>
            </a:r>
          </a:p>
          <a:p>
            <a:r>
              <a:rPr lang="en-GB" sz="2400" b="1" dirty="0"/>
              <a:t>Default (No Modifier) Access Specifier</a:t>
            </a:r>
          </a:p>
          <a:p>
            <a:r>
              <a:rPr lang="en-GB" sz="2400" dirty="0"/>
              <a:t>If </a:t>
            </a:r>
            <a:r>
              <a:rPr lang="en-GB" sz="2400" b="1" dirty="0"/>
              <a:t>no access specifier is specified</a:t>
            </a:r>
            <a:r>
              <a:rPr lang="en-GB" sz="2400" dirty="0"/>
              <a:t>, Java assigns </a:t>
            </a:r>
            <a:r>
              <a:rPr lang="en-GB" sz="2400" b="1" dirty="0"/>
              <a:t>default</a:t>
            </a:r>
            <a:r>
              <a:rPr lang="en-GB" sz="2400" dirty="0"/>
              <a:t> access.</a:t>
            </a:r>
          </a:p>
          <a:p>
            <a:r>
              <a:rPr lang="en-GB" sz="2400" dirty="0"/>
              <a:t>It means the class, method, or variable is accessible </a:t>
            </a:r>
            <a:r>
              <a:rPr lang="en-GB" sz="2400" b="1" dirty="0"/>
              <a:t>only within the same package</a:t>
            </a:r>
            <a:r>
              <a:rPr lang="en-GB" sz="2400" dirty="0"/>
              <a:t>.</a:t>
            </a:r>
          </a:p>
          <a:p>
            <a:pPr marL="0" indent="0" algn="just">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553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t>Introduction to Object-Oriented Programming</a:t>
            </a:r>
            <a:endParaRPr lang="en-US" sz="2800" dirty="0"/>
          </a:p>
        </p:txBody>
      </p:sp>
      <p:sp>
        <p:nvSpPr>
          <p:cNvPr id="7" name="Content Placeholder 6"/>
          <p:cNvSpPr>
            <a:spLocks noGrp="1"/>
          </p:cNvSpPr>
          <p:nvPr>
            <p:ph idx="1"/>
          </p:nvPr>
        </p:nvSpPr>
        <p:spPr>
          <a:xfrm>
            <a:off x="1013063" y="2329355"/>
            <a:ext cx="10637653" cy="4421094"/>
          </a:xfrm>
        </p:spPr>
        <p:txBody>
          <a:bodyPr>
            <a:normAutofit/>
          </a:bodyPr>
          <a:lstStyle/>
          <a:p>
            <a:pPr>
              <a:lnSpc>
                <a:spcPct val="90000"/>
              </a:lnSpc>
            </a:pPr>
            <a:r>
              <a:rPr lang="en-US" b="1" dirty="0" smtClean="0">
                <a:solidFill>
                  <a:srgbClr val="000000"/>
                </a:solidFill>
                <a:latin typeface="+mj-lt"/>
              </a:rPr>
              <a:t>Data Encapsulation &amp; Abstraction</a:t>
            </a:r>
          </a:p>
          <a:p>
            <a:pPr>
              <a:lnSpc>
                <a:spcPct val="90000"/>
              </a:lnSpc>
            </a:pPr>
            <a:r>
              <a:rPr lang="en-US" dirty="0" smtClean="0">
                <a:solidFill>
                  <a:srgbClr val="000000"/>
                </a:solidFill>
                <a:latin typeface="+mj-lt"/>
              </a:rPr>
              <a:t>Data Encapsulation: Is an  OOP feature that binds together data and functions.</a:t>
            </a:r>
            <a:r>
              <a:rPr lang="en-US" b="1" dirty="0" smtClean="0">
                <a:solidFill>
                  <a:srgbClr val="000000"/>
                </a:solidFill>
                <a:latin typeface="+mj-lt"/>
              </a:rPr>
              <a:t> OR</a:t>
            </a:r>
          </a:p>
          <a:p>
            <a:pPr>
              <a:lnSpc>
                <a:spcPct val="90000"/>
              </a:lnSpc>
            </a:pPr>
            <a:r>
              <a:rPr lang="en-US" dirty="0" smtClean="0">
                <a:solidFill>
                  <a:srgbClr val="000000"/>
                </a:solidFill>
                <a:latin typeface="+mj-lt"/>
              </a:rPr>
              <a:t>The wrapping of data and functions into a single unit. </a:t>
            </a:r>
            <a:r>
              <a:rPr lang="en-US" b="1" dirty="0" smtClean="0">
                <a:solidFill>
                  <a:srgbClr val="000000"/>
                </a:solidFill>
                <a:latin typeface="+mj-lt"/>
              </a:rPr>
              <a:t>OR</a:t>
            </a:r>
          </a:p>
          <a:p>
            <a:pPr>
              <a:lnSpc>
                <a:spcPct val="90000"/>
              </a:lnSpc>
            </a:pPr>
            <a:endParaRPr lang="en-GB" b="1" dirty="0">
              <a:solidFill>
                <a:srgbClr val="000000"/>
              </a:solidFill>
              <a:latin typeface="+mj-lt"/>
            </a:endParaRPr>
          </a:p>
          <a:p>
            <a:pPr>
              <a:lnSpc>
                <a:spcPct val="90000"/>
              </a:lnSpc>
            </a:pPr>
            <a:r>
              <a:rPr lang="en-US" altLang="en-US" b="1" dirty="0">
                <a:latin typeface="Arial" panose="020B0604020202020204" pitchFamily="34" charset="0"/>
              </a:rPr>
              <a:t>Encapsulation in OOP is the practice of defining class attributes as private and providing controlled access through public methods, preventing unauthorized or unintended modifications to the object's state</a:t>
            </a:r>
            <a:endParaRPr lang="en-US" b="1" dirty="0" smtClean="0">
              <a:solidFill>
                <a:srgbClr val="000000"/>
              </a:solidFill>
              <a:latin typeface="+mj-lt"/>
            </a:endParaRPr>
          </a:p>
          <a:p>
            <a:pPr>
              <a:lnSpc>
                <a:spcPct val="90000"/>
              </a:lnSpc>
            </a:pPr>
            <a:r>
              <a:rPr lang="en-US" dirty="0" smtClean="0">
                <a:solidFill>
                  <a:srgbClr val="000000"/>
                </a:solidFill>
                <a:latin typeface="+mj-lt"/>
              </a:rPr>
              <a:t>The internal of the object is private to that object and may not be accessed from outside the object</a:t>
            </a:r>
          </a:p>
          <a:p>
            <a:pPr>
              <a:lnSpc>
                <a:spcPct val="90000"/>
              </a:lnSpc>
            </a:pPr>
            <a:endParaRPr lang="en-US" dirty="0" smtClean="0">
              <a:solidFill>
                <a:srgbClr val="000000"/>
              </a:solidFill>
              <a:latin typeface="+mj-lt"/>
            </a:endParaRPr>
          </a:p>
          <a:p>
            <a:pPr marL="0" indent="0">
              <a:buNone/>
            </a:pPr>
            <a:endParaRPr lang="en-US" sz="1600" dirty="0"/>
          </a:p>
        </p:txBody>
      </p:sp>
    </p:spTree>
    <p:extLst>
      <p:ext uri="{BB962C8B-B14F-4D97-AF65-F5344CB8AC3E}">
        <p14:creationId xmlns:p14="http://schemas.microsoft.com/office/powerpoint/2010/main" val="3890314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24241"/>
            <a:ext cx="11457140" cy="4893647"/>
          </a:xfrm>
          <a:prstGeom prst="rect">
            <a:avLst/>
          </a:prstGeom>
        </p:spPr>
        <p:txBody>
          <a:bodyPr wrap="square">
            <a:spAutoFit/>
          </a:bodyPr>
          <a:lstStyle/>
          <a:p>
            <a:pPr marL="285750" lvl="0" indent="-285750" algn="just" defTabSz="914400" eaLnBrk="0" fontAlgn="base" hangingPunct="0">
              <a:spcBef>
                <a:spcPct val="0"/>
              </a:spcBef>
              <a:spcAft>
                <a:spcPct val="0"/>
              </a:spcAft>
              <a:buFont typeface="Arial" panose="020B0604020202020204" pitchFamily="34" charset="0"/>
              <a:buChar char="•"/>
            </a:pPr>
            <a:r>
              <a:rPr lang="en-US" altLang="en-US" sz="2400" b="1" dirty="0">
                <a:latin typeface="Arial" panose="020B0604020202020204" pitchFamily="34" charset="0"/>
              </a:rPr>
              <a:t>Data Encapsulation </a:t>
            </a:r>
            <a:r>
              <a:rPr lang="en-US" altLang="en-US" sz="2400" dirty="0">
                <a:latin typeface="Arial" panose="020B0604020202020204" pitchFamily="34" charset="0"/>
              </a:rPr>
              <a:t>is the process of bundling data (variables) and methods (functions) that operate on the data into a single unit, typically a class, while restricting direct access to some details</a:t>
            </a:r>
            <a:r>
              <a:rPr lang="en-US" altLang="en-US" sz="2400" dirty="0" smtClean="0">
                <a:latin typeface="Arial" panose="020B0604020202020204" pitchFamily="34" charset="0"/>
              </a:rPr>
              <a:t>.</a:t>
            </a:r>
          </a:p>
          <a:p>
            <a:pPr lvl="0" algn="just" defTabSz="914400" eaLnBrk="0" fontAlgn="base" hangingPunct="0">
              <a:spcBef>
                <a:spcPct val="0"/>
              </a:spcBef>
              <a:spcAft>
                <a:spcPct val="0"/>
              </a:spcAft>
            </a:pPr>
            <a:endParaRPr lang="en-US" altLang="en-US" sz="2400" dirty="0">
              <a:latin typeface="Arial" panose="020B060402020202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r>
              <a:rPr lang="en-US" altLang="en-US" sz="2400" b="1" dirty="0">
                <a:latin typeface="Arial" panose="020B0604020202020204" pitchFamily="34" charset="0"/>
              </a:rPr>
              <a:t>Encapsulation is the technique </a:t>
            </a:r>
            <a:r>
              <a:rPr lang="en-US" altLang="en-US" sz="2400" dirty="0">
                <a:latin typeface="Arial" panose="020B0604020202020204" pitchFamily="34" charset="0"/>
              </a:rPr>
              <a:t>of hiding internal implementation details of a class and exposing only necessary functionalities through controlled access mechanisms like getter and setter </a:t>
            </a:r>
            <a:r>
              <a:rPr lang="en-US" altLang="en-US" sz="2400" dirty="0" smtClean="0">
                <a:latin typeface="Arial" panose="020B0604020202020204" pitchFamily="34" charset="0"/>
              </a:rPr>
              <a:t>methods.</a:t>
            </a:r>
          </a:p>
          <a:p>
            <a:pPr marL="285750" lvl="0" indent="-285750" algn="just" defTabSz="914400" eaLnBrk="0" fontAlgn="base" hangingPunct="0">
              <a:spcBef>
                <a:spcPct val="0"/>
              </a:spcBef>
              <a:spcAft>
                <a:spcPct val="0"/>
              </a:spcAft>
              <a:buFont typeface="Arial" panose="020B0604020202020204" pitchFamily="34" charset="0"/>
              <a:buChar char="•"/>
            </a:pPr>
            <a:endParaRPr lang="en-US" altLang="en-US" sz="2400" dirty="0">
              <a:latin typeface="Arial" panose="020B060402020202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r>
              <a:rPr lang="en-US" altLang="en-US" sz="2400" b="1" dirty="0">
                <a:latin typeface="Arial" panose="020B0604020202020204" pitchFamily="34" charset="0"/>
              </a:rPr>
              <a:t>Encapsulation ensures </a:t>
            </a:r>
            <a:r>
              <a:rPr lang="en-US" altLang="en-US" sz="2400" dirty="0">
                <a:latin typeface="Arial" panose="020B0604020202020204" pitchFamily="34" charset="0"/>
              </a:rPr>
              <a:t>that an object's data is hidden from direct external modification and can only be accessed or modified through well-defined interfaces, maintaining data integrity and security</a:t>
            </a:r>
            <a:r>
              <a:rPr lang="en-US" altLang="en-US" sz="2400" dirty="0" smtClean="0">
                <a:latin typeface="Arial" panose="020B0604020202020204" pitchFamily="34" charset="0"/>
              </a:rPr>
              <a:t>.</a:t>
            </a:r>
          </a:p>
          <a:p>
            <a:pPr marL="285750" lvl="0" indent="-285750" algn="just" defTabSz="914400" eaLnBrk="0" fontAlgn="base" hangingPunct="0">
              <a:spcBef>
                <a:spcPct val="0"/>
              </a:spcBef>
              <a:spcAft>
                <a:spcPct val="0"/>
              </a:spcAft>
              <a:buFont typeface="Arial" panose="020B0604020202020204" pitchFamily="34" charset="0"/>
              <a:buChar char="•"/>
            </a:pPr>
            <a:endParaRPr lang="en-US" altLang="en-US" sz="2400" dirty="0">
              <a:latin typeface="Arial" panose="020B060402020202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r>
              <a:rPr lang="en-US" altLang="en-US" sz="2400" b="1" dirty="0" smtClean="0">
                <a:latin typeface="Arial" panose="020B0604020202020204" pitchFamily="34" charset="0"/>
              </a:rPr>
              <a:t>.</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6425975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7" name="Content Placeholder 6"/>
          <p:cNvSpPr>
            <a:spLocks noGrp="1"/>
          </p:cNvSpPr>
          <p:nvPr>
            <p:ph idx="1"/>
          </p:nvPr>
        </p:nvSpPr>
        <p:spPr>
          <a:xfrm>
            <a:off x="1013063" y="2279251"/>
            <a:ext cx="10637653" cy="4421094"/>
          </a:xfrm>
        </p:spPr>
        <p:txBody>
          <a:bodyPr>
            <a:normAutofit/>
          </a:bodyPr>
          <a:lstStyle/>
          <a:p>
            <a:pPr>
              <a:lnSpc>
                <a:spcPct val="90000"/>
              </a:lnSpc>
            </a:pPr>
            <a:endParaRPr lang="en-US" dirty="0">
              <a:solidFill>
                <a:srgbClr val="000000"/>
              </a:solidFill>
              <a:latin typeface="+mj-lt"/>
            </a:endParaRPr>
          </a:p>
          <a:p>
            <a:pPr>
              <a:lnSpc>
                <a:spcPct val="90000"/>
              </a:lnSpc>
            </a:pPr>
            <a:r>
              <a:rPr lang="en-US" sz="2800" b="1" dirty="0">
                <a:solidFill>
                  <a:srgbClr val="000000"/>
                </a:solidFill>
                <a:latin typeface="+mj-lt"/>
              </a:rPr>
              <a:t>Abstraction: </a:t>
            </a:r>
            <a:r>
              <a:rPr lang="en-US" sz="2800" dirty="0">
                <a:solidFill>
                  <a:srgbClr val="000000"/>
                </a:solidFill>
                <a:latin typeface="+mj-lt"/>
              </a:rPr>
              <a:t>refers to the act of representing the functionality of a program and hide the internal details. </a:t>
            </a:r>
            <a:r>
              <a:rPr lang="en-US" sz="2800" b="1" dirty="0">
                <a:solidFill>
                  <a:srgbClr val="000000"/>
                </a:solidFill>
                <a:latin typeface="+mj-lt"/>
              </a:rPr>
              <a:t>OR</a:t>
            </a:r>
          </a:p>
          <a:p>
            <a:pPr>
              <a:lnSpc>
                <a:spcPct val="90000"/>
              </a:lnSpc>
            </a:pPr>
            <a:r>
              <a:rPr lang="en-US" sz="2800" b="1" dirty="0">
                <a:solidFill>
                  <a:srgbClr val="000000"/>
                </a:solidFill>
                <a:latin typeface="+mj-lt"/>
              </a:rPr>
              <a:t>A feature of OOP where by the implementation details of class are kept hidden from the user.</a:t>
            </a:r>
            <a:endParaRPr lang="en-US" sz="2800" b="1" dirty="0"/>
          </a:p>
          <a:p>
            <a:pPr marL="0" indent="0">
              <a:buNone/>
            </a:pPr>
            <a:endParaRPr lang="en-US" sz="1600" dirty="0"/>
          </a:p>
        </p:txBody>
      </p:sp>
    </p:spTree>
    <p:extLst>
      <p:ext uri="{BB962C8B-B14F-4D97-AF65-F5344CB8AC3E}">
        <p14:creationId xmlns:p14="http://schemas.microsoft.com/office/powerpoint/2010/main" val="11378424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7" name="Content Placeholder 6"/>
          <p:cNvSpPr>
            <a:spLocks noGrp="1"/>
          </p:cNvSpPr>
          <p:nvPr>
            <p:ph idx="1"/>
          </p:nvPr>
        </p:nvSpPr>
        <p:spPr>
          <a:xfrm>
            <a:off x="896949" y="2700165"/>
            <a:ext cx="10637653" cy="3071985"/>
          </a:xfrm>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The whole idea behind encapsulation is to hide the implementation details from users. If a data member is private it means it can only be accessed within the same class. No outside class.</a:t>
            </a:r>
          </a:p>
          <a:p>
            <a:pPr>
              <a:lnSpc>
                <a:spcPct val="90000"/>
              </a:lnSpc>
            </a:pP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How to implement encapsulation in java: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1) Make the instance variables private so that they cannot be accessed directly from outside the class. You can only set and get values of these variables through the methods of the class.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2) Have getter and setter methods in the class to set and get the values of the fields private data member (variable) of other </a:t>
            </a:r>
            <a:r>
              <a:rPr lang="en-US" sz="2000" dirty="0" smtClean="0">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432254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838080" y="365040"/>
            <a:ext cx="10515240" cy="1325160"/>
          </a:xfrm>
          <a:prstGeom prst="rect">
            <a:avLst/>
          </a:prstGeom>
        </p:spPr>
        <p:txBody>
          <a:bodyPr anchor="ctr"/>
          <a:lstStyle/>
          <a:p>
            <a:pPr>
              <a:lnSpc>
                <a:spcPct val="90000"/>
              </a:lnSpc>
            </a:pPr>
            <a:r>
              <a:rPr lang="en-US" sz="4400" dirty="0">
                <a:solidFill>
                  <a:srgbClr val="000000"/>
                </a:solidFill>
                <a:latin typeface="Calibri Light"/>
              </a:rPr>
              <a:t>Data Encapsulation &amp; Abstraction</a:t>
            </a:r>
            <a:endParaRPr dirty="0"/>
          </a:p>
        </p:txBody>
      </p:sp>
      <p:sp>
        <p:nvSpPr>
          <p:cNvPr id="124" name="TextShape 2"/>
          <p:cNvSpPr txBox="1"/>
          <p:nvPr/>
        </p:nvSpPr>
        <p:spPr>
          <a:xfrm>
            <a:off x="838080" y="1570067"/>
            <a:ext cx="11003400" cy="5476192"/>
          </a:xfrm>
          <a:prstGeom prst="rect">
            <a:avLst/>
          </a:prstGeom>
        </p:spPr>
        <p:txBody>
          <a:bodyPr/>
          <a:lstStyle/>
          <a:p>
            <a:r>
              <a:rPr lang="en-US" sz="1600" dirty="0"/>
              <a:t>	</a:t>
            </a:r>
          </a:p>
          <a:p>
            <a:endParaRPr lang="en-US" sz="1100" b="1" dirty="0"/>
          </a:p>
        </p:txBody>
      </p:sp>
      <p:pic>
        <p:nvPicPr>
          <p:cNvPr id="3" name="Picture 2"/>
          <p:cNvPicPr>
            <a:picLocks noChangeAspect="1"/>
          </p:cNvPicPr>
          <p:nvPr/>
        </p:nvPicPr>
        <p:blipFill>
          <a:blip r:embed="rId3"/>
          <a:stretch>
            <a:fillRect/>
          </a:stretch>
        </p:blipFill>
        <p:spPr>
          <a:xfrm>
            <a:off x="782435" y="1237305"/>
            <a:ext cx="11114689" cy="5218386"/>
          </a:xfrm>
          <a:prstGeom prst="rect">
            <a:avLst/>
          </a:prstGeom>
        </p:spPr>
      </p:pic>
      <p:sp>
        <p:nvSpPr>
          <p:cNvPr id="2" name="Rectangle 1"/>
          <p:cNvSpPr/>
          <p:nvPr/>
        </p:nvSpPr>
        <p:spPr>
          <a:xfrm>
            <a:off x="247649" y="3408703"/>
            <a:ext cx="3295651" cy="3046988"/>
          </a:xfrm>
          <a:prstGeom prst="rect">
            <a:avLst/>
          </a:prstGeom>
        </p:spPr>
        <p:txBody>
          <a:bodyPr wrap="square">
            <a:spAutoFit/>
          </a:bodyPr>
          <a:lstStyle/>
          <a:p>
            <a:r>
              <a:rPr lang="en-US" sz="2400" b="1" i="1" dirty="0">
                <a:solidFill>
                  <a:srgbClr val="333333"/>
                </a:solidFill>
                <a:latin typeface="inter-regular"/>
              </a:rPr>
              <a:t>Hiding internal details and showing functionality</a:t>
            </a:r>
            <a:r>
              <a:rPr lang="en-US" sz="2400" b="1" dirty="0">
                <a:solidFill>
                  <a:srgbClr val="333333"/>
                </a:solidFill>
                <a:latin typeface="inter-regular"/>
              </a:rPr>
              <a:t> is known as abstraction. For example phone call, we don't know the internal processing.</a:t>
            </a:r>
            <a:endParaRPr lang="en-US" sz="2400" b="1" dirty="0"/>
          </a:p>
        </p:txBody>
      </p:sp>
    </p:spTree>
    <p:extLst>
      <p:ext uri="{BB962C8B-B14F-4D97-AF65-F5344CB8AC3E}">
        <p14:creationId xmlns:p14="http://schemas.microsoft.com/office/powerpoint/2010/main" val="17012007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8663" y="1065334"/>
            <a:ext cx="11084212" cy="5940088"/>
          </a:xfrm>
          <a:prstGeom prst="rect">
            <a:avLst/>
          </a:prstGeom>
        </p:spPr>
        <p:txBody>
          <a:bodyPr wrap="square">
            <a:spAutoFit/>
          </a:bodyPr>
          <a:lstStyle/>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A Constructor </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is a special member function which is called/ executed automatically whenever an object of a class is created. </a:t>
            </a:r>
            <a:endParaRPr lang="en-US" sz="32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When an object of class is created, the </a:t>
            </a:r>
            <a:r>
              <a:rPr lang="en-US" sz="3200" dirty="0">
                <a:solidFill>
                  <a:srgbClr val="FF0000"/>
                </a:solidFill>
                <a:latin typeface="Times New Roman" panose="02020603050405020304" pitchFamily="18" charset="0"/>
                <a:cs typeface="Times New Roman" panose="02020603050405020304" pitchFamily="18" charset="0"/>
              </a:rPr>
              <a:t>constructor</a:t>
            </a:r>
            <a:r>
              <a:rPr lang="en-US" sz="3200" dirty="0">
                <a:latin typeface="Times New Roman" panose="02020603050405020304" pitchFamily="18" charset="0"/>
                <a:cs typeface="Times New Roman" panose="02020603050405020304" pitchFamily="18" charset="0"/>
              </a:rPr>
              <a:t> of that class is </a:t>
            </a:r>
            <a:r>
              <a:rPr lang="en-US" sz="3200" dirty="0">
                <a:solidFill>
                  <a:srgbClr val="FF0000"/>
                </a:solidFill>
                <a:latin typeface="Times New Roman" panose="02020603050405020304" pitchFamily="18" charset="0"/>
                <a:cs typeface="Times New Roman" panose="02020603050405020304" pitchFamily="18" charset="0"/>
              </a:rPr>
              <a:t>called</a:t>
            </a:r>
            <a:r>
              <a:rPr lang="en-US" sz="32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It is used to Initialize an object, and to initialize the instance variables</a:t>
            </a:r>
            <a:r>
              <a:rPr lang="en-US" sz="32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Automatic Initialization is carried out by a special member function called </a:t>
            </a:r>
            <a:r>
              <a:rPr lang="en-US" sz="3200" b="1" dirty="0">
                <a:solidFill>
                  <a:srgbClr val="FF0000"/>
                </a:solidFill>
                <a:latin typeface="Times New Roman" panose="02020603050405020304" pitchFamily="18" charset="0"/>
                <a:cs typeface="Times New Roman" panose="02020603050405020304" pitchFamily="18" charset="0"/>
              </a:rPr>
              <a:t>Constructor</a:t>
            </a:r>
          </a:p>
          <a:p>
            <a:endParaRPr lang="en-US" sz="2800" dirty="0"/>
          </a:p>
        </p:txBody>
      </p:sp>
      <p:sp>
        <p:nvSpPr>
          <p:cNvPr id="3" name="Rectangle 2"/>
          <p:cNvSpPr/>
          <p:nvPr/>
        </p:nvSpPr>
        <p:spPr>
          <a:xfrm>
            <a:off x="1251009" y="215384"/>
            <a:ext cx="8339975" cy="584775"/>
          </a:xfrm>
          <a:prstGeom prst="rect">
            <a:avLst/>
          </a:prstGeom>
        </p:spPr>
        <p:txBody>
          <a:bodyPr wrap="none">
            <a:spAutoFit/>
          </a:bodyPr>
          <a:lstStyle/>
          <a:p>
            <a:r>
              <a:rPr lang="en-US" sz="3200" dirty="0">
                <a:latin typeface="Arial Black" panose="020B0A04020102020204" pitchFamily="34" charset="0"/>
              </a:rPr>
              <a:t>Initializing Objects with </a:t>
            </a:r>
            <a:r>
              <a:rPr lang="en-US" sz="3200" dirty="0" smtClean="0">
                <a:latin typeface="Arial Black" panose="020B0A04020102020204" pitchFamily="34" charset="0"/>
              </a:rPr>
              <a:t>Constructor</a:t>
            </a:r>
            <a:endParaRPr lang="en-US" sz="3200" dirty="0">
              <a:latin typeface="Arial Black" panose="020B0A04020102020204" pitchFamily="34" charset="0"/>
            </a:endParaRPr>
          </a:p>
        </p:txBody>
      </p:sp>
    </p:spTree>
    <p:extLst>
      <p:ext uri="{BB962C8B-B14F-4D97-AF65-F5344CB8AC3E}">
        <p14:creationId xmlns:p14="http://schemas.microsoft.com/office/powerpoint/2010/main" val="3781075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endParaRPr lang="en-US" sz="2800" dirty="0"/>
          </a:p>
        </p:txBody>
      </p:sp>
      <p:sp>
        <p:nvSpPr>
          <p:cNvPr id="7" name="Content Placeholder 6"/>
          <p:cNvSpPr>
            <a:spLocks noGrp="1"/>
          </p:cNvSpPr>
          <p:nvPr>
            <p:ph idx="1"/>
          </p:nvPr>
        </p:nvSpPr>
        <p:spPr>
          <a:xfrm>
            <a:off x="1154954" y="2191871"/>
            <a:ext cx="10301940" cy="4421094"/>
          </a:xfrm>
        </p:spPr>
        <p:txBody>
          <a:bodyPr>
            <a:normAutofit/>
          </a:bodyPr>
          <a:lstStyle/>
          <a:p>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endParaRPr lang="en-US" sz="1600" dirty="0"/>
          </a:p>
          <a:p>
            <a:pPr marL="0" indent="0">
              <a:buFont typeface="Wingdings" pitchFamily="2" charset="2"/>
              <a:buChar char="Ø"/>
            </a:pPr>
            <a:endParaRPr lang="en-US" sz="1600" dirty="0"/>
          </a:p>
        </p:txBody>
      </p:sp>
    </p:spTree>
    <p:extLst>
      <p:ext uri="{BB962C8B-B14F-4D97-AF65-F5344CB8AC3E}">
        <p14:creationId xmlns:p14="http://schemas.microsoft.com/office/powerpoint/2010/main" val="24944763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41445"/>
            <a:ext cx="11372850" cy="4832092"/>
          </a:xfrm>
          <a:prstGeom prst="rect">
            <a:avLst/>
          </a:prstGeom>
        </p:spPr>
        <p:txBody>
          <a:bodyPr wrap="square">
            <a:spAutoFit/>
          </a:bodyPr>
          <a:lstStyle/>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constructor has</a:t>
            </a:r>
            <a:r>
              <a:rPr lang="en-US" sz="2800" b="1" dirty="0">
                <a:latin typeface="Times New Roman" panose="02020603050405020304" pitchFamily="18" charset="0"/>
                <a:cs typeface="Times New Roman" panose="02020603050405020304" pitchFamily="18" charset="0"/>
              </a:rPr>
              <a:t> two special</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characteristics</a:t>
            </a:r>
            <a:r>
              <a:rPr lang="en-US" sz="2800" dirty="0">
                <a:latin typeface="Times New Roman" panose="02020603050405020304" pitchFamily="18" charset="0"/>
                <a:cs typeface="Times New Roman" panose="02020603050405020304" pitchFamily="18" charset="0"/>
              </a:rPr>
              <a:t> that differentiate it from other class methods:</a:t>
            </a:r>
          </a:p>
          <a:p>
            <a:pPr marL="800100" lvl="1"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constructor always has the same name as the class</a:t>
            </a:r>
          </a:p>
          <a:p>
            <a:pPr marL="800100" lvl="1"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constructor never returns a value, and you must not specify a return type —not even of type void.</a:t>
            </a:r>
          </a:p>
          <a:p>
            <a:pPr algn="just"/>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All </a:t>
            </a:r>
            <a:r>
              <a:rPr lang="en-US" sz="2800" dirty="0">
                <a:latin typeface="Times New Roman" panose="02020603050405020304" pitchFamily="18" charset="0"/>
                <a:cs typeface="Times New Roman" panose="02020603050405020304" pitchFamily="18" charset="0"/>
              </a:rPr>
              <a:t>classes have a </a:t>
            </a:r>
            <a:r>
              <a:rPr lang="en-US" sz="2800" b="1" dirty="0">
                <a:latin typeface="Times New Roman" panose="02020603050405020304" pitchFamily="18" charset="0"/>
                <a:cs typeface="Times New Roman" panose="02020603050405020304" pitchFamily="18" charset="0"/>
              </a:rPr>
              <a:t>default constructor which is parameter less</a:t>
            </a:r>
            <a:r>
              <a:rPr lang="en-US" sz="2800" dirty="0">
                <a:latin typeface="Times New Roman" panose="02020603050405020304" pitchFamily="18" charset="0"/>
                <a:cs typeface="Times New Roman" panose="02020603050405020304" pitchFamily="18" charset="0"/>
              </a:rPr>
              <a:t>.</a:t>
            </a:r>
          </a:p>
          <a:p>
            <a:pPr algn="just"/>
            <a:endParaRPr lang="en-US" sz="28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If </a:t>
            </a:r>
            <a:r>
              <a:rPr lang="en-US" sz="2800" dirty="0">
                <a:latin typeface="Times New Roman" panose="02020603050405020304" pitchFamily="18" charset="0"/>
                <a:cs typeface="Times New Roman" panose="02020603050405020304" pitchFamily="18" charset="0"/>
              </a:rPr>
              <a:t>you don't define any constructors for your class, the compiler supplies a default constructor in the class, that initializes the instance variables </a:t>
            </a:r>
            <a:r>
              <a:rPr lang="en-US" sz="2800" dirty="0" smtClean="0">
                <a:latin typeface="Times New Roman" panose="02020603050405020304" pitchFamily="18" charset="0"/>
                <a:cs typeface="Times New Roman" panose="02020603050405020304" pitchFamily="18" charset="0"/>
              </a:rPr>
              <a:t>to </a:t>
            </a:r>
            <a:r>
              <a:rPr lang="en-US" sz="2800" dirty="0">
                <a:latin typeface="Times New Roman" panose="02020603050405020304" pitchFamily="18" charset="0"/>
                <a:cs typeface="Times New Roman" panose="02020603050405020304" pitchFamily="18" charset="0"/>
              </a:rPr>
              <a:t>their default values (zero for numeric types, false for </a:t>
            </a:r>
            <a:r>
              <a:rPr lang="en-US" sz="2800" dirty="0" err="1">
                <a:latin typeface="Times New Roman" panose="02020603050405020304" pitchFamily="18" charset="0"/>
                <a:cs typeface="Times New Roman" panose="02020603050405020304" pitchFamily="18" charset="0"/>
              </a:rPr>
              <a:t>boolean</a:t>
            </a:r>
            <a:r>
              <a:rPr lang="en-US" sz="2800" dirty="0">
                <a:latin typeface="Times New Roman" panose="02020603050405020304" pitchFamily="18" charset="0"/>
                <a:cs typeface="Times New Roman" panose="02020603050405020304" pitchFamily="18" charset="0"/>
              </a:rPr>
              <a:t>,  null for reference) </a:t>
            </a:r>
            <a:endParaRPr lang="en-US" sz="2800" dirty="0"/>
          </a:p>
        </p:txBody>
      </p:sp>
      <p:sp>
        <p:nvSpPr>
          <p:cNvPr id="3" name="Rectangle 2"/>
          <p:cNvSpPr/>
          <p:nvPr/>
        </p:nvSpPr>
        <p:spPr>
          <a:xfrm>
            <a:off x="2641658" y="184220"/>
            <a:ext cx="6511719" cy="523220"/>
          </a:xfrm>
          <a:prstGeom prst="rect">
            <a:avLst/>
          </a:prstGeom>
        </p:spPr>
        <p:txBody>
          <a:bodyPr wrap="none">
            <a:spAutoFit/>
          </a:bodyPr>
          <a:lstStyle/>
          <a:p>
            <a:r>
              <a:rPr lang="en-US" sz="2800" b="1" dirty="0"/>
              <a:t>Initializing Objects with Constructors </a:t>
            </a:r>
          </a:p>
        </p:txBody>
      </p:sp>
    </p:spTree>
    <p:extLst>
      <p:ext uri="{BB962C8B-B14F-4D97-AF65-F5344CB8AC3E}">
        <p14:creationId xmlns:p14="http://schemas.microsoft.com/office/powerpoint/2010/main" val="606382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Programming Paradigm</a:t>
            </a:r>
          </a:p>
        </p:txBody>
      </p:sp>
      <p:sp>
        <p:nvSpPr>
          <p:cNvPr id="7" name="Content Placeholder 6"/>
          <p:cNvSpPr>
            <a:spLocks noGrp="1"/>
          </p:cNvSpPr>
          <p:nvPr>
            <p:ph idx="1"/>
          </p:nvPr>
        </p:nvSpPr>
        <p:spPr>
          <a:xfrm>
            <a:off x="1154954" y="2282638"/>
            <a:ext cx="8892015" cy="4575362"/>
          </a:xfrm>
        </p:spPr>
        <p:txBody>
          <a:bodyPr>
            <a:normAutofit fontScale="32500" lnSpcReduction="20000"/>
          </a:bodyPr>
          <a:lstStyle/>
          <a:p>
            <a:endParaRPr lang="en-US" sz="6400" b="1" dirty="0">
              <a:latin typeface="Times New Roman" panose="02020603050405020304" pitchFamily="18" charset="0"/>
              <a:cs typeface="Times New Roman" panose="02020603050405020304" pitchFamily="18" charset="0"/>
            </a:endParaRPr>
          </a:p>
          <a:p>
            <a:r>
              <a:rPr lang="en-US" sz="6400" b="1" dirty="0">
                <a:latin typeface="Times New Roman" panose="02020603050405020304" pitchFamily="18" charset="0"/>
                <a:cs typeface="Times New Roman" panose="02020603050405020304" pitchFamily="18" charset="0"/>
              </a:rPr>
              <a:t>Imperative</a:t>
            </a:r>
            <a:r>
              <a:rPr lang="en-US" sz="6400" dirty="0">
                <a:latin typeface="Times New Roman" panose="02020603050405020304" pitchFamily="18" charset="0"/>
                <a:cs typeface="Times New Roman" panose="02020603050405020304" pitchFamily="18" charset="0"/>
              </a:rPr>
              <a:t> — Control flow is an explicit sequence of commands.</a:t>
            </a:r>
          </a:p>
          <a:p>
            <a:endParaRPr lang="en-US" sz="6400" dirty="0">
              <a:latin typeface="Times New Roman" panose="02020603050405020304" pitchFamily="18" charset="0"/>
              <a:cs typeface="Times New Roman" panose="02020603050405020304" pitchFamily="18" charset="0"/>
            </a:endParaRPr>
          </a:p>
          <a:p>
            <a:r>
              <a:rPr lang="en-US" sz="6400" b="1" dirty="0">
                <a:latin typeface="Times New Roman" panose="02020603050405020304" pitchFamily="18" charset="0"/>
                <a:cs typeface="Times New Roman" panose="02020603050405020304" pitchFamily="18" charset="0"/>
              </a:rPr>
              <a:t>Procedural</a:t>
            </a:r>
            <a:r>
              <a:rPr lang="en-US" sz="6400" dirty="0">
                <a:latin typeface="Times New Roman" panose="02020603050405020304" pitchFamily="18" charset="0"/>
                <a:cs typeface="Times New Roman" panose="02020603050405020304" pitchFamily="18" charset="0"/>
              </a:rPr>
              <a:t> — Imperative programming with procedure calls.</a:t>
            </a:r>
          </a:p>
          <a:p>
            <a:endParaRPr lang="en-US" sz="6400" b="1" dirty="0">
              <a:latin typeface="Times New Roman" panose="02020603050405020304" pitchFamily="18" charset="0"/>
              <a:cs typeface="Times New Roman" panose="02020603050405020304" pitchFamily="18" charset="0"/>
            </a:endParaRPr>
          </a:p>
          <a:p>
            <a:r>
              <a:rPr lang="en-US" sz="6400" b="1" dirty="0">
                <a:latin typeface="Times New Roman" panose="02020603050405020304" pitchFamily="18" charset="0"/>
                <a:cs typeface="Times New Roman" panose="02020603050405020304" pitchFamily="18" charset="0"/>
              </a:rPr>
              <a:t>Flow-Driven</a:t>
            </a:r>
            <a:r>
              <a:rPr lang="en-US" sz="6400" dirty="0">
                <a:latin typeface="Times New Roman" panose="02020603050405020304" pitchFamily="18" charset="0"/>
                <a:cs typeface="Times New Roman" panose="02020603050405020304" pitchFamily="18" charset="0"/>
              </a:rPr>
              <a:t> — Computation is specified by multiple processes communicating over 					predefined channels.</a:t>
            </a:r>
          </a:p>
          <a:p>
            <a:pPr marL="0" indent="0">
              <a:buNone/>
            </a:pPr>
            <a:endParaRPr lang="en-US" sz="6400" dirty="0">
              <a:latin typeface="Times New Roman" panose="02020603050405020304" pitchFamily="18" charset="0"/>
              <a:cs typeface="Times New Roman" panose="02020603050405020304" pitchFamily="18" charset="0"/>
            </a:endParaRPr>
          </a:p>
          <a:p>
            <a:r>
              <a:rPr lang="en-US" sz="6400" b="1" dirty="0">
                <a:latin typeface="Times New Roman" panose="02020603050405020304" pitchFamily="18" charset="0"/>
                <a:cs typeface="Times New Roman" panose="02020603050405020304" pitchFamily="18" charset="0"/>
              </a:rPr>
              <a:t>Logic (Rule-based)</a:t>
            </a:r>
            <a:r>
              <a:rPr lang="en-US" sz="6400" dirty="0">
                <a:latin typeface="Times New Roman" panose="02020603050405020304" pitchFamily="18" charset="0"/>
                <a:cs typeface="Times New Roman" panose="02020603050405020304" pitchFamily="18" charset="0"/>
              </a:rPr>
              <a:t> — Programmer specifies a set of facts and rules, and an engine 						     infers the answers to questions.</a:t>
            </a:r>
          </a:p>
          <a:p>
            <a:endParaRPr lang="en-US" sz="4800" dirty="0">
              <a:latin typeface="Times New Roman" panose="02020603050405020304" pitchFamily="18" charset="0"/>
              <a:cs typeface="Times New Roman" panose="02020603050405020304" pitchFamily="18" charset="0"/>
            </a:endParaRPr>
          </a:p>
          <a:p>
            <a:endParaRPr lang="en-US" sz="3400" b="1" u="sng" dirty="0"/>
          </a:p>
          <a:p>
            <a:endParaRPr lang="en-US" dirty="0"/>
          </a:p>
          <a:p>
            <a:pPr>
              <a:buNone/>
            </a:pPr>
            <a:r>
              <a:rPr lang="en-US" dirty="0"/>
              <a:t>    		                             	</a:t>
            </a:r>
          </a:p>
          <a:p>
            <a:endParaRPr lang="en-US" dirty="0"/>
          </a:p>
        </p:txBody>
      </p:sp>
    </p:spTree>
    <p:extLst>
      <p:ext uri="{BB962C8B-B14F-4D97-AF65-F5344CB8AC3E}">
        <p14:creationId xmlns:p14="http://schemas.microsoft.com/office/powerpoint/2010/main" val="34464824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13446" y="53796"/>
            <a:ext cx="6521824" cy="5476192"/>
          </a:xfrm>
          <a:prstGeom prst="rect">
            <a:avLst/>
          </a:prstGeom>
        </p:spPr>
        <p:txBody>
          <a:bodyPr/>
          <a:lstStyle/>
          <a:p>
            <a:pPr>
              <a:lnSpc>
                <a:spcPct val="90000"/>
              </a:lnSpc>
            </a:pPr>
            <a:r>
              <a:rPr lang="en-US" sz="2000" b="1" dirty="0"/>
              <a:t>A Simple Class with Constructor </a:t>
            </a:r>
            <a:endParaRPr lang="en-US" sz="2000" b="1"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class Students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String </a:t>
            </a:r>
            <a:r>
              <a:rPr lang="en-US" sz="2000" dirty="0" err="1">
                <a:solidFill>
                  <a:srgbClr val="000000"/>
                </a:solidFill>
                <a:latin typeface="Calibri Light"/>
              </a:rPr>
              <a:t>studentdame</a:t>
            </a:r>
            <a:r>
              <a:rPr lang="en-US" sz="2000" dirty="0">
                <a:solidFill>
                  <a:srgbClr val="000000"/>
                </a:solidFill>
                <a:latin typeface="Calibri Light"/>
              </a:rPr>
              <a:t>; // instance variable</a:t>
            </a:r>
          </a:p>
          <a:p>
            <a:pPr>
              <a:lnSpc>
                <a:spcPct val="90000"/>
              </a:lnSpc>
            </a:pPr>
            <a:r>
              <a:rPr lang="en-US" sz="2000" dirty="0">
                <a:solidFill>
                  <a:srgbClr val="000000"/>
                </a:solidFill>
                <a:latin typeface="Calibri Light"/>
              </a:rPr>
              <a:t>//Constructor </a:t>
            </a:r>
          </a:p>
          <a:p>
            <a:pPr>
              <a:lnSpc>
                <a:spcPct val="90000"/>
              </a:lnSpc>
            </a:pPr>
            <a:r>
              <a:rPr lang="en-US" sz="2000" dirty="0">
                <a:solidFill>
                  <a:srgbClr val="000000"/>
                </a:solidFill>
                <a:latin typeface="Calibri Light"/>
              </a:rPr>
              <a:t>// public Students () {</a:t>
            </a:r>
          </a:p>
          <a:p>
            <a:pPr>
              <a:lnSpc>
                <a:spcPct val="90000"/>
              </a:lnSpc>
            </a:pPr>
            <a:r>
              <a:rPr lang="en-US" sz="2000" dirty="0">
                <a:solidFill>
                  <a:srgbClr val="000000"/>
                </a:solidFill>
                <a:latin typeface="Calibri Light"/>
              </a:rPr>
              <a:t>//</a:t>
            </a:r>
            <a:r>
              <a:rPr lang="en-US" sz="2000" dirty="0" err="1">
                <a:solidFill>
                  <a:srgbClr val="000000"/>
                </a:solidFill>
                <a:latin typeface="Calibri Light"/>
              </a:rPr>
              <a:t>studentdName</a:t>
            </a:r>
            <a:r>
              <a:rPr lang="en-US" sz="2000" dirty="0">
                <a:solidFill>
                  <a:srgbClr val="000000"/>
                </a:solidFill>
                <a:latin typeface="Calibri Light"/>
              </a:rPr>
              <a:t>=“</a:t>
            </a:r>
            <a:r>
              <a:rPr lang="en-US" sz="2000" dirty="0" err="1">
                <a:solidFill>
                  <a:srgbClr val="000000"/>
                </a:solidFill>
                <a:latin typeface="Calibri Light"/>
              </a:rPr>
              <a:t>anyName</a:t>
            </a:r>
            <a:r>
              <a:rPr lang="en-US" sz="2000" dirty="0">
                <a:solidFill>
                  <a:srgbClr val="000000"/>
                </a:solidFill>
                <a:latin typeface="Calibri Light"/>
              </a:rPr>
              <a:t>”) ;}</a:t>
            </a:r>
          </a:p>
          <a:p>
            <a:pPr>
              <a:lnSpc>
                <a:spcPct val="90000"/>
              </a:lnSpc>
            </a:pPr>
            <a:r>
              <a:rPr lang="en-US" sz="2000" dirty="0">
                <a:solidFill>
                  <a:srgbClr val="000000"/>
                </a:solidFill>
                <a:latin typeface="Calibri Light"/>
              </a:rPr>
              <a:t>  public void </a:t>
            </a:r>
            <a:r>
              <a:rPr lang="en-US" sz="2000" dirty="0" err="1">
                <a:solidFill>
                  <a:srgbClr val="000000"/>
                </a:solidFill>
                <a:latin typeface="Calibri Light"/>
              </a:rPr>
              <a:t>setName</a:t>
            </a:r>
            <a:r>
              <a:rPr lang="en-US" sz="2000" dirty="0">
                <a:solidFill>
                  <a:srgbClr val="000000"/>
                </a:solidFill>
                <a:latin typeface="Calibri Light"/>
              </a:rPr>
              <a:t>(String </a:t>
            </a:r>
            <a:r>
              <a:rPr lang="en-US" sz="2000" dirty="0" err="1">
                <a:solidFill>
                  <a:srgbClr val="000000"/>
                </a:solidFill>
                <a:latin typeface="Calibri Light"/>
              </a:rPr>
              <a:t>stdName</a:t>
            </a:r>
            <a:r>
              <a:rPr lang="en-US" sz="2000" dirty="0">
                <a:solidFill>
                  <a:srgbClr val="000000"/>
                </a:solidFill>
                <a:latin typeface="Calibri Light"/>
              </a:rPr>
              <a:t>)</a:t>
            </a:r>
          </a:p>
          <a:p>
            <a:pPr>
              <a:lnSpc>
                <a:spcPct val="90000"/>
              </a:lnSpc>
            </a:pPr>
            <a:r>
              <a:rPr lang="en-US" sz="2000" dirty="0">
                <a:solidFill>
                  <a:srgbClr val="000000"/>
                </a:solidFill>
                <a:latin typeface="Calibri Light"/>
              </a:rPr>
              <a:t>{</a:t>
            </a:r>
          </a:p>
          <a:p>
            <a:pPr>
              <a:lnSpc>
                <a:spcPct val="90000"/>
              </a:lnSpc>
            </a:pPr>
            <a:r>
              <a:rPr lang="en-US" sz="2000" dirty="0">
                <a:solidFill>
                  <a:srgbClr val="000000"/>
                </a:solidFill>
                <a:latin typeface="Calibri Light"/>
              </a:rPr>
              <a:t>	</a:t>
            </a:r>
            <a:r>
              <a:rPr lang="en-US" sz="2000" dirty="0" err="1">
                <a:solidFill>
                  <a:srgbClr val="000000"/>
                </a:solidFill>
                <a:latin typeface="Calibri Light"/>
              </a:rPr>
              <a:t>studentName</a:t>
            </a:r>
            <a:r>
              <a:rPr lang="en-US" sz="2000" dirty="0">
                <a:solidFill>
                  <a:srgbClr val="000000"/>
                </a:solidFill>
                <a:latin typeface="Calibri Light"/>
              </a:rPr>
              <a:t>=</a:t>
            </a:r>
            <a:r>
              <a:rPr lang="en-US" sz="2000" dirty="0" err="1">
                <a:solidFill>
                  <a:srgbClr val="000000"/>
                </a:solidFill>
                <a:latin typeface="Calibri Light"/>
              </a:rPr>
              <a:t>stdName</a:t>
            </a:r>
            <a:r>
              <a:rPr lang="en-US" sz="2000" dirty="0">
                <a:solidFill>
                  <a:srgbClr val="000000"/>
                </a:solidFill>
                <a:latin typeface="Calibri Light"/>
              </a:rPr>
              <a:t>;     </a:t>
            </a:r>
            <a:endParaRPr lang="en-US" dirty="0">
              <a:solidFill>
                <a:srgbClr val="000000"/>
              </a:solidFill>
              <a:latin typeface="Calibri Light"/>
            </a:endParaRPr>
          </a:p>
          <a:p>
            <a:pPr>
              <a:lnSpc>
                <a:spcPct val="90000"/>
              </a:lnSpc>
            </a:pPr>
            <a:r>
              <a:rPr lang="en-US" sz="2000" dirty="0">
                <a:solidFill>
                  <a:srgbClr val="000000"/>
                </a:solidFill>
                <a:latin typeface="Calibri Light"/>
              </a:rPr>
              <a:t>}  // end method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public String </a:t>
            </a:r>
            <a:r>
              <a:rPr lang="en-US" sz="2000" dirty="0" err="1">
                <a:solidFill>
                  <a:srgbClr val="000000"/>
                </a:solidFill>
                <a:latin typeface="Calibri Light"/>
              </a:rPr>
              <a:t>getName</a:t>
            </a:r>
            <a:r>
              <a:rPr lang="en-US" sz="2000" dirty="0">
                <a:solidFill>
                  <a:srgbClr val="000000"/>
                </a:solidFill>
                <a:latin typeface="Calibri Light"/>
              </a:rPr>
              <a:t>()</a:t>
            </a:r>
          </a:p>
          <a:p>
            <a:pPr>
              <a:lnSpc>
                <a:spcPct val="90000"/>
              </a:lnSpc>
            </a:pPr>
            <a:r>
              <a:rPr lang="en-US" sz="2000" dirty="0">
                <a:solidFill>
                  <a:srgbClr val="000000"/>
                </a:solidFill>
                <a:latin typeface="Calibri Light"/>
              </a:rPr>
              <a:t>{</a:t>
            </a:r>
          </a:p>
          <a:p>
            <a:pPr>
              <a:lnSpc>
                <a:spcPct val="90000"/>
              </a:lnSpc>
            </a:pPr>
            <a:r>
              <a:rPr lang="en-US" sz="2000" dirty="0">
                <a:solidFill>
                  <a:srgbClr val="000000"/>
                </a:solidFill>
                <a:latin typeface="Calibri Light"/>
              </a:rPr>
              <a:t> return </a:t>
            </a:r>
            <a:r>
              <a:rPr lang="en-US" sz="2000" dirty="0" err="1">
                <a:solidFill>
                  <a:srgbClr val="000000"/>
                </a:solidFill>
                <a:latin typeface="Calibri Light"/>
              </a:rPr>
              <a:t>studentName</a:t>
            </a:r>
            <a:r>
              <a:rPr lang="en-US" sz="2000" dirty="0">
                <a:solidFill>
                  <a:srgbClr val="000000"/>
                </a:solidFill>
                <a:latin typeface="Calibri Light"/>
              </a:rPr>
              <a:t>;</a:t>
            </a:r>
            <a:endParaRPr lang="en-US" dirty="0">
              <a:solidFill>
                <a:srgbClr val="000000"/>
              </a:solidFill>
              <a:latin typeface="Calibri Light"/>
            </a:endParaRPr>
          </a:p>
          <a:p>
            <a:pPr>
              <a:lnSpc>
                <a:spcPct val="90000"/>
              </a:lnSpc>
            </a:pPr>
            <a:r>
              <a:rPr lang="en-US" dirty="0">
                <a:solidFill>
                  <a:srgbClr val="000000"/>
                </a:solidFill>
                <a:latin typeface="Calibri Light"/>
              </a:rPr>
              <a:t>}</a:t>
            </a:r>
            <a:r>
              <a:rPr lang="en-US" sz="2000" dirty="0">
                <a:solidFill>
                  <a:srgbClr val="000000"/>
                </a:solidFill>
                <a:latin typeface="Calibri Light"/>
              </a:rPr>
              <a:t>  // end method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public void </a:t>
            </a:r>
            <a:r>
              <a:rPr lang="en-US" sz="2000" dirty="0" err="1">
                <a:solidFill>
                  <a:srgbClr val="000000"/>
                </a:solidFill>
                <a:latin typeface="Calibri Light"/>
              </a:rPr>
              <a:t>displayName</a:t>
            </a:r>
            <a:r>
              <a:rPr lang="en-US" sz="2000" dirty="0">
                <a:solidFill>
                  <a:srgbClr val="000000"/>
                </a:solidFill>
                <a:latin typeface="Calibri Light"/>
              </a:rPr>
              <a:t>()</a:t>
            </a:r>
          </a:p>
          <a:p>
            <a:pPr>
              <a:lnSpc>
                <a:spcPct val="90000"/>
              </a:lnSpc>
            </a:pPr>
            <a:r>
              <a:rPr lang="en-US" sz="2000" dirty="0">
                <a:solidFill>
                  <a:srgbClr val="000000"/>
                </a:solidFill>
                <a:latin typeface="Calibri Light"/>
              </a:rPr>
              <a:t>{</a:t>
            </a:r>
          </a:p>
          <a:p>
            <a:pPr>
              <a:lnSpc>
                <a:spcPct val="90000"/>
              </a:lnSpc>
            </a:pPr>
            <a:r>
              <a:rPr lang="en-US" sz="2000" dirty="0" err="1">
                <a:solidFill>
                  <a:srgbClr val="000000"/>
                </a:solidFill>
                <a:latin typeface="Calibri Light"/>
              </a:rPr>
              <a:t>System.out.println</a:t>
            </a:r>
            <a:r>
              <a:rPr lang="en-US" sz="2000" dirty="0">
                <a:solidFill>
                  <a:srgbClr val="000000"/>
                </a:solidFill>
                <a:latin typeface="Calibri Light"/>
              </a:rPr>
              <a:t>(</a:t>
            </a:r>
            <a:r>
              <a:rPr lang="en-US" sz="2000" dirty="0" err="1">
                <a:solidFill>
                  <a:srgbClr val="000000"/>
                </a:solidFill>
                <a:latin typeface="Calibri Light"/>
              </a:rPr>
              <a:t>getName</a:t>
            </a:r>
            <a:r>
              <a:rPr lang="en-US" sz="2000" dirty="0">
                <a:solidFill>
                  <a:srgbClr val="000000"/>
                </a:solidFill>
                <a:latin typeface="Calibri Light"/>
              </a:rPr>
              <a:t>());</a:t>
            </a:r>
          </a:p>
          <a:p>
            <a:pPr>
              <a:lnSpc>
                <a:spcPct val="90000"/>
              </a:lnSpc>
            </a:pPr>
            <a:r>
              <a:rPr lang="en-US" sz="2000" dirty="0">
                <a:solidFill>
                  <a:srgbClr val="000000"/>
                </a:solidFill>
                <a:latin typeface="Calibri Light"/>
              </a:rPr>
              <a:t>}  // end method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 end class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a:p>
        </p:txBody>
      </p:sp>
      <p:sp>
        <p:nvSpPr>
          <p:cNvPr id="4" name="TextShape 2"/>
          <p:cNvSpPr txBox="1"/>
          <p:nvPr/>
        </p:nvSpPr>
        <p:spPr>
          <a:xfrm>
            <a:off x="5032363" y="58901"/>
            <a:ext cx="6521824" cy="5476192"/>
          </a:xfrm>
          <a:prstGeom prst="rect">
            <a:avLst/>
          </a:prstGeom>
        </p:spPr>
        <p:txBody>
          <a:bodyPr/>
          <a:lstStyle/>
          <a:p>
            <a:pPr>
              <a:lnSpc>
                <a:spcPct val="90000"/>
              </a:lnSpc>
            </a:pPr>
            <a:r>
              <a:rPr lang="en-US" sz="2000" b="1" dirty="0"/>
              <a:t>Use Students Class </a:t>
            </a:r>
            <a:endParaRPr lang="en-US" sz="2000" b="1"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class </a:t>
            </a:r>
            <a:r>
              <a:rPr lang="en-US" sz="2000" dirty="0" err="1">
                <a:solidFill>
                  <a:srgbClr val="000000"/>
                </a:solidFill>
                <a:latin typeface="Calibri Light"/>
              </a:rPr>
              <a:t>StudentsTest</a:t>
            </a: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public  static void main (String </a:t>
            </a:r>
            <a:r>
              <a:rPr lang="en-US" sz="2000" dirty="0" err="1">
                <a:solidFill>
                  <a:srgbClr val="000000"/>
                </a:solidFill>
                <a:latin typeface="Calibri Light"/>
              </a:rPr>
              <a:t>args</a:t>
            </a:r>
            <a:r>
              <a:rPr lang="en-US" sz="2000" dirty="0">
                <a:solidFill>
                  <a:srgbClr val="000000"/>
                </a:solidFill>
                <a:latin typeface="Calibri Light"/>
              </a:rPr>
              <a:t> [])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Creating an object  and assign it to </a:t>
            </a:r>
            <a:r>
              <a:rPr lang="en-US" sz="2000" dirty="0" err="1">
                <a:solidFill>
                  <a:srgbClr val="000000"/>
                </a:solidFill>
                <a:latin typeface="Calibri Light"/>
              </a:rPr>
              <a:t>objStd</a:t>
            </a: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Students </a:t>
            </a:r>
            <a:r>
              <a:rPr lang="en-US" sz="2000" dirty="0" err="1">
                <a:solidFill>
                  <a:srgbClr val="000000"/>
                </a:solidFill>
                <a:latin typeface="Calibri Light"/>
              </a:rPr>
              <a:t>objStd</a:t>
            </a:r>
            <a:r>
              <a:rPr lang="en-US" sz="2000" dirty="0">
                <a:solidFill>
                  <a:srgbClr val="000000"/>
                </a:solidFill>
                <a:latin typeface="Calibri Light"/>
              </a:rPr>
              <a:t>=new Students();</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calling </a:t>
            </a:r>
            <a:r>
              <a:rPr lang="en-US" sz="2000" dirty="0" err="1">
                <a:solidFill>
                  <a:srgbClr val="000000"/>
                </a:solidFill>
                <a:latin typeface="Calibri Light"/>
              </a:rPr>
              <a:t>objStd’s</a:t>
            </a:r>
            <a:r>
              <a:rPr lang="en-US" sz="2000" dirty="0">
                <a:solidFill>
                  <a:srgbClr val="000000"/>
                </a:solidFill>
                <a:latin typeface="Calibri Light"/>
              </a:rPr>
              <a:t> method </a:t>
            </a:r>
            <a:r>
              <a:rPr lang="en-US" sz="2000" dirty="0" err="1">
                <a:solidFill>
                  <a:srgbClr val="000000"/>
                </a:solidFill>
                <a:latin typeface="Calibri Light"/>
              </a:rPr>
              <a:t>displayName</a:t>
            </a:r>
            <a:r>
              <a:rPr lang="en-US" sz="2000" dirty="0">
                <a:solidFill>
                  <a:srgbClr val="000000"/>
                </a:solidFill>
                <a:latin typeface="Calibri Light"/>
              </a:rPr>
              <a:t>()</a:t>
            </a:r>
          </a:p>
          <a:p>
            <a:pPr>
              <a:lnSpc>
                <a:spcPct val="90000"/>
              </a:lnSpc>
            </a:pPr>
            <a:r>
              <a:rPr lang="en-US" sz="2000" dirty="0" err="1">
                <a:solidFill>
                  <a:srgbClr val="000000"/>
                </a:solidFill>
                <a:latin typeface="Calibri Light"/>
              </a:rPr>
              <a:t>System.out.println</a:t>
            </a:r>
            <a:r>
              <a:rPr lang="en-US" sz="2000" dirty="0">
                <a:solidFill>
                  <a:srgbClr val="000000"/>
                </a:solidFill>
                <a:latin typeface="Calibri Light"/>
              </a:rPr>
              <a:t>(“Initial Value:”+ </a:t>
            </a:r>
            <a:r>
              <a:rPr lang="en-US" sz="2000" dirty="0" err="1">
                <a:solidFill>
                  <a:srgbClr val="000000"/>
                </a:solidFill>
                <a:latin typeface="Calibri Light"/>
              </a:rPr>
              <a:t>objStd.getName</a:t>
            </a:r>
            <a:r>
              <a:rPr lang="en-US" sz="2000" dirty="0">
                <a:solidFill>
                  <a:srgbClr val="000000"/>
                </a:solidFill>
                <a:latin typeface="Calibri Light"/>
              </a:rPr>
              <a:t>());</a:t>
            </a:r>
          </a:p>
          <a:p>
            <a:pPr>
              <a:lnSpc>
                <a:spcPct val="90000"/>
              </a:lnSpc>
            </a:pPr>
            <a:endParaRPr lang="en-US" sz="2000" dirty="0">
              <a:solidFill>
                <a:srgbClr val="000000"/>
              </a:solidFill>
              <a:latin typeface="Calibri Light"/>
            </a:endParaRPr>
          </a:p>
          <a:p>
            <a:pPr>
              <a:lnSpc>
                <a:spcPct val="90000"/>
              </a:lnSpc>
            </a:pPr>
            <a:r>
              <a:rPr lang="en-US" sz="2000" dirty="0" err="1">
                <a:solidFill>
                  <a:srgbClr val="000000"/>
                </a:solidFill>
                <a:latin typeface="Calibri Light"/>
              </a:rPr>
              <a:t>objStd.setName</a:t>
            </a:r>
            <a:r>
              <a:rPr lang="en-US" sz="2000" dirty="0">
                <a:solidFill>
                  <a:srgbClr val="000000"/>
                </a:solidFill>
                <a:latin typeface="Calibri Light"/>
              </a:rPr>
              <a:t>(“Ali");</a:t>
            </a:r>
          </a:p>
          <a:p>
            <a:pPr>
              <a:lnSpc>
                <a:spcPct val="90000"/>
              </a:lnSpc>
            </a:pPr>
            <a:r>
              <a:rPr lang="en-US" sz="2000" dirty="0">
                <a:solidFill>
                  <a:srgbClr val="000000"/>
                </a:solidFill>
                <a:latin typeface="Calibri Light"/>
              </a:rPr>
              <a:t> </a:t>
            </a:r>
            <a:r>
              <a:rPr lang="en-US" sz="2000" dirty="0" err="1">
                <a:solidFill>
                  <a:srgbClr val="000000"/>
                </a:solidFill>
                <a:latin typeface="Calibri Light"/>
              </a:rPr>
              <a:t>System.out.println</a:t>
            </a:r>
            <a:r>
              <a:rPr lang="en-US" sz="2000" dirty="0">
                <a:solidFill>
                  <a:srgbClr val="000000"/>
                </a:solidFill>
                <a:latin typeface="Calibri Light"/>
              </a:rPr>
              <a:t>(“Welcome”+ </a:t>
            </a:r>
            <a:r>
              <a:rPr lang="en-US" sz="2000" dirty="0" err="1">
                <a:solidFill>
                  <a:srgbClr val="000000"/>
                </a:solidFill>
                <a:latin typeface="Calibri Light"/>
              </a:rPr>
              <a:t>objStd.getName</a:t>
            </a:r>
            <a:r>
              <a:rPr lang="en-US" sz="2000" dirty="0">
                <a:solidFill>
                  <a:srgbClr val="000000"/>
                </a:solidFill>
                <a:latin typeface="Calibri Light"/>
              </a:rPr>
              <a:t>()); </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 end main method </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 end class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a:p>
        </p:txBody>
      </p:sp>
    </p:spTree>
    <p:extLst>
      <p:ext uri="{BB962C8B-B14F-4D97-AF65-F5344CB8AC3E}">
        <p14:creationId xmlns:p14="http://schemas.microsoft.com/office/powerpoint/2010/main" val="9618819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1073680"/>
            <a:ext cx="9844740" cy="706964"/>
          </a:xfrm>
        </p:spPr>
        <p:txBody>
          <a:bodyPr/>
          <a:lstStyle/>
          <a:p>
            <a:endParaRPr lang="en-US" sz="2800" dirty="0"/>
          </a:p>
        </p:txBody>
      </p:sp>
      <p:sp>
        <p:nvSpPr>
          <p:cNvPr id="7" name="Content Placeholder 6"/>
          <p:cNvSpPr>
            <a:spLocks noGrp="1"/>
          </p:cNvSpPr>
          <p:nvPr>
            <p:ph idx="1"/>
          </p:nvPr>
        </p:nvSpPr>
        <p:spPr>
          <a:xfrm>
            <a:off x="1154953" y="2191871"/>
            <a:ext cx="10638117" cy="4421094"/>
          </a:xfrm>
        </p:spPr>
        <p:txBody>
          <a:bodyPr>
            <a:normAutofit/>
          </a:bodyPr>
          <a:lstStyle/>
          <a:p>
            <a:endParaRPr lang="en-US" sz="1600" b="1" dirty="0"/>
          </a:p>
          <a:p>
            <a:endParaRPr lang="en-US" sz="1600" dirty="0"/>
          </a:p>
          <a:p>
            <a:pPr marL="0" indent="0">
              <a:buFont typeface="Wingdings" pitchFamily="2" charset="2"/>
              <a:buChar char="Ø"/>
            </a:pPr>
            <a:endParaRPr lang="en-US" sz="1600" dirty="0"/>
          </a:p>
        </p:txBody>
      </p:sp>
    </p:spTree>
    <p:extLst>
      <p:ext uri="{BB962C8B-B14F-4D97-AF65-F5344CB8AC3E}">
        <p14:creationId xmlns:p14="http://schemas.microsoft.com/office/powerpoint/2010/main" val="1232724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0551" y="1588204"/>
            <a:ext cx="9853612" cy="4031873"/>
          </a:xfrm>
          <a:prstGeom prst="rect">
            <a:avLst/>
          </a:prstGeom>
        </p:spPr>
        <p:txBody>
          <a:bodyPr wrap="square">
            <a:spAutoFit/>
          </a:bodyPr>
          <a:lstStyle/>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this refers </a:t>
            </a:r>
            <a:r>
              <a:rPr lang="en-US" sz="3200" dirty="0">
                <a:latin typeface="Times New Roman" panose="02020603050405020304" pitchFamily="18" charset="0"/>
                <a:cs typeface="Times New Roman" panose="02020603050405020304" pitchFamily="18" charset="0"/>
              </a:rPr>
              <a:t>to the current object‘s members</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You can refers current object with</a:t>
            </a:r>
            <a:r>
              <a:rPr lang="en-US" sz="3200" b="1" dirty="0">
                <a:latin typeface="Times New Roman" panose="02020603050405020304" pitchFamily="18" charset="0"/>
                <a:cs typeface="Times New Roman" panose="02020603050405020304" pitchFamily="18" charset="0"/>
              </a:rPr>
              <a:t> this </a:t>
            </a:r>
            <a:r>
              <a:rPr lang="en-US" sz="3200" dirty="0">
                <a:latin typeface="Times New Roman" panose="02020603050405020304" pitchFamily="18" charset="0"/>
                <a:cs typeface="Times New Roman" panose="02020603050405020304" pitchFamily="18" charset="0"/>
              </a:rPr>
              <a:t>reference</a:t>
            </a:r>
            <a:r>
              <a:rPr lang="en-US" sz="3200" b="1" dirty="0">
                <a:latin typeface="Times New Roman" panose="02020603050405020304" pitchFamily="18" charset="0"/>
                <a:cs typeface="Times New Roman" panose="02020603050405020304" pitchFamily="18" charset="0"/>
              </a:rPr>
              <a:t>. </a:t>
            </a:r>
            <a:endParaRPr lang="en-US" sz="32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32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t> </a:t>
            </a:r>
            <a:r>
              <a:rPr lang="en-US" sz="3200" dirty="0">
                <a:latin typeface="Times New Roman" panose="02020603050405020304" pitchFamily="18" charset="0"/>
                <a:cs typeface="Times New Roman" panose="02020603050405020304" pitchFamily="18" charset="0"/>
              </a:rPr>
              <a:t>In Java, this is a reference variable that refers to the current object</a:t>
            </a:r>
            <a:r>
              <a:rPr lang="en-US" sz="32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compiler uses this implicitly when your method refers to an instance v</a:t>
            </a:r>
            <a:r>
              <a:rPr lang="en-US" sz="3200" b="1" dirty="0">
                <a:latin typeface="Times New Roman" panose="02020603050405020304" pitchFamily="18" charset="0"/>
                <a:cs typeface="Times New Roman" panose="02020603050405020304" pitchFamily="18" charset="0"/>
              </a:rPr>
              <a:t>ariable of the class</a:t>
            </a:r>
            <a:r>
              <a:rPr lang="en-US" sz="3200" b="1" dirty="0" smtClean="0">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590551" y="362634"/>
            <a:ext cx="6096000" cy="954107"/>
          </a:xfrm>
          <a:prstGeom prst="rect">
            <a:avLst/>
          </a:prstGeom>
        </p:spPr>
        <p:txBody>
          <a:bodyPr>
            <a:spAutoFit/>
          </a:bodyPr>
          <a:lstStyle/>
          <a:p>
            <a:r>
              <a:rPr lang="en-US" sz="2800" b="1" dirty="0"/>
              <a:t>this Keyword</a:t>
            </a:r>
            <a:br>
              <a:rPr lang="en-US" sz="2800" b="1" dirty="0"/>
            </a:br>
            <a:endParaRPr lang="en-US" sz="2800" b="1" dirty="0"/>
          </a:p>
        </p:txBody>
      </p:sp>
    </p:spTree>
    <p:extLst>
      <p:ext uri="{BB962C8B-B14F-4D97-AF65-F5344CB8AC3E}">
        <p14:creationId xmlns:p14="http://schemas.microsoft.com/office/powerpoint/2010/main" val="33639504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dirty="0"/>
              <a:t>this Keyword</a:t>
            </a:r>
            <a:br>
              <a:rPr lang="en-US" sz="2800" dirty="0"/>
            </a:br>
            <a:endParaRPr lang="en-US" sz="2800" dirty="0"/>
          </a:p>
        </p:txBody>
      </p:sp>
      <p:pic>
        <p:nvPicPr>
          <p:cNvPr id="1028" name="Picture 4" descr="Usage of Java this keywor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88426" y="1823507"/>
            <a:ext cx="11177796" cy="5034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03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dirty="0"/>
              <a:t>this Keyword</a:t>
            </a:r>
            <a:br>
              <a:rPr lang="en-US" sz="2800" dirty="0"/>
            </a:br>
            <a:endParaRPr lang="en-US" sz="2800" dirty="0"/>
          </a:p>
        </p:txBody>
      </p:sp>
      <p:sp>
        <p:nvSpPr>
          <p:cNvPr id="7" name="Content Placeholder 6"/>
          <p:cNvSpPr>
            <a:spLocks noGrp="1"/>
          </p:cNvSpPr>
          <p:nvPr>
            <p:ph idx="1"/>
          </p:nvPr>
        </p:nvSpPr>
        <p:spPr>
          <a:xfrm>
            <a:off x="1154953" y="2191871"/>
            <a:ext cx="10638117" cy="4421094"/>
          </a:xfrm>
        </p:spPr>
        <p:txBody>
          <a:bodyPr>
            <a:normAutofit/>
          </a:bodyPr>
          <a:lstStyle/>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this refers </a:t>
            </a:r>
            <a:r>
              <a:rPr lang="en-US" sz="2000" dirty="0">
                <a:latin typeface="Times New Roman" panose="02020603050405020304" pitchFamily="18" charset="0"/>
                <a:cs typeface="Times New Roman" panose="02020603050405020304" pitchFamily="18" charset="0"/>
              </a:rPr>
              <a:t>to the current object‘s members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You can refers current object with</a:t>
            </a:r>
            <a:r>
              <a:rPr lang="en-US" sz="2000" b="1" dirty="0">
                <a:latin typeface="Times New Roman" panose="02020603050405020304" pitchFamily="18" charset="0"/>
                <a:cs typeface="Times New Roman" panose="02020603050405020304" pitchFamily="18" charset="0"/>
              </a:rPr>
              <a:t> this </a:t>
            </a:r>
            <a:r>
              <a:rPr lang="en-US" sz="2000" dirty="0">
                <a:latin typeface="Times New Roman" panose="02020603050405020304" pitchFamily="18" charset="0"/>
                <a:cs typeface="Times New Roman" panose="02020603050405020304" pitchFamily="18" charset="0"/>
              </a:rPr>
              <a:t>reference</a:t>
            </a:r>
            <a:r>
              <a:rPr lang="en-US" sz="2000" b="1"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The compiler uses </a:t>
            </a:r>
            <a:r>
              <a:rPr lang="en-US" sz="2000" b="1" dirty="0">
                <a:latin typeface="Times New Roman" panose="02020603050405020304" pitchFamily="18" charset="0"/>
                <a:cs typeface="Times New Roman" panose="02020603050405020304" pitchFamily="18" charset="0"/>
              </a:rPr>
              <a:t>this implicitly when your method refers to an instance variable of the class.</a:t>
            </a:r>
          </a:p>
          <a:p>
            <a:r>
              <a:rPr lang="en-US" sz="2000" dirty="0">
                <a:latin typeface="Times New Roman" panose="02020603050405020304" pitchFamily="18" charset="0"/>
                <a:cs typeface="Times New Roman" panose="02020603050405020304" pitchFamily="18" charset="0"/>
              </a:rPr>
              <a:t>Usage of java this keyword . </a:t>
            </a:r>
            <a:r>
              <a:rPr lang="en-US" sz="2000" b="1" dirty="0">
                <a:latin typeface="Times New Roman" panose="02020603050405020304" pitchFamily="18" charset="0"/>
                <a:cs typeface="Times New Roman" panose="02020603050405020304" pitchFamily="18" charset="0"/>
              </a:rPr>
              <a:t>6 usage of java this keyword.</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can be passed as an argument in the method call.</a:t>
            </a:r>
          </a:p>
          <a:p>
            <a:r>
              <a:rPr lang="en-US" sz="2400" dirty="0">
                <a:latin typeface="Times New Roman" panose="02020603050405020304" pitchFamily="18" charset="0"/>
                <a:cs typeface="Times New Roman" panose="02020603050405020304" pitchFamily="18" charset="0"/>
              </a:rPr>
              <a:t>this can be used to return the current class instance from the method.</a:t>
            </a:r>
          </a:p>
          <a:p>
            <a:r>
              <a:rPr lang="en-US" sz="2400" dirty="0">
                <a:latin typeface="Times New Roman" panose="02020603050405020304" pitchFamily="18" charset="0"/>
                <a:cs typeface="Times New Roman" panose="02020603050405020304" pitchFamily="18" charset="0"/>
              </a:rPr>
              <a:t>this can be passed as argument in the constructor call.</a:t>
            </a:r>
          </a:p>
          <a:p>
            <a:endParaRPr lang="en-US" sz="2400" dirty="0">
              <a:latin typeface="Times New Roman" panose="02020603050405020304" pitchFamily="18" charset="0"/>
              <a:cs typeface="Times New Roman" panose="02020603050405020304" pitchFamily="18" charset="0"/>
            </a:endParaRPr>
          </a:p>
          <a:p>
            <a:endParaRPr lang="en-US" sz="1600" b="1" dirty="0"/>
          </a:p>
          <a:p>
            <a:endParaRPr lang="en-US" sz="1600" dirty="0"/>
          </a:p>
          <a:p>
            <a:pPr marL="0" indent="0">
              <a:buFont typeface="Wingdings" pitchFamily="2" charset="2"/>
              <a:buChar char="Ø"/>
            </a:pPr>
            <a:endParaRPr lang="en-US" sz="1600" dirty="0"/>
          </a:p>
        </p:txBody>
      </p:sp>
    </p:spTree>
    <p:extLst>
      <p:ext uri="{BB962C8B-B14F-4D97-AF65-F5344CB8AC3E}">
        <p14:creationId xmlns:p14="http://schemas.microsoft.com/office/powerpoint/2010/main" val="26560859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0" y="269688"/>
            <a:ext cx="11582400" cy="567391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800" b="1" dirty="0">
                <a:latin typeface="Times New Roman" panose="02020603050405020304" pitchFamily="18" charset="0"/>
                <a:cs typeface="Times New Roman" panose="02020603050405020304" pitchFamily="18" charset="0"/>
              </a:rPr>
              <a:t>Primitive Types vs. Reference Types</a:t>
            </a:r>
          </a:p>
          <a:p>
            <a:pPr marL="0" indent="0">
              <a:buFont typeface="Wingdings 3" charset="2"/>
              <a:buNone/>
            </a:pPr>
            <a:r>
              <a:rPr lang="en-US" sz="2800" dirty="0">
                <a:latin typeface="Times New Roman" panose="02020603050405020304" pitchFamily="18" charset="0"/>
                <a:cs typeface="Times New Roman" panose="02020603050405020304" pitchFamily="18" charset="0"/>
              </a:rPr>
              <a:t>Data types in java are divided into two categories </a:t>
            </a:r>
          </a:p>
          <a:p>
            <a:pPr marL="0" indent="0">
              <a:buFont typeface="Wingdings 3" charset="2"/>
              <a:buNone/>
            </a:pPr>
            <a:r>
              <a:rPr lang="en-US" sz="2800" b="1" dirty="0">
                <a:latin typeface="Times New Roman" panose="02020603050405020304" pitchFamily="18" charset="0"/>
                <a:cs typeface="Times New Roman" panose="02020603050405020304" pitchFamily="18" charset="0"/>
              </a:rPr>
              <a:t>Primitive Types 	and</a:t>
            </a:r>
          </a:p>
          <a:p>
            <a:pPr marL="0" indent="0">
              <a:buFont typeface="Wingdings 3" charset="2"/>
              <a:buNone/>
            </a:pPr>
            <a:r>
              <a:rPr lang="en-US" sz="2800" b="1" dirty="0">
                <a:latin typeface="Times New Roman" panose="02020603050405020304" pitchFamily="18" charset="0"/>
                <a:cs typeface="Times New Roman" panose="02020603050405020304" pitchFamily="18" charset="0"/>
              </a:rPr>
              <a:t>Reference Types </a:t>
            </a:r>
          </a:p>
          <a:p>
            <a:pPr marL="0" indent="0">
              <a:buFont typeface="Wingdings 3" charset="2"/>
              <a:buNone/>
            </a:pPr>
            <a:endParaRPr lang="en-US" sz="2800" b="1" dirty="0">
              <a:latin typeface="Times New Roman" panose="02020603050405020304" pitchFamily="18" charset="0"/>
              <a:cs typeface="Times New Roman" panose="02020603050405020304" pitchFamily="18" charset="0"/>
            </a:endParaRPr>
          </a:p>
          <a:p>
            <a:pPr marL="0" indent="0">
              <a:buFont typeface="Wingdings 3" charset="2"/>
              <a:buNone/>
            </a:pPr>
            <a:r>
              <a:rPr lang="en-US" sz="2800" dirty="0">
                <a:latin typeface="Times New Roman" panose="02020603050405020304" pitchFamily="18" charset="0"/>
                <a:cs typeface="Times New Roman" panose="02020603050405020304" pitchFamily="18" charset="0"/>
              </a:rPr>
              <a:t>Primitive Types are</a:t>
            </a:r>
            <a:r>
              <a:rPr lang="en-US" sz="2800" b="1" dirty="0">
                <a:latin typeface="Times New Roman" panose="02020603050405020304" pitchFamily="18" charset="0"/>
                <a:cs typeface="Times New Roman" panose="02020603050405020304" pitchFamily="18" charset="0"/>
              </a:rPr>
              <a:t> byte, int, char, Boolean, short, long, float and double.</a:t>
            </a:r>
          </a:p>
          <a:p>
            <a:pPr marL="0" indent="0">
              <a:buFont typeface="Wingdings 3" charset="2"/>
              <a:buNone/>
            </a:pPr>
            <a:endParaRPr lang="en-US" sz="2800" b="1" dirty="0">
              <a:latin typeface="Times New Roman" panose="02020603050405020304" pitchFamily="18" charset="0"/>
              <a:cs typeface="Times New Roman" panose="02020603050405020304" pitchFamily="18" charset="0"/>
            </a:endParaRPr>
          </a:p>
          <a:p>
            <a:pPr marL="0" indent="0">
              <a:buFont typeface="Wingdings 3" charset="2"/>
              <a:buNone/>
            </a:pPr>
            <a:r>
              <a:rPr lang="en-US" sz="2800" b="1" dirty="0">
                <a:latin typeface="Times New Roman" panose="02020603050405020304" pitchFamily="18" charset="0"/>
                <a:cs typeface="Times New Roman" panose="02020603050405020304" pitchFamily="18" charset="0"/>
              </a:rPr>
              <a:t>A primitive variable can store exactly one value of its declared type at a time.</a:t>
            </a:r>
            <a:endParaRPr lang="en-US" dirty="0"/>
          </a:p>
          <a:p>
            <a:pPr marL="0" indent="0">
              <a:buFont typeface="Wingdings 3" charset="2"/>
              <a:buNone/>
            </a:pPr>
            <a:endParaRPr lang="en-US" dirty="0"/>
          </a:p>
          <a:p>
            <a:endParaRPr lang="en-US" dirty="0"/>
          </a:p>
        </p:txBody>
      </p:sp>
    </p:spTree>
    <p:extLst>
      <p:ext uri="{BB962C8B-B14F-4D97-AF65-F5344CB8AC3E}">
        <p14:creationId xmlns:p14="http://schemas.microsoft.com/office/powerpoint/2010/main" val="6663787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285750" y="884051"/>
            <a:ext cx="11582400" cy="567391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800" b="1" dirty="0">
                <a:latin typeface="Times New Roman" panose="02020603050405020304" pitchFamily="18" charset="0"/>
                <a:cs typeface="Times New Roman" panose="02020603050405020304" pitchFamily="18" charset="0"/>
              </a:rPr>
              <a:t>Reference Types </a:t>
            </a:r>
          </a:p>
          <a:p>
            <a:pPr marL="0" indent="0">
              <a:buFont typeface="Wingdings 3" charset="2"/>
              <a:buNone/>
            </a:pPr>
            <a:endParaRPr lang="en-US" sz="2800" b="1" dirty="0">
              <a:latin typeface="Times New Roman" panose="02020603050405020304" pitchFamily="18" charset="0"/>
              <a:cs typeface="Times New Roman" panose="02020603050405020304" pitchFamily="18" charset="0"/>
            </a:endParaRPr>
          </a:p>
          <a:p>
            <a:pPr marL="0" indent="0">
              <a:buFont typeface="Wingdings 3" charset="2"/>
              <a:buNone/>
            </a:pPr>
            <a:r>
              <a:rPr lang="en-US" sz="2800" dirty="0">
                <a:latin typeface="Times New Roman" panose="02020603050405020304" pitchFamily="18" charset="0"/>
                <a:cs typeface="Times New Roman" panose="02020603050405020304" pitchFamily="18" charset="0"/>
              </a:rPr>
              <a:t>All non primitive types are references types, </a:t>
            </a:r>
            <a:r>
              <a:rPr lang="en-US" sz="2800" b="1" dirty="0">
                <a:latin typeface="Times New Roman" panose="02020603050405020304" pitchFamily="18" charset="0"/>
                <a:cs typeface="Times New Roman" panose="02020603050405020304" pitchFamily="18" charset="0"/>
              </a:rPr>
              <a:t>so classes, we specify the types of objects are reference types</a:t>
            </a:r>
            <a:r>
              <a:rPr lang="en-US" sz="2800" dirty="0">
                <a:latin typeface="Times New Roman" panose="02020603050405020304" pitchFamily="18" charset="0"/>
                <a:cs typeface="Times New Roman" panose="02020603050405020304" pitchFamily="18" charset="0"/>
              </a:rPr>
              <a:t>.</a:t>
            </a:r>
          </a:p>
          <a:p>
            <a:pPr marL="0" indent="0">
              <a:buFont typeface="Wingdings 3" charset="2"/>
              <a:buNone/>
            </a:pPr>
            <a:r>
              <a:rPr lang="en-US" sz="2800" dirty="0">
                <a:latin typeface="Times New Roman" panose="02020603050405020304" pitchFamily="18" charset="0"/>
                <a:cs typeface="Times New Roman" panose="02020603050405020304" pitchFamily="18" charset="0"/>
              </a:rPr>
              <a:t>Variables of reference types </a:t>
            </a:r>
            <a:r>
              <a:rPr lang="en-US" sz="2800" b="1" dirty="0">
                <a:latin typeface="Times New Roman" panose="02020603050405020304" pitchFamily="18" charset="0"/>
                <a:cs typeface="Times New Roman" panose="02020603050405020304" pitchFamily="18" charset="0"/>
              </a:rPr>
              <a:t>(normally called references) </a:t>
            </a:r>
            <a:r>
              <a:rPr lang="en-US" sz="2800" dirty="0">
                <a:latin typeface="Times New Roman" panose="02020603050405020304" pitchFamily="18" charset="0"/>
                <a:cs typeface="Times New Roman" panose="02020603050405020304" pitchFamily="18" charset="0"/>
              </a:rPr>
              <a:t>store the</a:t>
            </a:r>
            <a:r>
              <a:rPr lang="en-US" sz="2800" b="1" dirty="0">
                <a:latin typeface="Times New Roman" panose="02020603050405020304" pitchFamily="18" charset="0"/>
                <a:cs typeface="Times New Roman" panose="02020603050405020304" pitchFamily="18" charset="0"/>
              </a:rPr>
              <a:t> locations of objects in the computer’s memory. Such variables are </a:t>
            </a:r>
            <a:r>
              <a:rPr lang="en-US" sz="2800" dirty="0">
                <a:latin typeface="Times New Roman" panose="02020603050405020304" pitchFamily="18" charset="0"/>
                <a:cs typeface="Times New Roman" panose="02020603050405020304" pitchFamily="18" charset="0"/>
              </a:rPr>
              <a:t>said to refer to objects in the program.</a:t>
            </a:r>
          </a:p>
          <a:p>
            <a:pPr marL="0" indent="0">
              <a:buFont typeface="Wingdings 3" charset="2"/>
              <a:buNone/>
            </a:pPr>
            <a:endParaRPr lang="en-US" sz="2800" b="1" dirty="0">
              <a:latin typeface="Times New Roman" panose="02020603050405020304" pitchFamily="18" charset="0"/>
              <a:cs typeface="Times New Roman" panose="02020603050405020304" pitchFamily="18" charset="0"/>
            </a:endParaRPr>
          </a:p>
          <a:p>
            <a:pPr marL="0" indent="0">
              <a:buFont typeface="Wingdings 3" charset="2"/>
              <a:buNone/>
            </a:pPr>
            <a:endParaRPr lang="en-US" sz="2800" b="1" dirty="0">
              <a:latin typeface="Times New Roman" panose="02020603050405020304" pitchFamily="18" charset="0"/>
              <a:cs typeface="Times New Roman" panose="02020603050405020304" pitchFamily="18" charset="0"/>
            </a:endParaRPr>
          </a:p>
          <a:p>
            <a:pPr marL="0" indent="0">
              <a:buFont typeface="Wingdings 3" charset="2"/>
              <a:buNone/>
            </a:pPr>
            <a:endParaRPr lang="en-US" dirty="0"/>
          </a:p>
          <a:p>
            <a:endParaRPr lang="en-US" dirty="0"/>
          </a:p>
        </p:txBody>
      </p:sp>
    </p:spTree>
    <p:extLst>
      <p:ext uri="{BB962C8B-B14F-4D97-AF65-F5344CB8AC3E}">
        <p14:creationId xmlns:p14="http://schemas.microsoft.com/office/powerpoint/2010/main" val="16312696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736480" y="465167"/>
            <a:ext cx="11003400" cy="5476192"/>
          </a:xfrm>
          <a:prstGeom prst="rect">
            <a:avLst/>
          </a:prstGeom>
        </p:spPr>
        <p:txBody>
          <a:bodyPr/>
          <a:lstStyle/>
          <a:p>
            <a:r>
              <a:rPr lang="en-US" sz="1600" dirty="0"/>
              <a:t>	</a:t>
            </a:r>
          </a:p>
          <a:p>
            <a:endParaRPr lang="en-US" sz="1100" b="1" dirty="0"/>
          </a:p>
        </p:txBody>
      </p:sp>
      <p:sp>
        <p:nvSpPr>
          <p:cNvPr id="5" name="AutoShape 2" descr="Image result for mehran c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mehran car"/>
          <p:cNvSpPr>
            <a:spLocks noChangeAspect="1" noChangeArrowheads="1"/>
          </p:cNvSpPr>
          <p:nvPr/>
        </p:nvSpPr>
        <p:spPr bwMode="auto">
          <a:xfrm>
            <a:off x="5502275" y="432322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799" y="787400"/>
            <a:ext cx="5791201" cy="475659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87400"/>
            <a:ext cx="6413500" cy="4584700"/>
          </a:xfrm>
          <a:prstGeom prst="rect">
            <a:avLst/>
          </a:prstGeom>
        </p:spPr>
      </p:pic>
    </p:spTree>
    <p:extLst>
      <p:ext uri="{BB962C8B-B14F-4D97-AF65-F5344CB8AC3E}">
        <p14:creationId xmlns:p14="http://schemas.microsoft.com/office/powerpoint/2010/main" val="30740076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736480" y="465167"/>
            <a:ext cx="11003400" cy="5476192"/>
          </a:xfrm>
          <a:prstGeom prst="rect">
            <a:avLst/>
          </a:prstGeom>
        </p:spPr>
        <p:txBody>
          <a:bodyPr/>
          <a:lstStyle/>
          <a:p>
            <a:r>
              <a:rPr lang="en-US" sz="1600" dirty="0"/>
              <a:t>	</a:t>
            </a:r>
          </a:p>
          <a:p>
            <a:endParaRPr lang="en-US" sz="1100" b="1" dirty="0"/>
          </a:p>
        </p:txBody>
      </p:sp>
      <p:sp>
        <p:nvSpPr>
          <p:cNvPr id="5" name="AutoShape 2" descr="Image result for mehran c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mehran car"/>
          <p:cNvSpPr>
            <a:spLocks noChangeAspect="1" noChangeArrowheads="1"/>
          </p:cNvSpPr>
          <p:nvPr/>
        </p:nvSpPr>
        <p:spPr bwMode="auto">
          <a:xfrm>
            <a:off x="5502275" y="432322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478" y="769867"/>
            <a:ext cx="8441222" cy="4754633"/>
          </a:xfrm>
          <a:prstGeom prst="rect">
            <a:avLst/>
          </a:prstGeom>
        </p:spPr>
      </p:pic>
    </p:spTree>
    <p:extLst>
      <p:ext uri="{BB962C8B-B14F-4D97-AF65-F5344CB8AC3E}">
        <p14:creationId xmlns:p14="http://schemas.microsoft.com/office/powerpoint/2010/main" val="40993753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0" y="769967"/>
            <a:ext cx="11003400" cy="5476192"/>
          </a:xfrm>
          <a:prstGeom prst="rect">
            <a:avLst/>
          </a:prstGeom>
        </p:spPr>
        <p:txBody>
          <a:bodyPr/>
          <a:lstStyle/>
          <a:p>
            <a:endParaRPr lang="en-US" sz="11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800" y="769966"/>
            <a:ext cx="8699500" cy="4919633"/>
          </a:xfrm>
          <a:prstGeom prst="rect">
            <a:avLst/>
          </a:prstGeom>
        </p:spPr>
      </p:pic>
      <p:pic>
        <p:nvPicPr>
          <p:cNvPr id="4" name="Picture 3"/>
          <p:cNvPicPr>
            <a:picLocks noChangeAspect="1"/>
          </p:cNvPicPr>
          <p:nvPr/>
        </p:nvPicPr>
        <p:blipFill>
          <a:blip r:embed="rId3"/>
          <a:stretch>
            <a:fillRect/>
          </a:stretch>
        </p:blipFill>
        <p:spPr>
          <a:xfrm>
            <a:off x="6492875" y="3229782"/>
            <a:ext cx="4162425" cy="1390650"/>
          </a:xfrm>
          <a:prstGeom prst="rect">
            <a:avLst/>
          </a:prstGeom>
        </p:spPr>
      </p:pic>
    </p:spTree>
    <p:extLst>
      <p:ext uri="{BB962C8B-B14F-4D97-AF65-F5344CB8AC3E}">
        <p14:creationId xmlns:p14="http://schemas.microsoft.com/office/powerpoint/2010/main" val="42834066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Programming Paradigm</a:t>
            </a:r>
          </a:p>
        </p:txBody>
      </p:sp>
      <p:sp>
        <p:nvSpPr>
          <p:cNvPr id="7" name="Content Placeholder 6"/>
          <p:cNvSpPr>
            <a:spLocks noGrp="1"/>
          </p:cNvSpPr>
          <p:nvPr>
            <p:ph idx="1"/>
          </p:nvPr>
        </p:nvSpPr>
        <p:spPr>
          <a:xfrm>
            <a:off x="1154954" y="2282638"/>
            <a:ext cx="10866717" cy="4312472"/>
          </a:xfrm>
        </p:spPr>
        <p:txBody>
          <a:bodyPr>
            <a:normAutofit fontScale="25000" lnSpcReduction="20000"/>
          </a:bodyPr>
          <a:lstStyle/>
          <a:p>
            <a:r>
              <a:rPr lang="en-US" sz="8000" b="1" dirty="0">
                <a:latin typeface="Times New Roman" panose="02020603050405020304" pitchFamily="18" charset="0"/>
                <a:cs typeface="Times New Roman" panose="02020603050405020304" pitchFamily="18" charset="0"/>
              </a:rPr>
              <a:t>Constraint</a:t>
            </a:r>
            <a:r>
              <a:rPr lang="en-US" sz="8000" dirty="0">
                <a:latin typeface="Times New Roman" panose="02020603050405020304" pitchFamily="18" charset="0"/>
                <a:cs typeface="Times New Roman" panose="02020603050405020304" pitchFamily="18" charset="0"/>
              </a:rPr>
              <a:t> — Programmer specifies a set of constraints, and an engine infers the answers to questions.</a:t>
            </a:r>
          </a:p>
          <a:p>
            <a:r>
              <a:rPr lang="en-US" sz="8000" b="1" dirty="0">
                <a:latin typeface="Times New Roman" panose="02020603050405020304" pitchFamily="18" charset="0"/>
                <a:cs typeface="Times New Roman" panose="02020603050405020304" pitchFamily="18" charset="0"/>
              </a:rPr>
              <a:t>Aspect-Oriented</a:t>
            </a:r>
            <a:r>
              <a:rPr lang="en-US" sz="8000" dirty="0">
                <a:latin typeface="Times New Roman" panose="02020603050405020304" pitchFamily="18" charset="0"/>
                <a:cs typeface="Times New Roman" panose="02020603050405020304" pitchFamily="18" charset="0"/>
              </a:rPr>
              <a:t> — Programs have cross-cutting concerns applied transparently</a:t>
            </a:r>
          </a:p>
          <a:p>
            <a:endParaRPr lang="en-US" sz="8000" dirty="0">
              <a:latin typeface="Times New Roman" panose="02020603050405020304" pitchFamily="18" charset="0"/>
              <a:cs typeface="Times New Roman" panose="02020603050405020304" pitchFamily="18" charset="0"/>
            </a:endParaRPr>
          </a:p>
          <a:p>
            <a:r>
              <a:rPr lang="en-US" sz="11200" b="1" dirty="0">
                <a:latin typeface="Times New Roman" panose="02020603050405020304" pitchFamily="18" charset="0"/>
                <a:cs typeface="Times New Roman" panose="02020603050405020304" pitchFamily="18" charset="0"/>
              </a:rPr>
              <a:t>Object-Oriented</a:t>
            </a:r>
            <a:r>
              <a:rPr lang="en-US" sz="11200" dirty="0">
                <a:latin typeface="Times New Roman" panose="02020603050405020304" pitchFamily="18" charset="0"/>
                <a:cs typeface="Times New Roman" panose="02020603050405020304" pitchFamily="18" charset="0"/>
              </a:rPr>
              <a:t> — Computation is effected by sending messages to objects; objects have state and behavior.</a:t>
            </a:r>
          </a:p>
          <a:p>
            <a:endParaRPr lang="en-US" sz="11200" dirty="0">
              <a:latin typeface="Times New Roman" panose="02020603050405020304" pitchFamily="18" charset="0"/>
              <a:cs typeface="Times New Roman" panose="02020603050405020304" pitchFamily="18" charset="0"/>
            </a:endParaRPr>
          </a:p>
          <a:p>
            <a:pPr lvl="1"/>
            <a:r>
              <a:rPr lang="en-US" sz="9600" b="1" dirty="0">
                <a:latin typeface="Times New Roman" panose="02020603050405020304" pitchFamily="18" charset="0"/>
                <a:cs typeface="Times New Roman" panose="02020603050405020304" pitchFamily="18" charset="0"/>
              </a:rPr>
              <a:t>Class-based</a:t>
            </a:r>
            <a:r>
              <a:rPr lang="en-US" sz="9600" dirty="0">
                <a:latin typeface="Times New Roman" panose="02020603050405020304" pitchFamily="18" charset="0"/>
                <a:cs typeface="Times New Roman" panose="02020603050405020304" pitchFamily="18" charset="0"/>
              </a:rPr>
              <a:t> — Objects get their state and behavior based on membership in a class.</a:t>
            </a:r>
          </a:p>
          <a:p>
            <a:endParaRPr lang="en-US" sz="4900" dirty="0">
              <a:latin typeface="Times New Roman" panose="02020603050405020304" pitchFamily="18" charset="0"/>
              <a:cs typeface="Times New Roman" panose="02020603050405020304" pitchFamily="18" charset="0"/>
            </a:endParaRPr>
          </a:p>
          <a:p>
            <a:endParaRPr lang="en-US" sz="4900" dirty="0">
              <a:latin typeface="Times New Roman" panose="02020603050405020304" pitchFamily="18" charset="0"/>
              <a:cs typeface="Times New Roman" panose="02020603050405020304" pitchFamily="18" charset="0"/>
            </a:endParaRPr>
          </a:p>
          <a:p>
            <a:endParaRPr lang="en-US" dirty="0"/>
          </a:p>
          <a:p>
            <a:pPr>
              <a:buNone/>
            </a:pPr>
            <a:r>
              <a:rPr lang="en-US" dirty="0"/>
              <a:t>    		                             	</a:t>
            </a:r>
          </a:p>
          <a:p>
            <a:endParaRPr lang="en-US" dirty="0"/>
          </a:p>
        </p:txBody>
      </p:sp>
    </p:spTree>
    <p:extLst>
      <p:ext uri="{BB962C8B-B14F-4D97-AF65-F5344CB8AC3E}">
        <p14:creationId xmlns:p14="http://schemas.microsoft.com/office/powerpoint/2010/main" val="677064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164980" y="744567"/>
            <a:ext cx="11003400" cy="5476192"/>
          </a:xfrm>
          <a:prstGeom prst="rect">
            <a:avLst/>
          </a:prstGeom>
        </p:spPr>
        <p:txBody>
          <a:bodyPr/>
          <a:lstStyle/>
          <a:p>
            <a:r>
              <a:rPr lang="en-US" sz="1600" dirty="0"/>
              <a:t>	</a:t>
            </a:r>
          </a:p>
          <a:p>
            <a:endParaRPr lang="en-US" sz="11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152" y="921026"/>
            <a:ext cx="6667500" cy="3962953"/>
          </a:xfrm>
          <a:prstGeom prst="rect">
            <a:avLst/>
          </a:prstGeom>
        </p:spPr>
      </p:pic>
      <p:pic>
        <p:nvPicPr>
          <p:cNvPr id="4" name="Picture 3"/>
          <p:cNvPicPr>
            <a:picLocks noChangeAspect="1"/>
          </p:cNvPicPr>
          <p:nvPr/>
        </p:nvPicPr>
        <p:blipFill>
          <a:blip r:embed="rId3"/>
          <a:stretch>
            <a:fillRect/>
          </a:stretch>
        </p:blipFill>
        <p:spPr>
          <a:xfrm>
            <a:off x="164980" y="921026"/>
            <a:ext cx="5980172" cy="4857750"/>
          </a:xfrm>
          <a:prstGeom prst="rect">
            <a:avLst/>
          </a:prstGeom>
        </p:spPr>
      </p:pic>
    </p:spTree>
    <p:extLst>
      <p:ext uri="{BB962C8B-B14F-4D97-AF65-F5344CB8AC3E}">
        <p14:creationId xmlns:p14="http://schemas.microsoft.com/office/powerpoint/2010/main" val="28994050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164980" y="744567"/>
            <a:ext cx="11003400" cy="5476192"/>
          </a:xfrm>
          <a:prstGeom prst="rect">
            <a:avLst/>
          </a:prstGeom>
        </p:spPr>
        <p:txBody>
          <a:bodyPr/>
          <a:lstStyle/>
          <a:p>
            <a:r>
              <a:rPr lang="en-US" sz="1600" dirty="0"/>
              <a:t>	</a:t>
            </a:r>
          </a:p>
          <a:p>
            <a:endParaRPr lang="en-US" sz="11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381384"/>
            <a:ext cx="8496300" cy="4839375"/>
          </a:xfrm>
          <a:prstGeom prst="rect">
            <a:avLst/>
          </a:prstGeom>
        </p:spPr>
      </p:pic>
      <p:sp>
        <p:nvSpPr>
          <p:cNvPr id="2" name="TextBox 1"/>
          <p:cNvSpPr txBox="1"/>
          <p:nvPr/>
        </p:nvSpPr>
        <p:spPr>
          <a:xfrm>
            <a:off x="1803400" y="406400"/>
            <a:ext cx="7213600" cy="707886"/>
          </a:xfrm>
          <a:prstGeom prst="rect">
            <a:avLst/>
          </a:prstGeom>
          <a:noFill/>
        </p:spPr>
        <p:txBody>
          <a:bodyPr wrap="square" rtlCol="0">
            <a:spAutoFit/>
          </a:bodyPr>
          <a:lstStyle/>
          <a:p>
            <a:r>
              <a:rPr lang="en-US" sz="2400" dirty="0"/>
              <a:t>Coding is flat only in </a:t>
            </a:r>
            <a:r>
              <a:rPr lang="en-US" sz="4000" b="1" dirty="0"/>
              <a:t>trivial</a:t>
            </a:r>
            <a:r>
              <a:rPr lang="en-US" sz="4000" dirty="0"/>
              <a:t> </a:t>
            </a:r>
            <a:r>
              <a:rPr lang="en-US" sz="2400" dirty="0"/>
              <a:t>systems.</a:t>
            </a:r>
            <a:endParaRPr lang="en-US" sz="2000" dirty="0"/>
          </a:p>
        </p:txBody>
      </p:sp>
    </p:spTree>
    <p:extLst>
      <p:ext uri="{BB962C8B-B14F-4D97-AF65-F5344CB8AC3E}">
        <p14:creationId xmlns:p14="http://schemas.microsoft.com/office/powerpoint/2010/main" val="2433264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126880" y="858867"/>
            <a:ext cx="11003400" cy="5476192"/>
          </a:xfrm>
          <a:prstGeom prst="rect">
            <a:avLst/>
          </a:prstGeom>
        </p:spPr>
        <p:txBody>
          <a:bodyPr/>
          <a:lstStyle/>
          <a:p>
            <a:r>
              <a:rPr lang="en-US" sz="1600" dirty="0"/>
              <a:t>	</a:t>
            </a:r>
          </a:p>
          <a:p>
            <a:endParaRPr lang="en-US" sz="1100" b="1" dirty="0"/>
          </a:p>
        </p:txBody>
      </p:sp>
      <p:sp>
        <p:nvSpPr>
          <p:cNvPr id="3" name="TextBox 2"/>
          <p:cNvSpPr txBox="1"/>
          <p:nvPr/>
        </p:nvSpPr>
        <p:spPr>
          <a:xfrm>
            <a:off x="4682430" y="-13512"/>
            <a:ext cx="1892300" cy="369332"/>
          </a:xfrm>
          <a:prstGeom prst="rect">
            <a:avLst/>
          </a:prstGeom>
          <a:noFill/>
        </p:spPr>
        <p:txBody>
          <a:bodyPr wrap="square" rtlCol="0">
            <a:spAutoFit/>
          </a:bodyPr>
          <a:lstStyle/>
          <a:p>
            <a:pPr algn="ctr"/>
            <a:r>
              <a:rPr lang="en-US" b="1" dirty="0"/>
              <a:t>University</a:t>
            </a:r>
          </a:p>
        </p:txBody>
      </p:sp>
      <p:sp>
        <p:nvSpPr>
          <p:cNvPr id="6" name="TextBox 5"/>
          <p:cNvSpPr txBox="1"/>
          <p:nvPr/>
        </p:nvSpPr>
        <p:spPr>
          <a:xfrm>
            <a:off x="228480" y="2501433"/>
            <a:ext cx="1892300" cy="369332"/>
          </a:xfrm>
          <a:prstGeom prst="rect">
            <a:avLst/>
          </a:prstGeom>
          <a:noFill/>
        </p:spPr>
        <p:txBody>
          <a:bodyPr wrap="square" rtlCol="0">
            <a:spAutoFit/>
          </a:bodyPr>
          <a:lstStyle/>
          <a:p>
            <a:pPr algn="ctr"/>
            <a:r>
              <a:rPr lang="en-US" b="1" dirty="0"/>
              <a:t>BM</a:t>
            </a:r>
          </a:p>
        </p:txBody>
      </p:sp>
      <p:sp>
        <p:nvSpPr>
          <p:cNvPr id="7" name="TextBox 6"/>
          <p:cNvSpPr txBox="1"/>
          <p:nvPr/>
        </p:nvSpPr>
        <p:spPr>
          <a:xfrm>
            <a:off x="1835627" y="2525665"/>
            <a:ext cx="1892300" cy="369332"/>
          </a:xfrm>
          <a:prstGeom prst="rect">
            <a:avLst/>
          </a:prstGeom>
          <a:noFill/>
        </p:spPr>
        <p:txBody>
          <a:bodyPr wrap="square" rtlCol="0">
            <a:spAutoFit/>
          </a:bodyPr>
          <a:lstStyle/>
          <a:p>
            <a:pPr algn="ctr"/>
            <a:r>
              <a:rPr lang="en-US" b="1" dirty="0"/>
              <a:t>CS</a:t>
            </a:r>
          </a:p>
        </p:txBody>
      </p:sp>
      <p:sp>
        <p:nvSpPr>
          <p:cNvPr id="8" name="TextBox 7"/>
          <p:cNvSpPr txBox="1"/>
          <p:nvPr/>
        </p:nvSpPr>
        <p:spPr>
          <a:xfrm>
            <a:off x="3184435" y="2539281"/>
            <a:ext cx="1892300" cy="369332"/>
          </a:xfrm>
          <a:prstGeom prst="rect">
            <a:avLst/>
          </a:prstGeom>
          <a:noFill/>
        </p:spPr>
        <p:txBody>
          <a:bodyPr wrap="square" rtlCol="0">
            <a:spAutoFit/>
          </a:bodyPr>
          <a:lstStyle/>
          <a:p>
            <a:pPr algn="ctr"/>
            <a:r>
              <a:rPr lang="en-US" b="1" dirty="0"/>
              <a:t>SW</a:t>
            </a:r>
          </a:p>
        </p:txBody>
      </p:sp>
      <p:sp>
        <p:nvSpPr>
          <p:cNvPr id="9" name="TextBox 8"/>
          <p:cNvSpPr txBox="1"/>
          <p:nvPr/>
        </p:nvSpPr>
        <p:spPr>
          <a:xfrm>
            <a:off x="4499385" y="2498833"/>
            <a:ext cx="1892300" cy="369332"/>
          </a:xfrm>
          <a:prstGeom prst="rect">
            <a:avLst/>
          </a:prstGeom>
          <a:noFill/>
        </p:spPr>
        <p:txBody>
          <a:bodyPr wrap="square" rtlCol="0">
            <a:spAutoFit/>
          </a:bodyPr>
          <a:lstStyle/>
          <a:p>
            <a:pPr algn="ctr"/>
            <a:r>
              <a:rPr lang="en-US" b="1" dirty="0"/>
              <a:t>………..</a:t>
            </a:r>
          </a:p>
        </p:txBody>
      </p:sp>
      <p:sp>
        <p:nvSpPr>
          <p:cNvPr id="10" name="TextBox 9"/>
          <p:cNvSpPr txBox="1"/>
          <p:nvPr/>
        </p:nvSpPr>
        <p:spPr>
          <a:xfrm>
            <a:off x="6305235" y="2508951"/>
            <a:ext cx="1892300" cy="369332"/>
          </a:xfrm>
          <a:prstGeom prst="rect">
            <a:avLst/>
          </a:prstGeom>
          <a:noFill/>
        </p:spPr>
        <p:txBody>
          <a:bodyPr wrap="square" rtlCol="0">
            <a:spAutoFit/>
          </a:bodyPr>
          <a:lstStyle/>
          <a:p>
            <a:pPr algn="ctr"/>
            <a:r>
              <a:rPr lang="en-US" b="1" dirty="0"/>
              <a:t>Examination</a:t>
            </a:r>
          </a:p>
        </p:txBody>
      </p:sp>
      <p:sp>
        <p:nvSpPr>
          <p:cNvPr id="11" name="TextBox 10"/>
          <p:cNvSpPr txBox="1"/>
          <p:nvPr/>
        </p:nvSpPr>
        <p:spPr>
          <a:xfrm>
            <a:off x="8479885" y="2631232"/>
            <a:ext cx="1892300" cy="369332"/>
          </a:xfrm>
          <a:prstGeom prst="rect">
            <a:avLst/>
          </a:prstGeom>
          <a:noFill/>
        </p:spPr>
        <p:txBody>
          <a:bodyPr wrap="square" rtlCol="0">
            <a:spAutoFit/>
          </a:bodyPr>
          <a:lstStyle/>
          <a:p>
            <a:pPr algn="ctr"/>
            <a:r>
              <a:rPr lang="en-US" b="1" dirty="0"/>
              <a:t>Admission</a:t>
            </a:r>
          </a:p>
        </p:txBody>
      </p:sp>
      <p:sp>
        <p:nvSpPr>
          <p:cNvPr id="12" name="TextBox 11"/>
          <p:cNvSpPr txBox="1"/>
          <p:nvPr/>
        </p:nvSpPr>
        <p:spPr>
          <a:xfrm>
            <a:off x="9920572" y="2625904"/>
            <a:ext cx="1892300" cy="369332"/>
          </a:xfrm>
          <a:prstGeom prst="rect">
            <a:avLst/>
          </a:prstGeom>
          <a:noFill/>
        </p:spPr>
        <p:txBody>
          <a:bodyPr wrap="square" rtlCol="0">
            <a:spAutoFit/>
          </a:bodyPr>
          <a:lstStyle/>
          <a:p>
            <a:pPr algn="ctr"/>
            <a:r>
              <a:rPr lang="en-US" b="1" dirty="0"/>
              <a:t>Finance</a:t>
            </a:r>
          </a:p>
        </p:txBody>
      </p:sp>
      <p:cxnSp>
        <p:nvCxnSpPr>
          <p:cNvPr id="5" name="Straight Arrow Connector 4"/>
          <p:cNvCxnSpPr>
            <a:stCxn id="3" idx="2"/>
          </p:cNvCxnSpPr>
          <p:nvPr/>
        </p:nvCxnSpPr>
        <p:spPr>
          <a:xfrm flipH="1">
            <a:off x="1219200" y="355820"/>
            <a:ext cx="4409380" cy="2135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22560" y="332086"/>
            <a:ext cx="2828260" cy="2224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 idx="2"/>
          </p:cNvCxnSpPr>
          <p:nvPr/>
        </p:nvCxnSpPr>
        <p:spPr>
          <a:xfrm flipH="1">
            <a:off x="4191000" y="355820"/>
            <a:ext cx="1437580" cy="2206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892800" y="723900"/>
            <a:ext cx="1308100" cy="1701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892800" y="508950"/>
            <a:ext cx="3225800" cy="2047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22535" y="3572774"/>
            <a:ext cx="1892300" cy="369332"/>
          </a:xfrm>
          <a:prstGeom prst="rect">
            <a:avLst/>
          </a:prstGeom>
          <a:noFill/>
        </p:spPr>
        <p:txBody>
          <a:bodyPr wrap="square" rtlCol="0">
            <a:spAutoFit/>
          </a:bodyPr>
          <a:lstStyle/>
          <a:p>
            <a:pPr algn="ctr"/>
            <a:r>
              <a:rPr lang="en-US" b="1" dirty="0"/>
              <a:t>Employees</a:t>
            </a:r>
          </a:p>
        </p:txBody>
      </p:sp>
      <p:sp>
        <p:nvSpPr>
          <p:cNvPr id="25" name="TextBox 24"/>
          <p:cNvSpPr txBox="1"/>
          <p:nvPr/>
        </p:nvSpPr>
        <p:spPr>
          <a:xfrm>
            <a:off x="4725845" y="3600090"/>
            <a:ext cx="1892300" cy="369332"/>
          </a:xfrm>
          <a:prstGeom prst="rect">
            <a:avLst/>
          </a:prstGeom>
          <a:noFill/>
        </p:spPr>
        <p:txBody>
          <a:bodyPr wrap="square" rtlCol="0">
            <a:spAutoFit/>
          </a:bodyPr>
          <a:lstStyle/>
          <a:p>
            <a:pPr algn="ctr"/>
            <a:r>
              <a:rPr lang="en-US" b="1" dirty="0"/>
              <a:t>Students</a:t>
            </a:r>
          </a:p>
        </p:txBody>
      </p:sp>
      <p:cxnSp>
        <p:nvCxnSpPr>
          <p:cNvPr id="32" name="Straight Arrow Connector 31"/>
          <p:cNvCxnSpPr/>
          <p:nvPr/>
        </p:nvCxnSpPr>
        <p:spPr>
          <a:xfrm>
            <a:off x="6113893" y="674258"/>
            <a:ext cx="4321855" cy="191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170548" y="2871600"/>
            <a:ext cx="0" cy="619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191000" y="2880469"/>
            <a:ext cx="1120491" cy="619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9711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1333542" y="969474"/>
            <a:ext cx="11003400" cy="5476192"/>
          </a:xfrm>
          <a:prstGeom prst="rect">
            <a:avLst/>
          </a:prstGeom>
        </p:spPr>
        <p:txBody>
          <a:bodyPr/>
          <a:lstStyle/>
          <a:p>
            <a:pPr>
              <a:lnSpc>
                <a:spcPct val="90000"/>
              </a:lnSpc>
            </a:pPr>
            <a:r>
              <a:rPr lang="en-US" sz="2400" dirty="0">
                <a:solidFill>
                  <a:srgbClr val="000000"/>
                </a:solidFill>
                <a:latin typeface="Calibri Light"/>
              </a:rPr>
              <a:t>Class Tea {</a:t>
            </a:r>
          </a:p>
          <a:p>
            <a:pPr>
              <a:lnSpc>
                <a:spcPct val="90000"/>
              </a:lnSpc>
            </a:pPr>
            <a:endParaRPr lang="en-US" sz="2400" dirty="0">
              <a:solidFill>
                <a:srgbClr val="000000"/>
              </a:solidFill>
              <a:latin typeface="Calibri Light"/>
            </a:endParaRPr>
          </a:p>
          <a:p>
            <a:pPr>
              <a:lnSpc>
                <a:spcPct val="90000"/>
              </a:lnSpc>
            </a:pPr>
            <a:r>
              <a:rPr lang="en-US" sz="2400" dirty="0">
                <a:solidFill>
                  <a:srgbClr val="000000"/>
                </a:solidFill>
                <a:latin typeface="Calibri Light"/>
              </a:rPr>
              <a:t> float  milk;</a:t>
            </a:r>
          </a:p>
          <a:p>
            <a:pPr>
              <a:lnSpc>
                <a:spcPct val="90000"/>
              </a:lnSpc>
            </a:pPr>
            <a:r>
              <a:rPr lang="en-US" sz="2400" dirty="0">
                <a:solidFill>
                  <a:srgbClr val="000000"/>
                </a:solidFill>
                <a:latin typeface="Calibri Light"/>
              </a:rPr>
              <a:t> float  water ;</a:t>
            </a:r>
          </a:p>
          <a:p>
            <a:pPr>
              <a:lnSpc>
                <a:spcPct val="90000"/>
              </a:lnSpc>
            </a:pPr>
            <a:r>
              <a:rPr lang="en-US" sz="2400" dirty="0">
                <a:solidFill>
                  <a:srgbClr val="000000"/>
                </a:solidFill>
                <a:latin typeface="Calibri Light"/>
              </a:rPr>
              <a:t> float sugar;</a:t>
            </a:r>
          </a:p>
          <a:p>
            <a:pPr>
              <a:lnSpc>
                <a:spcPct val="90000"/>
              </a:lnSpc>
            </a:pPr>
            <a:r>
              <a:rPr lang="en-US" sz="2400" dirty="0">
                <a:solidFill>
                  <a:srgbClr val="000000"/>
                </a:solidFill>
                <a:latin typeface="Calibri Light"/>
              </a:rPr>
              <a:t> float </a:t>
            </a:r>
            <a:r>
              <a:rPr lang="en-US" sz="2400" dirty="0" err="1">
                <a:solidFill>
                  <a:srgbClr val="000000"/>
                </a:solidFill>
                <a:latin typeface="Calibri Light"/>
              </a:rPr>
              <a:t>teadust</a:t>
            </a:r>
            <a:r>
              <a:rPr lang="en-US" sz="2400" dirty="0">
                <a:solidFill>
                  <a:srgbClr val="000000"/>
                </a:solidFill>
                <a:latin typeface="Calibri Light"/>
              </a:rPr>
              <a:t>;</a:t>
            </a:r>
          </a:p>
          <a:p>
            <a:pPr>
              <a:lnSpc>
                <a:spcPct val="90000"/>
              </a:lnSpc>
            </a:pPr>
            <a:endParaRPr lang="en-US" sz="2400" dirty="0">
              <a:solidFill>
                <a:srgbClr val="000000"/>
              </a:solidFill>
              <a:latin typeface="Calibri Light"/>
            </a:endParaRPr>
          </a:p>
          <a:p>
            <a:pPr>
              <a:lnSpc>
                <a:spcPct val="90000"/>
              </a:lnSpc>
            </a:pPr>
            <a:r>
              <a:rPr lang="en-US" sz="2400" dirty="0">
                <a:solidFill>
                  <a:srgbClr val="000000"/>
                </a:solidFill>
                <a:latin typeface="Calibri Light"/>
              </a:rPr>
              <a:t> public void </a:t>
            </a:r>
            <a:r>
              <a:rPr lang="en-US" sz="2400" dirty="0" err="1">
                <a:solidFill>
                  <a:srgbClr val="000000"/>
                </a:solidFill>
                <a:latin typeface="Calibri Light"/>
              </a:rPr>
              <a:t>maketea</a:t>
            </a:r>
            <a:r>
              <a:rPr lang="en-US" sz="2400" dirty="0">
                <a:solidFill>
                  <a:srgbClr val="000000"/>
                </a:solidFill>
                <a:latin typeface="Calibri Light"/>
              </a:rPr>
              <a:t>(milk, water, sugar, </a:t>
            </a:r>
            <a:r>
              <a:rPr lang="en-US" sz="2400" dirty="0" err="1">
                <a:solidFill>
                  <a:srgbClr val="000000"/>
                </a:solidFill>
                <a:latin typeface="Calibri Light"/>
              </a:rPr>
              <a:t>teadust</a:t>
            </a:r>
            <a:r>
              <a:rPr lang="en-US" sz="2400" dirty="0">
                <a:solidFill>
                  <a:srgbClr val="000000"/>
                </a:solidFill>
                <a:latin typeface="Calibri Light"/>
              </a:rPr>
              <a:t>)</a:t>
            </a:r>
          </a:p>
          <a:p>
            <a:pPr>
              <a:lnSpc>
                <a:spcPct val="90000"/>
              </a:lnSpc>
            </a:pPr>
            <a:r>
              <a:rPr lang="en-US" sz="2400" dirty="0">
                <a:solidFill>
                  <a:srgbClr val="000000"/>
                </a:solidFill>
                <a:latin typeface="Calibri Light"/>
              </a:rPr>
              <a:t>{</a:t>
            </a:r>
          </a:p>
          <a:p>
            <a:pPr>
              <a:lnSpc>
                <a:spcPct val="90000"/>
              </a:lnSpc>
            </a:pPr>
            <a:r>
              <a:rPr lang="en-US" sz="2400" dirty="0">
                <a:solidFill>
                  <a:srgbClr val="000000"/>
                </a:solidFill>
                <a:latin typeface="Calibri Light"/>
              </a:rPr>
              <a:t>     // Code goes here</a:t>
            </a:r>
          </a:p>
          <a:p>
            <a:pPr>
              <a:lnSpc>
                <a:spcPct val="90000"/>
              </a:lnSpc>
            </a:pPr>
            <a:r>
              <a:rPr lang="en-US" sz="2400" dirty="0">
                <a:solidFill>
                  <a:srgbClr val="000000"/>
                </a:solidFill>
                <a:latin typeface="Calibri Light"/>
              </a:rPr>
              <a:t>}</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a:p>
        </p:txBody>
      </p:sp>
      <p:sp>
        <p:nvSpPr>
          <p:cNvPr id="3" name="Rectangle 2"/>
          <p:cNvSpPr/>
          <p:nvPr/>
        </p:nvSpPr>
        <p:spPr>
          <a:xfrm>
            <a:off x="1909039" y="2306122"/>
            <a:ext cx="280846" cy="369332"/>
          </a:xfrm>
          <a:prstGeom prst="rect">
            <a:avLst/>
          </a:prstGeom>
        </p:spPr>
        <p:txBody>
          <a:bodyPr wrap="none">
            <a:spAutoFit/>
          </a:bodyPr>
          <a:lstStyle/>
          <a:p>
            <a:r>
              <a:rPr lang="en-US" b="1" dirty="0"/>
              <a:t>T</a:t>
            </a:r>
            <a:endParaRPr lang="en-US" dirty="0"/>
          </a:p>
        </p:txBody>
      </p:sp>
    </p:spTree>
    <p:extLst>
      <p:ext uri="{BB962C8B-B14F-4D97-AF65-F5344CB8AC3E}">
        <p14:creationId xmlns:p14="http://schemas.microsoft.com/office/powerpoint/2010/main" val="3106853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7" name="Content Placeholder 6"/>
          <p:cNvSpPr>
            <a:spLocks noGrp="1"/>
          </p:cNvSpPr>
          <p:nvPr>
            <p:ph idx="1"/>
          </p:nvPr>
        </p:nvSpPr>
        <p:spPr>
          <a:xfrm>
            <a:off x="1154953" y="2259106"/>
            <a:ext cx="10261599" cy="4421094"/>
          </a:xfrm>
        </p:spPr>
        <p:txBody>
          <a:bodyPr>
            <a:normAutofit/>
          </a:bodyPr>
          <a:lstStyle/>
          <a:p>
            <a:r>
              <a:rPr lang="en-US" sz="2400" b="1" dirty="0">
                <a:latin typeface="Times New Roman" panose="02020603050405020304" pitchFamily="18" charset="0"/>
                <a:cs typeface="Times New Roman" panose="02020603050405020304" pitchFamily="18" charset="0"/>
              </a:rPr>
              <a:t>Object-Oriented Programming : </a:t>
            </a:r>
            <a:r>
              <a:rPr lang="en-US" sz="2400" dirty="0">
                <a:latin typeface="Times New Roman" panose="02020603050405020304" pitchFamily="18" charset="0"/>
                <a:cs typeface="Times New Roman" panose="02020603050405020304" pitchFamily="18" charset="0"/>
              </a:rPr>
              <a:t>is a Programming paradigm </a:t>
            </a:r>
            <a:r>
              <a:rPr lang="en-US" sz="2400" b="1" dirty="0">
                <a:latin typeface="Times New Roman" panose="02020603050405020304" pitchFamily="18" charset="0"/>
                <a:cs typeface="Times New Roman" panose="02020603050405020304" pitchFamily="18" charset="0"/>
              </a:rPr>
              <a:t>or</a:t>
            </a:r>
            <a:r>
              <a:rPr lang="en-US" sz="2400" dirty="0">
                <a:latin typeface="Times New Roman" panose="02020603050405020304" pitchFamily="18" charset="0"/>
                <a:cs typeface="Times New Roman" panose="02020603050405020304" pitchFamily="18" charset="0"/>
              </a:rPr>
              <a:t> a software </a:t>
            </a:r>
          </a:p>
          <a:p>
            <a:pPr marL="0" indent="0">
              <a:buNone/>
            </a:pPr>
            <a:r>
              <a:rPr lang="en-US" sz="2400" dirty="0">
                <a:latin typeface="Times New Roman" panose="02020603050405020304" pitchFamily="18" charset="0"/>
                <a:cs typeface="Times New Roman" panose="02020603050405020304" pitchFamily="18" charset="0"/>
              </a:rPr>
              <a:t>       development methodology in which a program is conceptualized as a group 	of objects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Programming technique in which a program is organized as a collection of objects.</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software development approach for writing and developing computer programs based on objects.</a:t>
            </a:r>
          </a:p>
        </p:txBody>
      </p:sp>
    </p:spTree>
    <p:extLst>
      <p:ext uri="{BB962C8B-B14F-4D97-AF65-F5344CB8AC3E}">
        <p14:creationId xmlns:p14="http://schemas.microsoft.com/office/powerpoint/2010/main" val="1058291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7" name="Content Placeholder 6"/>
          <p:cNvSpPr>
            <a:spLocks noGrp="1"/>
          </p:cNvSpPr>
          <p:nvPr>
            <p:ph idx="1"/>
          </p:nvPr>
        </p:nvSpPr>
        <p:spPr>
          <a:xfrm>
            <a:off x="1154953" y="2259106"/>
            <a:ext cx="10261599" cy="4421094"/>
          </a:xfrm>
        </p:spPr>
        <p:txBody>
          <a:bodyPr>
            <a:normAutofit/>
          </a:bodyPr>
          <a:lstStyle/>
          <a:p>
            <a:pPr algn="just"/>
            <a:r>
              <a:rPr lang="en-US" sz="3600" dirty="0">
                <a:latin typeface="Times New Roman" panose="02020603050405020304" pitchFamily="18" charset="0"/>
                <a:cs typeface="Times New Roman" panose="02020603050405020304" pitchFamily="18" charset="0"/>
              </a:rPr>
              <a:t>OOP provides an easy of modeling things in the real world.</a:t>
            </a:r>
          </a:p>
          <a:p>
            <a:pPr algn="just"/>
            <a:r>
              <a:rPr lang="en-US" sz="3600" dirty="0">
                <a:latin typeface="Times New Roman" panose="02020603050405020304" pitchFamily="18" charset="0"/>
                <a:cs typeface="Times New Roman" panose="02020603050405020304" pitchFamily="18" charset="0"/>
              </a:rPr>
              <a:t>OOP organizes &amp; combines data and functions together, hides and encapsulates the implementation details and offers several features for developing computer </a:t>
            </a:r>
            <a:r>
              <a:rPr lang="en-US" sz="3600" dirty="0" err="1">
                <a:latin typeface="Times New Roman" panose="02020603050405020304" pitchFamily="18" charset="0"/>
                <a:cs typeface="Times New Roman" panose="02020603050405020304" pitchFamily="18" charset="0"/>
              </a:rPr>
              <a:t>softwares</a:t>
            </a:r>
            <a:r>
              <a:rPr lang="en-US" sz="3600"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3231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4192" y="789648"/>
            <a:ext cx="10769130" cy="6740307"/>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Object-oriented programming is the most dramatic innovation in software development. </a:t>
            </a:r>
          </a:p>
          <a:p>
            <a:pPr marL="342900" indent="-342900" algn="just">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Integrating data and functions (methods) is the central idea of object-oriented programming.</a:t>
            </a:r>
          </a:p>
          <a:p>
            <a:pPr marL="342900" indent="-342900" algn="just">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Using object-oriented programming we can write clearer, more reliable, more easily maintained programs</a:t>
            </a:r>
            <a:r>
              <a:rPr lang="en-US" sz="32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a:t>
            </a:r>
            <a:r>
              <a:rPr lang="en-US" sz="3200" dirty="0">
                <a:solidFill>
                  <a:srgbClr val="FF0000"/>
                </a:solidFill>
                <a:latin typeface="Times New Roman" panose="02020603050405020304" pitchFamily="18" charset="0"/>
                <a:cs typeface="Times New Roman" panose="02020603050405020304" pitchFamily="18" charset="0"/>
              </a:rPr>
              <a:t>class</a:t>
            </a:r>
            <a:r>
              <a:rPr lang="en-US" sz="3200" dirty="0">
                <a:latin typeface="Times New Roman" panose="02020603050405020304" pitchFamily="18" charset="0"/>
                <a:cs typeface="Times New Roman" panose="02020603050405020304" pitchFamily="18" charset="0"/>
              </a:rPr>
              <a:t> is the foundation of Java’s support for object-oriented programming.</a:t>
            </a:r>
          </a:p>
          <a:p>
            <a:pPr marL="342900" indent="-342900" algn="just">
              <a:lnSpc>
                <a:spcPct val="150000"/>
              </a:lnSpc>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6999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292</TotalTime>
  <Words>2646</Words>
  <Application>Microsoft Office PowerPoint</Application>
  <PresentationFormat>Widescreen</PresentationFormat>
  <Paragraphs>639</Paragraphs>
  <Slides>63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63</vt:i4>
      </vt:variant>
    </vt:vector>
  </HeadingPairs>
  <TitlesOfParts>
    <vt:vector size="73" baseType="lpstr">
      <vt:lpstr>Arial</vt:lpstr>
      <vt:lpstr>Arial Black</vt:lpstr>
      <vt:lpstr>Calibri</vt:lpstr>
      <vt:lpstr>Calibri Light</vt:lpstr>
      <vt:lpstr>Century Gothic</vt:lpstr>
      <vt:lpstr>inter-regular</vt:lpstr>
      <vt:lpstr>Times New Roman</vt:lpstr>
      <vt:lpstr>Wingdings</vt:lpstr>
      <vt:lpstr>Wingdings 3</vt:lpstr>
      <vt:lpstr>Ion Boardroom</vt:lpstr>
      <vt:lpstr>Object Oriented Programming    in JAVA</vt:lpstr>
      <vt:lpstr>Object Oriented Programming</vt:lpstr>
      <vt:lpstr>Object Oriented Programming</vt:lpstr>
      <vt:lpstr>Object Oriented Programming</vt:lpstr>
      <vt:lpstr>Programming Paradigm</vt:lpstr>
      <vt:lpstr>Programming Paradigm</vt:lpstr>
      <vt:lpstr>Introduction to Object-Oriented Programming</vt:lpstr>
      <vt:lpstr>Introduction to Object-Oriented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OOP Class and Object </vt:lpstr>
      <vt:lpstr>OOP Class and Object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Object-Oriented Programming</vt:lpstr>
      <vt:lpstr>Introduction to Object-Oriented Programming</vt:lpstr>
      <vt:lpstr>Introduction to Object-Oriented Programming</vt:lpstr>
      <vt:lpstr>Introduction to Object-Oriented Programming</vt:lpstr>
      <vt:lpstr>Introduction to Object-Oriented Programming</vt:lpstr>
      <vt:lpstr>Introduction to Object-Oriented Programming</vt:lpstr>
      <vt:lpstr>Introduction to Object-Oriented Programming</vt:lpstr>
      <vt:lpstr>Introduction to Object-Oriented Programming</vt:lpstr>
      <vt:lpstr>Introduction to Object-Oriented Programming</vt:lpstr>
      <vt:lpstr>PowerPoint Presentation</vt:lpstr>
      <vt:lpstr>PowerPoint Presentation</vt:lpstr>
      <vt:lpstr>OOP   Mutators &amp; Accessors   </vt:lpstr>
      <vt:lpstr>Controlling access to Members (Access Modifiers)     </vt:lpstr>
      <vt:lpstr>Controlling access to Members (Access Modifiers)     </vt:lpstr>
      <vt:lpstr>Controlling access to Members (Access Modifiers)     </vt:lpstr>
      <vt:lpstr>Introduction to Object-Oriented Programming</vt:lpstr>
      <vt:lpstr>PowerPoint Presentation</vt:lpstr>
      <vt:lpstr>Introduction to Object-Oriented Programming</vt:lpstr>
      <vt:lpstr>Introduction to Object-Oriented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this Keyword </vt:lpstr>
      <vt:lpstr>this Keyword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Sharmeen</dc:creator>
  <cp:lastModifiedBy>Sajjad</cp:lastModifiedBy>
  <cp:revision>856</cp:revision>
  <dcterms:created xsi:type="dcterms:W3CDTF">2014-09-12T02:08:24Z</dcterms:created>
  <dcterms:modified xsi:type="dcterms:W3CDTF">2025-03-25T14:36:42Z</dcterms:modified>
</cp:coreProperties>
</file>