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9"/>
  </p:notesMasterIdLst>
  <p:sldIdLst>
    <p:sldId id="323" r:id="rId2"/>
    <p:sldId id="410" r:id="rId3"/>
    <p:sldId id="425" r:id="rId4"/>
    <p:sldId id="411" r:id="rId5"/>
    <p:sldId id="420" r:id="rId6"/>
    <p:sldId id="412" r:id="rId7"/>
    <p:sldId id="413" r:id="rId8"/>
    <p:sldId id="414" r:id="rId9"/>
    <p:sldId id="415" r:id="rId10"/>
    <p:sldId id="416" r:id="rId11"/>
    <p:sldId id="418" r:id="rId12"/>
    <p:sldId id="419" r:id="rId13"/>
    <p:sldId id="423" r:id="rId14"/>
    <p:sldId id="421" r:id="rId15"/>
    <p:sldId id="422" r:id="rId16"/>
    <p:sldId id="424" r:id="rId17"/>
    <p:sldId id="3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A6AEDF-D1D6-4200-8F5D-AC32FE13A883}">
          <p14:sldIdLst>
            <p14:sldId id="323"/>
            <p14:sldId id="410"/>
            <p14:sldId id="425"/>
            <p14:sldId id="411"/>
            <p14:sldId id="420"/>
            <p14:sldId id="412"/>
            <p14:sldId id="413"/>
          </p14:sldIdLst>
        </p14:section>
        <p14:section name="Untitled Section" id="{92E23E12-E033-428F-B588-5149C3F99694}">
          <p14:sldIdLst>
            <p14:sldId id="414"/>
            <p14:sldId id="415"/>
            <p14:sldId id="416"/>
            <p14:sldId id="418"/>
            <p14:sldId id="419"/>
            <p14:sldId id="423"/>
            <p14:sldId id="421"/>
            <p14:sldId id="422"/>
            <p14:sldId id="424"/>
            <p14:sldId id="3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2" autoAdjust="0"/>
    <p:restoredTop sz="91577" autoAdjust="0"/>
  </p:normalViewPr>
  <p:slideViewPr>
    <p:cSldViewPr snapToGrid="0">
      <p:cViewPr varScale="1">
        <p:scale>
          <a:sx n="67" d="100"/>
          <a:sy n="67" d="100"/>
        </p:scale>
        <p:origin x="666"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10/9/2021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10/9/2021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10/9/2021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javase/tutorial/uiswing/components/menu.html" TargetMode="External"/><Relationship Id="rId2" Type="http://schemas.openxmlformats.org/officeDocument/2006/relationships/hyperlink" Target="https://docs.oracle.com/javase/tutorial/uiswing/components/button.html" TargetMode="External"/><Relationship Id="rId1" Type="http://schemas.openxmlformats.org/officeDocument/2006/relationships/slideLayout" Target="../slideLayouts/slideLayout7.xml"/><Relationship Id="rId4" Type="http://schemas.openxmlformats.org/officeDocument/2006/relationships/hyperlink" Target="https://docs.oracle.com/javase/tutorial/uiswing/components/textfield.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7/docs/api/java/awt/event/class-use/KeyListener.html#java.awt.even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docs.oracle.com/javase/7/docs/api/java/awt/event/KeyEvent.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smtClean="0"/>
              <a:t>Object Oriented Programming </a:t>
            </a:r>
            <a:br>
              <a:rPr lang="en-US" dirty="0" smtClean="0"/>
            </a:br>
            <a:r>
              <a:rPr lang="en-US" dirty="0" smtClean="0"/>
              <a:t>  in</a:t>
            </a:r>
            <a:br>
              <a:rPr lang="en-US" dirty="0" smtClean="0"/>
            </a:br>
            <a:r>
              <a:rPr lang="en-US" dirty="0" smtClean="0"/>
              <a:t>JAVA</a:t>
            </a:r>
            <a:endParaRPr lang="en-US" dirty="0"/>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sz="4000" b="1" dirty="0" smtClean="0"/>
              <a:t> (Practical#10)</a:t>
            </a:r>
          </a:p>
          <a:p>
            <a:endParaRPr lang="en-US" sz="4000"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254005" y="80683"/>
            <a:ext cx="10880160" cy="66562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000" b="1" dirty="0">
                <a:latin typeface="Times New Roman" panose="02020603050405020304" pitchFamily="18" charset="0"/>
                <a:cs typeface="Times New Roman" panose="02020603050405020304" pitchFamily="18" charset="0"/>
              </a:rPr>
              <a:t>Event Handling with Inner/Nested Classes</a:t>
            </a:r>
            <a:r>
              <a:rPr lang="en-US" sz="4000" b="1" dirty="0" smtClean="0">
                <a:latin typeface="Times New Roman" panose="02020603050405020304" pitchFamily="18" charset="0"/>
                <a:cs typeface="Times New Roman" panose="02020603050405020304" pitchFamily="18" charset="0"/>
              </a:rPr>
              <a:t>.</a:t>
            </a:r>
          </a:p>
          <a:p>
            <a:r>
              <a:rPr lang="en-US" sz="4000" b="1" dirty="0">
                <a:latin typeface="Times New Roman" panose="02020603050405020304" pitchFamily="18" charset="0"/>
                <a:cs typeface="Times New Roman" panose="02020603050405020304" pitchFamily="18" charset="0"/>
              </a:rPr>
              <a:t>Steps to setup event handling </a:t>
            </a:r>
            <a:r>
              <a:rPr lang="en-US" sz="4000" b="1" dirty="0" smtClean="0">
                <a:latin typeface="Times New Roman" panose="02020603050405020304" pitchFamily="18" charset="0"/>
                <a:cs typeface="Times New Roman" panose="02020603050405020304" pitchFamily="18" charset="0"/>
              </a:rPr>
              <a:t>with inner classes.</a:t>
            </a:r>
            <a:endParaRPr lang="en-US" sz="4000" b="1" dirty="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Import classes and interfaces from </a:t>
            </a:r>
            <a:r>
              <a:rPr lang="en-US" sz="3600" dirty="0" err="1" smtClean="0">
                <a:latin typeface="Times New Roman" panose="02020603050405020304" pitchFamily="18" charset="0"/>
                <a:cs typeface="Times New Roman" panose="02020603050405020304" pitchFamily="18" charset="0"/>
              </a:rPr>
              <a:t>java.awt</a:t>
            </a:r>
            <a:r>
              <a:rPr lang="en-US" sz="3600" dirty="0" smtClean="0">
                <a:latin typeface="Times New Roman" panose="02020603050405020304" pitchFamily="18" charset="0"/>
                <a:cs typeface="Times New Roman" panose="02020603050405020304" pitchFamily="18" charset="0"/>
              </a:rPr>
              <a:t> package.</a:t>
            </a:r>
          </a:p>
          <a:p>
            <a:r>
              <a:rPr lang="en-US" sz="3600" dirty="0" smtClean="0">
                <a:latin typeface="Times New Roman" panose="02020603050405020304" pitchFamily="18" charset="0"/>
                <a:cs typeface="Times New Roman" panose="02020603050405020304" pitchFamily="18" charset="0"/>
              </a:rPr>
              <a:t>Define an appropriate event handler for processing the events</a:t>
            </a:r>
          </a:p>
          <a:p>
            <a:r>
              <a:rPr lang="en-US" sz="3600" dirty="0" smtClean="0">
                <a:latin typeface="Times New Roman" panose="02020603050405020304" pitchFamily="18" charset="0"/>
                <a:cs typeface="Times New Roman" panose="02020603050405020304" pitchFamily="18" charset="0"/>
              </a:rPr>
              <a:t>So Create an inner class that represents the event handler.</a:t>
            </a:r>
          </a:p>
          <a:p>
            <a:r>
              <a:rPr lang="en-US" sz="3600" dirty="0" smtClean="0">
                <a:latin typeface="Times New Roman" panose="02020603050405020304" pitchFamily="18" charset="0"/>
                <a:cs typeface="Times New Roman" panose="02020603050405020304" pitchFamily="18" charset="0"/>
              </a:rPr>
              <a:t>Implement an appropriate event listener, in the class</a:t>
            </a:r>
            <a:r>
              <a:rPr lang="en-US" sz="3600" b="1" dirty="0" smtClean="0">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 </a:t>
            </a:r>
          </a:p>
          <a:p>
            <a:r>
              <a:rPr lang="en-US" sz="3600" dirty="0" smtClean="0">
                <a:latin typeface="Times New Roman" panose="02020603050405020304" pitchFamily="18" charset="0"/>
                <a:cs typeface="Times New Roman" panose="02020603050405020304" pitchFamily="18" charset="0"/>
              </a:rPr>
              <a:t>Registering the event handler for GUI component.</a:t>
            </a:r>
          </a:p>
          <a:p>
            <a:endParaRPr lang="en-US" dirty="0" smtClean="0"/>
          </a:p>
        </p:txBody>
      </p:sp>
    </p:spTree>
    <p:extLst>
      <p:ext uri="{BB962C8B-B14F-4D97-AF65-F5344CB8AC3E}">
        <p14:creationId xmlns:p14="http://schemas.microsoft.com/office/powerpoint/2010/main" val="339981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928" y="41266"/>
            <a:ext cx="11793071" cy="6740307"/>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Mouse </a:t>
            </a:r>
            <a:r>
              <a:rPr lang="en-US" sz="2800" b="1" dirty="0">
                <a:latin typeface="Times New Roman" panose="02020603050405020304" pitchFamily="18" charset="0"/>
                <a:cs typeface="Times New Roman" panose="02020603050405020304" pitchFamily="18" charset="0"/>
              </a:rPr>
              <a:t>Event Handling</a:t>
            </a:r>
          </a:p>
          <a:p>
            <a:r>
              <a:rPr lang="en-US" b="1" dirty="0" smtClean="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MouseListener</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MouseMotionListener</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event-listener </a:t>
            </a:r>
            <a:r>
              <a:rPr lang="en-US" dirty="0" smtClean="0">
                <a:latin typeface="Times New Roman" panose="02020603050405020304" pitchFamily="18" charset="0"/>
                <a:cs typeface="Times New Roman" panose="02020603050405020304" pitchFamily="18" charset="0"/>
              </a:rPr>
              <a:t>interfaces </a:t>
            </a:r>
            <a:r>
              <a:rPr lang="en-US" dirty="0">
                <a:latin typeface="Times New Roman" panose="02020603050405020304" pitchFamily="18" charset="0"/>
                <a:cs typeface="Times New Roman" panose="02020603050405020304" pitchFamily="18" charset="0"/>
              </a:rPr>
              <a:t>for handling mouse events</a:t>
            </a:r>
            <a:r>
              <a:rPr lang="en-US" dirty="0" smtClean="0">
                <a:latin typeface="Times New Roman" panose="02020603050405020304" pitchFamily="18" charset="0"/>
                <a:cs typeface="Times New Roman" panose="02020603050405020304" pitchFamily="18" charset="0"/>
              </a:rPr>
              <a:t>.</a:t>
            </a:r>
          </a:p>
          <a:p>
            <a:pPr lvl="0"/>
            <a:r>
              <a:rPr lang="en-US" altLang="en-US" dirty="0">
                <a:latin typeface="Times New Roman" panose="02020603050405020304" pitchFamily="18" charset="0"/>
                <a:cs typeface="Times New Roman" panose="02020603050405020304" pitchFamily="18" charset="0"/>
              </a:rPr>
              <a:t>The listener interface for receiving "interesting" mouse events (press, release, click, enter, and exit) </a:t>
            </a:r>
            <a:endParaRPr lang="en-US" altLang="en-US" dirty="0" smtClean="0">
              <a:latin typeface="Times New Roman" panose="02020603050405020304" pitchFamily="18" charset="0"/>
              <a:cs typeface="Times New Roman" panose="02020603050405020304" pitchFamily="18" charset="0"/>
            </a:endParaRPr>
          </a:p>
          <a:p>
            <a:pPr lvl="0"/>
            <a:r>
              <a:rPr lang="en-US" altLang="en-US" dirty="0" smtClean="0">
                <a:latin typeface="Times New Roman" panose="02020603050405020304" pitchFamily="18" charset="0"/>
                <a:cs typeface="Times New Roman" panose="02020603050405020304" pitchFamily="18" charset="0"/>
              </a:rPr>
              <a:t>on </a:t>
            </a:r>
            <a:r>
              <a:rPr lang="en-US" altLang="en-US" dirty="0">
                <a:latin typeface="Times New Roman" panose="02020603050405020304" pitchFamily="18" charset="0"/>
                <a:cs typeface="Times New Roman" panose="02020603050405020304" pitchFamily="18" charset="0"/>
              </a:rPr>
              <a:t>a component. (To track mouse moves and mouse drags, use the </a:t>
            </a:r>
            <a:r>
              <a:rPr lang="en-US" altLang="en-US" dirty="0" err="1">
                <a:latin typeface="Times New Roman" panose="02020603050405020304" pitchFamily="18" charset="0"/>
                <a:cs typeface="Times New Roman" panose="02020603050405020304" pitchFamily="18" charset="0"/>
              </a:rPr>
              <a:t>MouseMotionListener</a:t>
            </a:r>
            <a:r>
              <a:rPr lang="en-US" altLang="en-US" dirty="0">
                <a:latin typeface="Times New Roman" panose="02020603050405020304" pitchFamily="18" charset="0"/>
                <a:cs typeface="Times New Roman" panose="02020603050405020304" pitchFamily="18" charset="0"/>
              </a:rPr>
              <a:t>.)</a:t>
            </a:r>
            <a:br>
              <a:rPr lang="en-US" altLang="en-US"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Methods of interface </a:t>
            </a:r>
            <a:r>
              <a:rPr lang="en-US" sz="2400" b="1" dirty="0" err="1" smtClean="0">
                <a:latin typeface="Times New Roman" panose="02020603050405020304" pitchFamily="18" charset="0"/>
                <a:cs typeface="Times New Roman" panose="02020603050405020304" pitchFamily="18" charset="0"/>
              </a:rPr>
              <a:t>MouseListener</a:t>
            </a:r>
            <a:endParaRPr lang="en-US" sz="2400"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public void </a:t>
            </a:r>
            <a:r>
              <a:rPr lang="en-US" sz="2400" b="1" dirty="0" err="1">
                <a:latin typeface="Times New Roman" panose="02020603050405020304" pitchFamily="18" charset="0"/>
                <a:cs typeface="Times New Roman" panose="02020603050405020304" pitchFamily="18" charset="0"/>
              </a:rPr>
              <a:t>mousePressed</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MouseEvent</a:t>
            </a:r>
            <a:r>
              <a:rPr lang="en-US" sz="2400" b="1" dirty="0">
                <a:latin typeface="Times New Roman" panose="02020603050405020304" pitchFamily="18" charset="0"/>
                <a:cs typeface="Times New Roman" panose="02020603050405020304" pitchFamily="18" charset="0"/>
              </a:rPr>
              <a:t> event )</a:t>
            </a:r>
          </a:p>
          <a:p>
            <a:r>
              <a:rPr lang="en-US" sz="2400" dirty="0">
                <a:latin typeface="Times New Roman" panose="02020603050405020304" pitchFamily="18" charset="0"/>
                <a:cs typeface="Times New Roman" panose="02020603050405020304" pitchFamily="18" charset="0"/>
              </a:rPr>
              <a:t>Called when a mouse button is pressed with the mouse </a:t>
            </a:r>
            <a:r>
              <a:rPr lang="en-US" sz="2400" dirty="0" smtClean="0">
                <a:latin typeface="Times New Roman" panose="02020603050405020304" pitchFamily="18" charset="0"/>
                <a:cs typeface="Times New Roman" panose="02020603050405020304" pitchFamily="18" charset="0"/>
              </a:rPr>
              <a:t>cursor  </a:t>
            </a:r>
            <a:r>
              <a:rPr lang="en-US" sz="2400" dirty="0">
                <a:latin typeface="Times New Roman" panose="02020603050405020304" pitchFamily="18" charset="0"/>
                <a:cs typeface="Times New Roman" panose="02020603050405020304" pitchFamily="18" charset="0"/>
              </a:rPr>
              <a:t>on a component</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public void </a:t>
            </a:r>
            <a:r>
              <a:rPr lang="en-US" sz="2400" b="1" dirty="0" err="1">
                <a:latin typeface="Times New Roman" panose="02020603050405020304" pitchFamily="18" charset="0"/>
                <a:cs typeface="Times New Roman" panose="02020603050405020304" pitchFamily="18" charset="0"/>
              </a:rPr>
              <a:t>mouseClicked</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MouseEvent</a:t>
            </a:r>
            <a:r>
              <a:rPr lang="en-US" sz="2400" b="1" dirty="0">
                <a:latin typeface="Times New Roman" panose="02020603050405020304" pitchFamily="18" charset="0"/>
                <a:cs typeface="Times New Roman" panose="02020603050405020304" pitchFamily="18" charset="0"/>
              </a:rPr>
              <a:t> event )</a:t>
            </a:r>
          </a:p>
          <a:p>
            <a:r>
              <a:rPr lang="en-US" sz="2000" dirty="0">
                <a:latin typeface="Times New Roman" panose="02020603050405020304" pitchFamily="18" charset="0"/>
                <a:cs typeface="Times New Roman" panose="02020603050405020304" pitchFamily="18" charset="0"/>
              </a:rPr>
              <a:t>Called when a mouse button is pressed and released on a component without moving </a:t>
            </a:r>
            <a:r>
              <a:rPr lang="en-US" sz="2000" dirty="0" smtClean="0">
                <a:latin typeface="Times New Roman" panose="02020603050405020304" pitchFamily="18" charset="0"/>
                <a:cs typeface="Times New Roman" panose="02020603050405020304" pitchFamily="18" charset="0"/>
              </a:rPr>
              <a:t>the mouse </a:t>
            </a:r>
            <a:r>
              <a:rPr lang="en-US" sz="2000" dirty="0">
                <a:latin typeface="Times New Roman" panose="02020603050405020304" pitchFamily="18" charset="0"/>
                <a:cs typeface="Times New Roman" panose="02020603050405020304" pitchFamily="18" charset="0"/>
              </a:rPr>
              <a:t>cursor</a:t>
            </a:r>
            <a:r>
              <a:rPr lang="en-US" sz="2000"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public void </a:t>
            </a:r>
            <a:r>
              <a:rPr lang="en-US" sz="2000" b="1" dirty="0" err="1">
                <a:latin typeface="Times New Roman" panose="02020603050405020304" pitchFamily="18" charset="0"/>
                <a:cs typeface="Times New Roman" panose="02020603050405020304" pitchFamily="18" charset="0"/>
              </a:rPr>
              <a:t>mouseReleased</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MouseEvent</a:t>
            </a:r>
            <a:r>
              <a:rPr lang="en-US" sz="2000" b="1" dirty="0">
                <a:latin typeface="Times New Roman" panose="02020603050405020304" pitchFamily="18" charset="0"/>
                <a:cs typeface="Times New Roman" panose="02020603050405020304" pitchFamily="18" charset="0"/>
              </a:rPr>
              <a:t> event )</a:t>
            </a:r>
          </a:p>
          <a:p>
            <a:r>
              <a:rPr lang="en-US" sz="2000" dirty="0">
                <a:latin typeface="Times New Roman" panose="02020603050405020304" pitchFamily="18" charset="0"/>
                <a:cs typeface="Times New Roman" panose="02020603050405020304" pitchFamily="18" charset="0"/>
              </a:rPr>
              <a:t>Called when a mouse button is released after being pressed. This event is always </a:t>
            </a:r>
            <a:r>
              <a:rPr lang="en-US" sz="2000" dirty="0" smtClean="0">
                <a:latin typeface="Times New Roman" panose="02020603050405020304" pitchFamily="18" charset="0"/>
                <a:cs typeface="Times New Roman" panose="02020603050405020304" pitchFamily="18" charset="0"/>
              </a:rPr>
              <a:t>preceded by </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mousePressed</a:t>
            </a:r>
            <a:r>
              <a:rPr lang="en-US" sz="2000" dirty="0">
                <a:latin typeface="Times New Roman" panose="02020603050405020304" pitchFamily="18" charset="0"/>
                <a:cs typeface="Times New Roman" panose="02020603050405020304" pitchFamily="18" charset="0"/>
              </a:rPr>
              <a:t> event.</a:t>
            </a:r>
          </a:p>
          <a:p>
            <a:endParaRPr lang="en-US"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public void </a:t>
            </a:r>
            <a:r>
              <a:rPr lang="en-US" sz="2400" b="1" dirty="0" err="1" smtClean="0">
                <a:latin typeface="Times New Roman" panose="02020603050405020304" pitchFamily="18" charset="0"/>
                <a:cs typeface="Times New Roman" panose="02020603050405020304" pitchFamily="18" charset="0"/>
              </a:rPr>
              <a:t>mouseEntered</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MouseEvent</a:t>
            </a:r>
            <a:r>
              <a:rPr lang="en-US" sz="2400" b="1" dirty="0" smtClean="0">
                <a:latin typeface="Times New Roman" panose="02020603050405020304" pitchFamily="18" charset="0"/>
                <a:cs typeface="Times New Roman" panose="02020603050405020304" pitchFamily="18" charset="0"/>
              </a:rPr>
              <a:t> event )   </a:t>
            </a:r>
          </a:p>
          <a:p>
            <a:r>
              <a:rPr lang="en-US" sz="2400" dirty="0" smtClean="0">
                <a:latin typeface="Times New Roman" panose="02020603050405020304" pitchFamily="18" charset="0"/>
                <a:cs typeface="Times New Roman" panose="02020603050405020304" pitchFamily="18" charset="0"/>
              </a:rPr>
              <a:t>Called when the mouse cursor enters the bounds of a component.</a:t>
            </a:r>
          </a:p>
          <a:p>
            <a:r>
              <a:rPr lang="en-US" sz="2400" b="1" dirty="0" smtClean="0">
                <a:latin typeface="Times New Roman" panose="02020603050405020304" pitchFamily="18" charset="0"/>
                <a:cs typeface="Times New Roman" panose="02020603050405020304" pitchFamily="18" charset="0"/>
              </a:rPr>
              <a:t>public void </a:t>
            </a:r>
            <a:r>
              <a:rPr lang="en-US" sz="2400" b="1" dirty="0" err="1" smtClean="0">
                <a:latin typeface="Times New Roman" panose="02020603050405020304" pitchFamily="18" charset="0"/>
                <a:cs typeface="Times New Roman" panose="02020603050405020304" pitchFamily="18" charset="0"/>
              </a:rPr>
              <a:t>mouseExited</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MouseEvent</a:t>
            </a:r>
            <a:r>
              <a:rPr lang="en-US" sz="2400" b="1" dirty="0" smtClean="0">
                <a:latin typeface="Times New Roman" panose="02020603050405020304" pitchFamily="18" charset="0"/>
                <a:cs typeface="Times New Roman" panose="02020603050405020304" pitchFamily="18" charset="0"/>
              </a:rPr>
              <a:t> event )</a:t>
            </a:r>
          </a:p>
          <a:p>
            <a:r>
              <a:rPr lang="en-US" sz="2400" dirty="0" smtClean="0">
                <a:latin typeface="Times New Roman" panose="02020603050405020304" pitchFamily="18" charset="0"/>
                <a:cs typeface="Times New Roman" panose="02020603050405020304" pitchFamily="18" charset="0"/>
              </a:rPr>
              <a:t>Called when the mouse cursor leaves the bounds of a component.</a:t>
            </a:r>
            <a:endParaRPr lang="en-US" sz="24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230832"/>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60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248" y="275256"/>
            <a:ext cx="10116670" cy="5078313"/>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Methods of interface </a:t>
            </a:r>
            <a:r>
              <a:rPr lang="en-US" sz="3600" b="1" dirty="0" err="1">
                <a:latin typeface="Times New Roman" panose="02020603050405020304" pitchFamily="18" charset="0"/>
                <a:cs typeface="Times New Roman" panose="02020603050405020304" pitchFamily="18" charset="0"/>
              </a:rPr>
              <a:t>MouseMotionListener</a:t>
            </a:r>
            <a:endParaRPr lang="en-US" sz="36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public void </a:t>
            </a:r>
            <a:r>
              <a:rPr lang="en-US" sz="3200" dirty="0" err="1">
                <a:latin typeface="Times New Roman" panose="02020603050405020304" pitchFamily="18" charset="0"/>
                <a:cs typeface="Times New Roman" panose="02020603050405020304" pitchFamily="18" charset="0"/>
              </a:rPr>
              <a:t>mouseDragged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MouseEvent</a:t>
            </a:r>
            <a:r>
              <a:rPr lang="en-US" sz="3200" dirty="0">
                <a:latin typeface="Times New Roman" panose="02020603050405020304" pitchFamily="18" charset="0"/>
                <a:cs typeface="Times New Roman" panose="02020603050405020304" pitchFamily="18" charset="0"/>
              </a:rPr>
              <a:t> event )</a:t>
            </a:r>
          </a:p>
          <a:p>
            <a:r>
              <a:rPr lang="en-US" sz="3200" dirty="0">
                <a:latin typeface="Times New Roman" panose="02020603050405020304" pitchFamily="18" charset="0"/>
                <a:cs typeface="Times New Roman" panose="02020603050405020304" pitchFamily="18" charset="0"/>
              </a:rPr>
              <a:t>Called when the mouse button is pressed with the mouse cursor on a component and </a:t>
            </a:r>
            <a:r>
              <a:rPr lang="en-US" sz="3200" dirty="0" smtClean="0">
                <a:latin typeface="Times New Roman" panose="02020603050405020304" pitchFamily="18" charset="0"/>
                <a:cs typeface="Times New Roman" panose="02020603050405020304" pitchFamily="18" charset="0"/>
              </a:rPr>
              <a:t>the mouse </a:t>
            </a:r>
            <a:r>
              <a:rPr lang="en-US" sz="3200" dirty="0">
                <a:latin typeface="Times New Roman" panose="02020603050405020304" pitchFamily="18" charset="0"/>
                <a:cs typeface="Times New Roman" panose="02020603050405020304" pitchFamily="18" charset="0"/>
              </a:rPr>
              <a:t>is moved.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event is always preceded by a call to </a:t>
            </a:r>
            <a:r>
              <a:rPr lang="en-US" sz="3200" dirty="0" err="1">
                <a:latin typeface="Times New Roman" panose="02020603050405020304" pitchFamily="18" charset="0"/>
                <a:cs typeface="Times New Roman" panose="02020603050405020304" pitchFamily="18" charset="0"/>
              </a:rPr>
              <a:t>mousePressed</a:t>
            </a:r>
            <a:r>
              <a:rPr lang="en-US" sz="3200" dirty="0">
                <a:latin typeface="Times New Roman" panose="02020603050405020304" pitchFamily="18" charset="0"/>
                <a:cs typeface="Times New Roman" panose="02020603050405020304" pitchFamily="18" charset="0"/>
              </a:rPr>
              <a:t>.</a:t>
            </a:r>
          </a:p>
          <a:p>
            <a:endParaRPr lang="en-US" sz="3200"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public </a:t>
            </a:r>
            <a:r>
              <a:rPr lang="en-US" sz="3200" b="1" dirty="0">
                <a:latin typeface="Times New Roman" panose="02020603050405020304" pitchFamily="18" charset="0"/>
                <a:cs typeface="Times New Roman" panose="02020603050405020304" pitchFamily="18" charset="0"/>
              </a:rPr>
              <a:t>void </a:t>
            </a:r>
            <a:r>
              <a:rPr lang="en-US" sz="3200" b="1" dirty="0" err="1">
                <a:latin typeface="Times New Roman" panose="02020603050405020304" pitchFamily="18" charset="0"/>
                <a:cs typeface="Times New Roman" panose="02020603050405020304" pitchFamily="18" charset="0"/>
              </a:rPr>
              <a:t>mouseMoved</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MouseEvent</a:t>
            </a:r>
            <a:r>
              <a:rPr lang="en-US" sz="3200" b="1" dirty="0">
                <a:latin typeface="Times New Roman" panose="02020603050405020304" pitchFamily="18" charset="0"/>
                <a:cs typeface="Times New Roman" panose="02020603050405020304" pitchFamily="18" charset="0"/>
              </a:rPr>
              <a:t> event )</a:t>
            </a:r>
          </a:p>
          <a:p>
            <a:r>
              <a:rPr lang="en-US" sz="3200" dirty="0">
                <a:latin typeface="Times New Roman" panose="02020603050405020304" pitchFamily="18" charset="0"/>
                <a:cs typeface="Times New Roman" panose="02020603050405020304" pitchFamily="18" charset="0"/>
              </a:rPr>
              <a:t>Called when the mouse is moved with the mouse cursor on a component.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9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638" y="323654"/>
            <a:ext cx="10735233" cy="7571303"/>
          </a:xfrm>
          <a:prstGeom prst="rect">
            <a:avLst/>
          </a:prstGeom>
        </p:spPr>
        <p:txBody>
          <a:bodyPr wrap="square">
            <a:spAutoFit/>
          </a:bodyPr>
          <a:lstStyle/>
          <a:p>
            <a:pPr algn="ctr" defTabSz="914400" eaLnBrk="0" fontAlgn="base" hangingPunct="0">
              <a:spcBef>
                <a:spcPct val="0"/>
              </a:spcBef>
              <a:spcAft>
                <a:spcPct val="0"/>
              </a:spcAft>
            </a:pPr>
            <a:r>
              <a:rPr lang="en-US" altLang="en-US" sz="3200" b="1" dirty="0" err="1" smtClean="0">
                <a:solidFill>
                  <a:srgbClr val="000000"/>
                </a:solidFill>
                <a:latin typeface="Arial" panose="020B0604020202020204" pitchFamily="34" charset="0"/>
                <a:cs typeface="Arial" panose="020B0604020202020204" pitchFamily="34" charset="0"/>
              </a:rPr>
              <a:t>ActionListener</a:t>
            </a:r>
            <a:r>
              <a:rPr lang="en-US" altLang="en-US" sz="3200" b="1" dirty="0" smtClean="0">
                <a:solidFill>
                  <a:srgbClr val="000000"/>
                </a:solidFill>
                <a:latin typeface="Arial" panose="020B0604020202020204" pitchFamily="34" charset="0"/>
                <a:cs typeface="Arial" panose="020B0604020202020204" pitchFamily="34" charset="0"/>
              </a:rPr>
              <a:t> vs </a:t>
            </a:r>
            <a:r>
              <a:rPr lang="en-US" altLang="en-US" sz="3200" b="1" dirty="0" err="1" smtClean="0">
                <a:solidFill>
                  <a:srgbClr val="000000"/>
                </a:solidFill>
                <a:latin typeface="Arial" panose="020B0604020202020204" pitchFamily="34" charset="0"/>
                <a:cs typeface="Arial" panose="020B0604020202020204" pitchFamily="34" charset="0"/>
              </a:rPr>
              <a:t>MouseListener</a:t>
            </a:r>
            <a:endParaRPr lang="en-US" altLang="en-US" b="1" dirty="0" smtClean="0">
              <a:solidFill>
                <a:srgbClr val="000000"/>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endParaRPr lang="en-US" altLang="en-US" dirty="0" smtClean="0">
              <a:solidFill>
                <a:srgbClr val="000000"/>
              </a:solidFill>
              <a:latin typeface="Arial" panose="020B0604020202020204" pitchFamily="34" charset="0"/>
              <a:cs typeface="Arial" panose="020B0604020202020204" pitchFamily="34" charset="0"/>
            </a:endParaRPr>
          </a:p>
          <a:p>
            <a:pPr algn="just" defTabSz="914400" eaLnBrk="0" fontAlgn="base" hangingPunct="0">
              <a:spcBef>
                <a:spcPct val="0"/>
              </a:spcBef>
              <a:spcAft>
                <a:spcPct val="0"/>
              </a:spcAft>
            </a:pPr>
            <a:r>
              <a:rPr lang="en-US" altLang="en-US" sz="2400" b="1" dirty="0" smtClean="0">
                <a:solidFill>
                  <a:srgbClr val="000000"/>
                </a:solidFill>
                <a:latin typeface="Times New Roman" panose="02020603050405020304" pitchFamily="18" charset="0"/>
                <a:cs typeface="Times New Roman" panose="02020603050405020304" pitchFamily="18" charset="0"/>
              </a:rPr>
              <a:t>Action </a:t>
            </a:r>
            <a:r>
              <a:rPr lang="en-US" altLang="en-US" sz="2400" b="1" dirty="0">
                <a:solidFill>
                  <a:srgbClr val="000000"/>
                </a:solidFill>
                <a:latin typeface="Times New Roman" panose="02020603050405020304" pitchFamily="18" charset="0"/>
                <a:cs typeface="Times New Roman" panose="02020603050405020304" pitchFamily="18" charset="0"/>
              </a:rPr>
              <a:t>listeners are probably the easiest</a:t>
            </a:r>
            <a:r>
              <a:rPr lang="en-US" altLang="en-US" sz="2400" dirty="0">
                <a:solidFill>
                  <a:srgbClr val="000000"/>
                </a:solidFill>
                <a:latin typeface="Times New Roman" panose="02020603050405020304" pitchFamily="18" charset="0"/>
                <a:cs typeface="Times New Roman" panose="02020603050405020304" pitchFamily="18" charset="0"/>
              </a:rPr>
              <a:t> — and most common — event handlers to implement. </a:t>
            </a:r>
            <a:endParaRPr lang="en-US" altLang="en-US" sz="2400" dirty="0" smtClean="0">
              <a:solidFill>
                <a:srgbClr val="000000"/>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lang="en-US" altLang="en-US" sz="2400" dirty="0" smtClean="0">
                <a:solidFill>
                  <a:srgbClr val="000000"/>
                </a:solidFill>
                <a:latin typeface="Times New Roman" panose="02020603050405020304" pitchFamily="18" charset="0"/>
                <a:cs typeface="Times New Roman" panose="02020603050405020304" pitchFamily="18" charset="0"/>
              </a:rPr>
              <a:t>You </a:t>
            </a:r>
            <a:r>
              <a:rPr lang="en-US" altLang="en-US" sz="2400" dirty="0">
                <a:solidFill>
                  <a:srgbClr val="000000"/>
                </a:solidFill>
                <a:latin typeface="Times New Roman" panose="02020603050405020304" pitchFamily="18" charset="0"/>
                <a:cs typeface="Times New Roman" panose="02020603050405020304" pitchFamily="18" charset="0"/>
              </a:rPr>
              <a:t>implement an action listener to define what should be done when </a:t>
            </a:r>
            <a:r>
              <a:rPr lang="en-US" altLang="en-US" sz="2400" dirty="0" smtClean="0">
                <a:solidFill>
                  <a:srgbClr val="000000"/>
                </a:solidFill>
                <a:latin typeface="Times New Roman" panose="02020603050405020304" pitchFamily="18" charset="0"/>
                <a:cs typeface="Times New Roman" panose="02020603050405020304" pitchFamily="18" charset="0"/>
              </a:rPr>
              <a:t>the </a:t>
            </a:r>
            <a:r>
              <a:rPr lang="en-US" altLang="en-US" sz="2400" dirty="0">
                <a:solidFill>
                  <a:srgbClr val="000000"/>
                </a:solidFill>
                <a:latin typeface="Times New Roman" panose="02020603050405020304" pitchFamily="18" charset="0"/>
                <a:cs typeface="Times New Roman" panose="02020603050405020304" pitchFamily="18" charset="0"/>
              </a:rPr>
              <a:t>user performs certain operation</a:t>
            </a:r>
            <a:r>
              <a:rPr lang="en-US" altLang="en-US" sz="2400" dirty="0" smtClean="0">
                <a:solidFill>
                  <a:srgbClr val="000000"/>
                </a:solidFill>
                <a:latin typeface="Times New Roman" panose="02020603050405020304" pitchFamily="18" charset="0"/>
                <a:cs typeface="Times New Roman" panose="02020603050405020304" pitchFamily="18" charset="0"/>
              </a:rPr>
              <a:t>.</a:t>
            </a:r>
          </a:p>
          <a:p>
            <a:pPr algn="just" defTabSz="914400" eaLnBrk="0" fontAlgn="base" hangingPunct="0">
              <a:spcBef>
                <a:spcPct val="0"/>
              </a:spcBef>
              <a:spcAft>
                <a:spcPct val="0"/>
              </a:spcAft>
            </a:pPr>
            <a:endParaRPr lang="en-US" altLang="en-US" sz="2400" dirty="0" smtClean="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2400" dirty="0">
                <a:solidFill>
                  <a:srgbClr val="353833"/>
                </a:solidFill>
                <a:latin typeface="Arial" panose="020B0604020202020204" pitchFamily="34" charset="0"/>
                <a:cs typeface="Arial" panose="020B0604020202020204" pitchFamily="34" charset="0"/>
              </a:rPr>
              <a:t>The listener interface for receiving action events. The class that is interested in processing an action event implements this interface, and the object created with that class is registered with a component, using the </a:t>
            </a:r>
            <a:r>
              <a:rPr lang="en-US" altLang="en-US" sz="2400" dirty="0" err="1">
                <a:solidFill>
                  <a:srgbClr val="353833"/>
                </a:solidFill>
                <a:latin typeface="Arial" panose="020B0604020202020204" pitchFamily="34" charset="0"/>
                <a:cs typeface="Arial" panose="020B0604020202020204" pitchFamily="34" charset="0"/>
              </a:rPr>
              <a:t>component'saddActionListener</a:t>
            </a:r>
            <a:r>
              <a:rPr lang="en-US" altLang="en-US" sz="2400" dirty="0">
                <a:solidFill>
                  <a:srgbClr val="353833"/>
                </a:solidFill>
                <a:latin typeface="Arial" panose="020B0604020202020204" pitchFamily="34" charset="0"/>
                <a:cs typeface="Arial" panose="020B0604020202020204" pitchFamily="34" charset="0"/>
              </a:rPr>
              <a:t> method. When the action event occurs, that object's </a:t>
            </a:r>
            <a:r>
              <a:rPr lang="en-US" altLang="en-US" sz="2400" dirty="0" err="1">
                <a:solidFill>
                  <a:srgbClr val="353833"/>
                </a:solidFill>
                <a:latin typeface="Arial" panose="020B0604020202020204" pitchFamily="34" charset="0"/>
                <a:cs typeface="Arial" panose="020B0604020202020204" pitchFamily="34" charset="0"/>
              </a:rPr>
              <a:t>actionPerformed</a:t>
            </a:r>
            <a:r>
              <a:rPr lang="en-US" altLang="en-US" sz="2400" dirty="0">
                <a:solidFill>
                  <a:srgbClr val="353833"/>
                </a:solidFill>
                <a:latin typeface="Arial" panose="020B0604020202020204" pitchFamily="34" charset="0"/>
                <a:cs typeface="Arial" panose="020B0604020202020204" pitchFamily="34" charset="0"/>
              </a:rPr>
              <a:t> method is invoked</a:t>
            </a:r>
            <a:r>
              <a:rPr lang="en-US" altLang="en-US" sz="2400" dirty="0" smtClean="0">
                <a:solidFill>
                  <a:srgbClr val="353833"/>
                </a:solidFill>
                <a:latin typeface="Arial" panose="020B0604020202020204" pitchFamily="34" charset="0"/>
                <a:cs typeface="Arial" panose="020B0604020202020204" pitchFamily="34" charset="0"/>
              </a:rPr>
              <a:t>.</a:t>
            </a:r>
            <a:endParaRPr lang="en-US" altLang="en-US" sz="2400" dirty="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endParaRPr lang="en-US" altLang="en-US" sz="2400" dirty="0" smtClean="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2400" dirty="0" smtClean="0">
                <a:solidFill>
                  <a:srgbClr val="000000"/>
                </a:solidFill>
                <a:latin typeface="Times New Roman" panose="02020603050405020304" pitchFamily="18" charset="0"/>
                <a:cs typeface="Times New Roman" panose="02020603050405020304" pitchFamily="18" charset="0"/>
              </a:rPr>
              <a:t>An </a:t>
            </a:r>
            <a:r>
              <a:rPr lang="en-US" altLang="en-US" sz="2400" dirty="0">
                <a:solidFill>
                  <a:srgbClr val="000000"/>
                </a:solidFill>
                <a:latin typeface="Times New Roman" panose="02020603050405020304" pitchFamily="18" charset="0"/>
                <a:cs typeface="Times New Roman" panose="02020603050405020304" pitchFamily="18" charset="0"/>
              </a:rPr>
              <a:t>action event occurs, whenever an action is performed by the user. Examples: When the user clicks a </a:t>
            </a:r>
            <a:r>
              <a:rPr lang="en-US" altLang="en-US" sz="2400" dirty="0">
                <a:solidFill>
                  <a:srgbClr val="3A87CF"/>
                </a:solidFill>
                <a:latin typeface="Times New Roman" panose="02020603050405020304" pitchFamily="18" charset="0"/>
                <a:cs typeface="Times New Roman" panose="02020603050405020304" pitchFamily="18" charset="0"/>
                <a:hlinkClick r:id="rId2"/>
              </a:rPr>
              <a:t>button</a:t>
            </a:r>
            <a:r>
              <a:rPr lang="en-US" altLang="en-US" sz="2400" dirty="0">
                <a:solidFill>
                  <a:srgbClr val="000000"/>
                </a:solidFill>
                <a:latin typeface="Times New Roman" panose="02020603050405020304" pitchFamily="18" charset="0"/>
                <a:cs typeface="Times New Roman" panose="02020603050405020304" pitchFamily="18" charset="0"/>
              </a:rPr>
              <a:t>, chooses a </a:t>
            </a:r>
            <a:r>
              <a:rPr lang="en-US" altLang="en-US" sz="2400" dirty="0">
                <a:solidFill>
                  <a:srgbClr val="3A87CF"/>
                </a:solidFill>
                <a:latin typeface="Times New Roman" panose="02020603050405020304" pitchFamily="18" charset="0"/>
                <a:cs typeface="Times New Roman" panose="02020603050405020304" pitchFamily="18" charset="0"/>
                <a:hlinkClick r:id="rId3"/>
              </a:rPr>
              <a:t>menu item</a:t>
            </a:r>
            <a:r>
              <a:rPr lang="en-US" altLang="en-US" sz="2400" dirty="0">
                <a:solidFill>
                  <a:srgbClr val="000000"/>
                </a:solidFill>
                <a:latin typeface="Times New Roman" panose="02020603050405020304" pitchFamily="18" charset="0"/>
                <a:cs typeface="Times New Roman" panose="02020603050405020304" pitchFamily="18" charset="0"/>
              </a:rPr>
              <a:t>, presses Enter in a </a:t>
            </a:r>
            <a:r>
              <a:rPr lang="en-US" altLang="en-US" sz="2400" dirty="0">
                <a:solidFill>
                  <a:srgbClr val="3A87CF"/>
                </a:solidFill>
                <a:latin typeface="Times New Roman" panose="02020603050405020304" pitchFamily="18" charset="0"/>
                <a:cs typeface="Times New Roman" panose="02020603050405020304" pitchFamily="18" charset="0"/>
                <a:hlinkClick r:id="rId4"/>
              </a:rPr>
              <a:t>text field</a:t>
            </a:r>
            <a:r>
              <a:rPr lang="en-US" altLang="en-US" sz="2400" dirty="0">
                <a:solidFill>
                  <a:srgbClr val="000000"/>
                </a:solidFill>
                <a:latin typeface="Times New Roman" panose="02020603050405020304" pitchFamily="18" charset="0"/>
                <a:cs typeface="Times New Roman" panose="02020603050405020304" pitchFamily="18" charset="0"/>
              </a:rPr>
              <a:t>. The result is that an </a:t>
            </a:r>
            <a:r>
              <a:rPr lang="en-US" altLang="en-US" sz="2800" dirty="0" err="1">
                <a:solidFill>
                  <a:srgbClr val="000000"/>
                </a:solidFill>
                <a:latin typeface="Times New Roman" panose="02020603050405020304" pitchFamily="18" charset="0"/>
                <a:cs typeface="Times New Roman" panose="02020603050405020304" pitchFamily="18" charset="0"/>
              </a:rPr>
              <a:t>actionPerformed</a:t>
            </a:r>
            <a:r>
              <a:rPr lang="en-US" altLang="en-US" sz="2400" dirty="0">
                <a:solidFill>
                  <a:srgbClr val="000000"/>
                </a:solidFill>
                <a:latin typeface="Times New Roman" panose="02020603050405020304" pitchFamily="18" charset="0"/>
                <a:cs typeface="Times New Roman" panose="02020603050405020304" pitchFamily="18" charset="0"/>
              </a:rPr>
              <a:t> message is sent to all action listeners that are registered on the relevant component.</a:t>
            </a:r>
          </a:p>
          <a:p>
            <a:pPr lvl="0" algn="just" defTabSz="914400" eaLnBrk="0" fontAlgn="base" hangingPunct="0">
              <a:spcBef>
                <a:spcPct val="0"/>
              </a:spcBef>
              <a:spcAft>
                <a:spcPct val="0"/>
              </a:spcAft>
            </a:pPr>
            <a:endParaRPr lang="en-US" altLang="en-US" sz="2400" dirty="0" smtClean="0">
              <a:solidFill>
                <a:srgbClr val="242729"/>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altLang="en-US" sz="2400" dirty="0" smtClean="0">
              <a:solidFill>
                <a:srgbClr val="242729"/>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58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61855" y="4020470"/>
            <a:ext cx="6096000" cy="646331"/>
          </a:xfrm>
          <a:prstGeom prst="rect">
            <a:avLst/>
          </a:prstGeom>
        </p:spPr>
        <p:txBody>
          <a:bodyPr>
            <a:spAutoFit/>
          </a:bodyPr>
          <a:lstStyle/>
          <a:p>
            <a:r>
              <a:rPr lang="en-US" dirty="0"/>
              <a:t/>
            </a:r>
            <a:br>
              <a:rPr lang="en-US" dirty="0"/>
            </a:br>
            <a:endParaRPr lang="en-US" dirty="0"/>
          </a:p>
        </p:txBody>
      </p:sp>
      <p:sp>
        <p:nvSpPr>
          <p:cNvPr id="2" name="Rectangle 1"/>
          <p:cNvSpPr/>
          <p:nvPr/>
        </p:nvSpPr>
        <p:spPr>
          <a:xfrm>
            <a:off x="237564" y="408369"/>
            <a:ext cx="10883153" cy="6432530"/>
          </a:xfrm>
          <a:prstGeom prst="rect">
            <a:avLst/>
          </a:prstGeom>
        </p:spPr>
        <p:txBody>
          <a:bodyPr wrap="square">
            <a:spAutoFit/>
          </a:bodyPr>
          <a:lstStyle/>
          <a:p>
            <a:pPr lvl="0" algn="just" defTabSz="914400" eaLnBrk="0" fontAlgn="base" hangingPunct="0">
              <a:spcBef>
                <a:spcPct val="0"/>
              </a:spcBef>
              <a:spcAft>
                <a:spcPct val="0"/>
              </a:spcAft>
            </a:pPr>
            <a:r>
              <a:rPr lang="en-US" altLang="en-US" sz="2000" dirty="0" smtClean="0">
                <a:solidFill>
                  <a:srgbClr val="242729"/>
                </a:solidFill>
                <a:latin typeface="Times New Roman" panose="02020603050405020304" pitchFamily="18" charset="0"/>
                <a:cs typeface="Times New Roman" panose="02020603050405020304" pitchFamily="18" charset="0"/>
              </a:rPr>
              <a:t>The </a:t>
            </a:r>
            <a:r>
              <a:rPr lang="en-US" altLang="en-US" sz="2000" dirty="0">
                <a:solidFill>
                  <a:srgbClr val="242729"/>
                </a:solidFill>
                <a:latin typeface="Times New Roman" panose="02020603050405020304" pitchFamily="18" charset="0"/>
                <a:cs typeface="Times New Roman" panose="02020603050405020304" pitchFamily="18" charset="0"/>
              </a:rPr>
              <a:t>usage of this interfaces is </a:t>
            </a:r>
            <a:r>
              <a:rPr lang="en-US" altLang="en-US" sz="2000" dirty="0" err="1">
                <a:solidFill>
                  <a:srgbClr val="242729"/>
                </a:solidFill>
                <a:latin typeface="Times New Roman" panose="02020603050405020304" pitchFamily="18" charset="0"/>
                <a:cs typeface="Times New Roman" panose="02020603050405020304" pitchFamily="18" charset="0"/>
              </a:rPr>
              <a:t>completly</a:t>
            </a:r>
            <a:r>
              <a:rPr lang="en-US" altLang="en-US" sz="2000" dirty="0">
                <a:solidFill>
                  <a:srgbClr val="242729"/>
                </a:solidFill>
                <a:latin typeface="Times New Roman" panose="02020603050405020304" pitchFamily="18" charset="0"/>
                <a:cs typeface="Times New Roman" panose="02020603050405020304" pitchFamily="18" charset="0"/>
              </a:rPr>
              <a:t> different. </a:t>
            </a:r>
          </a:p>
          <a:p>
            <a:pPr lvl="0" algn="just" defTabSz="914400" eaLnBrk="0" fontAlgn="base" hangingPunct="0">
              <a:spcBef>
                <a:spcPct val="0"/>
              </a:spcBef>
              <a:spcAft>
                <a:spcPct val="0"/>
              </a:spcAft>
            </a:pPr>
            <a:r>
              <a:rPr lang="en-US" altLang="en-US" sz="2000" dirty="0">
                <a:solidFill>
                  <a:srgbClr val="242729"/>
                </a:solidFill>
                <a:latin typeface="Times New Roman" panose="02020603050405020304" pitchFamily="18" charset="0"/>
                <a:cs typeface="Times New Roman" panose="02020603050405020304" pitchFamily="18" charset="0"/>
              </a:rPr>
              <a:t>While you can use the </a:t>
            </a:r>
            <a:r>
              <a:rPr lang="en-US" altLang="en-US" sz="2400" b="1" dirty="0" err="1">
                <a:solidFill>
                  <a:srgbClr val="242729"/>
                </a:solidFill>
                <a:latin typeface="Times New Roman" panose="02020603050405020304" pitchFamily="18" charset="0"/>
                <a:cs typeface="Times New Roman" panose="02020603050405020304" pitchFamily="18" charset="0"/>
              </a:rPr>
              <a:t>MouseListener</a:t>
            </a:r>
            <a:r>
              <a:rPr lang="en-US" altLang="en-US" sz="2000" dirty="0">
                <a:solidFill>
                  <a:srgbClr val="242729"/>
                </a:solidFill>
                <a:latin typeface="Times New Roman" panose="02020603050405020304" pitchFamily="18" charset="0"/>
                <a:cs typeface="Times New Roman" panose="02020603050405020304" pitchFamily="18" charset="0"/>
              </a:rPr>
              <a:t> only in combination with </a:t>
            </a:r>
            <a:r>
              <a:rPr lang="en-US" altLang="en-US" sz="2000" dirty="0" err="1">
                <a:solidFill>
                  <a:srgbClr val="242729"/>
                </a:solidFill>
                <a:latin typeface="Times New Roman" panose="02020603050405020304" pitchFamily="18" charset="0"/>
                <a:cs typeface="Times New Roman" panose="02020603050405020304" pitchFamily="18" charset="0"/>
              </a:rPr>
              <a:t>gui</a:t>
            </a:r>
            <a:r>
              <a:rPr lang="en-US" altLang="en-US" sz="2000" dirty="0">
                <a:solidFill>
                  <a:srgbClr val="242729"/>
                </a:solidFill>
                <a:latin typeface="Times New Roman" panose="02020603050405020304" pitchFamily="18" charset="0"/>
                <a:cs typeface="Times New Roman" panose="02020603050405020304" pitchFamily="18" charset="0"/>
              </a:rPr>
              <a:t> elements, the </a:t>
            </a:r>
            <a:r>
              <a:rPr lang="en-US" altLang="en-US" b="1" dirty="0" err="1">
                <a:solidFill>
                  <a:srgbClr val="242729"/>
                </a:solidFill>
                <a:latin typeface="Times New Roman" panose="02020603050405020304" pitchFamily="18" charset="0"/>
                <a:cs typeface="Times New Roman" panose="02020603050405020304" pitchFamily="18" charset="0"/>
              </a:rPr>
              <a:t>ActionListener</a:t>
            </a:r>
            <a:r>
              <a:rPr lang="en-US" altLang="en-US" sz="2000" dirty="0">
                <a:solidFill>
                  <a:srgbClr val="242729"/>
                </a:solidFill>
                <a:latin typeface="Times New Roman" panose="02020603050405020304" pitchFamily="18" charset="0"/>
                <a:cs typeface="Times New Roman" panose="02020603050405020304" pitchFamily="18" charset="0"/>
              </a:rPr>
              <a:t> is also used when there is no </a:t>
            </a:r>
            <a:r>
              <a:rPr lang="en-US" altLang="en-US" sz="2000" dirty="0" err="1">
                <a:solidFill>
                  <a:srgbClr val="242729"/>
                </a:solidFill>
                <a:latin typeface="Times New Roman" panose="02020603050405020304" pitchFamily="18" charset="0"/>
                <a:cs typeface="Times New Roman" panose="02020603050405020304" pitchFamily="18" charset="0"/>
              </a:rPr>
              <a:t>gui</a:t>
            </a:r>
            <a:r>
              <a:rPr lang="en-US" altLang="en-US" sz="2000" dirty="0">
                <a:solidFill>
                  <a:srgbClr val="242729"/>
                </a:solidFill>
                <a:latin typeface="Times New Roman" panose="02020603050405020304" pitchFamily="18" charset="0"/>
                <a:cs typeface="Times New Roman" panose="02020603050405020304" pitchFamily="18" charset="0"/>
              </a:rPr>
              <a:t>, for example in combination with a timer.</a:t>
            </a:r>
          </a:p>
          <a:p>
            <a:pPr lvl="0" fontAlgn="base"/>
            <a:endParaRPr lang="en-US" sz="2000" dirty="0" smtClean="0">
              <a:solidFill>
                <a:srgbClr val="222222"/>
              </a:solidFill>
              <a:latin typeface="Times New Roman" panose="02020603050405020304" pitchFamily="18" charset="0"/>
              <a:cs typeface="Times New Roman" panose="02020603050405020304" pitchFamily="18" charset="0"/>
            </a:endParaRPr>
          </a:p>
          <a:p>
            <a:pPr lvl="0" fontAlgn="base"/>
            <a:r>
              <a:rPr lang="en-US" sz="2000" dirty="0" smtClean="0">
                <a:solidFill>
                  <a:srgbClr val="222222"/>
                </a:solidFill>
                <a:latin typeface="Times New Roman" panose="02020603050405020304" pitchFamily="18" charset="0"/>
                <a:cs typeface="Times New Roman" panose="02020603050405020304" pitchFamily="18" charset="0"/>
              </a:rPr>
              <a:t>Simply</a:t>
            </a:r>
            <a:r>
              <a:rPr lang="en-US" sz="2000" dirty="0">
                <a:solidFill>
                  <a:srgbClr val="222222"/>
                </a:solidFill>
                <a:latin typeface="Times New Roman" panose="02020603050405020304" pitchFamily="18" charset="0"/>
                <a:cs typeface="Times New Roman" panose="02020603050405020304" pitchFamily="18" charset="0"/>
              </a:rPr>
              <a:t>, the </a:t>
            </a:r>
            <a:r>
              <a:rPr lang="en-US" sz="2000" dirty="0" err="1">
                <a:solidFill>
                  <a:srgbClr val="222222"/>
                </a:solidFill>
                <a:latin typeface="Times New Roman" panose="02020603050405020304" pitchFamily="18" charset="0"/>
                <a:cs typeface="Times New Roman" panose="02020603050405020304" pitchFamily="18" charset="0"/>
              </a:rPr>
              <a:t>ActionListener</a:t>
            </a:r>
            <a:r>
              <a:rPr lang="en-US" sz="2000" dirty="0">
                <a:solidFill>
                  <a:srgbClr val="222222"/>
                </a:solidFill>
                <a:latin typeface="Times New Roman" panose="02020603050405020304" pitchFamily="18" charset="0"/>
                <a:cs typeface="Times New Roman" panose="02020603050405020304" pitchFamily="18" charset="0"/>
              </a:rPr>
              <a:t> executes when the button was clicked. With a </a:t>
            </a:r>
            <a:r>
              <a:rPr lang="en-US" sz="2000" dirty="0" err="1">
                <a:solidFill>
                  <a:srgbClr val="222222"/>
                </a:solidFill>
                <a:latin typeface="Times New Roman" panose="02020603050405020304" pitchFamily="18" charset="0"/>
                <a:cs typeface="Times New Roman" panose="02020603050405020304" pitchFamily="18" charset="0"/>
              </a:rPr>
              <a:t>MouseListener</a:t>
            </a:r>
            <a:r>
              <a:rPr lang="en-US" sz="2000" dirty="0">
                <a:solidFill>
                  <a:srgbClr val="222222"/>
                </a:solidFill>
                <a:latin typeface="Times New Roman" panose="02020603050405020304" pitchFamily="18" charset="0"/>
                <a:cs typeface="Times New Roman" panose="02020603050405020304" pitchFamily="18" charset="0"/>
              </a:rPr>
              <a:t>, you need to have focus, make sure the x and y coordinates are in the right place, and such. </a:t>
            </a:r>
            <a:r>
              <a:rPr lang="en-US" sz="2400" dirty="0" err="1">
                <a:solidFill>
                  <a:srgbClr val="222222"/>
                </a:solidFill>
                <a:latin typeface="Times New Roman" panose="02020603050405020304" pitchFamily="18" charset="0"/>
                <a:cs typeface="Times New Roman" panose="02020603050405020304" pitchFamily="18" charset="0"/>
              </a:rPr>
              <a:t>ActionListener</a:t>
            </a:r>
            <a:r>
              <a:rPr lang="en-US" sz="2400" dirty="0">
                <a:solidFill>
                  <a:srgbClr val="222222"/>
                </a:solidFill>
                <a:latin typeface="Times New Roman" panose="02020603050405020304" pitchFamily="18" charset="0"/>
                <a:cs typeface="Times New Roman" panose="02020603050405020304" pitchFamily="18" charset="0"/>
              </a:rPr>
              <a:t> is almost always the simplest way to do it.</a:t>
            </a:r>
            <a:endParaRPr lang="en-US" altLang="en-US" sz="2800" dirty="0">
              <a:solidFill>
                <a:srgbClr val="242729"/>
              </a:solidFill>
              <a:latin typeface="Times New Roman" panose="02020603050405020304" pitchFamily="18" charset="0"/>
              <a:cs typeface="Times New Roman" panose="02020603050405020304" pitchFamily="18" charset="0"/>
            </a:endParaRPr>
          </a:p>
          <a:p>
            <a:pPr fontAlgn="base"/>
            <a:endParaRPr lang="en-US" sz="2000" dirty="0" smtClean="0">
              <a:solidFill>
                <a:srgbClr val="242729"/>
              </a:solidFill>
              <a:latin typeface="inherit"/>
            </a:endParaRPr>
          </a:p>
          <a:p>
            <a:pPr fontAlgn="base"/>
            <a:endParaRPr lang="en-US" sz="2000" dirty="0" smtClean="0">
              <a:solidFill>
                <a:srgbClr val="242729"/>
              </a:solidFill>
              <a:latin typeface="inherit"/>
            </a:endParaRPr>
          </a:p>
          <a:p>
            <a:pPr fontAlgn="base"/>
            <a:r>
              <a:rPr lang="en-US" sz="2000" dirty="0" smtClean="0">
                <a:solidFill>
                  <a:srgbClr val="242729"/>
                </a:solidFill>
                <a:latin typeface="inherit"/>
              </a:rPr>
              <a:t>A </a:t>
            </a:r>
            <a:r>
              <a:rPr lang="en-US" sz="2000" dirty="0" err="1">
                <a:solidFill>
                  <a:srgbClr val="242729"/>
                </a:solidFill>
                <a:latin typeface="inherit"/>
              </a:rPr>
              <a:t>MouseListener</a:t>
            </a:r>
            <a:r>
              <a:rPr lang="en-US" sz="2000" dirty="0">
                <a:solidFill>
                  <a:srgbClr val="242729"/>
                </a:solidFill>
                <a:latin typeface="inherit"/>
              </a:rPr>
              <a:t> only handles low-level mouse events.</a:t>
            </a:r>
          </a:p>
          <a:p>
            <a:pPr defTabSz="914400" eaLnBrk="0" fontAlgn="base" hangingPunct="0">
              <a:spcBef>
                <a:spcPct val="0"/>
              </a:spcBef>
              <a:spcAft>
                <a:spcPct val="0"/>
              </a:spcAft>
            </a:pPr>
            <a:endParaRPr lang="en-US" altLang="en-US" sz="2000" dirty="0">
              <a:latin typeface="inherit"/>
            </a:endParaRPr>
          </a:p>
          <a:p>
            <a:pPr defTabSz="914400" eaLnBrk="0" fontAlgn="base" hangingPunct="0">
              <a:spcBef>
                <a:spcPct val="0"/>
              </a:spcBef>
              <a:spcAft>
                <a:spcPct val="0"/>
              </a:spcAft>
            </a:pPr>
            <a:r>
              <a:rPr lang="en-US" altLang="en-US" sz="2000" dirty="0" smtClean="0">
                <a:latin typeface="inherit"/>
              </a:rPr>
              <a:t>for </a:t>
            </a:r>
            <a:r>
              <a:rPr lang="en-US" altLang="en-US" sz="2000" dirty="0">
                <a:latin typeface="inherit"/>
              </a:rPr>
              <a:t>receiving "interesting" mouse events (press, release, click, enter, and exit) on a component. (To track mouse moves and mouse drags, use the </a:t>
            </a:r>
            <a:r>
              <a:rPr lang="en-US" altLang="en-US" sz="1400" dirty="0" err="1">
                <a:latin typeface="Consolas" panose="020B0609020204030204" pitchFamily="49" charset="0"/>
                <a:cs typeface="Consolas" panose="020B0609020204030204" pitchFamily="49" charset="0"/>
              </a:rPr>
              <a:t>MouseMotionListener</a:t>
            </a:r>
            <a:r>
              <a:rPr lang="en-US" altLang="en-US" sz="2000" dirty="0">
                <a:latin typeface="inherit"/>
              </a:rPr>
              <a:t>.)</a:t>
            </a:r>
            <a:endParaRPr lang="en-US" altLang="en-US" sz="2400" dirty="0"/>
          </a:p>
          <a:p>
            <a:pPr fontAlgn="base"/>
            <a:endParaRPr lang="en-US" sz="2000" dirty="0" smtClean="0">
              <a:solidFill>
                <a:srgbClr val="242729"/>
              </a:solidFill>
              <a:latin typeface="inherit"/>
            </a:endParaRPr>
          </a:p>
          <a:p>
            <a:pPr fontAlgn="base"/>
            <a:r>
              <a:rPr lang="en-US" sz="2000" dirty="0" smtClean="0">
                <a:solidFill>
                  <a:srgbClr val="242729"/>
                </a:solidFill>
                <a:latin typeface="inherit"/>
              </a:rPr>
              <a:t>An </a:t>
            </a:r>
            <a:r>
              <a:rPr lang="en-US" sz="2000" dirty="0" err="1">
                <a:solidFill>
                  <a:srgbClr val="242729"/>
                </a:solidFill>
                <a:latin typeface="inherit"/>
              </a:rPr>
              <a:t>ActionListener</a:t>
            </a:r>
            <a:r>
              <a:rPr lang="en-US" sz="2000" dirty="0">
                <a:solidFill>
                  <a:srgbClr val="242729"/>
                </a:solidFill>
                <a:latin typeface="inherit"/>
              </a:rPr>
              <a:t> is used to handle the logical click of a button. A click happens:</a:t>
            </a:r>
          </a:p>
          <a:p>
            <a:pPr fontAlgn="base">
              <a:buFont typeface="Arial" panose="020B0604020202020204" pitchFamily="34" charset="0"/>
              <a:buChar char="•"/>
            </a:pPr>
            <a:r>
              <a:rPr lang="en-US" sz="2000" dirty="0">
                <a:solidFill>
                  <a:srgbClr val="242729"/>
                </a:solidFill>
                <a:latin typeface="inherit"/>
              </a:rPr>
              <a:t>when the mouse is pressed then released on a button,</a:t>
            </a:r>
          </a:p>
          <a:p>
            <a:pPr fontAlgn="base">
              <a:buFont typeface="Arial" panose="020B0604020202020204" pitchFamily="34" charset="0"/>
              <a:buChar char="•"/>
            </a:pPr>
            <a:r>
              <a:rPr lang="en-US" sz="2000" dirty="0">
                <a:solidFill>
                  <a:srgbClr val="242729"/>
                </a:solidFill>
                <a:latin typeface="inherit"/>
              </a:rPr>
              <a:t>or when the keyboard shortcut of that button is used,</a:t>
            </a:r>
          </a:p>
          <a:p>
            <a:pPr fontAlgn="base">
              <a:buFont typeface="Arial" panose="020B0604020202020204" pitchFamily="34" charset="0"/>
              <a:buChar char="•"/>
            </a:pPr>
            <a:r>
              <a:rPr lang="en-US" sz="2000" dirty="0">
                <a:solidFill>
                  <a:srgbClr val="242729"/>
                </a:solidFill>
                <a:latin typeface="inherit"/>
              </a:rPr>
              <a:t>or when the button has the focus and the space bar is pressed,</a:t>
            </a:r>
          </a:p>
          <a:p>
            <a:pPr fontAlgn="base">
              <a:buFont typeface="Arial" panose="020B0604020202020204" pitchFamily="34" charset="0"/>
              <a:buChar char="•"/>
            </a:pPr>
            <a:r>
              <a:rPr lang="en-US" sz="2000" dirty="0">
                <a:solidFill>
                  <a:srgbClr val="242729"/>
                </a:solidFill>
                <a:latin typeface="inherit"/>
              </a:rPr>
              <a:t>or when the button is the default button and Enter is pressed,</a:t>
            </a:r>
          </a:p>
          <a:p>
            <a:pPr fontAlgn="base">
              <a:buFont typeface="Arial" panose="020B0604020202020204" pitchFamily="34" charset="0"/>
              <a:buChar char="•"/>
            </a:pPr>
            <a:r>
              <a:rPr lang="en-US" sz="2000" dirty="0">
                <a:solidFill>
                  <a:srgbClr val="242729"/>
                </a:solidFill>
                <a:latin typeface="inherit"/>
              </a:rPr>
              <a:t>or when the button's click() method is called </a:t>
            </a:r>
            <a:r>
              <a:rPr lang="en-US" sz="2000" dirty="0" smtClean="0">
                <a:solidFill>
                  <a:srgbClr val="242729"/>
                </a:solidFill>
                <a:latin typeface="inherit"/>
              </a:rPr>
              <a:t>programmatically</a:t>
            </a:r>
            <a:endParaRPr lang="en-US" sz="2000" dirty="0">
              <a:solidFill>
                <a:srgbClr val="242729"/>
              </a:solidFill>
              <a:latin typeface="inherit"/>
            </a:endParaRPr>
          </a:p>
        </p:txBody>
      </p:sp>
    </p:spTree>
    <p:extLst>
      <p:ext uri="{BB962C8B-B14F-4D97-AF65-F5344CB8AC3E}">
        <p14:creationId xmlns:p14="http://schemas.microsoft.com/office/powerpoint/2010/main" val="192154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0459" y="1797494"/>
            <a:ext cx="6096000" cy="646331"/>
          </a:xfrm>
          <a:prstGeom prst="rect">
            <a:avLst/>
          </a:prstGeom>
        </p:spPr>
        <p:txBody>
          <a:bodyPr>
            <a:spAutoFit/>
          </a:bodyPr>
          <a:lstStyle/>
          <a:p>
            <a:r>
              <a:rPr lang="en-US" dirty="0">
                <a:solidFill>
                  <a:srgbClr val="242729"/>
                </a:solidFill>
                <a:latin typeface="inherit"/>
              </a:rPr>
              <a:t/>
            </a:r>
            <a:br>
              <a:rPr lang="en-US" dirty="0">
                <a:solidFill>
                  <a:srgbClr val="242729"/>
                </a:solidFill>
                <a:latin typeface="inherit"/>
              </a:rPr>
            </a:br>
            <a:endParaRPr lang="en-US" dirty="0"/>
          </a:p>
        </p:txBody>
      </p:sp>
      <p:sp>
        <p:nvSpPr>
          <p:cNvPr id="4" name="Rectangle 1"/>
          <p:cNvSpPr>
            <a:spLocks noChangeArrowheads="1"/>
          </p:cNvSpPr>
          <p:nvPr/>
        </p:nvSpPr>
        <p:spPr bwMode="auto">
          <a:xfrm>
            <a:off x="1155700" y="4041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512618" y="463026"/>
            <a:ext cx="10581206" cy="5570756"/>
          </a:xfrm>
          <a:prstGeom prst="rect">
            <a:avLst/>
          </a:prstGeom>
        </p:spPr>
        <p:txBody>
          <a:bodyPr wrap="square">
            <a:spAutoFit/>
          </a:bodyPr>
          <a:lstStyle/>
          <a:p>
            <a:pPr fontAlgn="t"/>
            <a:r>
              <a:rPr lang="en-US" sz="2400" b="1" dirty="0" err="1" smtClean="0">
                <a:solidFill>
                  <a:schemeClr val="tx2">
                    <a:lumMod val="60000"/>
                    <a:lumOff val="40000"/>
                  </a:schemeClr>
                </a:solidFill>
                <a:latin typeface="Times New Roman" panose="02020603050405020304" pitchFamily="18" charset="0"/>
                <a:cs typeface="Times New Roman" panose="02020603050405020304" pitchFamily="18" charset="0"/>
                <a:hlinkClick r:id="rId2"/>
              </a:rPr>
              <a:t>KeyListener</a:t>
            </a: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Interface</a:t>
            </a: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p>
          <a:p>
            <a:pPr fontAlgn="t"/>
            <a:endParaRPr lang="en-US" sz="24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algn="just" fontAlgn="t"/>
            <a:r>
              <a:rPr lang="en-US" sz="2800" dirty="0" smtClean="0">
                <a:solidFill>
                  <a:srgbClr val="242729"/>
                </a:solidFill>
                <a:latin typeface="Times New Roman" panose="02020603050405020304" pitchFamily="18" charset="0"/>
                <a:cs typeface="Times New Roman" panose="02020603050405020304" pitchFamily="18" charset="0"/>
              </a:rPr>
              <a:t>The </a:t>
            </a:r>
            <a:r>
              <a:rPr lang="en-US" sz="2800" dirty="0">
                <a:solidFill>
                  <a:srgbClr val="242729"/>
                </a:solidFill>
                <a:latin typeface="Times New Roman" panose="02020603050405020304" pitchFamily="18" charset="0"/>
                <a:cs typeface="Times New Roman" panose="02020603050405020304" pitchFamily="18" charset="0"/>
              </a:rPr>
              <a:t>listener interface for receiving keyboard events (keystrokes).</a:t>
            </a:r>
          </a:p>
          <a:p>
            <a:pPr algn="just" fontAlgn="t"/>
            <a:endParaRPr lang="en-US" sz="2800" dirty="0">
              <a:solidFill>
                <a:srgbClr val="242729"/>
              </a:solidFill>
              <a:latin typeface="Times New Roman" panose="02020603050405020304" pitchFamily="18" charset="0"/>
              <a:cs typeface="Times New Roman" panose="02020603050405020304" pitchFamily="18" charset="0"/>
            </a:endParaRPr>
          </a:p>
          <a:p>
            <a:pPr lvl="0" algn="just" fontAlgn="t"/>
            <a:r>
              <a:rPr lang="en-US" altLang="en-US" sz="2800" dirty="0">
                <a:solidFill>
                  <a:srgbClr val="242729"/>
                </a:solidFill>
                <a:latin typeface="Times New Roman" panose="02020603050405020304" pitchFamily="18" charset="0"/>
                <a:cs typeface="Times New Roman" panose="02020603050405020304" pitchFamily="18" charset="0"/>
              </a:rPr>
              <a:t>Keyboard actions are handled by </a:t>
            </a:r>
            <a:r>
              <a:rPr lang="en-US" altLang="en-US" sz="2800" dirty="0" err="1">
                <a:solidFill>
                  <a:srgbClr val="242729"/>
                </a:solidFill>
                <a:latin typeface="Times New Roman" panose="02020603050405020304" pitchFamily="18" charset="0"/>
                <a:cs typeface="Times New Roman" panose="02020603050405020304" pitchFamily="18" charset="0"/>
              </a:rPr>
              <a:t>KeyListener</a:t>
            </a:r>
            <a:r>
              <a:rPr lang="en-US" altLang="en-US" sz="2800" dirty="0">
                <a:solidFill>
                  <a:srgbClr val="242729"/>
                </a:solidFill>
                <a:latin typeface="Times New Roman" panose="02020603050405020304" pitchFamily="18" charset="0"/>
                <a:cs typeface="Times New Roman" panose="02020603050405020304" pitchFamily="18" charset="0"/>
              </a:rPr>
              <a:t>. Keyboard generates </a:t>
            </a:r>
            <a:r>
              <a:rPr lang="en-US" altLang="en-US" sz="2800" dirty="0" err="1">
                <a:solidFill>
                  <a:srgbClr val="242729"/>
                </a:solidFill>
                <a:latin typeface="Times New Roman" panose="02020603050405020304" pitchFamily="18" charset="0"/>
                <a:cs typeface="Times New Roman" panose="02020603050405020304" pitchFamily="18" charset="0"/>
              </a:rPr>
              <a:t>KeyEvent</a:t>
            </a:r>
            <a:r>
              <a:rPr lang="en-US" altLang="en-US" sz="2800" dirty="0">
                <a:solidFill>
                  <a:srgbClr val="242729"/>
                </a:solidFill>
                <a:latin typeface="Times New Roman" panose="02020603050405020304" pitchFamily="18" charset="0"/>
                <a:cs typeface="Times New Roman" panose="02020603050405020304" pitchFamily="18" charset="0"/>
              </a:rPr>
              <a:t>. Three types of actions can be done with keyboard – </a:t>
            </a:r>
            <a:r>
              <a:rPr lang="en-US" altLang="en-US" sz="2800" b="1" dirty="0">
                <a:solidFill>
                  <a:srgbClr val="242729"/>
                </a:solidFill>
                <a:latin typeface="Times New Roman" panose="02020603050405020304" pitchFamily="18" charset="0"/>
                <a:cs typeface="Times New Roman" panose="02020603050405020304" pitchFamily="18" charset="0"/>
              </a:rPr>
              <a:t>by pressing the key, by releasing the key and typing the key.</a:t>
            </a:r>
            <a:r>
              <a:rPr lang="en-US" altLang="en-US" sz="2800" dirty="0">
                <a:solidFill>
                  <a:srgbClr val="242729"/>
                </a:solidFill>
                <a:latin typeface="Times New Roman" panose="02020603050405020304" pitchFamily="18" charset="0"/>
                <a:cs typeface="Times New Roman" panose="02020603050405020304" pitchFamily="18" charset="0"/>
              </a:rPr>
              <a:t> These actions are represented by three abstract methods of </a:t>
            </a:r>
            <a:r>
              <a:rPr lang="en-US" altLang="en-US" sz="2800" dirty="0" err="1">
                <a:solidFill>
                  <a:srgbClr val="242729"/>
                </a:solidFill>
                <a:latin typeface="Times New Roman" panose="02020603050405020304" pitchFamily="18" charset="0"/>
                <a:cs typeface="Times New Roman" panose="02020603050405020304" pitchFamily="18" charset="0"/>
              </a:rPr>
              <a:t>KeyListener</a:t>
            </a:r>
            <a:r>
              <a:rPr lang="en-US" altLang="en-US" sz="2800" dirty="0">
                <a:solidFill>
                  <a:srgbClr val="242729"/>
                </a:solidFill>
                <a:latin typeface="Times New Roman" panose="02020603050405020304" pitchFamily="18" charset="0"/>
                <a:cs typeface="Times New Roman" panose="02020603050405020304" pitchFamily="18" charset="0"/>
              </a:rPr>
              <a:t>. </a:t>
            </a:r>
            <a:endParaRPr lang="en-US" altLang="en-US" sz="2800" dirty="0" smtClean="0">
              <a:solidFill>
                <a:srgbClr val="242729"/>
              </a:solidFill>
              <a:latin typeface="Times New Roman" panose="02020603050405020304" pitchFamily="18" charset="0"/>
              <a:cs typeface="Times New Roman" panose="02020603050405020304" pitchFamily="18" charset="0"/>
            </a:endParaRPr>
          </a:p>
          <a:p>
            <a:pPr lvl="0" algn="just" fontAlgn="t"/>
            <a:endParaRPr lang="en-US" altLang="en-US" sz="2800" dirty="0">
              <a:solidFill>
                <a:srgbClr val="242729"/>
              </a:solidFill>
              <a:latin typeface="Times New Roman" panose="02020603050405020304" pitchFamily="18" charset="0"/>
              <a:cs typeface="Times New Roman" panose="02020603050405020304" pitchFamily="18" charset="0"/>
            </a:endParaRPr>
          </a:p>
          <a:p>
            <a:pPr algn="just" fontAlgn="t"/>
            <a:r>
              <a:rPr lang="en-US" sz="2800" dirty="0">
                <a:solidFill>
                  <a:srgbClr val="242729"/>
                </a:solidFill>
                <a:latin typeface="Times New Roman" panose="02020603050405020304" pitchFamily="18" charset="0"/>
                <a:cs typeface="Times New Roman" panose="02020603050405020304" pitchFamily="18" charset="0"/>
              </a:rPr>
              <a:t>The listener interface for receiving keyboard events (keystrokes). ... A keyboard event is generated when a key is pressed, released, or typed. The relevant</a:t>
            </a:r>
            <a:r>
              <a:rPr lang="en-US" sz="2800">
                <a:solidFill>
                  <a:srgbClr val="242729"/>
                </a:solidFill>
                <a:latin typeface="Times New Roman" panose="02020603050405020304" pitchFamily="18" charset="0"/>
                <a:cs typeface="Times New Roman" panose="02020603050405020304" pitchFamily="18" charset="0"/>
              </a:rPr>
              <a:t> </a:t>
            </a:r>
            <a:r>
              <a:rPr lang="en-US" sz="2800" smtClean="0">
                <a:solidFill>
                  <a:srgbClr val="242729"/>
                </a:solidFill>
                <a:latin typeface="Times New Roman" panose="02020603050405020304" pitchFamily="18" charset="0"/>
                <a:cs typeface="Times New Roman" panose="02020603050405020304" pitchFamily="18" charset="0"/>
              </a:rPr>
              <a:t>method in </a:t>
            </a:r>
            <a:r>
              <a:rPr lang="en-US" sz="2800" dirty="0">
                <a:solidFill>
                  <a:srgbClr val="242729"/>
                </a:solidFill>
                <a:latin typeface="Times New Roman" panose="02020603050405020304" pitchFamily="18" charset="0"/>
                <a:cs typeface="Times New Roman" panose="02020603050405020304" pitchFamily="18" charset="0"/>
              </a:rPr>
              <a:t>the listener object is then invoked, and the </a:t>
            </a:r>
            <a:r>
              <a:rPr lang="en-US" sz="2800" dirty="0" err="1">
                <a:solidFill>
                  <a:srgbClr val="242729"/>
                </a:solidFill>
                <a:latin typeface="Times New Roman" panose="02020603050405020304" pitchFamily="18" charset="0"/>
                <a:cs typeface="Times New Roman" panose="02020603050405020304" pitchFamily="18" charset="0"/>
              </a:rPr>
              <a:t>KeyEvent</a:t>
            </a:r>
            <a:r>
              <a:rPr lang="en-US" sz="2800" dirty="0">
                <a:solidFill>
                  <a:srgbClr val="242729"/>
                </a:solidFill>
                <a:latin typeface="Times New Roman" panose="02020603050405020304" pitchFamily="18" charset="0"/>
                <a:cs typeface="Times New Roman" panose="02020603050405020304" pitchFamily="18" charset="0"/>
              </a:rPr>
              <a:t> is passed to it</a:t>
            </a:r>
            <a:r>
              <a:rPr lang="en-US" sz="2800" dirty="0" smtClean="0">
                <a:solidFill>
                  <a:srgbClr val="242729"/>
                </a:solidFill>
                <a:latin typeface="Times New Roman" panose="02020603050405020304" pitchFamily="18" charset="0"/>
                <a:cs typeface="Times New Roman" panose="02020603050405020304" pitchFamily="18" charset="0"/>
              </a:rPr>
              <a:t>.</a:t>
            </a:r>
            <a:endParaRPr lang="en-US" sz="2800" dirty="0">
              <a:solidFill>
                <a:srgbClr val="2427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3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0459" y="1797494"/>
            <a:ext cx="6096000" cy="646331"/>
          </a:xfrm>
          <a:prstGeom prst="rect">
            <a:avLst/>
          </a:prstGeom>
        </p:spPr>
        <p:txBody>
          <a:bodyPr>
            <a:spAutoFit/>
          </a:bodyPr>
          <a:lstStyle/>
          <a:p>
            <a:r>
              <a:rPr lang="en-US" dirty="0">
                <a:solidFill>
                  <a:srgbClr val="242729"/>
                </a:solidFill>
                <a:latin typeface="inherit"/>
              </a:rPr>
              <a:t/>
            </a:r>
            <a:br>
              <a:rPr lang="en-US" dirty="0">
                <a:solidFill>
                  <a:srgbClr val="242729"/>
                </a:solidFill>
                <a:latin typeface="inherit"/>
              </a:rPr>
            </a:br>
            <a:endParaRPr lang="en-US" dirty="0"/>
          </a:p>
        </p:txBody>
      </p:sp>
      <p:sp>
        <p:nvSpPr>
          <p:cNvPr id="4" name="Rectangle 1"/>
          <p:cNvSpPr>
            <a:spLocks noChangeArrowheads="1"/>
          </p:cNvSpPr>
          <p:nvPr/>
        </p:nvSpPr>
        <p:spPr bwMode="auto">
          <a:xfrm>
            <a:off x="1155700" y="4041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512618" y="463026"/>
            <a:ext cx="9947564" cy="5016758"/>
          </a:xfrm>
          <a:prstGeom prst="rect">
            <a:avLst/>
          </a:prstGeom>
        </p:spPr>
        <p:txBody>
          <a:bodyPr wrap="square">
            <a:spAutoFit/>
          </a:bodyPr>
          <a:lstStyle/>
          <a:p>
            <a:pPr fontAlgn="t"/>
            <a:r>
              <a:rPr lang="en-US" sz="3200" dirty="0" smtClean="0">
                <a:solidFill>
                  <a:srgbClr val="242729"/>
                </a:solidFill>
                <a:latin typeface="Times New Roman" panose="02020603050405020304" pitchFamily="18" charset="0"/>
                <a:cs typeface="Times New Roman" panose="02020603050405020304" pitchFamily="18" charset="0"/>
              </a:rPr>
              <a:t>Methods </a:t>
            </a:r>
            <a:r>
              <a:rPr lang="en-US" sz="3200" dirty="0">
                <a:solidFill>
                  <a:srgbClr val="242729"/>
                </a:solidFill>
                <a:latin typeface="Times New Roman" panose="02020603050405020304" pitchFamily="18" charset="0"/>
                <a:cs typeface="Times New Roman" panose="02020603050405020304" pitchFamily="18" charset="0"/>
              </a:rPr>
              <a:t>of </a:t>
            </a:r>
            <a:r>
              <a:rPr lang="en-US" sz="3200" dirty="0" err="1">
                <a:solidFill>
                  <a:srgbClr val="242729"/>
                </a:solidFill>
                <a:latin typeface="Times New Roman" panose="02020603050405020304" pitchFamily="18" charset="0"/>
                <a:cs typeface="Times New Roman" panose="02020603050405020304" pitchFamily="18" charset="0"/>
              </a:rPr>
              <a:t>KeyListener</a:t>
            </a:r>
            <a:endParaRPr lang="en-US" sz="3200" dirty="0">
              <a:solidFill>
                <a:srgbClr val="242729"/>
              </a:solidFill>
              <a:latin typeface="Times New Roman" panose="02020603050405020304" pitchFamily="18" charset="0"/>
              <a:cs typeface="Times New Roman" panose="02020603050405020304" pitchFamily="18" charset="0"/>
            </a:endParaRPr>
          </a:p>
          <a:p>
            <a:pPr fontAlgn="t">
              <a:spcBef>
                <a:spcPct val="0"/>
              </a:spcBef>
              <a:spcAft>
                <a:spcPct val="0"/>
              </a:spcAft>
            </a:pPr>
            <a:endParaRPr lang="en-US" altLang="en-US" sz="3200" dirty="0" smtClean="0">
              <a:solidFill>
                <a:srgbClr val="242729"/>
              </a:solidFill>
              <a:latin typeface="Times New Roman" panose="02020603050405020304" pitchFamily="18" charset="0"/>
              <a:cs typeface="Times New Roman" panose="02020603050405020304" pitchFamily="18" charset="0"/>
            </a:endParaRPr>
          </a:p>
          <a:p>
            <a:pPr fontAlgn="t">
              <a:spcBef>
                <a:spcPct val="0"/>
              </a:spcBef>
              <a:spcAft>
                <a:spcPct val="0"/>
              </a:spcAft>
            </a:pPr>
            <a:r>
              <a:rPr lang="en-US" altLang="en-US" sz="3200" dirty="0" smtClean="0">
                <a:solidFill>
                  <a:srgbClr val="242729"/>
                </a:solidFill>
                <a:latin typeface="Times New Roman" panose="02020603050405020304" pitchFamily="18" charset="0"/>
                <a:cs typeface="Times New Roman" panose="02020603050405020304" pitchFamily="18" charset="0"/>
              </a:rPr>
              <a:t>void</a:t>
            </a:r>
            <a:r>
              <a:rPr lang="en-US" altLang="en-US" sz="3200" dirty="0">
                <a:solidFill>
                  <a:srgbClr val="242729"/>
                </a:solidFill>
                <a:latin typeface="Times New Roman" panose="02020603050405020304" pitchFamily="18" charset="0"/>
                <a:cs typeface="Times New Roman" panose="02020603050405020304" pitchFamily="18" charset="0"/>
              </a:rPr>
              <a:t> </a:t>
            </a:r>
            <a:r>
              <a:rPr lang="en-US" altLang="en-US" sz="3200" dirty="0" err="1">
                <a:solidFill>
                  <a:srgbClr val="242729"/>
                </a:solidFill>
                <a:latin typeface="Times New Roman" panose="02020603050405020304" pitchFamily="18" charset="0"/>
                <a:cs typeface="Times New Roman" panose="02020603050405020304" pitchFamily="18" charset="0"/>
              </a:rPr>
              <a:t>keyTyped</a:t>
            </a:r>
            <a:r>
              <a:rPr lang="en-US" altLang="en-US" sz="3200" dirty="0">
                <a:solidFill>
                  <a:srgbClr val="242729"/>
                </a:solidFill>
                <a:latin typeface="Times New Roman" panose="02020603050405020304" pitchFamily="18" charset="0"/>
                <a:cs typeface="Times New Roman" panose="02020603050405020304" pitchFamily="18" charset="0"/>
              </a:rPr>
              <a:t>(</a:t>
            </a:r>
            <a:r>
              <a:rPr lang="en-US" altLang="en-US" sz="3200" dirty="0" err="1">
                <a:solidFill>
                  <a:srgbClr val="242729"/>
                </a:solidFill>
                <a:latin typeface="Times New Roman" panose="02020603050405020304" pitchFamily="18" charset="0"/>
                <a:cs typeface="Times New Roman" panose="02020603050405020304" pitchFamily="18" charset="0"/>
                <a:hlinkClick r:id="rId2" tooltip="class in java.awt.event"/>
              </a:rPr>
              <a:t>KeyEvent</a:t>
            </a:r>
            <a:r>
              <a:rPr lang="en-US" altLang="en-US" sz="3200" dirty="0">
                <a:solidFill>
                  <a:srgbClr val="242729"/>
                </a:solidFill>
                <a:latin typeface="Times New Roman" panose="02020603050405020304" pitchFamily="18" charset="0"/>
                <a:cs typeface="Times New Roman" panose="02020603050405020304" pitchFamily="18" charset="0"/>
              </a:rPr>
              <a:t> e)</a:t>
            </a:r>
          </a:p>
          <a:p>
            <a:pPr fontAlgn="t">
              <a:spcBef>
                <a:spcPct val="0"/>
              </a:spcBef>
              <a:spcAft>
                <a:spcPct val="0"/>
              </a:spcAft>
            </a:pPr>
            <a:r>
              <a:rPr lang="en-US" altLang="en-US" sz="3200" dirty="0">
                <a:solidFill>
                  <a:srgbClr val="242729"/>
                </a:solidFill>
                <a:latin typeface="Times New Roman" panose="02020603050405020304" pitchFamily="18" charset="0"/>
                <a:cs typeface="Times New Roman" panose="02020603050405020304" pitchFamily="18" charset="0"/>
              </a:rPr>
              <a:t>Invoked when a key has been typed.</a:t>
            </a:r>
          </a:p>
          <a:p>
            <a:pPr fontAlgn="t"/>
            <a:endParaRPr lang="en-US" sz="3200" dirty="0">
              <a:solidFill>
                <a:srgbClr val="242729"/>
              </a:solidFill>
              <a:latin typeface="Times New Roman" panose="02020603050405020304" pitchFamily="18" charset="0"/>
              <a:cs typeface="Times New Roman" panose="02020603050405020304" pitchFamily="18" charset="0"/>
            </a:endParaRPr>
          </a:p>
          <a:p>
            <a:pPr fontAlgn="t"/>
            <a:r>
              <a:rPr lang="en-US" altLang="en-US" sz="3200" dirty="0">
                <a:solidFill>
                  <a:srgbClr val="242729"/>
                </a:solidFill>
                <a:latin typeface="Times New Roman" panose="02020603050405020304" pitchFamily="18" charset="0"/>
                <a:cs typeface="Times New Roman" panose="02020603050405020304" pitchFamily="18" charset="0"/>
              </a:rPr>
              <a:t>void </a:t>
            </a:r>
            <a:r>
              <a:rPr lang="en-US" altLang="en-US" sz="3200" dirty="0" err="1">
                <a:solidFill>
                  <a:srgbClr val="242729"/>
                </a:solidFill>
                <a:latin typeface="Times New Roman" panose="02020603050405020304" pitchFamily="18" charset="0"/>
                <a:cs typeface="Times New Roman" panose="02020603050405020304" pitchFamily="18" charset="0"/>
              </a:rPr>
              <a:t>keyPressed</a:t>
            </a:r>
            <a:r>
              <a:rPr lang="en-US" altLang="en-US" sz="3200" dirty="0">
                <a:solidFill>
                  <a:srgbClr val="242729"/>
                </a:solidFill>
                <a:latin typeface="Times New Roman" panose="02020603050405020304" pitchFamily="18" charset="0"/>
                <a:cs typeface="Times New Roman" panose="02020603050405020304" pitchFamily="18" charset="0"/>
              </a:rPr>
              <a:t>(</a:t>
            </a:r>
            <a:r>
              <a:rPr lang="en-US" altLang="en-US" sz="3200" dirty="0" err="1">
                <a:solidFill>
                  <a:srgbClr val="242729"/>
                </a:solidFill>
                <a:latin typeface="Times New Roman" panose="02020603050405020304" pitchFamily="18" charset="0"/>
                <a:cs typeface="Times New Roman" panose="02020603050405020304" pitchFamily="18" charset="0"/>
                <a:hlinkClick r:id="rId2" tooltip="class in java.awt.event"/>
              </a:rPr>
              <a:t>KeyEvent</a:t>
            </a:r>
            <a:r>
              <a:rPr lang="en-US" altLang="en-US" sz="3200" dirty="0">
                <a:solidFill>
                  <a:srgbClr val="242729"/>
                </a:solidFill>
                <a:latin typeface="Times New Roman" panose="02020603050405020304" pitchFamily="18" charset="0"/>
                <a:cs typeface="Times New Roman" panose="02020603050405020304" pitchFamily="18" charset="0"/>
              </a:rPr>
              <a:t> e)</a:t>
            </a:r>
          </a:p>
          <a:p>
            <a:pPr fontAlgn="t"/>
            <a:r>
              <a:rPr lang="en-US" sz="3200" dirty="0" smtClean="0">
                <a:solidFill>
                  <a:srgbClr val="242729"/>
                </a:solidFill>
                <a:latin typeface="Times New Roman" panose="02020603050405020304" pitchFamily="18" charset="0"/>
                <a:cs typeface="Times New Roman" panose="02020603050405020304" pitchFamily="18" charset="0"/>
              </a:rPr>
              <a:t>Invoked </a:t>
            </a:r>
            <a:r>
              <a:rPr lang="en-US" sz="3200" dirty="0">
                <a:solidFill>
                  <a:srgbClr val="242729"/>
                </a:solidFill>
                <a:latin typeface="Times New Roman" panose="02020603050405020304" pitchFamily="18" charset="0"/>
                <a:cs typeface="Times New Roman" panose="02020603050405020304" pitchFamily="18" charset="0"/>
              </a:rPr>
              <a:t>when a key has been pressed</a:t>
            </a:r>
          </a:p>
          <a:p>
            <a:pPr fontAlgn="t"/>
            <a:endParaRPr lang="en-US" sz="3200" dirty="0">
              <a:solidFill>
                <a:srgbClr val="242729"/>
              </a:solidFill>
              <a:latin typeface="Times New Roman" panose="02020603050405020304" pitchFamily="18" charset="0"/>
              <a:cs typeface="Times New Roman" panose="02020603050405020304" pitchFamily="18" charset="0"/>
            </a:endParaRPr>
          </a:p>
          <a:p>
            <a:pPr fontAlgn="t"/>
            <a:r>
              <a:rPr lang="en-US" altLang="en-US" sz="3200" dirty="0">
                <a:solidFill>
                  <a:srgbClr val="242729"/>
                </a:solidFill>
                <a:latin typeface="Times New Roman" panose="02020603050405020304" pitchFamily="18" charset="0"/>
                <a:cs typeface="Times New Roman" panose="02020603050405020304" pitchFamily="18" charset="0"/>
              </a:rPr>
              <a:t>void </a:t>
            </a:r>
            <a:r>
              <a:rPr lang="en-US" altLang="en-US" sz="3200" dirty="0" err="1">
                <a:solidFill>
                  <a:srgbClr val="242729"/>
                </a:solidFill>
                <a:latin typeface="Times New Roman" panose="02020603050405020304" pitchFamily="18" charset="0"/>
                <a:cs typeface="Times New Roman" panose="02020603050405020304" pitchFamily="18" charset="0"/>
              </a:rPr>
              <a:t>keyReleased</a:t>
            </a:r>
            <a:r>
              <a:rPr lang="en-US" altLang="en-US" sz="3200" dirty="0">
                <a:solidFill>
                  <a:srgbClr val="242729"/>
                </a:solidFill>
                <a:latin typeface="Times New Roman" panose="02020603050405020304" pitchFamily="18" charset="0"/>
                <a:cs typeface="Times New Roman" panose="02020603050405020304" pitchFamily="18" charset="0"/>
              </a:rPr>
              <a:t>(</a:t>
            </a:r>
            <a:r>
              <a:rPr lang="en-US" altLang="en-US" sz="3200" dirty="0" err="1">
                <a:solidFill>
                  <a:srgbClr val="242729"/>
                </a:solidFill>
                <a:latin typeface="Times New Roman" panose="02020603050405020304" pitchFamily="18" charset="0"/>
                <a:cs typeface="Times New Roman" panose="02020603050405020304" pitchFamily="18" charset="0"/>
                <a:hlinkClick r:id="rId2" tooltip="class in java.awt.event"/>
              </a:rPr>
              <a:t>KeyEvent</a:t>
            </a:r>
            <a:r>
              <a:rPr lang="en-US" altLang="en-US" sz="3200" dirty="0">
                <a:solidFill>
                  <a:srgbClr val="242729"/>
                </a:solidFill>
                <a:latin typeface="Times New Roman" panose="02020603050405020304" pitchFamily="18" charset="0"/>
                <a:cs typeface="Times New Roman" panose="02020603050405020304" pitchFamily="18" charset="0"/>
              </a:rPr>
              <a:t> e)</a:t>
            </a:r>
          </a:p>
          <a:p>
            <a:pPr fontAlgn="t"/>
            <a:r>
              <a:rPr lang="en-US" sz="3200" dirty="0" smtClean="0">
                <a:solidFill>
                  <a:srgbClr val="242729"/>
                </a:solidFill>
                <a:latin typeface="Times New Roman" panose="02020603050405020304" pitchFamily="18" charset="0"/>
                <a:cs typeface="Times New Roman" panose="02020603050405020304" pitchFamily="18" charset="0"/>
              </a:rPr>
              <a:t>Invoked </a:t>
            </a:r>
            <a:r>
              <a:rPr lang="en-US" sz="3200" dirty="0">
                <a:solidFill>
                  <a:srgbClr val="242729"/>
                </a:solidFill>
                <a:latin typeface="Times New Roman" panose="02020603050405020304" pitchFamily="18" charset="0"/>
                <a:cs typeface="Times New Roman" panose="02020603050405020304" pitchFamily="18" charset="0"/>
              </a:rPr>
              <a:t>when a key has been released</a:t>
            </a:r>
          </a:p>
        </p:txBody>
      </p:sp>
    </p:spTree>
    <p:extLst>
      <p:ext uri="{BB962C8B-B14F-4D97-AF65-F5344CB8AC3E}">
        <p14:creationId xmlns:p14="http://schemas.microsoft.com/office/powerpoint/2010/main" val="186424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0" y="403418"/>
            <a:ext cx="11003400" cy="5476192"/>
          </a:xfrm>
          <a:prstGeom prst="rect">
            <a:avLst/>
          </a:prstGeom>
        </p:spPr>
        <p:txBody>
          <a:bodyPr/>
          <a:lstStyle/>
          <a:p>
            <a:pPr>
              <a:lnSpc>
                <a:spcPct val="90000"/>
              </a:lnSpc>
            </a:pPr>
            <a:r>
              <a:rPr lang="en-US" sz="2000" dirty="0" smtClean="0">
                <a:solidFill>
                  <a:srgbClr val="000000"/>
                </a:solidFill>
                <a:latin typeface="Calibri Light"/>
              </a:rPr>
              <a:t>Tasks For Lab # 7</a:t>
            </a:r>
          </a:p>
          <a:p>
            <a:pPr>
              <a:lnSpc>
                <a:spcPct val="90000"/>
              </a:lnSpc>
            </a:pPr>
            <a:endParaRPr lang="en-US" sz="2000" dirty="0" smtClean="0">
              <a:solidFill>
                <a:srgbClr val="000000"/>
              </a:solidFill>
              <a:latin typeface="Calibri Light"/>
            </a:endParaRPr>
          </a:p>
          <a:p>
            <a:pPr>
              <a:lnSpc>
                <a:spcPct val="90000"/>
              </a:lnSpc>
            </a:pPr>
            <a:r>
              <a:rPr lang="en-US" sz="2000" dirty="0" smtClean="0">
                <a:solidFill>
                  <a:srgbClr val="000000"/>
                </a:solidFill>
                <a:latin typeface="Calibri Light"/>
              </a:rPr>
              <a:t>Task # 1</a:t>
            </a:r>
          </a:p>
          <a:p>
            <a:pPr>
              <a:lnSpc>
                <a:spcPct val="90000"/>
              </a:lnSpc>
            </a:pPr>
            <a:endParaRPr lang="en-US" sz="2000" dirty="0" smtClean="0">
              <a:solidFill>
                <a:srgbClr val="000000"/>
              </a:solidFill>
              <a:latin typeface="Calibri Light"/>
            </a:endParaRPr>
          </a:p>
          <a:p>
            <a:pPr>
              <a:lnSpc>
                <a:spcPct val="90000"/>
              </a:lnSpc>
            </a:pPr>
            <a:endParaRPr lang="en-US" sz="2000" dirty="0" smtClean="0">
              <a:solidFill>
                <a:srgbClr val="000000"/>
              </a:solidFill>
              <a:latin typeface="Calibri Light"/>
            </a:endParaRPr>
          </a:p>
          <a:p>
            <a:pPr>
              <a:lnSpc>
                <a:spcPct val="90000"/>
              </a:lnSpc>
            </a:pPr>
            <a:endParaRPr lang="en-US" sz="2000" dirty="0" smtClean="0">
              <a:solidFill>
                <a:srgbClr val="000000"/>
              </a:solidFill>
              <a:latin typeface="Calibri Light"/>
            </a:endParaRPr>
          </a:p>
          <a:p>
            <a:pPr>
              <a:lnSpc>
                <a:spcPct val="90000"/>
              </a:lnSpc>
            </a:pPr>
            <a:r>
              <a:rPr lang="en-US" sz="2000" dirty="0">
                <a:solidFill>
                  <a:srgbClr val="000000"/>
                </a:solidFill>
                <a:latin typeface="Calibri Light"/>
              </a:rPr>
              <a:t> </a:t>
            </a:r>
            <a:r>
              <a:rPr lang="en-US" sz="2000" dirty="0" smtClean="0">
                <a:solidFill>
                  <a:srgbClr val="000000"/>
                </a:solidFill>
                <a:latin typeface="Calibri Light"/>
              </a:rPr>
              <a:t> </a:t>
            </a:r>
          </a:p>
          <a:p>
            <a:pPr>
              <a:lnSpc>
                <a:spcPct val="90000"/>
              </a:lnSpc>
            </a:pPr>
            <a:r>
              <a:rPr lang="en-US" sz="2000" dirty="0" smtClean="0">
                <a:solidFill>
                  <a:srgbClr val="000000"/>
                </a:solidFill>
                <a:latin typeface="Calibri Light"/>
              </a:rPr>
              <a:t>Task # 2</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smtClean="0"/>
          </a:p>
        </p:txBody>
      </p:sp>
      <p:pic>
        <p:nvPicPr>
          <p:cNvPr id="2" name="Picture 1"/>
          <p:cNvPicPr>
            <a:picLocks noChangeAspect="1"/>
          </p:cNvPicPr>
          <p:nvPr/>
        </p:nvPicPr>
        <p:blipFill>
          <a:blip r:embed="rId2"/>
          <a:stretch>
            <a:fillRect/>
          </a:stretch>
        </p:blipFill>
        <p:spPr>
          <a:xfrm>
            <a:off x="1521389" y="895285"/>
            <a:ext cx="7696200" cy="2562225"/>
          </a:xfrm>
          <a:prstGeom prst="rect">
            <a:avLst/>
          </a:prstGeom>
        </p:spPr>
      </p:pic>
      <p:pic>
        <p:nvPicPr>
          <p:cNvPr id="3" name="Picture 2"/>
          <p:cNvPicPr>
            <a:picLocks noChangeAspect="1"/>
          </p:cNvPicPr>
          <p:nvPr/>
        </p:nvPicPr>
        <p:blipFill>
          <a:blip r:embed="rId3"/>
          <a:stretch>
            <a:fillRect/>
          </a:stretch>
        </p:blipFill>
        <p:spPr>
          <a:xfrm>
            <a:off x="1320973" y="3302174"/>
            <a:ext cx="7658100" cy="3886200"/>
          </a:xfrm>
          <a:prstGeom prst="rect">
            <a:avLst/>
          </a:prstGeom>
        </p:spPr>
      </p:pic>
    </p:spTree>
    <p:extLst>
      <p:ext uri="{BB962C8B-B14F-4D97-AF65-F5344CB8AC3E}">
        <p14:creationId xmlns:p14="http://schemas.microsoft.com/office/powerpoint/2010/main" val="2019634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255493" y="295840"/>
            <a:ext cx="10192871" cy="656216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3200" b="1" u="sng" dirty="0" smtClean="0">
                <a:latin typeface="Times New Roman" panose="02020603050405020304" pitchFamily="18" charset="0"/>
                <a:cs typeface="Times New Roman" panose="02020603050405020304" pitchFamily="18" charset="0"/>
              </a:rPr>
              <a:t>Objective: To become familiar with </a:t>
            </a:r>
            <a:r>
              <a:rPr lang="en-US" sz="3200" b="1" u="sng" dirty="0">
                <a:latin typeface="Times New Roman" panose="02020603050405020304" pitchFamily="18" charset="0"/>
                <a:cs typeface="Times New Roman" panose="02020603050405020304" pitchFamily="18" charset="0"/>
              </a:rPr>
              <a:t>Event Handling </a:t>
            </a:r>
            <a:r>
              <a:rPr lang="en-US" sz="3200" b="1" u="sng" dirty="0" smtClean="0">
                <a:latin typeface="Times New Roman" panose="02020603050405020304" pitchFamily="18" charset="0"/>
                <a:cs typeface="Times New Roman" panose="02020603050405020304" pitchFamily="18" charset="0"/>
              </a:rPr>
              <a:t>.</a:t>
            </a:r>
          </a:p>
          <a:p>
            <a:pPr algn="just"/>
            <a:r>
              <a:rPr lang="en-US" sz="3500" b="1" dirty="0" smtClean="0">
                <a:latin typeface="Times New Roman" panose="02020603050405020304" pitchFamily="18" charset="0"/>
                <a:cs typeface="Times New Roman" panose="02020603050405020304" pitchFamily="18" charset="0"/>
              </a:rPr>
              <a:t>An event </a:t>
            </a:r>
            <a:r>
              <a:rPr lang="en-US" sz="3500" dirty="0" smtClean="0">
                <a:latin typeface="Times New Roman" panose="02020603050405020304" pitchFamily="18" charset="0"/>
                <a:cs typeface="Times New Roman" panose="02020603050405020304" pitchFamily="18" charset="0"/>
              </a:rPr>
              <a:t>is an action that occurs when the user interacts with the application or a GUI component.</a:t>
            </a:r>
          </a:p>
          <a:p>
            <a:pPr algn="just"/>
            <a:r>
              <a:rPr lang="en-US" sz="3000" dirty="0" smtClean="0">
                <a:latin typeface="Times New Roman" panose="02020603050405020304" pitchFamily="18" charset="0"/>
                <a:cs typeface="Times New Roman" panose="02020603050405020304" pitchFamily="18" charset="0"/>
              </a:rPr>
              <a:t>When the user interacts with a GUI component, the interaction is known as an</a:t>
            </a:r>
            <a:r>
              <a:rPr lang="en-US" sz="3000" b="1" dirty="0" smtClean="0">
                <a:latin typeface="Times New Roman" panose="02020603050405020304" pitchFamily="18" charset="0"/>
                <a:cs typeface="Times New Roman" panose="02020603050405020304" pitchFamily="18" charset="0"/>
              </a:rPr>
              <a:t> event.</a:t>
            </a:r>
          </a:p>
          <a:p>
            <a:pPr algn="just"/>
            <a:r>
              <a:rPr lang="en-US" sz="3000" b="1" dirty="0" smtClean="0">
                <a:latin typeface="Times New Roman" panose="02020603050405020304" pitchFamily="18" charset="0"/>
                <a:cs typeface="Times New Roman" panose="02020603050405020304" pitchFamily="18" charset="0"/>
              </a:rPr>
              <a:t>For example</a:t>
            </a:r>
            <a:r>
              <a:rPr lang="en-US" sz="3000" dirty="0" smtClean="0">
                <a:latin typeface="Times New Roman" panose="02020603050405020304" pitchFamily="18" charset="0"/>
                <a:cs typeface="Times New Roman" panose="02020603050405020304" pitchFamily="18" charset="0"/>
              </a:rPr>
              <a:t>, clicking on a button, moving the mouse, entering a character through keyboard, selecting an item from list, scrolling the page, etc.</a:t>
            </a:r>
          </a:p>
          <a:p>
            <a:pPr algn="just"/>
            <a:endParaRPr lang="en-US" sz="3000" b="1"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code that performs a task in response to an event is called </a:t>
            </a:r>
            <a:r>
              <a:rPr lang="en-US" sz="3000" b="1" dirty="0" smtClean="0">
                <a:latin typeface="Times New Roman" panose="02020603050405020304" pitchFamily="18" charset="0"/>
                <a:cs typeface="Times New Roman" panose="02020603050405020304" pitchFamily="18" charset="0"/>
              </a:rPr>
              <a:t>an Event Handler, </a:t>
            </a:r>
            <a:r>
              <a:rPr lang="en-US" sz="3000" dirty="0" smtClean="0">
                <a:latin typeface="Times New Roman" panose="02020603050405020304" pitchFamily="18" charset="0"/>
                <a:cs typeface="Times New Roman" panose="02020603050405020304" pitchFamily="18" charset="0"/>
              </a:rPr>
              <a:t>and the over all process of responding to event is known</a:t>
            </a:r>
            <a:r>
              <a:rPr lang="en-US" sz="3000" b="1" dirty="0" smtClean="0">
                <a:latin typeface="Times New Roman" panose="02020603050405020304" pitchFamily="18" charset="0"/>
                <a:cs typeface="Times New Roman" panose="02020603050405020304" pitchFamily="18" charset="0"/>
              </a:rPr>
              <a:t> as Event Handling.</a:t>
            </a:r>
            <a:endParaRPr lang="en-US" b="1" dirty="0" smtClean="0">
              <a:latin typeface="Times New Roman" panose="02020603050405020304" pitchFamily="18" charset="0"/>
              <a:cs typeface="Times New Roman" panose="02020603050405020304" pitchFamily="18" charset="0"/>
            </a:endParaRPr>
          </a:p>
          <a:p>
            <a:endParaRPr lang="en-US" sz="1600" b="1" dirty="0"/>
          </a:p>
        </p:txBody>
      </p:sp>
    </p:spTree>
    <p:extLst>
      <p:ext uri="{BB962C8B-B14F-4D97-AF65-F5344CB8AC3E}">
        <p14:creationId xmlns:p14="http://schemas.microsoft.com/office/powerpoint/2010/main" val="1569973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85482" y="90100"/>
            <a:ext cx="11698942" cy="6278642"/>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400" b="1">
                <a:solidFill>
                  <a:srgbClr val="444444"/>
                </a:solidFill>
                <a:latin typeface="Segoe UI" panose="020B0502040204020203" pitchFamily="34" charset="0"/>
                <a:cs typeface="Segoe UI" panose="020B0502040204020203" pitchFamily="34" charset="0"/>
              </a:rPr>
              <a:t>Event-Handling </a:t>
            </a:r>
            <a:r>
              <a:rPr lang="en-US" altLang="en-US" sz="2400" b="1" smtClean="0">
                <a:solidFill>
                  <a:srgbClr val="444444"/>
                </a:solidFill>
                <a:latin typeface="Segoe UI" panose="020B0502040204020203" pitchFamily="34" charset="0"/>
                <a:cs typeface="Segoe UI" panose="020B0502040204020203" pitchFamily="34" charset="0"/>
              </a:rPr>
              <a:t>with</a:t>
            </a:r>
            <a:r>
              <a:rPr lang="en-US" altLang="en-US" sz="2400" b="1" smtClean="0">
                <a:solidFill>
                  <a:srgbClr val="444444"/>
                </a:solidFill>
                <a:latin typeface="Segoe UI" panose="020B0502040204020203" pitchFamily="34" charset="0"/>
                <a:cs typeface="Segoe UI" panose="020B0502040204020203" pitchFamily="34" charset="0"/>
              </a:rPr>
              <a:t> </a:t>
            </a:r>
            <a:r>
              <a:rPr lang="en-US" altLang="en-US" sz="2400" b="1" dirty="0">
                <a:solidFill>
                  <a:srgbClr val="444444"/>
                </a:solidFill>
                <a:latin typeface="Segoe UI" panose="020B0502040204020203" pitchFamily="34" charset="0"/>
                <a:cs typeface="Segoe UI" panose="020B0502040204020203" pitchFamily="34" charset="0"/>
              </a:rPr>
              <a:t>Swing</a:t>
            </a:r>
          </a:p>
          <a:p>
            <a:pPr lvl="0" defTabSz="914400" eaLnBrk="0" fontAlgn="base" hangingPunct="0">
              <a:lnSpc>
                <a:spcPct val="150000"/>
              </a:lnSpc>
              <a:spcBef>
                <a:spcPct val="0"/>
              </a:spcBef>
              <a:spcAft>
                <a:spcPct val="0"/>
              </a:spcAft>
            </a:pPr>
            <a:r>
              <a:rPr lang="en-US" altLang="en-US" sz="2000" dirty="0">
                <a:solidFill>
                  <a:srgbClr val="000000"/>
                </a:solidFill>
                <a:latin typeface="Times New Roman" panose="02020603050405020304" pitchFamily="18" charset="0"/>
                <a:cs typeface="Times New Roman" panose="02020603050405020304" pitchFamily="18" charset="0"/>
              </a:rPr>
              <a:t>Swing uses the AWT event-handling classes (in package </a:t>
            </a:r>
            <a:r>
              <a:rPr lang="en-US" altLang="en-US" sz="2000" dirty="0" err="1">
                <a:solidFill>
                  <a:srgbClr val="000000"/>
                </a:solidFill>
                <a:latin typeface="Times New Roman" panose="02020603050405020304" pitchFamily="18" charset="0"/>
                <a:cs typeface="Times New Roman" panose="02020603050405020304" pitchFamily="18" charset="0"/>
              </a:rPr>
              <a:t>java.awt.event</a:t>
            </a:r>
            <a:r>
              <a:rPr lang="en-US" altLang="en-US" sz="2000" dirty="0" smtClean="0">
                <a:solidFill>
                  <a:srgbClr val="000000"/>
                </a:solidFill>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Event Model</a:t>
            </a:r>
            <a:r>
              <a:rPr lang="en-US" sz="2000" dirty="0">
                <a:latin typeface="Times New Roman" panose="02020603050405020304" pitchFamily="18" charset="0"/>
                <a:cs typeface="Times New Roman" panose="02020603050405020304" pitchFamily="18" charset="0"/>
              </a:rPr>
              <a:t> has the following key participants / members.</a:t>
            </a:r>
          </a:p>
          <a:p>
            <a:pPr algn="just"/>
            <a:r>
              <a:rPr lang="en-US" sz="2000" b="1" dirty="0">
                <a:latin typeface="Times New Roman" panose="02020603050405020304" pitchFamily="18" charset="0"/>
                <a:cs typeface="Times New Roman" panose="02020603050405020304" pitchFamily="18" charset="0"/>
              </a:rPr>
              <a:t>Event </a:t>
            </a:r>
            <a:r>
              <a:rPr lang="en-US" sz="2000" b="1" dirty="0" smtClean="0">
                <a:latin typeface="Times New Roman" panose="02020603050405020304" pitchFamily="18" charset="0"/>
                <a:cs typeface="Times New Roman" panose="02020603050405020304" pitchFamily="18" charset="0"/>
              </a:rPr>
              <a:t>Source</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Event Object and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Event </a:t>
            </a:r>
            <a:r>
              <a:rPr lang="en-US" sz="2000" b="1" dirty="0">
                <a:latin typeface="Times New Roman" panose="02020603050405020304" pitchFamily="18" charset="0"/>
                <a:cs typeface="Times New Roman" panose="02020603050405020304" pitchFamily="18" charset="0"/>
              </a:rPr>
              <a:t>Listener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pPr algn="just"/>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Event Source</a:t>
            </a:r>
            <a:r>
              <a:rPr lang="en-US" sz="2000" dirty="0">
                <a:latin typeface="Times New Roman" panose="02020603050405020304" pitchFamily="18" charset="0"/>
                <a:cs typeface="Times New Roman" panose="02020603050405020304" pitchFamily="18" charset="0"/>
              </a:rPr>
              <a:t> − is a particular GUI component with which the user interacts</a:t>
            </a:r>
            <a:r>
              <a:rPr lang="en-US"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Upon </a:t>
            </a:r>
            <a:r>
              <a:rPr lang="en-US" sz="2400" dirty="0">
                <a:latin typeface="Times New Roman" panose="02020603050405020304" pitchFamily="18" charset="0"/>
                <a:cs typeface="Times New Roman" panose="02020603050405020304" pitchFamily="18" charset="0"/>
              </a:rPr>
              <a:t>triggered, the source object creates an event object to capture the action (e.g., mouse-click x and y, texts entered,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This event object will be messaged to all the registered listener object(s), and an appropriate event-handler method of the listener(s) is called-back to provide the response. In other words, triggering a source fires an event to all its listener(s), and invoke an appropriate event handler of the listener(s).</a:t>
            </a:r>
          </a:p>
          <a:p>
            <a:pPr algn="just">
              <a:lnSpc>
                <a:spcPct val="150000"/>
              </a:lnSpc>
            </a:pPr>
            <a:endParaRPr lang="en-US" altLang="en-US" sz="24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715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603624" y="3"/>
            <a:ext cx="9831293" cy="633356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3000" dirty="0" smtClean="0">
                <a:latin typeface="Times New Roman" panose="02020603050405020304" pitchFamily="18" charset="0"/>
                <a:cs typeface="Times New Roman" panose="02020603050405020304" pitchFamily="18" charset="0"/>
              </a:rPr>
              <a:t>The</a:t>
            </a:r>
            <a:r>
              <a:rPr lang="en-US" sz="3000" b="1" dirty="0" smtClean="0">
                <a:latin typeface="Times New Roman" panose="02020603050405020304" pitchFamily="18" charset="0"/>
                <a:cs typeface="Times New Roman" panose="02020603050405020304" pitchFamily="18" charset="0"/>
              </a:rPr>
              <a:t> Event Model</a:t>
            </a:r>
            <a:r>
              <a:rPr lang="en-US" sz="3000" dirty="0" smtClean="0">
                <a:latin typeface="Times New Roman" panose="02020603050405020304" pitchFamily="18" charset="0"/>
                <a:cs typeface="Times New Roman" panose="02020603050405020304" pitchFamily="18" charset="0"/>
              </a:rPr>
              <a:t> has the following key participants / members.</a:t>
            </a:r>
          </a:p>
          <a:p>
            <a:pPr algn="just"/>
            <a:r>
              <a:rPr lang="en-US" sz="3000" b="1" dirty="0" smtClean="0">
                <a:latin typeface="Times New Roman" panose="02020603050405020304" pitchFamily="18" charset="0"/>
                <a:cs typeface="Times New Roman" panose="02020603050405020304" pitchFamily="18" charset="0"/>
              </a:rPr>
              <a:t>Event Object</a:t>
            </a:r>
            <a:r>
              <a:rPr lang="en-US" sz="3000" dirty="0" smtClean="0">
                <a:latin typeface="Times New Roman" panose="02020603050405020304" pitchFamily="18" charset="0"/>
                <a:cs typeface="Times New Roman" panose="02020603050405020304" pitchFamily="18" charset="0"/>
              </a:rPr>
              <a:t> encapsulates information about an event that occurred such as reference to the event source, and any event-specific information that may be required by the event listener for it to handle the event. </a:t>
            </a:r>
          </a:p>
          <a:p>
            <a:r>
              <a:rPr lang="en-US" sz="3000" b="1" dirty="0" smtClean="0">
                <a:latin typeface="Times New Roman" panose="02020603050405020304" pitchFamily="18" charset="0"/>
                <a:cs typeface="Times New Roman" panose="02020603050405020304" pitchFamily="18" charset="0"/>
              </a:rPr>
              <a:t>Event Listener</a:t>
            </a:r>
            <a:r>
              <a:rPr lang="en-US" sz="3000" dirty="0" smtClean="0">
                <a:latin typeface="Times New Roman" panose="02020603050405020304" pitchFamily="18" charset="0"/>
                <a:cs typeface="Times New Roman" panose="02020603050405020304" pitchFamily="18" charset="0"/>
              </a:rPr>
              <a:t> − It is also known as </a:t>
            </a:r>
            <a:r>
              <a:rPr lang="en-US" sz="3000" b="1" dirty="0" smtClean="0">
                <a:latin typeface="Times New Roman" panose="02020603050405020304" pitchFamily="18" charset="0"/>
                <a:cs typeface="Times New Roman" panose="02020603050405020304" pitchFamily="18" charset="0"/>
              </a:rPr>
              <a:t>event handler</a:t>
            </a:r>
            <a:r>
              <a:rPr lang="en-US" sz="3000" dirty="0" smtClean="0">
                <a:latin typeface="Times New Roman" panose="02020603050405020304" pitchFamily="18" charset="0"/>
                <a:cs typeface="Times New Roman" panose="02020603050405020304" pitchFamily="18" charset="0"/>
              </a:rPr>
              <a:t>. The listener is responsible for generating a response to an event. From the point of view of Java implementation, the listener is also an object. The listener waits till it receives an event. Once the event is received, the listener processes the event. The event listener  uses the </a:t>
            </a:r>
            <a:r>
              <a:rPr lang="en-US" sz="3000" b="1" dirty="0" smtClean="0">
                <a:latin typeface="Times New Roman" panose="02020603050405020304" pitchFamily="18" charset="0"/>
                <a:cs typeface="Times New Roman" panose="02020603050405020304" pitchFamily="18" charset="0"/>
              </a:rPr>
              <a:t>event object </a:t>
            </a:r>
            <a:r>
              <a:rPr lang="en-US" sz="3000" dirty="0" smtClean="0">
                <a:latin typeface="Times New Roman" panose="02020603050405020304" pitchFamily="18" charset="0"/>
                <a:cs typeface="Times New Roman" panose="02020603050405020304" pitchFamily="18" charset="0"/>
              </a:rPr>
              <a:t>to respond to the event.</a:t>
            </a:r>
            <a:r>
              <a:rPr lang="en-US" sz="3200" dirty="0" smtClean="0"/>
              <a:t> </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828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603624" y="3"/>
            <a:ext cx="9831293" cy="633356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3000" dirty="0" smtClean="0">
                <a:latin typeface="Times New Roman" panose="02020603050405020304" pitchFamily="18" charset="0"/>
                <a:cs typeface="Times New Roman" panose="02020603050405020304" pitchFamily="18" charset="0"/>
              </a:rPr>
              <a:t>The Event Model has the following key participants.</a:t>
            </a:r>
          </a:p>
          <a:p>
            <a:pPr algn="just"/>
            <a:r>
              <a:rPr lang="en-US" sz="3000" b="1" dirty="0" smtClean="0">
                <a:latin typeface="Times New Roman" panose="02020603050405020304" pitchFamily="18" charset="0"/>
                <a:cs typeface="Times New Roman" panose="02020603050405020304" pitchFamily="18" charset="0"/>
              </a:rPr>
              <a:t>Event Source</a:t>
            </a:r>
            <a:r>
              <a:rPr lang="en-US" sz="3000" dirty="0" smtClean="0">
                <a:latin typeface="Times New Roman" panose="02020603050405020304" pitchFamily="18" charset="0"/>
                <a:cs typeface="Times New Roman" panose="02020603050405020304" pitchFamily="18" charset="0"/>
              </a:rPr>
              <a:t> −</a:t>
            </a:r>
          </a:p>
          <a:p>
            <a:pPr algn="just"/>
            <a:r>
              <a:rPr lang="en-US" sz="3000" b="1" dirty="0" smtClean="0">
                <a:latin typeface="Times New Roman" panose="02020603050405020304" pitchFamily="18" charset="0"/>
                <a:cs typeface="Times New Roman" panose="02020603050405020304" pitchFamily="18" charset="0"/>
              </a:rPr>
              <a:t>Event Object</a:t>
            </a:r>
          </a:p>
          <a:p>
            <a:pPr algn="just"/>
            <a:r>
              <a:rPr lang="en-US" sz="3600" b="1" dirty="0" smtClean="0">
                <a:latin typeface="Times New Roman" panose="02020603050405020304" pitchFamily="18" charset="0"/>
                <a:cs typeface="Times New Roman" panose="02020603050405020304" pitchFamily="18" charset="0"/>
              </a:rPr>
              <a:t>Event Listener</a:t>
            </a:r>
            <a:r>
              <a:rPr lang="en-US" sz="3600" dirty="0" smtClean="0">
                <a:latin typeface="Times New Roman" panose="02020603050405020304" pitchFamily="18" charset="0"/>
                <a:cs typeface="Times New Roman" panose="02020603050405020304" pitchFamily="18" charset="0"/>
              </a:rPr>
              <a:t> − It is also known as </a:t>
            </a:r>
            <a:r>
              <a:rPr lang="en-US" sz="3600" b="1" dirty="0" smtClean="0">
                <a:latin typeface="Times New Roman" panose="02020603050405020304" pitchFamily="18" charset="0"/>
                <a:cs typeface="Times New Roman" panose="02020603050405020304" pitchFamily="18" charset="0"/>
              </a:rPr>
              <a:t>event handler</a:t>
            </a:r>
            <a:r>
              <a:rPr lang="en-US" sz="36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Commonly, event-handling methods are called </a:t>
            </a:r>
            <a:r>
              <a:rPr lang="en-US" sz="4000" b="1" dirty="0">
                <a:latin typeface="Times New Roman" panose="02020603050405020304" pitchFamily="18" charset="0"/>
                <a:cs typeface="Times New Roman" panose="02020603050405020304" pitchFamily="18" charset="0"/>
              </a:rPr>
              <a:t>event handlers</a:t>
            </a:r>
            <a:r>
              <a:rPr lang="en-US" sz="4000" dirty="0">
                <a:latin typeface="Times New Roman" panose="02020603050405020304" pitchFamily="18" charset="0"/>
                <a:cs typeface="Times New Roman" panose="02020603050405020304" pitchFamily="18" charset="0"/>
              </a:rPr>
              <a:t>. </a:t>
            </a:r>
            <a:endParaRPr lang="en-US" sz="4000" dirty="0" smtClean="0">
              <a:latin typeface="Times New Roman" panose="02020603050405020304" pitchFamily="18" charset="0"/>
              <a:cs typeface="Times New Roman" panose="02020603050405020304" pitchFamily="18" charset="0"/>
            </a:endParaRPr>
          </a:p>
          <a:p>
            <a:pPr algn="just"/>
            <a:r>
              <a:rPr lang="en-US" sz="4000" dirty="0" smtClean="0">
                <a:latin typeface="Times New Roman" panose="02020603050405020304" pitchFamily="18" charset="0"/>
                <a:cs typeface="Times New Roman" panose="02020603050405020304" pitchFamily="18" charset="0"/>
              </a:rPr>
              <a:t>An </a:t>
            </a:r>
            <a:r>
              <a:rPr lang="en-US" sz="4000" dirty="0">
                <a:latin typeface="Times New Roman" panose="02020603050405020304" pitchFamily="18" charset="0"/>
                <a:cs typeface="Times New Roman" panose="02020603050405020304" pitchFamily="18" charset="0"/>
              </a:rPr>
              <a:t>event </a:t>
            </a:r>
            <a:r>
              <a:rPr lang="en-US" sz="4000" dirty="0" smtClean="0">
                <a:latin typeface="Times New Roman" panose="02020603050405020304" pitchFamily="18" charset="0"/>
                <a:cs typeface="Times New Roman" panose="02020603050405020304" pitchFamily="18" charset="0"/>
              </a:rPr>
              <a:t>listener for </a:t>
            </a:r>
            <a:r>
              <a:rPr lang="en-US" sz="4000" dirty="0">
                <a:latin typeface="Times New Roman" panose="02020603050405020304" pitchFamily="18" charset="0"/>
                <a:cs typeface="Times New Roman" panose="02020603050405020304" pitchFamily="18" charset="0"/>
              </a:rPr>
              <a:t>a GUI event is an object of a class that implements one or more of the </a:t>
            </a:r>
            <a:r>
              <a:rPr lang="en-US" sz="4000" dirty="0" smtClean="0">
                <a:latin typeface="Times New Roman" panose="02020603050405020304" pitchFamily="18" charset="0"/>
                <a:cs typeface="Times New Roman" panose="02020603050405020304" pitchFamily="18" charset="0"/>
              </a:rPr>
              <a:t>event-listener interfaces </a:t>
            </a:r>
            <a:r>
              <a:rPr lang="en-US" sz="4000" dirty="0">
                <a:latin typeface="Times New Roman" panose="02020603050405020304" pitchFamily="18" charset="0"/>
                <a:cs typeface="Times New Roman" panose="02020603050405020304" pitchFamily="18" charset="0"/>
              </a:rPr>
              <a:t>from package </a:t>
            </a:r>
            <a:r>
              <a:rPr lang="en-US" sz="4000" b="1" dirty="0" err="1" smtClean="0">
                <a:latin typeface="Times New Roman" panose="02020603050405020304" pitchFamily="18" charset="0"/>
                <a:cs typeface="Times New Roman" panose="02020603050405020304" pitchFamily="18" charset="0"/>
              </a:rPr>
              <a:t>java.awt.event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6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6"/>
          <p:cNvSpPr txBox="1">
            <a:spLocks/>
          </p:cNvSpPr>
          <p:nvPr/>
        </p:nvSpPr>
        <p:spPr>
          <a:xfrm>
            <a:off x="401917" y="309282"/>
            <a:ext cx="9844741" cy="6293224"/>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2800" dirty="0" smtClean="0">
                <a:latin typeface="Times New Roman" panose="02020603050405020304" pitchFamily="18" charset="0"/>
                <a:cs typeface="Times New Roman" panose="02020603050405020304" pitchFamily="18" charset="0"/>
              </a:rPr>
              <a:t>The </a:t>
            </a:r>
            <a:r>
              <a:rPr lang="en-US" sz="3000" b="1" dirty="0" err="1" smtClean="0">
                <a:latin typeface="Times New Roman" panose="02020603050405020304" pitchFamily="18" charset="0"/>
                <a:cs typeface="Times New Roman" panose="02020603050405020304" pitchFamily="18" charset="0"/>
              </a:rPr>
              <a:t>java.awt.event</a:t>
            </a:r>
            <a:r>
              <a:rPr lang="en-US" sz="3000" b="1" dirty="0" smtClean="0">
                <a:latin typeface="Times New Roman" panose="02020603050405020304" pitchFamily="18" charset="0"/>
                <a:cs typeface="Times New Roman" panose="02020603050405020304" pitchFamily="18" charset="0"/>
              </a:rPr>
              <a:t> package</a:t>
            </a:r>
            <a:r>
              <a:rPr lang="en-US" sz="2800" dirty="0" smtClean="0">
                <a:latin typeface="Times New Roman" panose="02020603050405020304" pitchFamily="18" charset="0"/>
                <a:cs typeface="Times New Roman" panose="02020603050405020304" pitchFamily="18" charset="0"/>
              </a:rPr>
              <a:t> defines classes and interfaces used for event </a:t>
            </a:r>
            <a:r>
              <a:rPr lang="en-US" sz="2800" dirty="0" err="1" smtClean="0">
                <a:latin typeface="Times New Roman" panose="02020603050405020304" pitchFamily="18" charset="0"/>
                <a:cs typeface="Times New Roman" panose="02020603050405020304" pitchFamily="18" charset="0"/>
              </a:rPr>
              <a:t>handling.The</a:t>
            </a:r>
            <a:r>
              <a:rPr lang="en-US" sz="2800" dirty="0" smtClean="0">
                <a:latin typeface="Times New Roman" panose="02020603050405020304" pitchFamily="18" charset="0"/>
                <a:cs typeface="Times New Roman" panose="02020603050405020304" pitchFamily="18" charset="0"/>
              </a:rPr>
              <a:t> members of this package fall into three categories:</a:t>
            </a:r>
          </a:p>
          <a:p>
            <a:pPr algn="just"/>
            <a:r>
              <a:rPr lang="en-US" sz="2800" b="1" i="1" dirty="0" smtClean="0">
                <a:latin typeface="Times New Roman" panose="02020603050405020304" pitchFamily="18" charset="0"/>
                <a:cs typeface="Times New Roman" panose="02020603050405020304" pitchFamily="18" charset="0"/>
              </a:rPr>
              <a:t>Events </a:t>
            </a:r>
            <a:r>
              <a:rPr lang="en-US" sz="2800" dirty="0" smtClean="0">
                <a:latin typeface="Times New Roman" panose="02020603050405020304" pitchFamily="18" charset="0"/>
                <a:cs typeface="Times New Roman" panose="02020603050405020304" pitchFamily="18" charset="0"/>
              </a:rPr>
              <a:t>The classes with names ending in "Event" represent specific types of events, generated by the AWT or by one of the AWT or Swing components.</a:t>
            </a:r>
          </a:p>
          <a:p>
            <a:pPr algn="just"/>
            <a:r>
              <a:rPr lang="en-US" sz="2800" b="1" i="1" dirty="0" smtClean="0">
                <a:latin typeface="Times New Roman" panose="02020603050405020304" pitchFamily="18" charset="0"/>
                <a:cs typeface="Times New Roman" panose="02020603050405020304" pitchFamily="18" charset="0"/>
              </a:rPr>
              <a:t>Listeners </a:t>
            </a:r>
            <a:r>
              <a:rPr lang="en-US" sz="2800" dirty="0" smtClean="0">
                <a:latin typeface="Times New Roman" panose="02020603050405020304" pitchFamily="18" charset="0"/>
                <a:cs typeface="Times New Roman" panose="02020603050405020304" pitchFamily="18" charset="0"/>
              </a:rPr>
              <a:t>The interfaces in this package are all event listeners; their names end with "Listener". These interfaces define the methods that must be implemented by any object that wants to be notified when a particular event occurs. Note that there is a Listener interface for each Event class.</a:t>
            </a:r>
          </a:p>
          <a:p>
            <a:pPr algn="just"/>
            <a:r>
              <a:rPr lang="en-US" sz="2800" b="1" i="1" dirty="0" smtClean="0">
                <a:latin typeface="Times New Roman" panose="02020603050405020304" pitchFamily="18" charset="0"/>
                <a:cs typeface="Times New Roman" panose="02020603050405020304" pitchFamily="18" charset="0"/>
              </a:rPr>
              <a:t>Adapters </a:t>
            </a:r>
            <a:r>
              <a:rPr lang="en-US" sz="2800" dirty="0" smtClean="0">
                <a:latin typeface="Times New Roman" panose="02020603050405020304" pitchFamily="18" charset="0"/>
                <a:cs typeface="Times New Roman" panose="02020603050405020304" pitchFamily="18" charset="0"/>
              </a:rPr>
              <a:t>Each of the classes with a name ending in "Adapter" provides a no-op implementation for an event listener interface that defines more than one method. When you are interested in only a single method of an event listener interface, it is easier to subclass an Adapter class than to implement all of the methods of the corresponding Listener interface.</a:t>
            </a:r>
          </a:p>
          <a:p>
            <a:endParaRPr lang="en-US" sz="1600" b="1" dirty="0"/>
          </a:p>
        </p:txBody>
      </p:sp>
    </p:spTree>
    <p:extLst>
      <p:ext uri="{BB962C8B-B14F-4D97-AF65-F5344CB8AC3E}">
        <p14:creationId xmlns:p14="http://schemas.microsoft.com/office/powerpoint/2010/main" val="304066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603626" y="349623"/>
            <a:ext cx="11588373" cy="623943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3200" b="1" dirty="0" smtClean="0">
                <a:latin typeface="Times New Roman" panose="02020603050405020304" pitchFamily="18" charset="0"/>
                <a:cs typeface="Times New Roman" panose="02020603050405020304" pitchFamily="18" charset="0"/>
              </a:rPr>
              <a:t>Steps to setup event handling for a GUI component </a:t>
            </a:r>
          </a:p>
          <a:p>
            <a:pPr algn="just"/>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Import classes and interfaces from </a:t>
            </a:r>
            <a:r>
              <a:rPr lang="en-US" sz="3600" b="1" dirty="0" err="1" smtClean="0">
                <a:latin typeface="Times New Roman" panose="02020603050405020304" pitchFamily="18" charset="0"/>
                <a:cs typeface="Times New Roman" panose="02020603050405020304" pitchFamily="18" charset="0"/>
              </a:rPr>
              <a:t>java.awt.event</a:t>
            </a:r>
            <a:r>
              <a:rPr lang="en-US" sz="3600" dirty="0" smtClean="0">
                <a:latin typeface="Times New Roman" panose="02020603050405020304" pitchFamily="18" charset="0"/>
                <a:cs typeface="Times New Roman" panose="02020603050405020304" pitchFamily="18" charset="0"/>
              </a:rPr>
              <a:t> package.</a:t>
            </a:r>
          </a:p>
          <a:p>
            <a:pPr algn="just"/>
            <a:r>
              <a:rPr lang="en-US" sz="3600" dirty="0" smtClean="0">
                <a:latin typeface="Times New Roman" panose="02020603050405020304" pitchFamily="18" charset="0"/>
                <a:cs typeface="Times New Roman" panose="02020603050405020304" pitchFamily="18" charset="0"/>
              </a:rPr>
              <a:t>Implement </a:t>
            </a:r>
            <a:r>
              <a:rPr lang="en-US" sz="3600" dirty="0">
                <a:latin typeface="Times New Roman" panose="02020603050405020304" pitchFamily="18" charset="0"/>
                <a:cs typeface="Times New Roman" panose="02020603050405020304" pitchFamily="18" charset="0"/>
              </a:rPr>
              <a:t>an </a:t>
            </a:r>
            <a:r>
              <a:rPr lang="en-US" sz="3600" dirty="0" smtClean="0">
                <a:latin typeface="Times New Roman" panose="02020603050405020304" pitchFamily="18" charset="0"/>
                <a:cs typeface="Times New Roman" panose="02020603050405020304" pitchFamily="18" charset="0"/>
              </a:rPr>
              <a:t>appropriate (suitable) </a:t>
            </a:r>
            <a:r>
              <a:rPr lang="en-US" sz="3600" dirty="0">
                <a:latin typeface="Times New Roman" panose="02020603050405020304" pitchFamily="18" charset="0"/>
                <a:cs typeface="Times New Roman" panose="02020603050405020304" pitchFamily="18" charset="0"/>
              </a:rPr>
              <a:t>event </a:t>
            </a:r>
            <a:r>
              <a:rPr lang="en-US" sz="3600" dirty="0" smtClean="0">
                <a:latin typeface="Times New Roman" panose="02020603050405020304" pitchFamily="18" charset="0"/>
                <a:cs typeface="Times New Roman" panose="02020603050405020304" pitchFamily="18" charset="0"/>
              </a:rPr>
              <a:t>listener</a:t>
            </a:r>
          </a:p>
          <a:p>
            <a:pPr marL="0" indent="0" algn="just">
              <a:buNone/>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(interface), </a:t>
            </a:r>
            <a:r>
              <a:rPr lang="en-US" sz="3600" dirty="0">
                <a:latin typeface="Times New Roman" panose="02020603050405020304" pitchFamily="18" charset="0"/>
                <a:cs typeface="Times New Roman" panose="02020603050405020304" pitchFamily="18" charset="0"/>
              </a:rPr>
              <a:t>known as the </a:t>
            </a:r>
            <a:r>
              <a:rPr lang="en-US" sz="3600" dirty="0" err="1">
                <a:latin typeface="Times New Roman" panose="02020603050405020304" pitchFamily="18" charset="0"/>
                <a:cs typeface="Times New Roman" panose="02020603050405020304" pitchFamily="18" charset="0"/>
              </a:rPr>
              <a:t>ActionLinener</a:t>
            </a:r>
            <a:r>
              <a:rPr lang="en-US" sz="3600" dirty="0">
                <a:latin typeface="Times New Roman" panose="02020603050405020304" pitchFamily="18" charset="0"/>
                <a:cs typeface="Times New Roman" panose="02020603050405020304" pitchFamily="18" charset="0"/>
              </a:rPr>
              <a:t> in the class</a:t>
            </a:r>
            <a:r>
              <a:rPr lang="en-US" sz="3600" b="1"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Define an appropriate event handler for processing the events</a:t>
            </a:r>
          </a:p>
          <a:p>
            <a:pPr algn="just"/>
            <a:r>
              <a:rPr lang="en-US" sz="3600" dirty="0" smtClean="0">
                <a:latin typeface="Times New Roman" panose="02020603050405020304" pitchFamily="18" charset="0"/>
                <a:cs typeface="Times New Roman" panose="02020603050405020304" pitchFamily="18" charset="0"/>
              </a:rPr>
              <a:t>Registering the event handler for a GUI component.</a:t>
            </a:r>
          </a:p>
          <a:p>
            <a:pPr algn="just"/>
            <a:endParaRPr lang="en-US" sz="2800" dirty="0" smtClean="0"/>
          </a:p>
        </p:txBody>
      </p:sp>
    </p:spTree>
    <p:extLst>
      <p:ext uri="{BB962C8B-B14F-4D97-AF65-F5344CB8AC3E}">
        <p14:creationId xmlns:p14="http://schemas.microsoft.com/office/powerpoint/2010/main" val="2888378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254004" y="80683"/>
            <a:ext cx="10207807" cy="664284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000" b="1" dirty="0">
                <a:latin typeface="Times New Roman" panose="02020603050405020304" pitchFamily="18" charset="0"/>
                <a:cs typeface="Times New Roman" panose="02020603050405020304" pitchFamily="18" charset="0"/>
              </a:rPr>
              <a:t>Event Handling with Inner/Nested Classes</a:t>
            </a:r>
            <a:r>
              <a:rPr lang="en-US" sz="4000" b="1" dirty="0" smtClean="0">
                <a:latin typeface="Times New Roman" panose="02020603050405020304" pitchFamily="18" charset="0"/>
                <a:cs typeface="Times New Roman" panose="02020603050405020304" pitchFamily="18" charset="0"/>
              </a:rPr>
              <a:t>.</a:t>
            </a:r>
          </a:p>
          <a:p>
            <a:pPr algn="just"/>
            <a:r>
              <a:rPr lang="en-US" sz="3200" dirty="0" smtClean="0">
                <a:latin typeface="Times New Roman" panose="02020603050405020304" pitchFamily="18" charset="0"/>
                <a:cs typeface="Times New Roman" panose="02020603050405020304" pitchFamily="18" charset="0"/>
              </a:rPr>
              <a:t>For each GUI component such as (</a:t>
            </a:r>
            <a:r>
              <a:rPr lang="en-US" sz="3200" dirty="0" err="1" smtClean="0">
                <a:latin typeface="Times New Roman" panose="02020603050405020304" pitchFamily="18" charset="0"/>
                <a:cs typeface="Times New Roman" panose="02020603050405020304" pitchFamily="18" charset="0"/>
              </a:rPr>
              <a:t>JLabel</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JFrame</a:t>
            </a:r>
            <a:r>
              <a:rPr lang="en-US" sz="3200" dirty="0" smtClean="0">
                <a:latin typeface="Times New Roman" panose="02020603050405020304" pitchFamily="18" charset="0"/>
                <a:cs typeface="Times New Roman" panose="02020603050405020304" pitchFamily="18" charset="0"/>
              </a:rPr>
              <a:t> …) there is a specific class in the swing package.</a:t>
            </a:r>
          </a:p>
          <a:p>
            <a:pPr algn="just"/>
            <a:r>
              <a:rPr lang="en-US" sz="3200" dirty="0" smtClean="0">
                <a:latin typeface="Times New Roman" panose="02020603050405020304" pitchFamily="18" charset="0"/>
                <a:cs typeface="Times New Roman" panose="02020603050405020304" pitchFamily="18" charset="0"/>
              </a:rPr>
              <a:t> These GUI components can generate a variety of events (several events), and each event is handled/processed  by a particular type of event handler. </a:t>
            </a:r>
          </a:p>
          <a:p>
            <a:pPr algn="just"/>
            <a:r>
              <a:rPr lang="en-US" sz="3200" dirty="0" smtClean="0">
                <a:latin typeface="Times New Roman" panose="02020603050405020304" pitchFamily="18" charset="0"/>
                <a:cs typeface="Times New Roman" panose="02020603050405020304" pitchFamily="18" charset="0"/>
              </a:rPr>
              <a:t>OR Each event is represented by a class.</a:t>
            </a:r>
          </a:p>
          <a:p>
            <a:pPr algn="just"/>
            <a:r>
              <a:rPr lang="en-US" sz="3200" dirty="0" smtClean="0">
                <a:latin typeface="Times New Roman" panose="02020603050405020304" pitchFamily="18" charset="0"/>
                <a:cs typeface="Times New Roman" panose="02020603050405020304" pitchFamily="18" charset="0"/>
              </a:rPr>
              <a:t>Event Handler contains the code that will execute when an event occurs.</a:t>
            </a:r>
          </a:p>
          <a:p>
            <a:pPr algn="just"/>
            <a:r>
              <a:rPr lang="en-US" sz="3200" dirty="0" smtClean="0">
                <a:latin typeface="Times New Roman" panose="02020603050405020304" pitchFamily="18" charset="0"/>
                <a:cs typeface="Times New Roman" panose="02020603050405020304" pitchFamily="18" charset="0"/>
              </a:rPr>
              <a:t>OR An Event Handler will perform the task in response to an event.</a:t>
            </a:r>
          </a:p>
          <a:p>
            <a:pPr algn="just"/>
            <a:endParaRPr lang="en-US" sz="3200" dirty="0" smtClean="0">
              <a:latin typeface="Times New Roman" panose="02020603050405020304" pitchFamily="18" charset="0"/>
              <a:cs typeface="Times New Roman" panose="02020603050405020304" pitchFamily="18" charset="0"/>
            </a:endParaRPr>
          </a:p>
          <a:p>
            <a:pPr algn="just"/>
            <a:endParaRPr lang="en-US" sz="3200" dirty="0" smtClean="0"/>
          </a:p>
        </p:txBody>
      </p:sp>
    </p:spTree>
    <p:extLst>
      <p:ext uri="{BB962C8B-B14F-4D97-AF65-F5344CB8AC3E}">
        <p14:creationId xmlns:p14="http://schemas.microsoft.com/office/powerpoint/2010/main" val="421049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254005" y="215153"/>
            <a:ext cx="10167466" cy="66562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000" b="1" dirty="0">
                <a:latin typeface="Times New Roman" panose="02020603050405020304" pitchFamily="18" charset="0"/>
                <a:cs typeface="Times New Roman" panose="02020603050405020304" pitchFamily="18" charset="0"/>
              </a:rPr>
              <a:t>Event Handling with Inner/Nested Classes</a:t>
            </a:r>
            <a:r>
              <a:rPr lang="en-US" sz="4000" b="1" dirty="0" smtClean="0">
                <a:latin typeface="Times New Roman" panose="02020603050405020304" pitchFamily="18" charset="0"/>
                <a:cs typeface="Times New Roman" panose="02020603050405020304" pitchFamily="18" charset="0"/>
              </a:rPr>
              <a:t>.</a:t>
            </a:r>
          </a:p>
          <a:p>
            <a:r>
              <a:rPr lang="en-US" sz="3200" b="1" dirty="0" smtClean="0">
                <a:latin typeface="Times New Roman" panose="02020603050405020304" pitchFamily="18" charset="0"/>
                <a:cs typeface="Times New Roman" panose="02020603050405020304" pitchFamily="18" charset="0"/>
              </a:rPr>
              <a:t>How to Define Event Handlers:</a:t>
            </a:r>
          </a:p>
          <a:p>
            <a:r>
              <a:rPr lang="en-US" sz="3200" dirty="0" smtClean="0">
                <a:latin typeface="Times New Roman" panose="02020603050405020304" pitchFamily="18" charset="0"/>
                <a:cs typeface="Times New Roman" panose="02020603050405020304" pitchFamily="18" charset="0"/>
              </a:rPr>
              <a:t>Java provides or uses nested classes to implement Event Handlers.</a:t>
            </a:r>
          </a:p>
          <a:p>
            <a:r>
              <a:rPr lang="en-US" sz="3200" dirty="0" smtClean="0">
                <a:latin typeface="Times New Roman" panose="02020603050405020304" pitchFamily="18" charset="0"/>
                <a:cs typeface="Times New Roman" panose="02020603050405020304" pitchFamily="18" charset="0"/>
              </a:rPr>
              <a:t>Java allows you to declare classes inside classes (class within a class ) called nested classes. </a:t>
            </a:r>
          </a:p>
          <a:p>
            <a:r>
              <a:rPr lang="en-US" sz="3200" dirty="0" smtClean="0">
                <a:latin typeface="Times New Roman" panose="02020603050405020304" pitchFamily="18" charset="0"/>
                <a:cs typeface="Times New Roman" panose="02020603050405020304" pitchFamily="18" charset="0"/>
              </a:rPr>
              <a:t>Nested classes are called inner classes and are used frequently for event handling.</a:t>
            </a:r>
          </a:p>
        </p:txBody>
      </p:sp>
    </p:spTree>
    <p:extLst>
      <p:ext uri="{BB962C8B-B14F-4D97-AF65-F5344CB8AC3E}">
        <p14:creationId xmlns:p14="http://schemas.microsoft.com/office/powerpoint/2010/main" val="2840153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4811</TotalTime>
  <Words>688</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Century Gothic</vt:lpstr>
      <vt:lpstr>Consolas</vt:lpstr>
      <vt:lpstr>inherit</vt:lpstr>
      <vt:lpstr>Segoe UI</vt:lpstr>
      <vt:lpstr>Times New Roman</vt:lpstr>
      <vt:lpstr>Wingdings</vt:lpstr>
      <vt:lpstr>Wingdings 3</vt:lpstr>
      <vt:lpstr>Ion Boardroom</vt:lpstr>
      <vt:lpstr>Object Oriented Programming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Sajjad</cp:lastModifiedBy>
  <cp:revision>1009</cp:revision>
  <dcterms:created xsi:type="dcterms:W3CDTF">2014-09-12T02:08:24Z</dcterms:created>
  <dcterms:modified xsi:type="dcterms:W3CDTF">2021-10-09T05:10:44Z</dcterms:modified>
</cp:coreProperties>
</file>